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4.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6" r:id="rId2"/>
    <p:sldId id="259" r:id="rId3"/>
    <p:sldId id="257" r:id="rId4"/>
    <p:sldId id="309" r:id="rId5"/>
    <p:sldId id="310" r:id="rId6"/>
    <p:sldId id="312" r:id="rId7"/>
    <p:sldId id="311" r:id="rId8"/>
    <p:sldId id="313" r:id="rId9"/>
    <p:sldId id="314" r:id="rId10"/>
    <p:sldId id="315" r:id="rId11"/>
    <p:sldId id="318" r:id="rId12"/>
    <p:sldId id="317" r:id="rId13"/>
    <p:sldId id="319" r:id="rId14"/>
    <p:sldId id="316" r:id="rId15"/>
    <p:sldId id="320" r:id="rId16"/>
    <p:sldId id="321" r:id="rId17"/>
    <p:sldId id="322" r:id="rId18"/>
    <p:sldId id="323" r:id="rId19"/>
    <p:sldId id="324" r:id="rId20"/>
    <p:sldId id="325" r:id="rId21"/>
    <p:sldId id="326" r:id="rId22"/>
    <p:sldId id="327" r:id="rId23"/>
    <p:sldId id="328" r:id="rId24"/>
    <p:sldId id="329" r:id="rId25"/>
    <p:sldId id="359" r:id="rId26"/>
    <p:sldId id="333" r:id="rId27"/>
    <p:sldId id="334" r:id="rId28"/>
    <p:sldId id="335" r:id="rId29"/>
    <p:sldId id="336" r:id="rId30"/>
    <p:sldId id="337" r:id="rId31"/>
    <p:sldId id="338" r:id="rId32"/>
    <p:sldId id="339" r:id="rId33"/>
    <p:sldId id="340" r:id="rId34"/>
    <p:sldId id="341" r:id="rId35"/>
    <p:sldId id="360"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31" r:id="rId53"/>
    <p:sldId id="332" r:id="rId54"/>
    <p:sldId id="358" r:id="rId55"/>
    <p:sldId id="304" r:id="rId5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8" autoAdjust="0"/>
    <p:restoredTop sz="81602" autoAdjust="0"/>
  </p:normalViewPr>
  <p:slideViewPr>
    <p:cSldViewPr>
      <p:cViewPr varScale="1">
        <p:scale>
          <a:sx n="96" d="100"/>
          <a:sy n="96" d="100"/>
        </p:scale>
        <p:origin x="-1350"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C2E42FF-4567-4F03-A4DF-7A37F8B43275}" type="datetimeFigureOut">
              <a:rPr lang="en-US" altLang="zh-CN"/>
              <a:pPr>
                <a:defRPr/>
              </a:pPr>
              <a:t>11/4/2018</a:t>
            </a:fld>
            <a:endParaRPr lang="en-US" alt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E6850D2-1C90-48AC-ACD6-B2B5E2F00B5D}" type="slidenum">
              <a:rPr lang="en-US" altLang="zh-CN"/>
              <a:pPr>
                <a:defRPr/>
              </a:pPr>
              <a:t>‹#›</a:t>
            </a:fld>
            <a:endParaRPr lang="en-US" altLang="zh-CN" dirty="0"/>
          </a:p>
        </p:txBody>
      </p:sp>
    </p:spTree>
    <p:extLst>
      <p:ext uri="{BB962C8B-B14F-4D97-AF65-F5344CB8AC3E}">
        <p14:creationId xmlns:p14="http://schemas.microsoft.com/office/powerpoint/2010/main" val="2650559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D893E28C-F143-4095-AA77-9332045DDFB6}" type="datetimeFigureOut">
              <a:rPr lang="en-US" altLang="zh-CN"/>
              <a:pPr>
                <a:defRPr/>
              </a:pPr>
              <a:t>11/4/2018</a:t>
            </a:fld>
            <a:endParaRPr lang="en-US" altLang="zh-C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EEF62CF9-9EFB-458A-93D6-BCC439B98A81}" type="slidenum">
              <a:rPr lang="en-US" altLang="zh-CN"/>
              <a:pPr>
                <a:defRPr/>
              </a:pPr>
              <a:t>‹#›</a:t>
            </a:fld>
            <a:endParaRPr lang="en-US" altLang="zh-CN" dirty="0"/>
          </a:p>
        </p:txBody>
      </p:sp>
    </p:spTree>
    <p:extLst>
      <p:ext uri="{BB962C8B-B14F-4D97-AF65-F5344CB8AC3E}">
        <p14:creationId xmlns:p14="http://schemas.microsoft.com/office/powerpoint/2010/main" val="2924183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Gulim" pitchFamily="34" charset="-127"/>
              </a:rPr>
              <a:t>GUI Design Studio</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a:t>
            </a:fld>
            <a:endParaRPr lang="en-US" altLang="zh-CN" dirty="0"/>
          </a:p>
        </p:txBody>
      </p:sp>
    </p:spTree>
    <p:extLst>
      <p:ext uri="{BB962C8B-B14F-4D97-AF65-F5344CB8AC3E}">
        <p14:creationId xmlns:p14="http://schemas.microsoft.com/office/powerpoint/2010/main" val="237256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角色：确定一个故事的主人公，主人公的形象最好是你之前就整理好的用户画像，必须是基于真实的用户建模而非臆想。</a:t>
            </a:r>
            <a:r>
              <a:rPr lang="zh-CN" altLang="en-US" dirty="0" smtClean="0"/>
              <a:t>他的行为、习惯、偏好、期望等因素都将决定着他们如何在使用产品时进行决策，因而人物的行为越是接近真实的用户画像，就越是能帮助你挖掘产品中的体验问题。</a:t>
            </a:r>
          </a:p>
          <a:p>
            <a:r>
              <a:rPr lang="zh-CN" altLang="en-US" b="1" dirty="0" smtClean="0"/>
              <a:t>场景：角色不能是孤立存在的，需要一个承载角色形象，侧面烘托人物性格的背景和环境，</a:t>
            </a:r>
            <a:r>
              <a:rPr lang="zh-CN" altLang="en-US" dirty="0" smtClean="0"/>
              <a:t>包括线上环境（网络、应用程序等）和线下环境（地点，周围的人物）。场景信息是故事板的背后承载信息，通常在故事板之前进行交代，而在故事板中则不需要详细描述。</a:t>
            </a:r>
            <a:endParaRPr lang="en-US" altLang="zh-CN" dirty="0" smtClean="0"/>
          </a:p>
          <a:p>
            <a:r>
              <a:rPr lang="zh-CN" altLang="en-US" b="1" dirty="0" smtClean="0"/>
              <a:t>情节：</a:t>
            </a:r>
            <a:r>
              <a:rPr lang="zh-CN" altLang="en-US" dirty="0" smtClean="0"/>
              <a:t>确定故事的主线剧情，通常会包含起因，经过和结果，即用户目标、触发事件、行为流程、行为结果等。</a:t>
            </a:r>
            <a:r>
              <a:rPr lang="zh-CN" altLang="en-US" b="1" dirty="0" smtClean="0"/>
              <a:t>在故事板中的剧情描述要简单、清晰、易懂，并且要重点围绕角色和角色主要目标展开。</a:t>
            </a:r>
            <a:r>
              <a:rPr lang="zh-CN" altLang="en-US" dirty="0" smtClean="0"/>
              <a:t>跟主要目标无关的情节都是耍流氓。</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17</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18</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添加：添加一些可以增强故事板表现力和可读性的元素，例如人物的表情、屏幕上的</a:t>
            </a:r>
            <a:r>
              <a:rPr lang="en-US" altLang="zh-CN" dirty="0" smtClean="0"/>
              <a:t>GUI</a:t>
            </a:r>
            <a:r>
              <a:rPr lang="zh-CN" altLang="en-US" dirty="0" smtClean="0"/>
              <a:t>、建筑物的标志等。但是要确保这些元素是有的放矢，而不是为了添加而添加。</a:t>
            </a:r>
          </a:p>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19</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20</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21</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solidFill>
                  <a:srgbClr val="00B0F0"/>
                </a:solidFill>
                <a:latin typeface="Gulim" pitchFamily="34" charset="-127"/>
              </a:rPr>
              <a:t>2.</a:t>
            </a:r>
            <a:r>
              <a:rPr lang="zh-CN" altLang="en-US" sz="1200" dirty="0" smtClean="0">
                <a:solidFill>
                  <a:srgbClr val="00B0F0"/>
                </a:solidFill>
                <a:latin typeface="Gulim" pitchFamily="34" charset="-127"/>
              </a:rPr>
              <a:t>原型设计可能会约束设计师的想法，做的越细，设计师发挥的空间越小，打击了设计师的积极性。如果没有足够的设计能力，不应该做保真度非常高的设计。</a:t>
            </a:r>
            <a:endParaRPr lang="en-US" altLang="zh-CN" sz="1200" dirty="0" smtClean="0">
              <a:solidFill>
                <a:srgbClr val="00B0F0"/>
              </a:solidFill>
              <a:latin typeface="Gulim" pitchFamily="34" charset="-127"/>
            </a:endParaRP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22</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灰度线框图：颜色会干扰视觉设计，效果会影响大家对易用性的判断。</a:t>
            </a:r>
          </a:p>
          <a:p>
            <a:r>
              <a:rPr lang="zh-CN" altLang="en-US" sz="1200" b="0" i="0" kern="1200" dirty="0" smtClean="0">
                <a:solidFill>
                  <a:schemeClr val="tx1"/>
                </a:solidFill>
                <a:effectLst/>
                <a:latin typeface="+mn-lt"/>
                <a:ea typeface="+mn-ea"/>
                <a:cs typeface="+mn-cs"/>
              </a:rPr>
              <a:t>清晰地展示流程：好的操作流程是易用性的最基本标准。</a:t>
            </a:r>
          </a:p>
          <a:p>
            <a:r>
              <a:rPr lang="zh-CN" altLang="en-US" sz="1200" b="0" i="0" kern="1200" dirty="0" smtClean="0">
                <a:solidFill>
                  <a:schemeClr val="tx1"/>
                </a:solidFill>
                <a:effectLst/>
                <a:latin typeface="+mn-lt"/>
                <a:ea typeface="+mn-ea"/>
                <a:cs typeface="+mn-cs"/>
              </a:rPr>
              <a:t>关键功能要有故事版：更好的、更快的理解产品。</a:t>
            </a:r>
          </a:p>
          <a:p>
            <a:r>
              <a:rPr lang="zh-CN" altLang="en-US" sz="1200" b="0" i="0" kern="1200" dirty="0" smtClean="0">
                <a:solidFill>
                  <a:schemeClr val="tx1"/>
                </a:solidFill>
                <a:effectLst/>
                <a:latin typeface="+mn-lt"/>
                <a:ea typeface="+mn-ea"/>
                <a:cs typeface="+mn-cs"/>
              </a:rPr>
              <a:t>要有注释：图只能展示界面元素，图文并茂才能准确全部传达设计思想。</a:t>
            </a:r>
          </a:p>
          <a:p>
            <a:r>
              <a:rPr lang="zh-CN" altLang="en-US" sz="1200" b="0" i="0" kern="1200" dirty="0" smtClean="0">
                <a:solidFill>
                  <a:schemeClr val="tx1"/>
                </a:solidFill>
                <a:effectLst/>
                <a:latin typeface="+mn-lt"/>
                <a:ea typeface="+mn-ea"/>
                <a:cs typeface="+mn-cs"/>
              </a:rPr>
              <a:t>有一致性：一致性会降低用户对界面的学习和识别成本。</a:t>
            </a:r>
          </a:p>
          <a:p>
            <a:r>
              <a:rPr lang="zh-CN" altLang="en-US" sz="1200" b="0" i="0" kern="1200" dirty="0" smtClean="0">
                <a:solidFill>
                  <a:schemeClr val="tx1"/>
                </a:solidFill>
                <a:effectLst/>
                <a:latin typeface="+mn-lt"/>
                <a:ea typeface="+mn-ea"/>
                <a:cs typeface="+mn-cs"/>
              </a:rPr>
              <a:t>有规范性：好的软件或者网站绝对是规范的。</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4</a:t>
            </a:fld>
            <a:endParaRPr lang="en-US" altLang="zh-CN" dirty="0"/>
          </a:p>
        </p:txBody>
      </p:sp>
    </p:spTree>
    <p:extLst>
      <p:ext uri="{BB962C8B-B14F-4D97-AF65-F5344CB8AC3E}">
        <p14:creationId xmlns:p14="http://schemas.microsoft.com/office/powerpoint/2010/main" val="54937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功能描述：</a:t>
            </a:r>
          </a:p>
          <a:p>
            <a:r>
              <a:rPr lang="zh-CN" altLang="en-US"/>
              <a:t>1.快速简单的创建用户界面原型（无论你是想要在你的界面上显示应用窗口，WEB页面，子面板抑或是自定义控件，该功能全面的界面设计器均能帮助你快速且轻松的完成创建。）</a:t>
            </a:r>
          </a:p>
          <a:p>
            <a:r>
              <a:rPr lang="zh-CN" altLang="en-US"/>
              <a:t>2.多达120余种可用的内置设计元素（使用标准的WINDOWS控件，WEB元素以及其他的泛型元素创建窗体。此外，还提供很多不同情况下的变型以加快构建速度。还能组合不同设计元素以创建自定义控件以及变型。）</a:t>
            </a:r>
          </a:p>
          <a:p>
            <a:r>
              <a:rPr lang="zh-CN" altLang="en-US"/>
              <a:t>5.包含各种格式的图标以及图像（可以向您的设计原型中加入前景以及背景图片，并可如同调整其他控件一般简便的调整其布局。）</a:t>
            </a:r>
          </a:p>
          <a:p>
            <a:r>
              <a:rPr lang="zh-CN" altLang="en-US"/>
              <a:t>6.用覆盖说明或者边注释为设计原型进行注释（当您需要为您的设计添加更多的注释时，你可以选择直接在当前界面添加注释或者将注释放入页面的边框里。）</a:t>
            </a:r>
          </a:p>
          <a:p>
            <a:r>
              <a:rPr lang="zh-CN" altLang="en-US"/>
              <a:t>7.创建可复用的标准化设计组件以及材料（将您的工程设计分解为能复用于任意数量的其他设计的小组件。）</a:t>
            </a:r>
          </a:p>
          <a:p>
            <a:r>
              <a:rPr lang="zh-CN" altLang="en-US"/>
              <a:t>8.串联您的设计以创建一个动态原型（创建单一的界面设计往往是有用的，但是GUI DESIGN STUDIO也允许用户将之通过不同的方式联接，使之呈现为一个生动的交互式原型。）</a:t>
            </a:r>
          </a:p>
          <a:p>
            <a:r>
              <a:rPr lang="zh-CN" altLang="en-US"/>
              <a:t>9.生成规格说明文档（演示运行可浏览的设计原型是获取对应用程序的体验以及反馈的最佳途径，但是，有时我们也需要生成相对更传统一点的静态说明文档，以与同事或用户分享。）</a:t>
            </a:r>
          </a:p>
          <a:p>
            <a:r>
              <a:rPr lang="zh-CN" altLang="en-US"/>
              <a:t>10.导出设计以用于外部审查（除了创建规格说明文档，设计也可被导出为数种不同的形式，以进行审查检阅。）</a:t>
            </a:r>
          </a:p>
          <a:p>
            <a:r>
              <a:rPr lang="zh-CN" altLang="en-US"/>
              <a:t>11.以不同的视图风格查看您的设计（以最合适的视图风格将之呈现给您的观众。有时，你可能需要高保真度以及认同，而有时，你可能需要相对低保真以获得反馈。GUI DESIGN STUDIO允许您无需修改自己的设计即可改变您的演示效果。）</a:t>
            </a:r>
          </a:p>
          <a:p>
            <a:r>
              <a:rPr lang="zh-CN" altLang="en-US"/>
              <a:t>设计工程中进行团队协作（GUI DESIGN STUDIO允许设计组成员共享设计文件，并同时在同一工程项目上进行工作。</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在一个低成本、无风险的环境中快速地提出想法并进行测试，并通过首先获得正确的设计来避免昂贵的实现返工。验证设计和要求</a:t>
            </a:r>
          </a:p>
          <a:p>
            <a:r>
              <a:rPr lang="zh-CN" altLang="en-US"/>
              <a:t>探索替代方案</a:t>
            </a:r>
          </a:p>
          <a:p>
            <a:r>
              <a:rPr lang="zh-CN" altLang="en-US"/>
              <a:t>评估不同的使用场景</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3.优点：</a:t>
            </a:r>
          </a:p>
          <a:p>
            <a:r>
              <a:rPr lang="zh-CN" altLang="en-US"/>
              <a:t>云端操作，（与Axure相比）避免本地维护一堆rp文档的问题</a:t>
            </a:r>
          </a:p>
          <a:p>
            <a:r>
              <a:rPr lang="zh-CN" altLang="en-US"/>
              <a:t>网页分享，（与Axure相比）避免本地维护一堆html，还需要自己建立web server才能共享的问题</a:t>
            </a:r>
          </a:p>
          <a:p>
            <a:r>
              <a:rPr lang="zh-CN" altLang="en-US"/>
              <a:t>价格相对比较低</a:t>
            </a:r>
          </a:p>
          <a:p>
            <a:endParaRPr lang="zh-CN" altLang="en-US"/>
          </a:p>
          <a:p>
            <a:r>
              <a:rPr lang="zh-CN" altLang="en-US"/>
              <a:t>4.缺点：</a:t>
            </a:r>
          </a:p>
          <a:p>
            <a:r>
              <a:rPr lang="zh-CN" altLang="en-US"/>
              <a:t>没有版本管理（类似文件夹） ，我们只能把每个版本的需求都合并到一个“项目”中，但这样项目本身就显得很乱。建议的层次结构是： 文件夹（可以用来作为版本管理）</a:t>
            </a:r>
          </a:p>
          <a:p>
            <a:r>
              <a:rPr lang="zh-CN" altLang="en-US"/>
              <a:t>需求不能画流程图：虽然有工作流编辑（好奇怪的名字）的功能，但这个是页面交互逻辑，主要给前端看的；缺少一个整体的流程图，给后端看</a:t>
            </a:r>
          </a:p>
          <a:p>
            <a:r>
              <a:rPr lang="zh-CN" altLang="en-US"/>
              <a:t>分享页面出去的时候有3个问题：</a:t>
            </a:r>
          </a:p>
          <a:p>
            <a:r>
              <a:rPr lang="zh-CN" altLang="en-US"/>
              <a:t>1对mac不友好：一个是没办法在mac版桌面客户端上分享每一个页面的地址，需要分享后，自己现在浏览器打开后，自己拼出包含screen id的url</a:t>
            </a:r>
          </a:p>
          <a:p>
            <a:r>
              <a:rPr lang="zh-CN" altLang="en-US"/>
              <a:t>2目录混乱：分享出去的页面默认在“项目” 的首页，且右侧的页面结构，层次全部都是铺开的，让人不好找目标需求页面，建议先折叠</a:t>
            </a:r>
          </a:p>
          <a:p>
            <a:r>
              <a:rPr lang="zh-CN" altLang="en-US"/>
              <a:t>3安全性：分享出去的页面，如果知道网址的话是可以所有人都看到的。建议增加一个密码查看功能。这样在说服公司采购的时候会更容易一些</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首先打开墨刀软件，新建一个应用，选择应用类型（这里我选择了iPhone设备），输入应用名称，设备类型和应用尺寸，点击创建按钮，完成应用创建。</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新建应用的标题栏会自动显示应用的名称（人人都是产品经理），标题栏文字可以自行修改。</a:t>
            </a:r>
          </a:p>
          <a:p>
            <a:endParaRPr lang="zh-CN" altLang="en-US"/>
          </a:p>
          <a:p>
            <a:r>
              <a:rPr lang="zh-CN" altLang="en-US"/>
              <a:t>制作里布导航栏，从左侧“组件”栏目中找到底部组件，拖入应用之中，大小和样式可以自行修改。然后拖入三个导航标签，修改标签的位置和名称。至此完成底部导航栏的制作。</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我们开始简单的制作下“产品经理”的首页原型，在左侧的“组件”栏目中找到搜索组件，拖入App首页中，在“母版”栏目中找到轮播图模版，拖入应用之中。墨刀中有一些已经做好的组件或母版，可直接拖入使用，加快创建原型的时间。</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回到“组件”栏目，为首页插入图片和文字。图片调节在右边的设置栏，这里推荐大家直接拖入图片，然后用鼠标调节大小这样会比较方便。文字的调节在左边的主题栏目，可调节文字的大小和样式，然后用鼠标摆至合适的位置。</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软件右上角点击“+新页面”即可生成新的页面，每一个页面有复制、删除、添加子页面的功能。在新的页面中添加标题栏，复制首页的底部导航，粘贴至新的页面，注意粘贴时用于粘贴至“原位置”。按如此方式制作“发现”页面和“我的”页面。</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介绍一个墨刀非常有特点的功能，就是通过连线的方式进行页面之间的跳转，在应用中选择任何一个控件，图片或者文字都可以通过添加手势和页面切换方式实现页面跳转。优点在于操作方便，且比较直观。缺点是如果页面复杂，跳转比较多，会有非常多交叉在一起的线，容易连接出错。</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工作流程最大的问题是，当发生错误时，需要花费大量的时间来修改已成型的视觉界面或代码，大大提高修改时间和成本。在并行工作前沟通好编程实现手段与视觉呈现效果，风格等内容则会尽量避免这些无谓的修改环节。</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9</a:t>
            </a:fld>
            <a:endParaRPr lang="en-US" altLang="zh-CN" dirty="0"/>
          </a:p>
        </p:txBody>
      </p:sp>
    </p:spTree>
    <p:extLst>
      <p:ext uri="{BB962C8B-B14F-4D97-AF65-F5344CB8AC3E}">
        <p14:creationId xmlns:p14="http://schemas.microsoft.com/office/powerpoint/2010/main" val="1797436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利用连线的方式即可快速的实现底部导航的切换，设置完成后选择右上角运行按钮，即可查看实际效果，效果如下：</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最后说一个在移动端比较重要的功能，应用全局手势的添加，在左侧“组件”栏目找到全局手势组件，拖入至应用的任意位置，然后选择你要发动手势后跳转的页面，选择手势方式和动画效果即可。</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利用全局手势组件，在应用添加滑动的页面切换效果。运行测试，效果如下</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手机预览功能，可以直接将原型导到手机上查看。只需要在运行界面，点击分享，用手机浏览器（墨刀app可以）扫描二维码即可直接在手机上查看原型，更加方便的你为团队演示和讲解自己的原型。</a:t>
            </a:r>
          </a:p>
          <a:p>
            <a:r>
              <a:rPr lang="zh-CN" altLang="en-US"/>
              <a:t>总结发言</a:t>
            </a:r>
          </a:p>
          <a:p>
            <a:r>
              <a:rPr lang="zh-CN" altLang="en-US"/>
              <a:t>“墨刀”总的来说操作是非常方便的，如果有其他的原型工具基础，用起来可能更好上手。本身支持手机预览功能，更加方便于移动产品的创建和展示。本人也推荐app的产品或设计师使用墨刀来快速创建原型，可以加快自己的制作和展现的时间。</a:t>
            </a:r>
          </a:p>
          <a:p>
            <a:endParaRPr lang="zh-CN" altLang="en-US"/>
          </a:p>
          <a:p>
            <a:r>
              <a:rPr lang="zh-CN" altLang="en-US"/>
              <a:t>作者：JiLegw，产品新人，交互设计师，刚开始写东西，欢迎各位大神提供宝贵建议。</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关注功能、结构、流程，原型图上只提供最简单的框架和元素；在产品设计初期快速形成方案、快速讨论、快速调整，能够让人把精力专注在产品最核心的结构层和框架层。这样做最大的好处是省时、高效；相对地，同样由于它的制作快速，不太重视界面细节部分，对外沟通时解释起来会比较烦。</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11</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原型设计中的高保真具有两个层面的意思，其中一个是对于原型中画面的高保真。另外一个就是对于交互设计的高保真了。</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12</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低保真原型简单，便宜，易于制作的特点也意味着它易于修改，适合尝试不同的候选设计与想法。这在开发早期尤为重要。</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具体介绍：故事板</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15</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故事板的制作有很重要的一点，故事板不是用来让人欣赏的，而是清楚明白地告诉别人你想讲的故事，因此大可不必担心美观问题。</a:t>
            </a:r>
            <a:endParaRPr lang="en-US" altLang="zh-CN" dirty="0" smtClean="0"/>
          </a:p>
          <a:p>
            <a:endParaRPr lang="en-US" altLang="zh-CN" dirty="0" smtClean="0"/>
          </a:p>
          <a:p>
            <a:r>
              <a:rPr lang="en-US" altLang="zh-CN" dirty="0" smtClean="0"/>
              <a:t>1.</a:t>
            </a:r>
            <a:r>
              <a:rPr lang="zh-CN" altLang="en-US" dirty="0" smtClean="0"/>
              <a:t>故事板可以帮助我们将角色，场景和情节串联起来，把抽象的体验过程具象成图文结合的形式，让所有的人都能够通过一个角色来观察场景，并看到发生的触发事件，使用的渠道，遵循的流程以及必须做出的决策，让产品设计师能够对用户体验进行更直观更深刻的挖掘和思考。</a:t>
            </a:r>
            <a:endParaRPr lang="en-US" altLang="zh-CN" dirty="0" smtClean="0"/>
          </a:p>
          <a:p>
            <a:r>
              <a:rPr lang="en-US" altLang="zh-CN" dirty="0" smtClean="0"/>
              <a:t>2.</a:t>
            </a:r>
            <a:r>
              <a:rPr lang="zh-CN" altLang="en-US" dirty="0" smtClean="0"/>
              <a:t>故事板来把大家脑海里的东西进行整合，可以让团队成员的抽象思维表达具象化，细节明确化，有效提升团队合作效率。</a:t>
            </a:r>
            <a:endParaRPr lang="en-US" altLang="zh-CN" dirty="0" smtClean="0"/>
          </a:p>
          <a:p>
            <a:r>
              <a:rPr lang="en-US" altLang="zh-CN" dirty="0" smtClean="0"/>
              <a:t>3.</a:t>
            </a:r>
            <a:r>
              <a:rPr lang="zh-CN" altLang="en-US" dirty="0" smtClean="0"/>
              <a:t>当需要把产品设计概念向不了解产品的人（特别是面向理解与认知能力较弱的用户群体，如儿童、老年人等）讲述的时候，故事板可以让你的概念更容易被接受。</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16</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D6F4A6-C2F1-4780-8AB3-B40E9B65C401}" type="datetimeFigureOut">
              <a:rPr lang="en-US" altLang="zh-CN"/>
              <a:pPr>
                <a:defRPr/>
              </a:pPr>
              <a:t>11/4/2018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72E5DFFD-D837-4D59-9939-B0183814E733}" type="slidenum">
              <a:rPr lang="en-US" altLang="zh-CN"/>
              <a:pPr>
                <a:defRPr/>
              </a:pPr>
              <a:t>‹#›</a:t>
            </a:fld>
            <a:endParaRPr lang="en-US" altLang="zh-CN" dirty="0"/>
          </a:p>
        </p:txBody>
      </p:sp>
    </p:spTree>
    <p:extLst>
      <p:ext uri="{BB962C8B-B14F-4D97-AF65-F5344CB8AC3E}">
        <p14:creationId xmlns:p14="http://schemas.microsoft.com/office/powerpoint/2010/main" val="242696634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C94B6C-AECF-4BAA-85A2-491A2FA71A43}" type="datetimeFigureOut">
              <a:rPr lang="en-US" altLang="zh-CN"/>
              <a:pPr>
                <a:defRPr/>
              </a:pPr>
              <a:t>11/4/2018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DA8A805E-8529-4BB2-835F-078A541BA241}" type="slidenum">
              <a:rPr lang="en-US" altLang="zh-CN"/>
              <a:pPr>
                <a:defRPr/>
              </a:pPr>
              <a:t>‹#›</a:t>
            </a:fld>
            <a:endParaRPr lang="en-US" altLang="zh-CN" dirty="0"/>
          </a:p>
        </p:txBody>
      </p:sp>
    </p:spTree>
    <p:extLst>
      <p:ext uri="{BB962C8B-B14F-4D97-AF65-F5344CB8AC3E}">
        <p14:creationId xmlns:p14="http://schemas.microsoft.com/office/powerpoint/2010/main" val="270357965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A8A4F8-0D05-4368-B096-0AF27C542408}" type="datetimeFigureOut">
              <a:rPr lang="en-US" altLang="zh-CN"/>
              <a:pPr>
                <a:defRPr/>
              </a:pPr>
              <a:t>11/4/2018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FF22B27-C2FD-4437-8A7D-4C7126B81B8C}" type="slidenum">
              <a:rPr lang="en-US" altLang="zh-CN"/>
              <a:pPr>
                <a:defRPr/>
              </a:pPr>
              <a:t>‹#›</a:t>
            </a:fld>
            <a:endParaRPr lang="en-US" altLang="zh-CN" dirty="0"/>
          </a:p>
        </p:txBody>
      </p:sp>
    </p:spTree>
    <p:extLst>
      <p:ext uri="{BB962C8B-B14F-4D97-AF65-F5344CB8AC3E}">
        <p14:creationId xmlns:p14="http://schemas.microsoft.com/office/powerpoint/2010/main" val="19678689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31A301-0DB9-4A76-B11A-E2E291EE6B00}" type="datetimeFigureOut">
              <a:rPr lang="en-US" altLang="zh-CN"/>
              <a:pPr>
                <a:defRPr/>
              </a:pPr>
              <a:t>11/4/2018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2F699345-766E-4B33-86A2-F81027DE01CE}" type="slidenum">
              <a:rPr lang="en-US" altLang="zh-CN"/>
              <a:pPr>
                <a:defRPr/>
              </a:pPr>
              <a:t>‹#›</a:t>
            </a:fld>
            <a:endParaRPr lang="en-US" altLang="zh-CN" dirty="0"/>
          </a:p>
        </p:txBody>
      </p:sp>
    </p:spTree>
    <p:extLst>
      <p:ext uri="{BB962C8B-B14F-4D97-AF65-F5344CB8AC3E}">
        <p14:creationId xmlns:p14="http://schemas.microsoft.com/office/powerpoint/2010/main" val="29356342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F9FCC8-513C-4C50-BB74-A6D853C454B5}" type="datetimeFigureOut">
              <a:rPr lang="en-US" altLang="zh-CN"/>
              <a:pPr>
                <a:defRPr/>
              </a:pPr>
              <a:t>11/4/2018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45380EB9-5FC9-44BC-BD68-5FCB5FA186E2}" type="slidenum">
              <a:rPr lang="en-US" altLang="zh-CN"/>
              <a:pPr>
                <a:defRPr/>
              </a:pPr>
              <a:t>‹#›</a:t>
            </a:fld>
            <a:endParaRPr lang="en-US" altLang="zh-CN" dirty="0"/>
          </a:p>
        </p:txBody>
      </p:sp>
    </p:spTree>
    <p:extLst>
      <p:ext uri="{BB962C8B-B14F-4D97-AF65-F5344CB8AC3E}">
        <p14:creationId xmlns:p14="http://schemas.microsoft.com/office/powerpoint/2010/main" val="206995345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78CAA9-3E2F-422B-9AD8-91F5D9FCC684}" type="datetimeFigureOut">
              <a:rPr lang="en-US" altLang="zh-CN"/>
              <a:pPr>
                <a:defRPr/>
              </a:pPr>
              <a:t>11/4/2018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B9617E7-ED77-40B1-AD91-141D6D05E909}" type="slidenum">
              <a:rPr lang="en-US" altLang="zh-CN"/>
              <a:pPr>
                <a:defRPr/>
              </a:pPr>
              <a:t>‹#›</a:t>
            </a:fld>
            <a:endParaRPr lang="en-US" altLang="zh-CN" dirty="0"/>
          </a:p>
        </p:txBody>
      </p:sp>
    </p:spTree>
    <p:extLst>
      <p:ext uri="{BB962C8B-B14F-4D97-AF65-F5344CB8AC3E}">
        <p14:creationId xmlns:p14="http://schemas.microsoft.com/office/powerpoint/2010/main" val="423214899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C69894F-E499-40A8-84A4-3BAA7F5D2306}" type="datetimeFigureOut">
              <a:rPr lang="en-US" altLang="zh-CN"/>
              <a:pPr>
                <a:defRPr/>
              </a:pPr>
              <a:t>11/4/2018</a:t>
            </a:fld>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EF4AB90-AEBD-4167-894D-DA6367EA9521}" type="slidenum">
              <a:rPr lang="en-US" altLang="zh-CN"/>
              <a:pPr>
                <a:defRPr/>
              </a:pPr>
              <a:t>‹#›</a:t>
            </a:fld>
            <a:endParaRPr lang="en-US" altLang="zh-CN" dirty="0"/>
          </a:p>
        </p:txBody>
      </p:sp>
    </p:spTree>
    <p:extLst>
      <p:ext uri="{BB962C8B-B14F-4D97-AF65-F5344CB8AC3E}">
        <p14:creationId xmlns:p14="http://schemas.microsoft.com/office/powerpoint/2010/main" val="31811868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CFE209-91E4-439A-A8AD-1CE409F27EB5}" type="datetimeFigureOut">
              <a:rPr lang="en-US" altLang="zh-CN"/>
              <a:pPr>
                <a:defRPr/>
              </a:pPr>
              <a:t>11/4/2018</a:t>
            </a:fld>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B14C3639-77BA-42B4-934D-FF45CC18ECDC}" type="slidenum">
              <a:rPr lang="en-US" altLang="zh-CN"/>
              <a:pPr>
                <a:defRPr/>
              </a:pPr>
              <a:t>‹#›</a:t>
            </a:fld>
            <a:endParaRPr lang="en-US" altLang="zh-CN" dirty="0"/>
          </a:p>
        </p:txBody>
      </p:sp>
    </p:spTree>
    <p:extLst>
      <p:ext uri="{BB962C8B-B14F-4D97-AF65-F5344CB8AC3E}">
        <p14:creationId xmlns:p14="http://schemas.microsoft.com/office/powerpoint/2010/main" val="314296760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274B92-4786-46CC-8300-E6CBCCEA9811}" type="datetimeFigureOut">
              <a:rPr lang="en-US" altLang="zh-CN"/>
              <a:pPr>
                <a:defRPr/>
              </a:pPr>
              <a:t>11/4/2018</a:t>
            </a:fld>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BBB3DCF2-F79E-4E8C-A689-A7C41456115C}" type="slidenum">
              <a:rPr lang="en-US" altLang="zh-CN"/>
              <a:pPr>
                <a:defRPr/>
              </a:pPr>
              <a:t>‹#›</a:t>
            </a:fld>
            <a:endParaRPr lang="en-US" altLang="zh-CN" dirty="0"/>
          </a:p>
        </p:txBody>
      </p:sp>
    </p:spTree>
    <p:extLst>
      <p:ext uri="{BB962C8B-B14F-4D97-AF65-F5344CB8AC3E}">
        <p14:creationId xmlns:p14="http://schemas.microsoft.com/office/powerpoint/2010/main" val="126192882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CC73F6E-22A8-46BD-8CD8-95CA1D24A2E3}" type="datetimeFigureOut">
              <a:rPr lang="en-US" altLang="zh-CN"/>
              <a:pPr>
                <a:defRPr/>
              </a:pPr>
              <a:t>11/4/2018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9FAD5A2-59FE-4404-95D0-A267898A4D97}" type="slidenum">
              <a:rPr lang="en-US" altLang="zh-CN"/>
              <a:pPr>
                <a:defRPr/>
              </a:pPr>
              <a:t>‹#›</a:t>
            </a:fld>
            <a:endParaRPr lang="en-US" altLang="zh-CN" dirty="0"/>
          </a:p>
        </p:txBody>
      </p:sp>
    </p:spTree>
    <p:extLst>
      <p:ext uri="{BB962C8B-B14F-4D97-AF65-F5344CB8AC3E}">
        <p14:creationId xmlns:p14="http://schemas.microsoft.com/office/powerpoint/2010/main" val="28140674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8920AE-AAE3-410A-91EB-83385A204176}" type="datetimeFigureOut">
              <a:rPr lang="en-US" altLang="zh-CN"/>
              <a:pPr>
                <a:defRPr/>
              </a:pPr>
              <a:t>11/4/2018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71B52357-4CF5-4FF4-B86E-AB1281C36707}" type="slidenum">
              <a:rPr lang="en-US" altLang="zh-CN"/>
              <a:pPr>
                <a:defRPr/>
              </a:pPr>
              <a:t>‹#›</a:t>
            </a:fld>
            <a:endParaRPr lang="en-US" altLang="zh-CN" dirty="0"/>
          </a:p>
        </p:txBody>
      </p:sp>
    </p:spTree>
    <p:extLst>
      <p:ext uri="{BB962C8B-B14F-4D97-AF65-F5344CB8AC3E}">
        <p14:creationId xmlns:p14="http://schemas.microsoft.com/office/powerpoint/2010/main" val="177817948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B736E7CB-87E6-4E2C-AC69-D57BFB5E382C}" type="datetimeFigureOut">
              <a:rPr lang="en-US" altLang="zh-CN"/>
              <a:pPr>
                <a:defRPr/>
              </a:pPr>
              <a:t>11/4/2018</a:t>
            </a:fld>
            <a:endParaRPr lang="en-US" altLang="zh-C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defRPr>
            </a:lvl1pPr>
          </a:lstStyle>
          <a:p>
            <a:pPr>
              <a:defRPr/>
            </a:pPr>
            <a:endParaRPr lang="zh-CN" altLang="zh-C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109BE51-B3FC-43F9-9E18-68CFFDC93DB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1013"/>
            <a:ext cx="7315200" cy="762000"/>
          </a:xfrm>
        </p:spPr>
        <p:txBody>
          <a:bodyPr/>
          <a:lstStyle/>
          <a:p>
            <a:pPr eaLnBrk="1" hangingPunct="1"/>
            <a:r>
              <a:rPr lang="en-US" altLang="zh-CN" sz="6000" dirty="0" smtClean="0">
                <a:solidFill>
                  <a:srgbClr val="00B0F0"/>
                </a:solidFill>
                <a:latin typeface="Gulim" pitchFamily="34" charset="-127"/>
              </a:rPr>
              <a:t>UML</a:t>
            </a:r>
            <a:r>
              <a:rPr lang="zh-CN" altLang="en-US" sz="6000" dirty="0" smtClean="0">
                <a:solidFill>
                  <a:srgbClr val="00B0F0"/>
                </a:solidFill>
                <a:latin typeface="Gulim" pitchFamily="34" charset="-127"/>
              </a:rPr>
              <a:t>基础：界面原型</a:t>
            </a:r>
            <a:endParaRPr lang="en-US" altLang="zh-CN" sz="6000" dirty="0" smtClean="0">
              <a:latin typeface="Gulim" pitchFamily="34" charset="-127"/>
            </a:endParaRPr>
          </a:p>
        </p:txBody>
      </p:sp>
      <p:sp>
        <p:nvSpPr>
          <p:cNvPr id="3" name="Subtitle 2"/>
          <p:cNvSpPr>
            <a:spLocks noGrp="1"/>
          </p:cNvSpPr>
          <p:nvPr>
            <p:ph type="subTitle" idx="1"/>
          </p:nvPr>
        </p:nvSpPr>
        <p:spPr>
          <a:xfrm>
            <a:off x="1828800" y="2647950"/>
            <a:ext cx="5486400" cy="990600"/>
          </a:xfrm>
        </p:spPr>
        <p:txBody>
          <a:bodyPr/>
          <a:lstStyle/>
          <a:p>
            <a:pPr eaLnBrk="1" hangingPunct="1"/>
            <a:r>
              <a:rPr lang="zh-CN" altLang="en-US" sz="2000" dirty="0" smtClean="0">
                <a:solidFill>
                  <a:schemeClr val="tx1"/>
                </a:solidFill>
                <a:latin typeface="Gulim" pitchFamily="34" charset="-127"/>
              </a:rPr>
              <a:t>制作：</a:t>
            </a:r>
            <a:r>
              <a:rPr lang="en-US" altLang="zh-CN" sz="2000" dirty="0" smtClean="0">
                <a:solidFill>
                  <a:schemeClr val="tx1"/>
                </a:solidFill>
                <a:latin typeface="Gulim" pitchFamily="34" charset="-127"/>
              </a:rPr>
              <a:t>G07</a:t>
            </a:r>
            <a:r>
              <a:rPr lang="zh-CN" altLang="en-US" sz="2000" dirty="0" smtClean="0">
                <a:solidFill>
                  <a:schemeClr val="tx1"/>
                </a:solidFill>
                <a:latin typeface="Gulim" pitchFamily="34" charset="-127"/>
              </a:rPr>
              <a:t>小组</a:t>
            </a:r>
            <a:endParaRPr lang="en-US" altLang="zh-CN" sz="2000" dirty="0" smtClean="0">
              <a:solidFill>
                <a:schemeClr val="tx1"/>
              </a:solidFill>
              <a:latin typeface="Gulim" pitchFamily="34" charset="-127"/>
            </a:endParaRPr>
          </a:p>
        </p:txBody>
      </p:sp>
      <p:grpSp>
        <p:nvGrpSpPr>
          <p:cNvPr id="12" name="Group 11"/>
          <p:cNvGrpSpPr>
            <a:grpSpLocks/>
          </p:cNvGrpSpPr>
          <p:nvPr/>
        </p:nvGrpSpPr>
        <p:grpSpPr bwMode="auto">
          <a:xfrm>
            <a:off x="2743200" y="2532063"/>
            <a:ext cx="3657600" cy="79375"/>
            <a:chOff x="2743200" y="2378869"/>
            <a:chExt cx="3657600" cy="80962"/>
          </a:xfrm>
        </p:grpSpPr>
        <p:cxnSp>
          <p:nvCxnSpPr>
            <p:cNvPr id="8" name="Straight Connector 7"/>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a:t>
            </a:r>
            <a:r>
              <a:rPr lang="zh-CN" altLang="en-US" sz="2000" baseline="30000" dirty="0" smtClean="0">
                <a:solidFill>
                  <a:schemeClr val="bg1"/>
                </a:solidFill>
              </a:rPr>
              <a:t>界面原型</a:t>
            </a:r>
            <a:r>
              <a:rPr lang="zh-CN" altLang="en-US" sz="2000" baseline="30000" dirty="0" smtClean="0">
                <a:solidFill>
                  <a:schemeClr val="bg1"/>
                </a:solidFill>
              </a:rPr>
              <a:t>的低</a:t>
            </a:r>
            <a:r>
              <a:rPr lang="zh-CN" altLang="en-US" sz="2000" baseline="30000" dirty="0" smtClean="0">
                <a:solidFill>
                  <a:schemeClr val="bg1"/>
                </a:solidFill>
              </a:rPr>
              <a:t>保真模型和高保真模型。</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两</a:t>
            </a:r>
            <a:r>
              <a:rPr lang="zh-CN" altLang="en-US" sz="5400" dirty="0" smtClean="0">
                <a:solidFill>
                  <a:schemeClr val="bg1"/>
                </a:solidFill>
                <a:latin typeface="Gulim" pitchFamily="34" charset="-127"/>
              </a:rPr>
              <a:t>大</a:t>
            </a:r>
            <a:r>
              <a:rPr lang="zh-CN" altLang="en-US" sz="5400" dirty="0" smtClean="0">
                <a:solidFill>
                  <a:schemeClr val="bg1"/>
                </a:solidFill>
                <a:latin typeface="Gulim" pitchFamily="34" charset="-127"/>
              </a:rPr>
              <a:t>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介绍</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10</a:t>
            </a:r>
            <a:endParaRPr lang="en-US" sz="1100" dirty="0">
              <a:latin typeface="Gulim" pitchFamily="34" charset="-127"/>
            </a:endParaRPr>
          </a:p>
        </p:txBody>
      </p:sp>
    </p:spTree>
    <p:extLst>
      <p:ext uri="{BB962C8B-B14F-4D97-AF65-F5344CB8AC3E}">
        <p14:creationId xmlns:p14="http://schemas.microsoft.com/office/powerpoint/2010/main" val="25956404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11</a:t>
            </a:r>
            <a:endParaRPr lang="en-US" sz="1100" dirty="0">
              <a:latin typeface="Gulim" pitchFamily="34" charset="-127"/>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86816"/>
            <a:ext cx="2872466" cy="2154350"/>
          </a:xfrm>
          <a:prstGeom prst="rect">
            <a:avLst/>
          </a:prstGeom>
        </p:spPr>
      </p:pic>
      <p:sp>
        <p:nvSpPr>
          <p:cNvPr id="19" name="TextBox 29"/>
          <p:cNvSpPr txBox="1">
            <a:spLocks noChangeArrowheads="1"/>
          </p:cNvSpPr>
          <p:nvPr/>
        </p:nvSpPr>
        <p:spPr bwMode="auto">
          <a:xfrm>
            <a:off x="1836283" y="3510005"/>
            <a:ext cx="13335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低保真原型</a:t>
            </a:r>
            <a:endParaRPr lang="en-US" altLang="zh-CN" sz="1400" dirty="0">
              <a:solidFill>
                <a:schemeClr val="bg1"/>
              </a:solidFill>
              <a:latin typeface="Gulim" pitchFamily="34" charset="-127"/>
            </a:endParaRPr>
          </a:p>
        </p:txBody>
      </p:sp>
      <p:sp>
        <p:nvSpPr>
          <p:cNvPr id="11" name="TextBox 10"/>
          <p:cNvSpPr txBox="1"/>
          <p:nvPr/>
        </p:nvSpPr>
        <p:spPr>
          <a:xfrm>
            <a:off x="4267200" y="1276350"/>
            <a:ext cx="3962400" cy="861774"/>
          </a:xfrm>
          <a:prstGeom prst="rect">
            <a:avLst/>
          </a:prstGeom>
          <a:noFill/>
        </p:spPr>
        <p:txBody>
          <a:bodyPr wrap="square" rtlCol="0">
            <a:spAutoFit/>
          </a:bodyPr>
          <a:lstStyle/>
          <a:p>
            <a:pPr marL="342900" lvl="0" indent="-342900">
              <a:lnSpc>
                <a:spcPct val="150000"/>
              </a:lnSpc>
              <a:buClr>
                <a:srgbClr val="00B0F0"/>
              </a:buClr>
              <a:buSzPct val="100000"/>
              <a:buFont typeface="+mj-lt"/>
              <a:buAutoNum type="arabicPeriod"/>
            </a:pPr>
            <a:r>
              <a:rPr lang="zh-CN" altLang="en-US" sz="2000" dirty="0">
                <a:solidFill>
                  <a:srgbClr val="00B0F0"/>
                </a:solidFill>
                <a:latin typeface="+mn-ea"/>
              </a:rPr>
              <a:t>低保真</a:t>
            </a:r>
            <a:r>
              <a:rPr lang="zh-CN" altLang="en-US" sz="2000" dirty="0" smtClean="0">
                <a:solidFill>
                  <a:srgbClr val="00B0F0"/>
                </a:solidFill>
                <a:latin typeface="+mn-ea"/>
              </a:rPr>
              <a:t>原型（原型图）：</a:t>
            </a:r>
            <a:r>
              <a:rPr lang="en-US" altLang="zh-CN" sz="1000" dirty="0">
                <a:solidFill>
                  <a:srgbClr val="00B0F0"/>
                </a:solidFill>
                <a:latin typeface="宋体"/>
              </a:rPr>
              <a:t>[</a:t>
            </a:r>
            <a:r>
              <a:rPr lang="en-US" altLang="zh-CN" sz="1000" dirty="0" smtClean="0">
                <a:solidFill>
                  <a:srgbClr val="00B0F0"/>
                </a:solidFill>
                <a:latin typeface="宋体"/>
              </a:rPr>
              <a:t>11]</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0" name="TextBox 9"/>
          <p:cNvSpPr txBox="1"/>
          <p:nvPr/>
        </p:nvSpPr>
        <p:spPr>
          <a:xfrm>
            <a:off x="4648200" y="2461796"/>
            <a:ext cx="2057400" cy="338554"/>
          </a:xfrm>
          <a:prstGeom prst="rect">
            <a:avLst/>
          </a:prstGeom>
          <a:noFill/>
        </p:spPr>
        <p:txBody>
          <a:bodyPr wrap="square" rtlCol="0">
            <a:spAutoFit/>
          </a:bodyPr>
          <a:lstStyle/>
          <a:p>
            <a:r>
              <a:rPr lang="zh-CN" altLang="en-US" sz="1600" dirty="0" smtClean="0">
                <a:solidFill>
                  <a:srgbClr val="00B0F0"/>
                </a:solidFill>
                <a:latin typeface="+mn-ea"/>
              </a:rPr>
              <a:t>框架和元素</a:t>
            </a:r>
            <a:endParaRPr lang="zh-CN" altLang="en-US" sz="1600" dirty="0">
              <a:solidFill>
                <a:srgbClr val="00B0F0"/>
              </a:solidFill>
              <a:latin typeface="+mn-ea"/>
            </a:endParaRPr>
          </a:p>
        </p:txBody>
      </p:sp>
      <p:sp>
        <p:nvSpPr>
          <p:cNvPr id="12" name="TextBox 11"/>
          <p:cNvSpPr txBox="1"/>
          <p:nvPr/>
        </p:nvSpPr>
        <p:spPr>
          <a:xfrm>
            <a:off x="4648200" y="1842369"/>
            <a:ext cx="2057400" cy="338554"/>
          </a:xfrm>
          <a:prstGeom prst="rect">
            <a:avLst/>
          </a:prstGeom>
          <a:noFill/>
        </p:spPr>
        <p:txBody>
          <a:bodyPr wrap="square" rtlCol="0">
            <a:spAutoFit/>
          </a:bodyPr>
          <a:lstStyle/>
          <a:p>
            <a:r>
              <a:rPr lang="zh-CN" altLang="en-US" sz="1600" dirty="0">
                <a:solidFill>
                  <a:srgbClr val="00B0F0"/>
                </a:solidFill>
                <a:latin typeface="+mn-ea"/>
              </a:rPr>
              <a:t>功能、结构、流程</a:t>
            </a:r>
            <a:endParaRPr lang="zh-CN" altLang="en-US" sz="1600" dirty="0">
              <a:solidFill>
                <a:srgbClr val="00B0F0"/>
              </a:solidFill>
              <a:latin typeface="+mn-ea"/>
            </a:endParaRPr>
          </a:p>
        </p:txBody>
      </p:sp>
      <p:sp>
        <p:nvSpPr>
          <p:cNvPr id="13" name="TextBox 12"/>
          <p:cNvSpPr txBox="1"/>
          <p:nvPr/>
        </p:nvSpPr>
        <p:spPr>
          <a:xfrm>
            <a:off x="4648200" y="3071889"/>
            <a:ext cx="2057400" cy="338554"/>
          </a:xfrm>
          <a:prstGeom prst="rect">
            <a:avLst/>
          </a:prstGeom>
          <a:noFill/>
        </p:spPr>
        <p:txBody>
          <a:bodyPr wrap="square" rtlCol="0">
            <a:spAutoFit/>
          </a:bodyPr>
          <a:lstStyle/>
          <a:p>
            <a:r>
              <a:rPr lang="zh-CN" altLang="en-US" sz="1600" dirty="0">
                <a:solidFill>
                  <a:srgbClr val="00B0F0"/>
                </a:solidFill>
                <a:latin typeface="+mn-ea"/>
              </a:rPr>
              <a:t>省时、高效</a:t>
            </a:r>
            <a:endParaRPr lang="zh-CN" altLang="en-US" sz="1600" dirty="0">
              <a:solidFill>
                <a:srgbClr val="00B0F0"/>
              </a:solidFill>
              <a:latin typeface="+mn-ea"/>
            </a:endParaRPr>
          </a:p>
        </p:txBody>
      </p:sp>
    </p:spTree>
    <p:extLst>
      <p:ext uri="{BB962C8B-B14F-4D97-AF65-F5344CB8AC3E}">
        <p14:creationId xmlns:p14="http://schemas.microsoft.com/office/powerpoint/2010/main" val="19851863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11" grpId="0"/>
      <p:bldP spid="10"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12</a:t>
            </a:r>
            <a:endParaRPr lang="en-US" sz="1100" dirty="0">
              <a:latin typeface="Gulim" pitchFamily="34" charset="-127"/>
            </a:endParaRP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18375" r="16720"/>
          <a:stretch/>
        </p:blipFill>
        <p:spPr>
          <a:xfrm>
            <a:off x="1405190" y="1123950"/>
            <a:ext cx="1848712" cy="2644314"/>
          </a:xfrm>
          <a:prstGeom prst="rect">
            <a:avLst/>
          </a:prstGeom>
        </p:spPr>
      </p:pic>
      <p:sp>
        <p:nvSpPr>
          <p:cNvPr id="20" name="TextBox 29"/>
          <p:cNvSpPr txBox="1">
            <a:spLocks noChangeArrowheads="1"/>
          </p:cNvSpPr>
          <p:nvPr/>
        </p:nvSpPr>
        <p:spPr bwMode="auto">
          <a:xfrm>
            <a:off x="1681846" y="3943350"/>
            <a:ext cx="12954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高保真原型</a:t>
            </a:r>
            <a:endParaRPr lang="en-US" altLang="zh-CN" sz="1400" dirty="0">
              <a:solidFill>
                <a:schemeClr val="bg1"/>
              </a:solidFill>
              <a:latin typeface="Gulim" pitchFamily="34" charset="-127"/>
            </a:endParaRPr>
          </a:p>
        </p:txBody>
      </p:sp>
      <p:sp>
        <p:nvSpPr>
          <p:cNvPr id="11" name="TextBox 10"/>
          <p:cNvSpPr txBox="1"/>
          <p:nvPr/>
        </p:nvSpPr>
        <p:spPr>
          <a:xfrm>
            <a:off x="3886200" y="1276350"/>
            <a:ext cx="4419600" cy="861774"/>
          </a:xfrm>
          <a:prstGeom prst="rect">
            <a:avLst/>
          </a:prstGeom>
          <a:noFill/>
        </p:spPr>
        <p:txBody>
          <a:bodyPr wrap="square" rtlCol="0">
            <a:spAutoFit/>
          </a:bodyPr>
          <a:lstStyle/>
          <a:p>
            <a:pPr marL="342900" lvl="0" indent="-342900">
              <a:lnSpc>
                <a:spcPct val="150000"/>
              </a:lnSpc>
              <a:buClr>
                <a:srgbClr val="00B0F0"/>
              </a:buClr>
              <a:buSzPct val="100000"/>
              <a:buFont typeface="+mj-lt"/>
              <a:buAutoNum type="arabicPeriod"/>
            </a:pPr>
            <a:r>
              <a:rPr lang="zh-CN" altLang="en-US" sz="2000" dirty="0" smtClean="0">
                <a:solidFill>
                  <a:srgbClr val="00B0F0"/>
                </a:solidFill>
                <a:latin typeface="+mn-ea"/>
              </a:rPr>
              <a:t>高保真原型</a:t>
            </a:r>
            <a:r>
              <a:rPr lang="zh-CN" altLang="en-US" sz="2000" dirty="0">
                <a:solidFill>
                  <a:srgbClr val="00B0F0"/>
                </a:solidFill>
                <a:latin typeface="+mn-ea"/>
              </a:rPr>
              <a:t>（视觉图） </a:t>
            </a:r>
            <a:r>
              <a:rPr lang="zh-CN" altLang="en-US" sz="2000" dirty="0" smtClean="0">
                <a:solidFill>
                  <a:srgbClr val="00B0F0"/>
                </a:solidFill>
                <a:latin typeface="+mn-ea"/>
              </a:rPr>
              <a:t>：</a:t>
            </a:r>
            <a:r>
              <a:rPr lang="en-US" altLang="zh-CN" sz="1000" dirty="0" smtClean="0">
                <a:solidFill>
                  <a:srgbClr val="00B0F0"/>
                </a:solidFill>
                <a:latin typeface="宋体"/>
              </a:rPr>
              <a:t>[8]</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2" name="TextBox 11"/>
          <p:cNvSpPr txBox="1"/>
          <p:nvPr/>
        </p:nvSpPr>
        <p:spPr>
          <a:xfrm>
            <a:off x="4191000" y="1828860"/>
            <a:ext cx="3352800" cy="338554"/>
          </a:xfrm>
          <a:prstGeom prst="rect">
            <a:avLst/>
          </a:prstGeom>
          <a:noFill/>
        </p:spPr>
        <p:txBody>
          <a:bodyPr wrap="square" rtlCol="0">
            <a:spAutoFit/>
          </a:bodyPr>
          <a:lstStyle/>
          <a:p>
            <a:r>
              <a:rPr lang="zh-CN" altLang="en-US" sz="1600" dirty="0">
                <a:solidFill>
                  <a:srgbClr val="00B0F0"/>
                </a:solidFill>
                <a:latin typeface="+mn-ea"/>
              </a:rPr>
              <a:t>对于原型中画面的高保真</a:t>
            </a:r>
            <a:endParaRPr lang="zh-CN" altLang="en-US" sz="1600" dirty="0">
              <a:solidFill>
                <a:srgbClr val="00B0F0"/>
              </a:solidFill>
              <a:latin typeface="+mn-ea"/>
            </a:endParaRPr>
          </a:p>
        </p:txBody>
      </p:sp>
      <p:sp>
        <p:nvSpPr>
          <p:cNvPr id="13" name="TextBox 12"/>
          <p:cNvSpPr txBox="1"/>
          <p:nvPr/>
        </p:nvSpPr>
        <p:spPr>
          <a:xfrm>
            <a:off x="4191000" y="2446107"/>
            <a:ext cx="3352800" cy="338554"/>
          </a:xfrm>
          <a:prstGeom prst="rect">
            <a:avLst/>
          </a:prstGeom>
          <a:noFill/>
        </p:spPr>
        <p:txBody>
          <a:bodyPr wrap="square" rtlCol="0">
            <a:spAutoFit/>
          </a:bodyPr>
          <a:lstStyle/>
          <a:p>
            <a:r>
              <a:rPr lang="zh-CN" altLang="en-US" sz="1600" dirty="0">
                <a:solidFill>
                  <a:srgbClr val="00B0F0"/>
                </a:solidFill>
                <a:latin typeface="+mn-ea"/>
              </a:rPr>
              <a:t>对于交互设计的高保真</a:t>
            </a:r>
            <a:endParaRPr lang="zh-CN" altLang="en-US" sz="1600" dirty="0">
              <a:solidFill>
                <a:srgbClr val="00B0F0"/>
              </a:solidFill>
              <a:latin typeface="+mn-ea"/>
            </a:endParaRPr>
          </a:p>
        </p:txBody>
      </p:sp>
    </p:spTree>
    <p:extLst>
      <p:ext uri="{BB962C8B-B14F-4D97-AF65-F5344CB8AC3E}">
        <p14:creationId xmlns:p14="http://schemas.microsoft.com/office/powerpoint/2010/main" val="8734936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97483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目的：</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901"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114800" y="1672860"/>
            <a:ext cx="4800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低保真原型的目的是要让我们为用户的想法而叫绝，而不是为了使我们的产品令用户惊艳。这种方法在于帮助我们倾听而不是说服。它使用户需求与设计师意图以及其它利益相关者的目标之间能够有效沟通并达成一致。” 速度快</a:t>
            </a:r>
            <a:r>
              <a:rPr lang="en-US" altLang="zh-CN" sz="1600" dirty="0">
                <a:solidFill>
                  <a:srgbClr val="00B0F0"/>
                </a:solidFill>
                <a:latin typeface="Gulim" pitchFamily="34" charset="-127"/>
              </a:rPr>
              <a:t>, </a:t>
            </a:r>
            <a:r>
              <a:rPr lang="zh-CN" altLang="en-US" sz="1600" dirty="0">
                <a:solidFill>
                  <a:srgbClr val="00B0F0"/>
                </a:solidFill>
                <a:latin typeface="Gulim" pitchFamily="34" charset="-127"/>
              </a:rPr>
              <a:t>准确传达</a:t>
            </a:r>
            <a:r>
              <a:rPr lang="en-US" altLang="zh-CN" sz="1600" dirty="0">
                <a:solidFill>
                  <a:srgbClr val="00B0F0"/>
                </a:solidFill>
                <a:latin typeface="Gulim" pitchFamily="34" charset="-127"/>
              </a:rPr>
              <a:t>idea, </a:t>
            </a:r>
            <a:r>
              <a:rPr lang="zh-CN" altLang="en-US" sz="1600" dirty="0">
                <a:solidFill>
                  <a:srgbClr val="00B0F0"/>
                </a:solidFill>
                <a:latin typeface="Gulim" pitchFamily="34" charset="-127"/>
              </a:rPr>
              <a:t>让人专注于产品功能和交互流程而不是视觉</a:t>
            </a:r>
            <a:r>
              <a:rPr lang="zh-CN" altLang="en-US" sz="16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3539623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19100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75"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495800" y="1720586"/>
            <a:ext cx="457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dirty="0">
                <a:solidFill>
                  <a:srgbClr val="00B0F0"/>
                </a:solidFill>
                <a:latin typeface="Gulim" pitchFamily="34" charset="-127"/>
              </a:rPr>
              <a:t>1. </a:t>
            </a:r>
            <a:r>
              <a:rPr lang="zh-CN" altLang="en-US" sz="1600" dirty="0">
                <a:solidFill>
                  <a:srgbClr val="00B0F0"/>
                </a:solidFill>
                <a:latin typeface="Gulim" pitchFamily="34" charset="-127"/>
              </a:rPr>
              <a:t>在早期检测和修复主要问题</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2. </a:t>
            </a:r>
            <a:r>
              <a:rPr lang="zh-CN" altLang="en-US" sz="1600" dirty="0">
                <a:solidFill>
                  <a:srgbClr val="00B0F0"/>
                </a:solidFill>
                <a:latin typeface="Gulim" pitchFamily="34" charset="-127"/>
              </a:rPr>
              <a:t>低保真原型构建起来更加容易且成本更低</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3. </a:t>
            </a:r>
            <a:r>
              <a:rPr lang="zh-CN" altLang="en-US" sz="1600" dirty="0">
                <a:solidFill>
                  <a:srgbClr val="00B0F0"/>
                </a:solidFill>
                <a:latin typeface="Gulim" pitchFamily="34" charset="-127"/>
              </a:rPr>
              <a:t>得出反馈以侧重于高层次的概念而不是细节</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4. </a:t>
            </a:r>
            <a:r>
              <a:rPr lang="zh-CN" altLang="en-US" sz="1600" dirty="0">
                <a:solidFill>
                  <a:srgbClr val="00B0F0"/>
                </a:solidFill>
                <a:latin typeface="Gulim" pitchFamily="34" charset="-127"/>
              </a:rPr>
              <a:t>更有迭代的动力和意愿</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5. </a:t>
            </a:r>
            <a:r>
              <a:rPr lang="zh-CN" altLang="en-US" sz="1600" dirty="0">
                <a:solidFill>
                  <a:srgbClr val="00B0F0"/>
                </a:solidFill>
                <a:latin typeface="Gulim" pitchFamily="34" charset="-127"/>
              </a:rPr>
              <a:t>易于携带和展示。</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5164184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15</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原型的类型</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267200" y="1521244"/>
            <a:ext cx="3581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故事板；</a:t>
            </a:r>
            <a:r>
              <a:rPr lang="en-US" altLang="zh-CN" sz="1000" dirty="0" smtClean="0">
                <a:solidFill>
                  <a:srgbClr val="00B0F0"/>
                </a:solidFill>
                <a:latin typeface="Gulim" pitchFamily="34" charset="-127"/>
              </a:rPr>
              <a:t>[13]</a:t>
            </a: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草图；</a:t>
            </a:r>
            <a:endParaRPr lang="en-US" altLang="zh-CN" sz="2000" dirty="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绿野仙踪；</a:t>
            </a:r>
            <a:endParaRPr lang="en-US" altLang="zh-CN" sz="2000" dirty="0" smtClean="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使用索引卡制作原型；</a:t>
            </a:r>
            <a:endParaRPr lang="en-US" altLang="zh-CN" sz="2000" dirty="0" smtClean="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86" y="1521244"/>
            <a:ext cx="3509962" cy="2337676"/>
          </a:xfrm>
          <a:prstGeom prst="rect">
            <a:avLst/>
          </a:prstGeom>
        </p:spPr>
      </p:pic>
      <p:sp>
        <p:nvSpPr>
          <p:cNvPr id="3" name="TextBox 2"/>
          <p:cNvSpPr txBox="1"/>
          <p:nvPr/>
        </p:nvSpPr>
        <p:spPr>
          <a:xfrm>
            <a:off x="1791893" y="3924512"/>
            <a:ext cx="1082348" cy="246221"/>
          </a:xfrm>
          <a:prstGeom prst="rect">
            <a:avLst/>
          </a:prstGeom>
          <a:noFill/>
        </p:spPr>
        <p:txBody>
          <a:bodyPr wrap="none" rtlCol="0">
            <a:spAutoFit/>
          </a:bodyPr>
          <a:lstStyle/>
          <a:p>
            <a:r>
              <a:rPr lang="zh-CN" altLang="en-US" sz="1000" dirty="0" smtClean="0"/>
              <a:t>狮子王的故事板</a:t>
            </a:r>
            <a:endParaRPr lang="zh-CN" altLang="en-US" sz="1000" dirty="0"/>
          </a:p>
        </p:txBody>
      </p:sp>
    </p:spTree>
    <p:extLst>
      <p:ext uri="{BB962C8B-B14F-4D97-AF65-F5344CB8AC3E}">
        <p14:creationId xmlns:p14="http://schemas.microsoft.com/office/powerpoint/2010/main" val="11516009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16</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5625830" y="2347553"/>
            <a:ext cx="2590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故事板</a:t>
            </a:r>
            <a:r>
              <a:rPr lang="zh-CN" altLang="en-US" sz="1600" dirty="0" smtClean="0">
                <a:solidFill>
                  <a:srgbClr val="00B0F0"/>
                </a:solidFill>
                <a:latin typeface="Gulim" pitchFamily="34" charset="-127"/>
              </a:rPr>
              <a:t>的作用：</a:t>
            </a:r>
            <a:endParaRPr lang="en-US" altLang="zh-CN" sz="1600" dirty="0" smtClean="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帮助产品设计师思考</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便于团队内部协同设计</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易于对外讲解设计理念</a:t>
            </a:r>
            <a:endParaRPr lang="en-US" altLang="zh-CN" sz="1600" dirty="0">
              <a:solidFill>
                <a:srgbClr val="00B0F0"/>
              </a:solidFill>
              <a:latin typeface="Gulim" pitchFamily="34" charset="-127"/>
            </a:endParaRPr>
          </a:p>
        </p:txBody>
      </p:sp>
      <p:sp>
        <p:nvSpPr>
          <p:cNvPr id="3" name="TextBox 2"/>
          <p:cNvSpPr txBox="1"/>
          <p:nvPr/>
        </p:nvSpPr>
        <p:spPr>
          <a:xfrm>
            <a:off x="819487" y="4163435"/>
            <a:ext cx="2364750" cy="246221"/>
          </a:xfrm>
          <a:prstGeom prst="rect">
            <a:avLst/>
          </a:prstGeom>
          <a:noFill/>
        </p:spPr>
        <p:txBody>
          <a:bodyPr wrap="none" rtlCol="0">
            <a:spAutoFit/>
          </a:bodyPr>
          <a:lstStyle/>
          <a:p>
            <a:r>
              <a:rPr lang="zh-CN" altLang="en-US" sz="1000" dirty="0"/>
              <a:t>希区柯克的</a:t>
            </a:r>
            <a:r>
              <a:rPr lang="en-US" altLang="zh-CN" sz="1000" dirty="0"/>
              <a:t>《</a:t>
            </a:r>
            <a:r>
              <a:rPr lang="zh-CN" altLang="en-US" sz="1000" dirty="0"/>
              <a:t>海角擒凶</a:t>
            </a:r>
            <a:r>
              <a:rPr lang="en-US" altLang="zh-CN" sz="1000" dirty="0"/>
              <a:t>》</a:t>
            </a:r>
            <a:r>
              <a:rPr lang="zh-CN" altLang="en-US" sz="1000" dirty="0"/>
              <a:t>的指导故事板</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246" y="1097814"/>
            <a:ext cx="2087231" cy="3065621"/>
          </a:xfrm>
          <a:prstGeom prst="rect">
            <a:avLst/>
          </a:prstGeom>
        </p:spPr>
      </p:pic>
      <p:sp>
        <p:nvSpPr>
          <p:cNvPr id="9" name="TextBox 8"/>
          <p:cNvSpPr txBox="1">
            <a:spLocks noChangeArrowheads="1"/>
          </p:cNvSpPr>
          <p:nvPr/>
        </p:nvSpPr>
        <p:spPr bwMode="auto">
          <a:xfrm>
            <a:off x="2819400" y="1234148"/>
            <a:ext cx="563880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200000"/>
              </a:lnSpc>
            </a:pPr>
            <a:r>
              <a:rPr lang="zh-CN" altLang="en-US" sz="1400" dirty="0">
                <a:solidFill>
                  <a:srgbClr val="00B0F0"/>
                </a:solidFill>
                <a:latin typeface="+mn-ea"/>
              </a:rPr>
              <a:t>“设计师的主要技能不是</a:t>
            </a:r>
            <a:r>
              <a:rPr lang="en-US" altLang="zh-CN" sz="1400" dirty="0">
                <a:solidFill>
                  <a:srgbClr val="00B0F0"/>
                </a:solidFill>
                <a:latin typeface="+mn-ea"/>
              </a:rPr>
              <a:t>PS</a:t>
            </a:r>
            <a:r>
              <a:rPr lang="zh-CN" altLang="en-US" sz="1400" dirty="0">
                <a:solidFill>
                  <a:srgbClr val="00B0F0"/>
                </a:solidFill>
                <a:latin typeface="+mn-ea"/>
              </a:rPr>
              <a:t>或</a:t>
            </a:r>
            <a:r>
              <a:rPr lang="en-US" altLang="zh-CN" sz="1400" dirty="0">
                <a:solidFill>
                  <a:srgbClr val="00B0F0"/>
                </a:solidFill>
                <a:latin typeface="+mn-ea"/>
              </a:rPr>
              <a:t>Sketch</a:t>
            </a:r>
            <a:r>
              <a:rPr lang="zh-CN" altLang="en-US" sz="1400" dirty="0">
                <a:solidFill>
                  <a:srgbClr val="00B0F0"/>
                </a:solidFill>
                <a:latin typeface="+mn-ea"/>
              </a:rPr>
              <a:t>，而是建造和描述场景的能力。</a:t>
            </a:r>
            <a:r>
              <a:rPr lang="zh-CN" altLang="en-US" sz="1400" dirty="0" smtClean="0">
                <a:solidFill>
                  <a:srgbClr val="00B0F0"/>
                </a:solidFill>
                <a:latin typeface="+mn-ea"/>
              </a:rPr>
              <a:t>”</a:t>
            </a:r>
            <a:endParaRPr lang="en-US" altLang="zh-CN" sz="1400" dirty="0" smtClean="0">
              <a:solidFill>
                <a:srgbClr val="00B0F0"/>
              </a:solidFill>
              <a:latin typeface="+mn-ea"/>
            </a:endParaRPr>
          </a:p>
          <a:p>
            <a:pPr lvl="0" algn="r" eaLnBrk="1" hangingPunct="1">
              <a:lnSpc>
                <a:spcPct val="150000"/>
              </a:lnSpc>
            </a:pPr>
            <a:r>
              <a:rPr lang="en-US" altLang="zh-CN" sz="1000" dirty="0">
                <a:solidFill>
                  <a:srgbClr val="00B0F0"/>
                </a:solidFill>
                <a:latin typeface="宋体"/>
              </a:rPr>
              <a:t>[16</a:t>
            </a:r>
            <a:r>
              <a:rPr lang="en-US" altLang="zh-CN" sz="1000" dirty="0" smtClean="0">
                <a:solidFill>
                  <a:srgbClr val="00B0F0"/>
                </a:solidFill>
                <a:latin typeface="宋体"/>
              </a:rPr>
              <a:t>]</a:t>
            </a:r>
            <a:r>
              <a:rPr lang="en-US" altLang="zh-CN" sz="1400" dirty="0" smtClean="0">
                <a:solidFill>
                  <a:srgbClr val="00B0F0"/>
                </a:solidFill>
                <a:latin typeface="+mn-ea"/>
              </a:rPr>
              <a:t>——Nick </a:t>
            </a:r>
            <a:r>
              <a:rPr lang="en-US" altLang="zh-CN" sz="1400" dirty="0" err="1" smtClean="0">
                <a:solidFill>
                  <a:srgbClr val="00B0F0"/>
                </a:solidFill>
                <a:latin typeface="+mn-ea"/>
              </a:rPr>
              <a:t>Babich</a:t>
            </a:r>
            <a:r>
              <a:rPr lang="en-US" altLang="zh-CN" sz="1400" dirty="0" smtClean="0">
                <a:solidFill>
                  <a:srgbClr val="00B0F0"/>
                </a:solidFill>
                <a:latin typeface="+mn-ea"/>
              </a:rPr>
              <a:t> 《</a:t>
            </a:r>
            <a:r>
              <a:rPr lang="zh-CN" altLang="en-US" sz="1400" dirty="0" smtClean="0">
                <a:solidFill>
                  <a:srgbClr val="00B0F0"/>
                </a:solidFill>
                <a:latin typeface="+mn-ea"/>
              </a:rPr>
              <a:t>交互设计中的故事板</a:t>
            </a:r>
            <a:r>
              <a:rPr lang="en-US" altLang="zh-CN" sz="1400" dirty="0" smtClean="0">
                <a:solidFill>
                  <a:srgbClr val="00B0F0"/>
                </a:solidFill>
                <a:latin typeface="+mn-ea"/>
              </a:rPr>
              <a:t>》</a:t>
            </a:r>
            <a:endParaRPr lang="zh-CN" altLang="en-US" sz="1400" dirty="0">
              <a:solidFill>
                <a:srgbClr val="00B0F0"/>
              </a:solidFill>
              <a:latin typeface="+mn-ea"/>
            </a:endParaRPr>
          </a:p>
        </p:txBody>
      </p:sp>
    </p:spTree>
    <p:extLst>
      <p:ext uri="{BB962C8B-B14F-4D97-AF65-F5344CB8AC3E}">
        <p14:creationId xmlns:p14="http://schemas.microsoft.com/office/powerpoint/2010/main" val="895700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arn(inVertical)">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17</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57200" y="1598172"/>
            <a:ext cx="4343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1.</a:t>
            </a:r>
            <a:r>
              <a:rPr lang="zh-CN" altLang="en-US" sz="1600" b="1" dirty="0" smtClean="0">
                <a:solidFill>
                  <a:srgbClr val="00B0F0"/>
                </a:solidFill>
                <a:latin typeface="+mn-ea"/>
              </a:rPr>
              <a:t>确定</a:t>
            </a:r>
            <a:r>
              <a:rPr lang="zh-CN" altLang="en-US" sz="1600" b="1" dirty="0">
                <a:solidFill>
                  <a:srgbClr val="00B0F0"/>
                </a:solidFill>
                <a:latin typeface="+mn-ea"/>
              </a:rPr>
              <a:t>三要素：角色、场景和情节</a:t>
            </a:r>
            <a:r>
              <a:rPr lang="zh-CN" altLang="en-US" sz="1600" b="1" dirty="0" smtClean="0">
                <a:solidFill>
                  <a:srgbClr val="00B0F0"/>
                </a:solidFill>
                <a:latin typeface="+mn-ea"/>
              </a:rPr>
              <a:t>：</a:t>
            </a:r>
            <a:endParaRPr lang="en-US" altLang="zh-CN" sz="1600" b="1" dirty="0" smtClean="0">
              <a:solidFill>
                <a:srgbClr val="00B0F0"/>
              </a:solidFill>
              <a:latin typeface="Gulim" pitchFamily="34" charset="-127"/>
            </a:endParaRPr>
          </a:p>
          <a:p>
            <a:pPr eaLnBrk="1" hangingPunct="1">
              <a:lnSpc>
                <a:spcPct val="150000"/>
              </a:lnSpc>
            </a:pPr>
            <a:r>
              <a:rPr lang="zh-CN" altLang="en-US" sz="1600" b="1" dirty="0" smtClean="0">
                <a:solidFill>
                  <a:srgbClr val="00B0F0"/>
                </a:solidFill>
                <a:latin typeface="Gulim" pitchFamily="34" charset="-127"/>
              </a:rPr>
              <a:t>角色</a:t>
            </a:r>
            <a:r>
              <a:rPr lang="zh-CN" altLang="en-US" sz="1600" b="1" dirty="0">
                <a:solidFill>
                  <a:srgbClr val="00B0F0"/>
                </a:solidFill>
                <a:latin typeface="Gulim" pitchFamily="34" charset="-127"/>
              </a:rPr>
              <a:t>：</a:t>
            </a:r>
            <a:r>
              <a:rPr lang="zh-CN" altLang="en-US" sz="1600" dirty="0">
                <a:solidFill>
                  <a:srgbClr val="00B0F0"/>
                </a:solidFill>
                <a:latin typeface="Gulim" pitchFamily="34" charset="-127"/>
              </a:rPr>
              <a:t>确定一个故事的主人公</a:t>
            </a:r>
            <a:r>
              <a:rPr lang="zh-CN" altLang="en-US" sz="1600" dirty="0" smtClean="0">
                <a:solidFill>
                  <a:srgbClr val="00B0F0"/>
                </a:solidFill>
                <a:latin typeface="Gulim" pitchFamily="34" charset="-127"/>
              </a:rPr>
              <a:t>，必须</a:t>
            </a:r>
            <a:r>
              <a:rPr lang="zh-CN" altLang="en-US" sz="1600" dirty="0">
                <a:solidFill>
                  <a:srgbClr val="00B0F0"/>
                </a:solidFill>
                <a:latin typeface="Gulim" pitchFamily="34" charset="-127"/>
              </a:rPr>
              <a:t>是基于真实的用户建模而非臆想</a:t>
            </a:r>
            <a:r>
              <a:rPr lang="zh-CN" altLang="en-US" sz="1600" dirty="0" smtClean="0">
                <a:solidFill>
                  <a:srgbClr val="00B0F0"/>
                </a:solidFill>
                <a:latin typeface="Gulim" pitchFamily="34" charset="-127"/>
              </a:rPr>
              <a:t>。</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场景：</a:t>
            </a:r>
            <a:r>
              <a:rPr lang="zh-CN" altLang="en-US" sz="1600" dirty="0">
                <a:solidFill>
                  <a:srgbClr val="00B0F0"/>
                </a:solidFill>
                <a:latin typeface="Gulim" pitchFamily="34" charset="-127"/>
              </a:rPr>
              <a:t>角色不能是孤立存在的，需要一个承载角色形象，侧面烘托人物性格的背景和</a:t>
            </a:r>
            <a:r>
              <a:rPr lang="zh-CN" altLang="en-US" sz="1600" dirty="0" smtClean="0">
                <a:solidFill>
                  <a:srgbClr val="00B0F0"/>
                </a:solidFill>
                <a:latin typeface="Gulim" pitchFamily="34" charset="-127"/>
              </a:rPr>
              <a:t>环境。</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情节：</a:t>
            </a:r>
            <a:r>
              <a:rPr lang="zh-CN" altLang="en-US" sz="1600" dirty="0">
                <a:solidFill>
                  <a:srgbClr val="00B0F0"/>
                </a:solidFill>
                <a:latin typeface="Gulim" pitchFamily="34" charset="-127"/>
              </a:rPr>
              <a:t>在故事板中的剧情描述要简单、清晰、易懂，并且要重点围绕角色和角色主要目标展开。</a:t>
            </a:r>
            <a:endParaRPr lang="en-US" altLang="zh-CN" sz="1600" dirty="0">
              <a:solidFill>
                <a:srgbClr val="00B0F0"/>
              </a:solidFill>
              <a:latin typeface="Gulim" pitchFamily="34" charset="-127"/>
            </a:endParaRPr>
          </a:p>
        </p:txBody>
      </p:sp>
      <p:sp>
        <p:nvSpPr>
          <p:cNvPr id="9" name="TextBox 8"/>
          <p:cNvSpPr txBox="1">
            <a:spLocks noChangeArrowheads="1"/>
          </p:cNvSpPr>
          <p:nvPr/>
        </p:nvSpPr>
        <p:spPr bwMode="auto">
          <a:xfrm>
            <a:off x="429638" y="971550"/>
            <a:ext cx="56388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zh-CN" altLang="en-US" sz="2000" dirty="0">
                <a:solidFill>
                  <a:srgbClr val="00B0F0"/>
                </a:solidFill>
                <a:latin typeface="+mn-ea"/>
              </a:rPr>
              <a:t>故事</a:t>
            </a:r>
            <a:r>
              <a:rPr lang="zh-CN" altLang="en-US" sz="2000" dirty="0" smtClean="0">
                <a:solidFill>
                  <a:srgbClr val="00B0F0"/>
                </a:solidFill>
                <a:latin typeface="+mn-ea"/>
              </a:rPr>
              <a:t>板制作流程：</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276350"/>
            <a:ext cx="3814604" cy="2338211"/>
          </a:xfrm>
          <a:prstGeom prst="rect">
            <a:avLst/>
          </a:prstGeom>
        </p:spPr>
      </p:pic>
      <p:sp>
        <p:nvSpPr>
          <p:cNvPr id="10" name="TextBox 9"/>
          <p:cNvSpPr txBox="1"/>
          <p:nvPr/>
        </p:nvSpPr>
        <p:spPr>
          <a:xfrm>
            <a:off x="5486400" y="3790950"/>
            <a:ext cx="2787943" cy="246221"/>
          </a:xfrm>
          <a:prstGeom prst="rect">
            <a:avLst/>
          </a:prstGeom>
          <a:noFill/>
        </p:spPr>
        <p:txBody>
          <a:bodyPr wrap="none" rtlCol="0">
            <a:spAutoFit/>
          </a:bodyPr>
          <a:lstStyle/>
          <a:p>
            <a:r>
              <a:rPr lang="en-US" altLang="zh-CN" sz="1000" dirty="0"/>
              <a:t>Freytag</a:t>
            </a:r>
            <a:r>
              <a:rPr lang="zh-CN" altLang="en-US" sz="1000" dirty="0"/>
              <a:t>的金字塔（</a:t>
            </a:r>
            <a:r>
              <a:rPr lang="en-US" altLang="zh-CN" sz="1000" dirty="0"/>
              <a:t>Freytag’s Pyramid</a:t>
            </a:r>
            <a:r>
              <a:rPr lang="zh-CN" altLang="en-US" sz="1000" dirty="0"/>
              <a:t>）叙事结构</a:t>
            </a:r>
          </a:p>
        </p:txBody>
      </p:sp>
    </p:spTree>
    <p:extLst>
      <p:ext uri="{BB962C8B-B14F-4D97-AF65-F5344CB8AC3E}">
        <p14:creationId xmlns:p14="http://schemas.microsoft.com/office/powerpoint/2010/main" val="663484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18</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2.</a:t>
            </a:r>
            <a:r>
              <a:rPr lang="zh-CN" altLang="en-US" sz="1600" b="1" dirty="0" smtClean="0">
                <a:solidFill>
                  <a:srgbClr val="00B0F0"/>
                </a:solidFill>
                <a:latin typeface="+mn-ea"/>
              </a:rPr>
              <a:t>绘制</a:t>
            </a:r>
            <a:r>
              <a:rPr lang="zh-CN" altLang="en-US" sz="1600" b="1" dirty="0">
                <a:solidFill>
                  <a:srgbClr val="00B0F0"/>
                </a:solidFill>
                <a:latin typeface="+mn-ea"/>
              </a:rPr>
              <a:t>简单的</a:t>
            </a:r>
            <a:r>
              <a:rPr lang="zh-CN" altLang="en-US" sz="1600" b="1" dirty="0" smtClean="0">
                <a:solidFill>
                  <a:srgbClr val="00B0F0"/>
                </a:solidFill>
                <a:latin typeface="+mn-ea"/>
              </a:rPr>
              <a:t>情节：</a:t>
            </a:r>
            <a:r>
              <a:rPr lang="zh-CN" altLang="en-US" sz="1600" dirty="0" smtClean="0">
                <a:solidFill>
                  <a:srgbClr val="00B0F0"/>
                </a:solidFill>
                <a:latin typeface="+mn-ea"/>
              </a:rPr>
              <a:t>可以</a:t>
            </a:r>
            <a:r>
              <a:rPr lang="zh-CN" altLang="en-US" sz="1600" dirty="0">
                <a:solidFill>
                  <a:srgbClr val="00B0F0"/>
                </a:solidFill>
                <a:latin typeface="+mn-ea"/>
              </a:rPr>
              <a:t>用纯文本和箭头开始梳理故事，抓取故事的关键连接点并予以重点呈现</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24" y="1073916"/>
            <a:ext cx="3388232" cy="226333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2999" y="1073916"/>
            <a:ext cx="3352801" cy="2239671"/>
          </a:xfrm>
          <a:prstGeom prst="rect">
            <a:avLst/>
          </a:prstGeom>
        </p:spPr>
      </p:pic>
      <p:sp>
        <p:nvSpPr>
          <p:cNvPr id="11" name="TextBox 10"/>
          <p:cNvSpPr txBox="1">
            <a:spLocks noChangeArrowheads="1"/>
          </p:cNvSpPr>
          <p:nvPr/>
        </p:nvSpPr>
        <p:spPr bwMode="auto">
          <a:xfrm>
            <a:off x="4590465" y="3373955"/>
            <a:ext cx="40778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3.</a:t>
            </a:r>
            <a:r>
              <a:rPr lang="zh-CN" altLang="en-US" sz="1600" b="1" dirty="0" smtClean="0">
                <a:solidFill>
                  <a:srgbClr val="00B0F0"/>
                </a:solidFill>
                <a:latin typeface="+mn-ea"/>
              </a:rPr>
              <a:t>给</a:t>
            </a:r>
            <a:r>
              <a:rPr lang="zh-CN" altLang="en-US" sz="1600" b="1" dirty="0">
                <a:solidFill>
                  <a:srgbClr val="00B0F0"/>
                </a:solidFill>
                <a:latin typeface="+mn-ea"/>
              </a:rPr>
              <a:t>情节添加情感：</a:t>
            </a:r>
            <a:r>
              <a:rPr lang="zh-CN" altLang="en-US" sz="1600" dirty="0">
                <a:solidFill>
                  <a:srgbClr val="00B0F0"/>
                </a:solidFill>
                <a:latin typeface="+mn-ea"/>
              </a:rPr>
              <a:t>在每个步骤中添加表情符号，帮助别人了解角色情绪与思想的变化</a:t>
            </a:r>
            <a:r>
              <a:rPr lang="zh-CN" altLang="en-US" sz="1600" dirty="0" smtClean="0">
                <a:solidFill>
                  <a:srgbClr val="00B0F0"/>
                </a:solidFill>
                <a:latin typeface="+mn-ea"/>
              </a:rPr>
              <a:t>。尝试</a:t>
            </a:r>
            <a:r>
              <a:rPr lang="zh-CN" altLang="en-US" sz="1600" dirty="0">
                <a:solidFill>
                  <a:srgbClr val="00B0F0"/>
                </a:solidFill>
                <a:latin typeface="+mn-ea"/>
              </a:rPr>
              <a:t>在每个情感状态中绘制一个简单的表达。</a:t>
            </a:r>
          </a:p>
        </p:txBody>
      </p:sp>
    </p:spTree>
    <p:extLst>
      <p:ext uri="{BB962C8B-B14F-4D97-AF65-F5344CB8AC3E}">
        <p14:creationId xmlns:p14="http://schemas.microsoft.com/office/powerpoint/2010/main" val="11772277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19</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4.</a:t>
            </a:r>
            <a:r>
              <a:rPr lang="zh-CN" altLang="en-US" sz="1600" b="1" dirty="0" smtClean="0">
                <a:solidFill>
                  <a:srgbClr val="00B0F0"/>
                </a:solidFill>
                <a:latin typeface="+mn-ea"/>
              </a:rPr>
              <a:t>基础</a:t>
            </a:r>
            <a:r>
              <a:rPr lang="zh-CN" altLang="en-US" sz="1600" b="1" dirty="0">
                <a:solidFill>
                  <a:srgbClr val="00B0F0"/>
                </a:solidFill>
                <a:latin typeface="+mn-ea"/>
              </a:rPr>
              <a:t>线稿</a:t>
            </a:r>
            <a:r>
              <a:rPr lang="zh-CN" altLang="en-US" sz="1600" b="1" dirty="0" smtClean="0">
                <a:solidFill>
                  <a:srgbClr val="00B0F0"/>
                </a:solidFill>
                <a:latin typeface="+mn-ea"/>
              </a:rPr>
              <a:t>：</a:t>
            </a:r>
            <a:r>
              <a:rPr lang="zh-CN" altLang="en-US" sz="1600" dirty="0">
                <a:solidFill>
                  <a:srgbClr val="00B0F0"/>
                </a:solidFill>
                <a:latin typeface="+mn-ea"/>
              </a:rPr>
              <a:t>将每个步骤转化成画面，在画面出体现出每一刻发生了什么，以及人物当下的想法﻿</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sp>
        <p:nvSpPr>
          <p:cNvPr id="11" name="TextBox 10"/>
          <p:cNvSpPr txBox="1">
            <a:spLocks noChangeArrowheads="1"/>
          </p:cNvSpPr>
          <p:nvPr/>
        </p:nvSpPr>
        <p:spPr bwMode="auto">
          <a:xfrm>
            <a:off x="4615069" y="793474"/>
            <a:ext cx="38464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5.</a:t>
            </a:r>
            <a:r>
              <a:rPr lang="zh-CN" altLang="en-US" sz="1600" b="1" dirty="0" smtClean="0">
                <a:solidFill>
                  <a:srgbClr val="00B0F0"/>
                </a:solidFill>
                <a:latin typeface="+mn-ea"/>
              </a:rPr>
              <a:t>优化</a:t>
            </a:r>
            <a:r>
              <a:rPr lang="zh-CN" altLang="en-US" sz="1600" b="1" dirty="0">
                <a:solidFill>
                  <a:srgbClr val="00B0F0"/>
                </a:solidFill>
                <a:latin typeface="+mn-ea"/>
              </a:rPr>
              <a:t>细节</a:t>
            </a:r>
            <a:r>
              <a:rPr lang="zh-CN" altLang="en-US" sz="1600" b="1" dirty="0" smtClean="0">
                <a:solidFill>
                  <a:srgbClr val="00B0F0"/>
                </a:solidFill>
                <a:latin typeface="+mn-ea"/>
              </a:rPr>
              <a:t>：</a:t>
            </a:r>
            <a:endParaRPr lang="en-US" altLang="zh-CN" sz="1600" b="1" dirty="0" smtClean="0">
              <a:solidFill>
                <a:srgbClr val="00B0F0"/>
              </a:solidFill>
              <a:latin typeface="+mn-ea"/>
            </a:endParaRPr>
          </a:p>
          <a:p>
            <a:pPr eaLnBrk="1" hangingPunct="1">
              <a:lnSpc>
                <a:spcPct val="150000"/>
              </a:lnSpc>
            </a:pPr>
            <a:r>
              <a:rPr lang="zh-CN" altLang="en-US" sz="1600" b="1" dirty="0" smtClean="0">
                <a:solidFill>
                  <a:srgbClr val="00B0F0"/>
                </a:solidFill>
                <a:latin typeface="+mn-ea"/>
              </a:rPr>
              <a:t>添加：</a:t>
            </a:r>
            <a:r>
              <a:rPr lang="zh-CN" altLang="en-US" sz="1600" dirty="0" smtClean="0">
                <a:solidFill>
                  <a:srgbClr val="00B0F0"/>
                </a:solidFill>
                <a:latin typeface="+mn-ea"/>
              </a:rPr>
              <a:t>添加</a:t>
            </a:r>
            <a:r>
              <a:rPr lang="zh-CN" altLang="en-US" sz="1600" dirty="0">
                <a:solidFill>
                  <a:srgbClr val="00B0F0"/>
                </a:solidFill>
                <a:latin typeface="+mn-ea"/>
              </a:rPr>
              <a:t>一些可以增强故事板表现力和可读性的</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90" y="945080"/>
            <a:ext cx="3636040" cy="2428875"/>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3331" y="1907542"/>
            <a:ext cx="3489917" cy="2319562"/>
          </a:xfrm>
          <a:prstGeom prst="rect">
            <a:avLst/>
          </a:prstGeom>
        </p:spPr>
      </p:pic>
      <p:sp>
        <p:nvSpPr>
          <p:cNvPr id="12" name="TextBox 11"/>
          <p:cNvSpPr txBox="1">
            <a:spLocks noChangeArrowheads="1"/>
          </p:cNvSpPr>
          <p:nvPr/>
        </p:nvSpPr>
        <p:spPr bwMode="auto">
          <a:xfrm>
            <a:off x="4615069" y="4150385"/>
            <a:ext cx="3846443"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b="1" dirty="0" smtClean="0">
                <a:solidFill>
                  <a:srgbClr val="00B0F0"/>
                </a:solidFill>
                <a:latin typeface="+mn-ea"/>
              </a:rPr>
              <a:t>删减</a:t>
            </a:r>
            <a:r>
              <a:rPr lang="zh-CN" altLang="en-US" sz="1600" b="1" dirty="0">
                <a:solidFill>
                  <a:srgbClr val="00B0F0"/>
                </a:solidFill>
                <a:latin typeface="+mn-ea"/>
              </a:rPr>
              <a:t>：</a:t>
            </a:r>
            <a:r>
              <a:rPr lang="zh-CN" altLang="en-US" sz="1600" dirty="0">
                <a:solidFill>
                  <a:srgbClr val="00B0F0"/>
                </a:solidFill>
                <a:latin typeface="+mn-ea"/>
              </a:rPr>
              <a:t>删掉故事板中不必要的情节或</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36555703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914400" y="43815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3600" dirty="0" smtClean="0">
                <a:solidFill>
                  <a:srgbClr val="00B0F0"/>
                </a:solidFill>
                <a:latin typeface="Gulim" pitchFamily="34" charset="-127"/>
              </a:rPr>
              <a:t>目录</a:t>
            </a:r>
            <a:endParaRPr lang="en-US" altLang="zh-CN" sz="3600" dirty="0">
              <a:solidFill>
                <a:srgbClr val="00B0F0"/>
              </a:solidFill>
              <a:latin typeface="Gulim" pitchFamily="34" charset="-127"/>
            </a:endParaRPr>
          </a:p>
        </p:txBody>
      </p:sp>
      <p:grpSp>
        <p:nvGrpSpPr>
          <p:cNvPr id="5" name="Group 4"/>
          <p:cNvGrpSpPr/>
          <p:nvPr/>
        </p:nvGrpSpPr>
        <p:grpSpPr>
          <a:xfrm>
            <a:off x="381000" y="1119188"/>
            <a:ext cx="8382000" cy="80962"/>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a:grpSpLocks/>
          </p:cNvGrpSpPr>
          <p:nvPr/>
        </p:nvGrpSpPr>
        <p:grpSpPr bwMode="auto">
          <a:xfrm>
            <a:off x="914400" y="1733550"/>
            <a:ext cx="1828800" cy="1055132"/>
            <a:chOff x="914400" y="1885950"/>
            <a:chExt cx="1828800" cy="1055132"/>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01</a:t>
              </a:r>
            </a:p>
          </p:txBody>
        </p:sp>
        <p:sp>
          <p:nvSpPr>
            <p:cNvPr id="4126" name="TextBox 10"/>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界面原型简介</a:t>
              </a:r>
              <a:endParaRPr lang="en-US" altLang="zh-CN" dirty="0">
                <a:latin typeface="Gulim" pitchFamily="34" charset="-127"/>
              </a:endParaRPr>
            </a:p>
          </p:txBody>
        </p:sp>
      </p:grpSp>
      <p:grpSp>
        <p:nvGrpSpPr>
          <p:cNvPr id="22" name="Group 21"/>
          <p:cNvGrpSpPr>
            <a:grpSpLocks/>
          </p:cNvGrpSpPr>
          <p:nvPr/>
        </p:nvGrpSpPr>
        <p:grpSpPr bwMode="auto">
          <a:xfrm>
            <a:off x="2743200" y="1733550"/>
            <a:ext cx="1828800" cy="1332131"/>
            <a:chOff x="914400" y="1885950"/>
            <a:chExt cx="1828800" cy="1332131"/>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02</a:t>
              </a:r>
            </a:p>
          </p:txBody>
        </p:sp>
        <p:sp>
          <p:nvSpPr>
            <p:cNvPr id="4123" name="TextBox 23"/>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为什么</a:t>
              </a:r>
              <a:r>
                <a:rPr lang="zh-CN" altLang="en-US" dirty="0" smtClean="0">
                  <a:latin typeface="Gulim" pitchFamily="34" charset="-127"/>
                </a:rPr>
                <a:t>要使用界面原型</a:t>
              </a:r>
              <a:endParaRPr lang="en-US" altLang="zh-CN" dirty="0">
                <a:latin typeface="Gulim" pitchFamily="34" charset="-127"/>
              </a:endParaRPr>
            </a:p>
          </p:txBody>
        </p:sp>
      </p:grpSp>
      <p:grpSp>
        <p:nvGrpSpPr>
          <p:cNvPr id="34" name="Group 33"/>
          <p:cNvGrpSpPr>
            <a:grpSpLocks/>
          </p:cNvGrpSpPr>
          <p:nvPr/>
        </p:nvGrpSpPr>
        <p:grpSpPr bwMode="auto">
          <a:xfrm>
            <a:off x="4556125" y="1733550"/>
            <a:ext cx="1828800" cy="1055132"/>
            <a:chOff x="914400" y="1885950"/>
            <a:chExt cx="1828800" cy="1055132"/>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03</a:t>
              </a:r>
            </a:p>
          </p:txBody>
        </p:sp>
        <p:sp>
          <p:nvSpPr>
            <p:cNvPr id="4120" name="TextBox 35"/>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两</a:t>
              </a:r>
              <a:r>
                <a:rPr lang="zh-CN" altLang="en-US" dirty="0" smtClean="0">
                  <a:latin typeface="Gulim" pitchFamily="34" charset="-127"/>
                </a:rPr>
                <a:t>大</a:t>
              </a:r>
              <a:r>
                <a:rPr lang="zh-CN" altLang="en-US" dirty="0" smtClean="0">
                  <a:latin typeface="Gulim" pitchFamily="34" charset="-127"/>
                </a:rPr>
                <a:t>原型介绍</a:t>
              </a:r>
              <a:endParaRPr lang="en-US" altLang="zh-CN" dirty="0">
                <a:latin typeface="Gulim" pitchFamily="34" charset="-127"/>
              </a:endParaRPr>
            </a:p>
          </p:txBody>
        </p:sp>
      </p:grpSp>
      <p:grpSp>
        <p:nvGrpSpPr>
          <p:cNvPr id="38" name="Group 37"/>
          <p:cNvGrpSpPr>
            <a:grpSpLocks/>
          </p:cNvGrpSpPr>
          <p:nvPr/>
        </p:nvGrpSpPr>
        <p:grpSpPr bwMode="auto">
          <a:xfrm>
            <a:off x="6384925" y="1733550"/>
            <a:ext cx="1828800" cy="1332131"/>
            <a:chOff x="914400" y="1885950"/>
            <a:chExt cx="1828800" cy="1332131"/>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04</a:t>
              </a:r>
            </a:p>
          </p:txBody>
        </p:sp>
        <p:sp>
          <p:nvSpPr>
            <p:cNvPr id="4117" name="TextBox 39"/>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spcBef>
                  <a:spcPct val="30000"/>
                </a:spcBef>
                <a:defRPr/>
              </a:pPr>
              <a:r>
                <a:rPr lang="en-US" altLang="zh-CN" dirty="0">
                  <a:latin typeface="Gulim" pitchFamily="34" charset="-127"/>
                </a:rPr>
                <a:t>GUI Design Studio</a:t>
              </a:r>
            </a:p>
          </p:txBody>
        </p:sp>
      </p:grpSp>
      <p:grpSp>
        <p:nvGrpSpPr>
          <p:cNvPr id="42" name="Group 41"/>
          <p:cNvGrpSpPr>
            <a:grpSpLocks/>
          </p:cNvGrpSpPr>
          <p:nvPr/>
        </p:nvGrpSpPr>
        <p:grpSpPr bwMode="auto">
          <a:xfrm>
            <a:off x="2133600" y="3198467"/>
            <a:ext cx="1828800" cy="1055132"/>
            <a:chOff x="914400" y="1885950"/>
            <a:chExt cx="1828800" cy="1055132"/>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05</a:t>
              </a:r>
            </a:p>
          </p:txBody>
        </p:sp>
        <p:sp>
          <p:nvSpPr>
            <p:cNvPr id="4114" name="TextBox 43"/>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墨刀</a:t>
              </a:r>
              <a:endParaRPr lang="en-US" altLang="zh-CN" dirty="0">
                <a:latin typeface="Gulim" pitchFamily="34" charset="-127"/>
              </a:endParaRPr>
            </a:p>
          </p:txBody>
        </p:sp>
      </p:grpSp>
      <p:grpSp>
        <p:nvGrpSpPr>
          <p:cNvPr id="50" name="Group 49"/>
          <p:cNvGrpSpPr>
            <a:grpSpLocks/>
          </p:cNvGrpSpPr>
          <p:nvPr/>
        </p:nvGrpSpPr>
        <p:grpSpPr bwMode="auto">
          <a:xfrm>
            <a:off x="4271203" y="3198467"/>
            <a:ext cx="1828800" cy="1055132"/>
            <a:chOff x="914400" y="1885950"/>
            <a:chExt cx="1828800" cy="1055132"/>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smtClean="0">
                  <a:latin typeface="Gulim" pitchFamily="34" charset="-127"/>
                </a:rPr>
                <a:t>06</a:t>
              </a:r>
              <a:endParaRPr lang="en-US" sz="1600" dirty="0">
                <a:latin typeface="Gulim" pitchFamily="34" charset="-127"/>
              </a:endParaRPr>
            </a:p>
          </p:txBody>
        </p:sp>
        <p:sp>
          <p:nvSpPr>
            <p:cNvPr id="4108" name="TextBox 51"/>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参考文献</a:t>
              </a:r>
              <a:endParaRPr lang="en-US" altLang="zh-CN" dirty="0">
                <a:latin typeface="Gulim" pitchFamily="34" charset="-127"/>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500"/>
                            </p:stCondLst>
                            <p:childTnLst>
                              <p:par>
                                <p:cTn id="38" presetID="2" presetClass="entr" presetSubtype="4"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additive="base">
                                        <p:cTn id="40" dur="500" fill="hold"/>
                                        <p:tgtEl>
                                          <p:spTgt spid="50"/>
                                        </p:tgtEl>
                                        <p:attrNameLst>
                                          <p:attrName>ppt_x</p:attrName>
                                        </p:attrNameLst>
                                      </p:cBhvr>
                                      <p:tavLst>
                                        <p:tav tm="0">
                                          <p:val>
                                            <p:strVal val="#ppt_x"/>
                                          </p:val>
                                        </p:tav>
                                        <p:tav tm="100000">
                                          <p:val>
                                            <p:strVal val="#ppt_x"/>
                                          </p:val>
                                        </p:tav>
                                      </p:tavLst>
                                    </p:anim>
                                    <p:anim calcmode="lin" valueType="num">
                                      <p:cBhvr additive="base">
                                        <p:cTn id="4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20</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494626" y="1200150"/>
            <a:ext cx="339157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6.</a:t>
            </a:r>
            <a:r>
              <a:rPr lang="zh-CN" altLang="en-US" sz="1600" b="1" dirty="0">
                <a:solidFill>
                  <a:srgbClr val="00B0F0"/>
                </a:solidFill>
                <a:latin typeface="+mn-ea"/>
              </a:rPr>
              <a:t>测试与反馈</a:t>
            </a:r>
            <a:r>
              <a:rPr lang="zh-CN" altLang="en-US" sz="1600" b="1" dirty="0" smtClean="0">
                <a:solidFill>
                  <a:srgbClr val="00B0F0"/>
                </a:solidFill>
                <a:latin typeface="+mn-ea"/>
              </a:rPr>
              <a:t>：</a:t>
            </a:r>
            <a:r>
              <a:rPr lang="zh-CN" altLang="en-US" sz="1600" dirty="0">
                <a:solidFill>
                  <a:srgbClr val="00B0F0"/>
                </a:solidFill>
                <a:latin typeface="+mn-ea"/>
              </a:rPr>
              <a:t>向一些对故事不熟悉的人询问反馈，根据反馈添加简短的文本解释，确保故事的每一个步骤对读者来说都是非常明确清晰的</a:t>
            </a:r>
            <a:r>
              <a:rPr lang="zh-CN" altLang="en-US" sz="1600" dirty="0" smtClean="0">
                <a:solidFill>
                  <a:srgbClr val="00B0F0"/>
                </a:solidFill>
                <a:latin typeface="+mn-ea"/>
              </a:rPr>
              <a:t>。</a:t>
            </a:r>
            <a:r>
              <a:rPr lang="en-US" altLang="zh-CN" sz="1000" dirty="0" smtClean="0">
                <a:solidFill>
                  <a:srgbClr val="00B0F0"/>
                </a:solidFill>
                <a:latin typeface="+mn-ea"/>
              </a:rPr>
              <a:t>[16]</a:t>
            </a:r>
            <a:endParaRPr lang="zh-CN" altLang="en-US" sz="1000" dirty="0">
              <a:solidFill>
                <a:srgbClr val="00B0F0"/>
              </a:solidFill>
              <a:latin typeface="+mn-ea"/>
            </a:endParaRPr>
          </a:p>
        </p:txBody>
      </p:sp>
      <p:sp>
        <p:nvSpPr>
          <p:cNvPr id="11" name="TextBox 10"/>
          <p:cNvSpPr txBox="1">
            <a:spLocks noChangeArrowheads="1"/>
          </p:cNvSpPr>
          <p:nvPr/>
        </p:nvSpPr>
        <p:spPr bwMode="auto">
          <a:xfrm>
            <a:off x="566737" y="3333750"/>
            <a:ext cx="33194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7.</a:t>
            </a:r>
            <a:r>
              <a:rPr lang="zh-CN" altLang="en-US" sz="1600" b="1" dirty="0">
                <a:solidFill>
                  <a:srgbClr val="00B0F0"/>
                </a:solidFill>
                <a:latin typeface="+mn-ea"/>
              </a:rPr>
              <a:t>最后</a:t>
            </a:r>
            <a:r>
              <a:rPr lang="zh-CN" altLang="en-US" sz="1600" b="1" dirty="0" smtClean="0">
                <a:solidFill>
                  <a:srgbClr val="00B0F0"/>
                </a:solidFill>
                <a:latin typeface="+mn-ea"/>
              </a:rPr>
              <a:t>润色：</a:t>
            </a:r>
            <a:r>
              <a:rPr lang="zh-CN" altLang="en-US" sz="1600" dirty="0">
                <a:solidFill>
                  <a:srgbClr val="00B0F0"/>
                </a:solidFill>
                <a:latin typeface="+mn-ea"/>
              </a:rPr>
              <a:t>润色是锦上添花的一步，可以让故事板的表现力更强。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200150"/>
            <a:ext cx="4693541" cy="3132182"/>
          </a:xfrm>
          <a:prstGeom prst="rect">
            <a:avLst/>
          </a:prstGeom>
        </p:spPr>
      </p:pic>
    </p:spTree>
    <p:extLst>
      <p:ext uri="{BB962C8B-B14F-4D97-AF65-F5344CB8AC3E}">
        <p14:creationId xmlns:p14="http://schemas.microsoft.com/office/powerpoint/2010/main" val="386790632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21</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smtClean="0">
                <a:solidFill>
                  <a:srgbClr val="00B0F0"/>
                </a:solidFill>
                <a:latin typeface="Gulim" pitchFamily="34" charset="-127"/>
              </a:rPr>
              <a:t>[15]</a:t>
            </a:r>
            <a:endParaRPr lang="en-US" altLang="zh-CN" sz="1000" dirty="0">
              <a:solidFill>
                <a:srgbClr val="00B0F0"/>
              </a:solidFill>
              <a:latin typeface="Gulim" pitchFamily="34" charset="-127"/>
            </a:endParaRPr>
          </a:p>
        </p:txBody>
      </p:sp>
      <p:sp>
        <p:nvSpPr>
          <p:cNvPr id="30" name="TextBox 29"/>
          <p:cNvSpPr txBox="1">
            <a:spLocks noChangeArrowheads="1"/>
          </p:cNvSpPr>
          <p:nvPr/>
        </p:nvSpPr>
        <p:spPr bwMode="auto">
          <a:xfrm>
            <a:off x="3917122" y="1793626"/>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完整性</a:t>
            </a:r>
            <a:r>
              <a:rPr lang="zh-CN" altLang="en-US" sz="1600" dirty="0">
                <a:solidFill>
                  <a:srgbClr val="00B0F0"/>
                </a:solidFill>
                <a:latin typeface="Gulim" pitchFamily="34" charset="-127"/>
              </a:rPr>
              <a:t>：主要指业务和功能方面的</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准确性</a:t>
            </a:r>
            <a:r>
              <a:rPr lang="zh-CN" altLang="en-US" sz="1600" dirty="0">
                <a:solidFill>
                  <a:srgbClr val="00B0F0"/>
                </a:solidFill>
                <a:latin typeface="Gulim" pitchFamily="34" charset="-127"/>
              </a:rPr>
              <a:t>：数据量，文案</a:t>
            </a:r>
            <a:r>
              <a:rPr lang="zh-CN" altLang="en-US" sz="1600" dirty="0" smtClean="0">
                <a:solidFill>
                  <a:srgbClr val="00B0F0"/>
                </a:solidFill>
                <a:latin typeface="Gulim" pitchFamily="34" charset="-127"/>
              </a:rPr>
              <a:t>描述；</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操作</a:t>
            </a:r>
            <a:r>
              <a:rPr lang="zh-CN" altLang="en-US" sz="1600" dirty="0">
                <a:solidFill>
                  <a:srgbClr val="00B0F0"/>
                </a:solidFill>
                <a:latin typeface="Gulim" pitchFamily="34" charset="-127"/>
              </a:rPr>
              <a:t>：原型的跳转和</a:t>
            </a:r>
            <a:r>
              <a:rPr lang="zh-CN" altLang="en-US" sz="1600" dirty="0" smtClean="0">
                <a:solidFill>
                  <a:srgbClr val="00B0F0"/>
                </a:solidFill>
                <a:latin typeface="Gulim" pitchFamily="34" charset="-127"/>
              </a:rPr>
              <a:t>亮点；</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易</a:t>
            </a:r>
            <a:r>
              <a:rPr lang="zh-CN" altLang="en-US" sz="1600" dirty="0">
                <a:solidFill>
                  <a:srgbClr val="00B0F0"/>
                </a:solidFill>
                <a:latin typeface="Gulim" pitchFamily="34" charset="-127"/>
              </a:rPr>
              <a:t>用性：看起来清晰，操作的链条</a:t>
            </a:r>
            <a:r>
              <a:rPr lang="zh-CN" altLang="en-US" sz="1600" dirty="0" smtClean="0">
                <a:solidFill>
                  <a:srgbClr val="00B0F0"/>
                </a:solidFill>
                <a:latin typeface="Gulim" pitchFamily="34" charset="-127"/>
              </a:rPr>
              <a:t>简单；</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美感</a:t>
            </a:r>
            <a:r>
              <a:rPr lang="zh-CN" altLang="en-US" sz="1600" dirty="0">
                <a:solidFill>
                  <a:srgbClr val="00B0F0"/>
                </a:solidFill>
                <a:latin typeface="Gulim" pitchFamily="34" charset="-127"/>
              </a:rPr>
              <a:t>：布局，间距，颜色</a:t>
            </a:r>
            <a:r>
              <a:rPr lang="zh-CN" altLang="en-US" sz="1600" dirty="0" smtClean="0">
                <a:solidFill>
                  <a:srgbClr val="00B0F0"/>
                </a:solidFill>
                <a:latin typeface="Gulim" pitchFamily="34" charset="-127"/>
              </a:rPr>
              <a:t>搭配。</a:t>
            </a:r>
            <a:endParaRPr lang="en-US" altLang="zh-CN"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19437618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22</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缺点</a:t>
            </a:r>
            <a:r>
              <a:rPr lang="zh-CN" altLang="en-US"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[10]</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3917122" y="1696611"/>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耗费一定的时间和花费，在需求较为简单，时间紧迫的时候，原型应该尽量</a:t>
            </a:r>
            <a:r>
              <a:rPr lang="zh-CN" altLang="en-US" sz="1600" dirty="0" smtClean="0">
                <a:solidFill>
                  <a:srgbClr val="00B0F0"/>
                </a:solidFill>
                <a:latin typeface="Gulim" pitchFamily="34" charset="-127"/>
              </a:rPr>
              <a:t>简单；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原型</a:t>
            </a:r>
            <a:r>
              <a:rPr lang="zh-CN" altLang="en-US" sz="1600" dirty="0">
                <a:solidFill>
                  <a:srgbClr val="00B0F0"/>
                </a:solidFill>
                <a:latin typeface="Gulim" pitchFamily="34" charset="-127"/>
              </a:rPr>
              <a:t>设计可能会约束设计师的</a:t>
            </a:r>
            <a:r>
              <a:rPr lang="zh-CN" altLang="en-US" sz="1600" dirty="0" smtClean="0">
                <a:solidFill>
                  <a:srgbClr val="00B0F0"/>
                </a:solidFill>
                <a:latin typeface="Gulim" pitchFamily="34" charset="-127"/>
              </a:rPr>
              <a:t>想法；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如果</a:t>
            </a:r>
            <a:r>
              <a:rPr lang="zh-CN" altLang="en-US" sz="1600" dirty="0">
                <a:solidFill>
                  <a:srgbClr val="00B0F0"/>
                </a:solidFill>
                <a:latin typeface="Gulim" pitchFamily="34" charset="-127"/>
              </a:rPr>
              <a:t>设计人员知识有限，可能无法估计到实现的难度，造成产品开发时间不受控制</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38563132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高保真原型的应用</a:t>
            </a:r>
            <a:r>
              <a:rPr lang="zh-CN" altLang="en-US" sz="2000" dirty="0" smtClean="0">
                <a:solidFill>
                  <a:srgbClr val="00B0F0"/>
                </a:solidFill>
                <a:latin typeface="Gulim" pitchFamily="34" charset="-127"/>
              </a:rPr>
              <a:t>场景</a:t>
            </a:r>
            <a:r>
              <a:rPr lang="en-US" altLang="zh-CN"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[6,7]</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给客户</a:t>
            </a:r>
            <a:r>
              <a:rPr lang="zh-CN" altLang="en-US" sz="1600" dirty="0" smtClean="0">
                <a:solidFill>
                  <a:srgbClr val="00B0F0"/>
                </a:solidFill>
                <a:latin typeface="Gulim" pitchFamily="34" charset="-127"/>
              </a:rPr>
              <a:t>展示；</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老板</a:t>
            </a:r>
            <a:r>
              <a:rPr lang="zh-CN" altLang="en-US" sz="1600" dirty="0" smtClean="0">
                <a:solidFill>
                  <a:srgbClr val="00B0F0"/>
                </a:solidFill>
                <a:latin typeface="Gulim" pitchFamily="34" charset="-127"/>
              </a:rPr>
              <a:t>展示；</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不干扰设计师的前提下，想要尽量接近产品最终</a:t>
            </a:r>
            <a:r>
              <a:rPr lang="zh-CN" altLang="en-US" sz="1600" dirty="0" smtClean="0">
                <a:solidFill>
                  <a:srgbClr val="00B0F0"/>
                </a:solidFill>
                <a:latin typeface="Gulim" pitchFamily="34" charset="-127"/>
              </a:rPr>
              <a:t>效果；</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不懂行的人展示，比如放在简历</a:t>
            </a:r>
            <a:r>
              <a:rPr lang="zh-CN" altLang="en-US" sz="1600" dirty="0" smtClean="0">
                <a:solidFill>
                  <a:srgbClr val="00B0F0"/>
                </a:solidFill>
                <a:latin typeface="Gulim" pitchFamily="34" charset="-127"/>
              </a:rPr>
              <a:t>里；</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自己</a:t>
            </a:r>
            <a:r>
              <a:rPr lang="zh-CN" altLang="en-US" sz="1600" dirty="0">
                <a:solidFill>
                  <a:srgbClr val="00B0F0"/>
                </a:solidFill>
                <a:latin typeface="Gulim" pitchFamily="34" charset="-127"/>
              </a:rPr>
              <a:t>画着</a:t>
            </a:r>
            <a:r>
              <a:rPr lang="zh-CN" altLang="en-US" sz="1600" dirty="0" smtClean="0">
                <a:solidFill>
                  <a:srgbClr val="00B0F0"/>
                </a:solidFill>
                <a:latin typeface="Gulim" pitchFamily="34" charset="-127"/>
              </a:rPr>
              <a:t>开心；</a:t>
            </a:r>
            <a:endParaRPr lang="zh-CN" altLang="en-US" sz="1600" dirty="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5647641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95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Gulim" pitchFamily="34" charset="-127"/>
              </a:rPr>
              <a:t>绘制原型时的注意事项：</a:t>
            </a:r>
            <a:r>
              <a:rPr lang="en-US" altLang="zh-CN" sz="1000" dirty="0" smtClean="0">
                <a:solidFill>
                  <a:srgbClr val="00B0F0"/>
                </a:solidFill>
                <a:latin typeface="宋体"/>
              </a:rPr>
              <a:t>[9]</a:t>
            </a:r>
            <a:endParaRPr lang="en-US" altLang="zh-CN" sz="1000" dirty="0">
              <a:solidFill>
                <a:srgbClr val="00B0F0"/>
              </a:solidFill>
              <a:latin typeface="宋体"/>
            </a:endParaRPr>
          </a:p>
          <a:p>
            <a:pPr eaLnBrk="1" hangingPunct="1">
              <a:lnSpc>
                <a:spcPct val="150000"/>
              </a:lnSpc>
            </a:pP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灰度线框</a:t>
            </a:r>
            <a:r>
              <a:rPr lang="zh-CN" altLang="en-US" sz="1600" dirty="0" smtClean="0">
                <a:solidFill>
                  <a:srgbClr val="00B0F0"/>
                </a:solidFill>
                <a:latin typeface="Gulim" pitchFamily="34" charset="-127"/>
              </a:rPr>
              <a:t>图；</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清晰地展示</a:t>
            </a:r>
            <a:r>
              <a:rPr lang="zh-CN" altLang="en-US" sz="1600" dirty="0" smtClean="0">
                <a:solidFill>
                  <a:srgbClr val="00B0F0"/>
                </a:solidFill>
                <a:latin typeface="Gulim" pitchFamily="34" charset="-127"/>
              </a:rPr>
              <a:t>流程</a:t>
            </a:r>
            <a:r>
              <a:rPr lang="en-US" altLang="zh-CN"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关键功能要有故事</a:t>
            </a:r>
            <a:r>
              <a:rPr lang="zh-CN" altLang="en-US" sz="1600" dirty="0" smtClean="0">
                <a:solidFill>
                  <a:srgbClr val="00B0F0"/>
                </a:solidFill>
                <a:latin typeface="Gulim" pitchFamily="34" charset="-127"/>
              </a:rPr>
              <a:t>版；</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要</a:t>
            </a: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注释；</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一致性；</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有规范性。</a:t>
            </a:r>
            <a:endParaRPr lang="en-US" altLang="zh-CN" sz="1600" dirty="0" smtClean="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364270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a:t>
            </a:r>
            <a:r>
              <a:rPr lang="zh-CN" altLang="en-US" sz="2000" baseline="30000" dirty="0" smtClean="0">
                <a:solidFill>
                  <a:schemeClr val="bg1"/>
                </a:solidFill>
              </a:rPr>
              <a:t>界面</a:t>
            </a:r>
            <a:r>
              <a:rPr lang="zh-CN" altLang="en-US" sz="2000" baseline="30000" dirty="0" smtClean="0">
                <a:solidFill>
                  <a:schemeClr val="bg1"/>
                </a:solidFill>
              </a:rPr>
              <a:t>原型软件</a:t>
            </a:r>
            <a:r>
              <a:rPr lang="en-US" altLang="zh-CN" sz="2000" baseline="30000" dirty="0">
                <a:solidFill>
                  <a:schemeClr val="bg1"/>
                </a:solidFill>
              </a:rPr>
              <a:t>GUI Design Studio</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altLang="zh-CN" sz="5400" dirty="0">
                <a:solidFill>
                  <a:schemeClr val="bg1"/>
                </a:solidFill>
                <a:latin typeface="Gulim" pitchFamily="34" charset="-127"/>
              </a:rPr>
              <a:t>GUI Design Studio</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25</a:t>
            </a:r>
            <a:endParaRPr lang="en-US" sz="1100" dirty="0">
              <a:latin typeface="Gulim" pitchFamily="34" charset="-127"/>
            </a:endParaRPr>
          </a:p>
        </p:txBody>
      </p:sp>
    </p:spTree>
    <p:extLst>
      <p:ext uri="{BB962C8B-B14F-4D97-AF65-F5344CB8AC3E}">
        <p14:creationId xmlns:p14="http://schemas.microsoft.com/office/powerpoint/2010/main" val="3538289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26</a:t>
            </a:r>
            <a:endParaRPr lang="en-US" sz="1100" dirty="0">
              <a:latin typeface="Gulim" pitchFamily="34" charset="-127"/>
            </a:endParaRPr>
          </a:p>
        </p:txBody>
      </p:sp>
      <p:sp>
        <p:nvSpPr>
          <p:cNvPr id="6" name="Title 1"/>
          <p:cNvSpPr>
            <a:spLocks noGrp="1"/>
          </p:cNvSpPr>
          <p:nvPr>
            <p:ph type="title"/>
          </p:nvPr>
        </p:nvSpPr>
        <p:spPr>
          <a:xfrm>
            <a:off x="1828800" y="332740"/>
            <a:ext cx="5486400" cy="638810"/>
          </a:xfrm>
        </p:spPr>
        <p:txBody>
          <a:bodyPr anchor="b"/>
          <a:lstStyle/>
          <a:p>
            <a:pPr eaLnBrk="1" hangingPunct="1"/>
            <a:r>
              <a:rPr lang="en-US" altLang="zh-CN" sz="3600" dirty="0" smtClean="0">
                <a:solidFill>
                  <a:srgbClr val="00B0F0"/>
                </a:solidFill>
                <a:latin typeface="Gulim" pitchFamily="34" charset="-127"/>
              </a:rPr>
              <a:t>GUI Design Studio</a:t>
            </a:r>
          </a:p>
        </p:txBody>
      </p:sp>
      <p:sp>
        <p:nvSpPr>
          <p:cNvPr id="23" name="TextBox 22"/>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概述：</a:t>
            </a:r>
          </a:p>
        </p:txBody>
      </p:sp>
      <p:sp>
        <p:nvSpPr>
          <p:cNvPr id="25" name="TextBox 24"/>
          <p:cNvSpPr txBox="1">
            <a:spLocks noChangeArrowheads="1"/>
          </p:cNvSpPr>
          <p:nvPr/>
        </p:nvSpPr>
        <p:spPr bwMode="auto">
          <a:xfrm>
            <a:off x="5088890" y="1466850"/>
            <a:ext cx="367411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200">
                <a:latin typeface="微软雅黑" panose="020B0503020204020204" charset="-122"/>
                <a:ea typeface="微软雅黑" panose="020B0503020204020204" charset="-122"/>
                <a:cs typeface="微软雅黑" panose="020B0503020204020204" charset="-122"/>
              </a:rPr>
              <a:t>界面模型设计中很实用的一个工具GUI Design Studio，可以让界面示意图实现基本的交互，便于演示、交流。</a:t>
            </a:r>
          </a:p>
          <a:p>
            <a:pPr eaLnBrk="1" hangingPunct="1">
              <a:lnSpc>
                <a:spcPct val="150000"/>
              </a:lnSpc>
            </a:pPr>
            <a:r>
              <a:rPr lang="en-US" altLang="zh-CN" sz="1200">
                <a:latin typeface="微软雅黑" panose="020B0503020204020204" charset="-122"/>
                <a:ea typeface="微软雅黑" panose="020B0503020204020204" charset="-122"/>
                <a:cs typeface="微软雅黑" panose="020B0503020204020204" charset="-122"/>
              </a:rPr>
              <a:t>GUI Design Studio提供的了大部分C/S、B/S组件的示意图，可组合使用，在一般软件界面模型设计阶段基本可以满足需要。</a:t>
            </a:r>
          </a:p>
        </p:txBody>
      </p:sp>
      <p:pic>
        <p:nvPicPr>
          <p:cNvPr id="2" name="图片 1" descr="Q_{G269DO%P{ARLFU(5QER6"/>
          <p:cNvPicPr>
            <a:picLocks noChangeAspect="1"/>
          </p:cNvPicPr>
          <p:nvPr/>
        </p:nvPicPr>
        <p:blipFill>
          <a:blip r:embed="rId2"/>
          <a:stretch>
            <a:fillRect/>
          </a:stretch>
        </p:blipFill>
        <p:spPr>
          <a:xfrm>
            <a:off x="371475" y="1466850"/>
            <a:ext cx="4316095" cy="1886585"/>
          </a:xfrm>
          <a:prstGeom prst="rect">
            <a:avLst/>
          </a:prstGeom>
        </p:spPr>
      </p:pic>
      <p:sp>
        <p:nvSpPr>
          <p:cNvPr id="7" name="内容占位符 6"/>
          <p:cNvSpPr>
            <a:spLocks noGrp="1"/>
          </p:cNvSpPr>
          <p:nvPr>
            <p:ph idx="1"/>
          </p:nvPr>
        </p:nvSpPr>
        <p:spPr/>
        <p:txBody>
          <a:bodyPr/>
          <a:lstStyle/>
          <a:p>
            <a:endParaRPr lang="zh-CN" altLang="en-US"/>
          </a:p>
        </p:txBody>
      </p:sp>
    </p:spTree>
    <p:extLst>
      <p:ext uri="{BB962C8B-B14F-4D97-AF65-F5344CB8AC3E}">
        <p14:creationId xmlns:p14="http://schemas.microsoft.com/office/powerpoint/2010/main" val="26173104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down)">
                                      <p:cBhvr>
                                        <p:cTn id="13" dur="500"/>
                                        <p:tgtEl>
                                          <p:spTgt spid="2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bldLvl="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27</a:t>
            </a:r>
            <a:endParaRPr lang="en-US" sz="1100" dirty="0">
              <a:latin typeface="Gulim" pitchFamily="34" charset="-127"/>
            </a:endParaRPr>
          </a:p>
        </p:txBody>
      </p:sp>
      <p:sp>
        <p:nvSpPr>
          <p:cNvPr id="6" name="Title 1"/>
          <p:cNvSpPr>
            <a:spLocks noGrp="1"/>
          </p:cNvSpPr>
          <p:nvPr>
            <p:ph type="title"/>
          </p:nvPr>
        </p:nvSpPr>
        <p:spPr>
          <a:xfrm>
            <a:off x="1329055" y="294005"/>
            <a:ext cx="6617970" cy="677545"/>
          </a:xfrm>
        </p:spPr>
        <p:txBody>
          <a:bodyPr anchor="b"/>
          <a:lstStyle/>
          <a:p>
            <a:pPr eaLnBrk="1" hangingPunct="1"/>
            <a:r>
              <a:rPr lang="en-US" altLang="zh-CN" sz="3600" smtClean="0">
                <a:solidFill>
                  <a:srgbClr val="00B0F0"/>
                </a:solidFill>
                <a:latin typeface="Gulim" pitchFamily="34" charset="-127"/>
              </a:rPr>
              <a:t>特点1：</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自带流程控制和命令促发判断。</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多达120余种可用的内置设计元素，使用标准的Windows控件，Web元素以及其他的泛型元素创建窗体。</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以不同的视图风格查看设计，无需修改设计即可改变演示效果。</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用法的超链接，直接以建立元素与元素之间的关联的方式来自动化的创建动作流程</a:t>
            </a:r>
          </a:p>
        </p:txBody>
      </p:sp>
      <p:sp>
        <p:nvSpPr>
          <p:cNvPr id="97" name="Rectangle 96"/>
          <p:cNvSpPr/>
          <p:nvPr/>
        </p:nvSpPr>
        <p:spPr>
          <a:xfrm>
            <a:off x="3657283" y="314579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在不需要编写任何代码或脚本的情况下，使用标准元素绘制个性化的屏幕、窗口及控件，快速创建演示原型，并将它们整合以展示操作工作流程然后运行模拟程序以测试设计。</a:t>
            </a:r>
          </a:p>
        </p:txBody>
      </p:sp>
    </p:spTree>
    <p:extLst>
      <p:ext uri="{BB962C8B-B14F-4D97-AF65-F5344CB8AC3E}">
        <p14:creationId xmlns:p14="http://schemas.microsoft.com/office/powerpoint/2010/main" val="29318539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animBg="1"/>
      <p:bldP spid="92" grpId="0" animBg="1"/>
      <p:bldP spid="94" grpId="0" animBg="1"/>
      <p:bldP spid="93" grpId="0" animBg="1"/>
      <p:bldP spid="9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28</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en-US" altLang="zh-CN" sz="3600" smtClean="0">
                <a:solidFill>
                  <a:srgbClr val="00B0F0"/>
                </a:solidFill>
                <a:latin typeface="Gulim" pitchFamily="34" charset="-127"/>
              </a:rPr>
              <a:t>特点2：</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提供的了大部分C/S、B/S组件的示意图，可组合使用。</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精确的图标、窗体定位，可以具体到每一个Px</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提供丰富的配色方案，在菜单参数选择里面选择颜色配置，然后所有的界面都可以一起换装。</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支持模拟器模拟界面效果，同时也可以支持鼠标的点击，及屏幕的跳转。</a:t>
            </a:r>
          </a:p>
        </p:txBody>
      </p:sp>
      <p:sp>
        <p:nvSpPr>
          <p:cNvPr id="97" name="Rectangle 96"/>
          <p:cNvSpPr/>
          <p:nvPr/>
        </p:nvSpPr>
        <p:spPr>
          <a:xfrm>
            <a:off x="3657283" y="320484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实现多工程间互用串联设计以创建动态原型</a:t>
            </a:r>
          </a:p>
        </p:txBody>
      </p:sp>
    </p:spTree>
    <p:extLst>
      <p:ext uri="{BB962C8B-B14F-4D97-AF65-F5344CB8AC3E}">
        <p14:creationId xmlns:p14="http://schemas.microsoft.com/office/powerpoint/2010/main" val="1961688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bldLvl="0" animBg="1"/>
      <p:bldP spid="92" grpId="0" bldLvl="0" animBg="1"/>
      <p:bldP spid="94" grpId="0" bldLvl="0" animBg="1"/>
      <p:bldP spid="93" grpId="0" bldLvl="0" animBg="1"/>
      <p:bldP spid="9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29</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zh-CN" altLang="en-US" sz="3600" smtClean="0">
                <a:solidFill>
                  <a:srgbClr val="00B0F0"/>
                </a:solidFill>
                <a:latin typeface="Gulim" pitchFamily="34" charset="-127"/>
              </a:rPr>
              <a:t>样例</a:t>
            </a:r>
            <a:endParaRPr lang="en-US" altLang="zh-CN" sz="3600" smtClean="0">
              <a:solidFill>
                <a:srgbClr val="00B0F0"/>
              </a:solidFill>
              <a:latin typeface="Gulim" pitchFamily="34" charset="-127"/>
            </a:endParaRP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pic>
        <p:nvPicPr>
          <p:cNvPr id="3" name="内容占位符 2" descr="1"/>
          <p:cNvPicPr>
            <a:picLocks noGrp="1" noChangeAspect="1"/>
          </p:cNvPicPr>
          <p:nvPr>
            <p:ph idx="1"/>
          </p:nvPr>
        </p:nvPicPr>
        <p:blipFill>
          <a:blip r:embed="rId3"/>
          <a:stretch>
            <a:fillRect/>
          </a:stretch>
        </p:blipFill>
        <p:spPr>
          <a:xfrm>
            <a:off x="1494790" y="1006475"/>
            <a:ext cx="5929630" cy="4086860"/>
          </a:xfrm>
          <a:prstGeom prst="rect">
            <a:avLst/>
          </a:prstGeom>
          <a:noFill/>
          <a:ln w="9525">
            <a:noFill/>
          </a:ln>
        </p:spPr>
      </p:pic>
    </p:spTree>
    <p:extLst>
      <p:ext uri="{BB962C8B-B14F-4D97-AF65-F5344CB8AC3E}">
        <p14:creationId xmlns:p14="http://schemas.microsoft.com/office/powerpoint/2010/main" val="8437193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关于界面原型的初步介绍，用于了解界面原型为何物。</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界面原型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简介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03</a:t>
            </a:r>
            <a:endParaRPr lang="en-US" sz="1100" dirty="0">
              <a:latin typeface="Gulim" pitchFamily="34" charset="-127"/>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en-US" altLang="zh-CN" sz="3600" smtClean="0">
                <a:solidFill>
                  <a:srgbClr val="00B0F0"/>
                </a:solidFill>
                <a:latin typeface="Gulim" pitchFamily="34" charset="-127"/>
              </a:rPr>
              <a:t>功能描述</a:t>
            </a: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30</a:t>
            </a:r>
            <a:endParaRPr lang="en-US" sz="1100" dirty="0">
              <a:latin typeface="Gulim" pitchFamily="34" charset="-127"/>
            </a:endParaRPr>
          </a:p>
        </p:txBody>
      </p:sp>
      <p:sp>
        <p:nvSpPr>
          <p:cNvPr id="19488" name="TextBox 19"/>
          <p:cNvSpPr txBox="1">
            <a:spLocks noChangeArrowheads="1"/>
          </p:cNvSpPr>
          <p:nvPr/>
        </p:nvSpPr>
        <p:spPr bwMode="auto">
          <a:xfrm>
            <a:off x="60960"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快速简单的创建用户界面原型.</a:t>
            </a:r>
            <a:endParaRPr lang="en-US" altLang="zh-CN" sz="900" b="1"/>
          </a:p>
        </p:txBody>
      </p:sp>
      <p:sp>
        <p:nvSpPr>
          <p:cNvPr id="27" name="Oval 26"/>
          <p:cNvSpPr/>
          <p:nvPr/>
        </p:nvSpPr>
        <p:spPr>
          <a:xfrm>
            <a:off x="746760"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01</a:t>
            </a:r>
          </a:p>
        </p:txBody>
      </p:sp>
      <p:sp>
        <p:nvSpPr>
          <p:cNvPr id="19486" name="TextBox 31"/>
          <p:cNvSpPr txBox="1">
            <a:spLocks noChangeArrowheads="1"/>
          </p:cNvSpPr>
          <p:nvPr/>
        </p:nvSpPr>
        <p:spPr bwMode="auto">
          <a:xfrm>
            <a:off x="1914525" y="2135505"/>
            <a:ext cx="18643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多达120余种可用的内置设计元素</a:t>
            </a:r>
          </a:p>
        </p:txBody>
      </p:sp>
      <p:sp>
        <p:nvSpPr>
          <p:cNvPr id="34" name="Oval 33"/>
          <p:cNvSpPr/>
          <p:nvPr/>
        </p:nvSpPr>
        <p:spPr>
          <a:xfrm>
            <a:off x="2668588"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02</a:t>
            </a:r>
          </a:p>
        </p:txBody>
      </p:sp>
      <p:sp>
        <p:nvSpPr>
          <p:cNvPr id="19484" name="TextBox 34"/>
          <p:cNvSpPr txBox="1">
            <a:spLocks noChangeArrowheads="1"/>
          </p:cNvSpPr>
          <p:nvPr/>
        </p:nvSpPr>
        <p:spPr bwMode="auto">
          <a:xfrm>
            <a:off x="4019550" y="2135505"/>
            <a:ext cx="1105535"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自定义元素</a:t>
            </a:r>
          </a:p>
        </p:txBody>
      </p:sp>
      <p:sp>
        <p:nvSpPr>
          <p:cNvPr id="37" name="Oval 36"/>
          <p:cNvSpPr/>
          <p:nvPr/>
        </p:nvSpPr>
        <p:spPr>
          <a:xfrm>
            <a:off x="4343083"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03</a:t>
            </a:r>
          </a:p>
        </p:txBody>
      </p:sp>
      <p:sp>
        <p:nvSpPr>
          <p:cNvPr id="19482" name="TextBox 37"/>
          <p:cNvSpPr txBox="1">
            <a:spLocks noChangeArrowheads="1"/>
          </p:cNvSpPr>
          <p:nvPr/>
        </p:nvSpPr>
        <p:spPr bwMode="auto">
          <a:xfrm>
            <a:off x="5363845"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项目设计模板</a:t>
            </a:r>
          </a:p>
        </p:txBody>
      </p:sp>
      <p:sp>
        <p:nvSpPr>
          <p:cNvPr id="40" name="Oval 39"/>
          <p:cNvSpPr/>
          <p:nvPr/>
        </p:nvSpPr>
        <p:spPr>
          <a:xfrm>
            <a:off x="60496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04</a:t>
            </a:r>
          </a:p>
        </p:txBody>
      </p:sp>
      <p:sp>
        <p:nvSpPr>
          <p:cNvPr id="19480" name="TextBox 40"/>
          <p:cNvSpPr txBox="1">
            <a:spLocks noChangeArrowheads="1"/>
          </p:cNvSpPr>
          <p:nvPr/>
        </p:nvSpPr>
        <p:spPr bwMode="auto">
          <a:xfrm>
            <a:off x="85725" y="339471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用覆盖说明或者边注释为设计原型进行注释</a:t>
            </a:r>
            <a:endParaRPr lang="en-US" altLang="zh-CN" sz="900" b="1"/>
          </a:p>
        </p:txBody>
      </p:sp>
      <p:sp>
        <p:nvSpPr>
          <p:cNvPr id="43" name="Oval 42"/>
          <p:cNvSpPr/>
          <p:nvPr/>
        </p:nvSpPr>
        <p:spPr>
          <a:xfrm>
            <a:off x="79419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05</a:t>
            </a:r>
          </a:p>
        </p:txBody>
      </p:sp>
      <p:sp>
        <p:nvSpPr>
          <p:cNvPr id="19478" name="TextBox 43"/>
          <p:cNvSpPr txBox="1">
            <a:spLocks noChangeArrowheads="1"/>
          </p:cNvSpPr>
          <p:nvPr/>
        </p:nvSpPr>
        <p:spPr bwMode="auto">
          <a:xfrm>
            <a:off x="2057400" y="3394710"/>
            <a:ext cx="17214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创建可复用的标准化设计组件以及材料</a:t>
            </a:r>
            <a:endParaRPr lang="en-US" altLang="zh-CN" sz="900" b="1"/>
          </a:p>
        </p:txBody>
      </p:sp>
      <p:sp>
        <p:nvSpPr>
          <p:cNvPr id="46" name="Oval 45"/>
          <p:cNvSpPr/>
          <p:nvPr/>
        </p:nvSpPr>
        <p:spPr>
          <a:xfrm>
            <a:off x="746760"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06</a:t>
            </a:r>
          </a:p>
        </p:txBody>
      </p:sp>
      <p:sp>
        <p:nvSpPr>
          <p:cNvPr id="19476" name="TextBox 46"/>
          <p:cNvSpPr txBox="1">
            <a:spLocks noChangeArrowheads="1"/>
          </p:cNvSpPr>
          <p:nvPr/>
        </p:nvSpPr>
        <p:spPr bwMode="auto">
          <a:xfrm>
            <a:off x="3906520" y="3394710"/>
            <a:ext cx="17157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串联您的设计以创建一个动态原型</a:t>
            </a:r>
            <a:endParaRPr lang="en-US" altLang="zh-CN" sz="900" b="1"/>
          </a:p>
        </p:txBody>
      </p:sp>
      <p:sp>
        <p:nvSpPr>
          <p:cNvPr id="49" name="Oval 48"/>
          <p:cNvSpPr/>
          <p:nvPr/>
        </p:nvSpPr>
        <p:spPr>
          <a:xfrm>
            <a:off x="2668588"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07</a:t>
            </a:r>
          </a:p>
        </p:txBody>
      </p:sp>
      <p:sp>
        <p:nvSpPr>
          <p:cNvPr id="57" name="TextBox 56"/>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3" name="TextBox 37"/>
          <p:cNvSpPr txBox="1">
            <a:spLocks noChangeArrowheads="1"/>
          </p:cNvSpPr>
          <p:nvPr/>
        </p:nvSpPr>
        <p:spPr bwMode="auto">
          <a:xfrm>
            <a:off x="7192645"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包含各种格式的图标以及图像</a:t>
            </a:r>
            <a:endParaRPr lang="en-US" altLang="zh-CN" sz="900"/>
          </a:p>
        </p:txBody>
      </p:sp>
      <p:sp>
        <p:nvSpPr>
          <p:cNvPr id="4" name="Oval 48"/>
          <p:cNvSpPr/>
          <p:nvPr/>
        </p:nvSpPr>
        <p:spPr>
          <a:xfrm>
            <a:off x="4343083"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08</a:t>
            </a:r>
          </a:p>
        </p:txBody>
      </p:sp>
      <p:sp>
        <p:nvSpPr>
          <p:cNvPr id="5" name="Oval 48"/>
          <p:cNvSpPr/>
          <p:nvPr/>
        </p:nvSpPr>
        <p:spPr>
          <a:xfrm>
            <a:off x="60493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09</a:t>
            </a:r>
          </a:p>
        </p:txBody>
      </p:sp>
      <p:sp>
        <p:nvSpPr>
          <p:cNvPr id="8" name="Oval 48"/>
          <p:cNvSpPr/>
          <p:nvPr/>
        </p:nvSpPr>
        <p:spPr>
          <a:xfrm>
            <a:off x="79416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10</a:t>
            </a:r>
          </a:p>
        </p:txBody>
      </p:sp>
      <p:sp>
        <p:nvSpPr>
          <p:cNvPr id="9" name="Oval 48"/>
          <p:cNvSpPr/>
          <p:nvPr/>
        </p:nvSpPr>
        <p:spPr>
          <a:xfrm>
            <a:off x="2668588" y="392303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11</a:t>
            </a:r>
          </a:p>
        </p:txBody>
      </p:sp>
      <p:sp>
        <p:nvSpPr>
          <p:cNvPr id="10" name="Oval 48"/>
          <p:cNvSpPr/>
          <p:nvPr/>
        </p:nvSpPr>
        <p:spPr>
          <a:xfrm>
            <a:off x="6049328" y="398526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12</a:t>
            </a:r>
          </a:p>
        </p:txBody>
      </p:sp>
      <p:sp>
        <p:nvSpPr>
          <p:cNvPr id="11" name="TextBox 46"/>
          <p:cNvSpPr txBox="1">
            <a:spLocks noChangeArrowheads="1"/>
          </p:cNvSpPr>
          <p:nvPr/>
        </p:nvSpPr>
        <p:spPr bwMode="auto">
          <a:xfrm>
            <a:off x="5750560" y="3394710"/>
            <a:ext cx="115189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生成规格说明文档</a:t>
            </a:r>
            <a:endParaRPr lang="en-US" altLang="zh-CN" sz="900" b="1"/>
          </a:p>
        </p:txBody>
      </p:sp>
      <p:sp>
        <p:nvSpPr>
          <p:cNvPr id="12" name="TextBox 46"/>
          <p:cNvSpPr txBox="1">
            <a:spLocks noChangeArrowheads="1"/>
          </p:cNvSpPr>
          <p:nvPr/>
        </p:nvSpPr>
        <p:spPr bwMode="auto">
          <a:xfrm>
            <a:off x="7437755" y="3394710"/>
            <a:ext cx="1632585"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导出设计以用于外部审查</a:t>
            </a:r>
            <a:endParaRPr lang="en-US" altLang="zh-CN" sz="900" b="1"/>
          </a:p>
        </p:txBody>
      </p:sp>
      <p:sp>
        <p:nvSpPr>
          <p:cNvPr id="13" name="TextBox 46"/>
          <p:cNvSpPr txBox="1">
            <a:spLocks noChangeArrowheads="1"/>
          </p:cNvSpPr>
          <p:nvPr/>
        </p:nvSpPr>
        <p:spPr bwMode="auto">
          <a:xfrm>
            <a:off x="2004060" y="455612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以不同的视图风格查看设计</a:t>
            </a:r>
            <a:endParaRPr lang="en-US" altLang="zh-CN" sz="900" b="1"/>
          </a:p>
        </p:txBody>
      </p:sp>
      <p:sp>
        <p:nvSpPr>
          <p:cNvPr id="14" name="TextBox 46"/>
          <p:cNvSpPr txBox="1">
            <a:spLocks noChangeArrowheads="1"/>
          </p:cNvSpPr>
          <p:nvPr/>
        </p:nvSpPr>
        <p:spPr bwMode="auto">
          <a:xfrm>
            <a:off x="5412105" y="455612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设计工程中进行团队协作</a:t>
            </a:r>
            <a:endParaRPr lang="en-US" altLang="zh-CN" sz="900" b="1"/>
          </a:p>
        </p:txBody>
      </p:sp>
    </p:spTree>
    <p:extLst>
      <p:ext uri="{BB962C8B-B14F-4D97-AF65-F5344CB8AC3E}">
        <p14:creationId xmlns:p14="http://schemas.microsoft.com/office/powerpoint/2010/main" val="15158222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p:tgtEl>
                                          <p:spTgt spid="57"/>
                                        </p:tgtEl>
                                        <p:attrNameLst>
                                          <p:attrName>ppt_y</p:attrName>
                                        </p:attrNameLst>
                                      </p:cBhvr>
                                      <p:tavLst>
                                        <p:tav tm="0">
                                          <p:val>
                                            <p:strVal val="#ppt_y-#ppt_h*1.125000"/>
                                          </p:val>
                                        </p:tav>
                                        <p:tav tm="100000">
                                          <p:val>
                                            <p:strVal val="#ppt_y"/>
                                          </p:val>
                                        </p:tav>
                                      </p:tavLst>
                                    </p:anim>
                                    <p:animEffect transition="in" filter="wipe(down)">
                                      <p:cBhvr>
                                        <p:cTn id="13" dur="500"/>
                                        <p:tgtEl>
                                          <p:spTgt spid="57"/>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 calcmode="lin" valueType="num">
                                      <p:cBhvr>
                                        <p:cTn id="19" dur="500" fill="hold"/>
                                        <p:tgtEl>
                                          <p:spTgt spid="27"/>
                                        </p:tgtEl>
                                        <p:attrNameLst>
                                          <p:attrName>style.rotation</p:attrName>
                                        </p:attrNameLst>
                                      </p:cBhvr>
                                      <p:tavLst>
                                        <p:tav tm="0">
                                          <p:val>
                                            <p:fltVal val="360"/>
                                          </p:val>
                                        </p:tav>
                                        <p:tav tm="100000">
                                          <p:val>
                                            <p:fltVal val="0"/>
                                          </p:val>
                                        </p:tav>
                                      </p:tavLst>
                                    </p:anim>
                                    <p:animEffect transition="in" filter="fade">
                                      <p:cBhvr>
                                        <p:cTn id="20" dur="500"/>
                                        <p:tgtEl>
                                          <p:spTgt spid="27"/>
                                        </p:tgtEl>
                                      </p:cBhvr>
                                    </p:animEffect>
                                  </p:childTnLst>
                                </p:cTn>
                              </p:par>
                            </p:childTnLst>
                          </p:cTn>
                        </p:par>
                        <p:par>
                          <p:cTn id="21" fill="hold">
                            <p:stCondLst>
                              <p:cond delay="1500"/>
                            </p:stCondLst>
                            <p:childTnLst>
                              <p:par>
                                <p:cTn id="22" presetID="49" presetClass="entr" presetSubtype="0" decel="10000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 calcmode="lin" valueType="num">
                                      <p:cBhvr>
                                        <p:cTn id="26" dur="500" fill="hold"/>
                                        <p:tgtEl>
                                          <p:spTgt spid="34"/>
                                        </p:tgtEl>
                                        <p:attrNameLst>
                                          <p:attrName>style.rotation</p:attrName>
                                        </p:attrNameLst>
                                      </p:cBhvr>
                                      <p:tavLst>
                                        <p:tav tm="0">
                                          <p:val>
                                            <p:fltVal val="360"/>
                                          </p:val>
                                        </p:tav>
                                        <p:tav tm="100000">
                                          <p:val>
                                            <p:fltVal val="0"/>
                                          </p:val>
                                        </p:tav>
                                      </p:tavLst>
                                    </p:anim>
                                    <p:animEffect transition="in" filter="fade">
                                      <p:cBhvr>
                                        <p:cTn id="27" dur="500"/>
                                        <p:tgtEl>
                                          <p:spTgt spid="34"/>
                                        </p:tgtEl>
                                      </p:cBhvr>
                                    </p:animEffect>
                                  </p:childTnLst>
                                </p:cTn>
                              </p:par>
                            </p:childTnLst>
                          </p:cTn>
                        </p:par>
                        <p:par>
                          <p:cTn id="28" fill="hold">
                            <p:stCondLst>
                              <p:cond delay="2000"/>
                            </p:stCondLst>
                            <p:childTnLst>
                              <p:par>
                                <p:cTn id="29" presetID="49" presetClass="entr" presetSubtype="0" decel="10000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 calcmode="lin" valueType="num">
                                      <p:cBhvr>
                                        <p:cTn id="33" dur="500" fill="hold"/>
                                        <p:tgtEl>
                                          <p:spTgt spid="37"/>
                                        </p:tgtEl>
                                        <p:attrNameLst>
                                          <p:attrName>style.rotation</p:attrName>
                                        </p:attrNameLst>
                                      </p:cBhvr>
                                      <p:tavLst>
                                        <p:tav tm="0">
                                          <p:val>
                                            <p:fltVal val="360"/>
                                          </p:val>
                                        </p:tav>
                                        <p:tav tm="100000">
                                          <p:val>
                                            <p:fltVal val="0"/>
                                          </p:val>
                                        </p:tav>
                                      </p:tavLst>
                                    </p:anim>
                                    <p:animEffect transition="in" filter="fade">
                                      <p:cBhvr>
                                        <p:cTn id="34" dur="500"/>
                                        <p:tgtEl>
                                          <p:spTgt spid="37"/>
                                        </p:tgtEl>
                                      </p:cBhvr>
                                    </p:animEffect>
                                  </p:childTnLst>
                                </p:cTn>
                              </p:par>
                            </p:childTnLst>
                          </p:cTn>
                        </p:par>
                        <p:par>
                          <p:cTn id="35" fill="hold">
                            <p:stCondLst>
                              <p:cond delay="2500"/>
                            </p:stCondLst>
                            <p:childTnLst>
                              <p:par>
                                <p:cTn id="36" presetID="49" presetClass="entr" presetSubtype="0" decel="10000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 calcmode="lin" valueType="num">
                                      <p:cBhvr>
                                        <p:cTn id="40" dur="500" fill="hold"/>
                                        <p:tgtEl>
                                          <p:spTgt spid="40"/>
                                        </p:tgtEl>
                                        <p:attrNameLst>
                                          <p:attrName>style.rotation</p:attrName>
                                        </p:attrNameLst>
                                      </p:cBhvr>
                                      <p:tavLst>
                                        <p:tav tm="0">
                                          <p:val>
                                            <p:fltVal val="360"/>
                                          </p:val>
                                        </p:tav>
                                        <p:tav tm="100000">
                                          <p:val>
                                            <p:fltVal val="0"/>
                                          </p:val>
                                        </p:tav>
                                      </p:tavLst>
                                    </p:anim>
                                    <p:animEffect transition="in" filter="fade">
                                      <p:cBhvr>
                                        <p:cTn id="41" dur="500"/>
                                        <p:tgtEl>
                                          <p:spTgt spid="40"/>
                                        </p:tgtEl>
                                      </p:cBhvr>
                                    </p:animEffect>
                                  </p:childTnLst>
                                </p:cTn>
                              </p:par>
                            </p:childTnLst>
                          </p:cTn>
                        </p:par>
                        <p:par>
                          <p:cTn id="42" fill="hold">
                            <p:stCondLst>
                              <p:cond delay="3000"/>
                            </p:stCondLst>
                            <p:childTnLst>
                              <p:par>
                                <p:cTn id="43" presetID="49" presetClass="entr" presetSubtype="0" decel="10000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 calcmode="lin" valueType="num">
                                      <p:cBhvr>
                                        <p:cTn id="47" dur="500" fill="hold"/>
                                        <p:tgtEl>
                                          <p:spTgt spid="43"/>
                                        </p:tgtEl>
                                        <p:attrNameLst>
                                          <p:attrName>style.rotation</p:attrName>
                                        </p:attrNameLst>
                                      </p:cBhvr>
                                      <p:tavLst>
                                        <p:tav tm="0">
                                          <p:val>
                                            <p:fltVal val="360"/>
                                          </p:val>
                                        </p:tav>
                                        <p:tav tm="100000">
                                          <p:val>
                                            <p:fltVal val="0"/>
                                          </p:val>
                                        </p:tav>
                                      </p:tavLst>
                                    </p:anim>
                                    <p:animEffect transition="in" filter="fade">
                                      <p:cBhvr>
                                        <p:cTn id="48" dur="500"/>
                                        <p:tgtEl>
                                          <p:spTgt spid="43"/>
                                        </p:tgtEl>
                                      </p:cBhvr>
                                    </p:animEffect>
                                  </p:childTnLst>
                                </p:cTn>
                              </p:par>
                            </p:childTnLst>
                          </p:cTn>
                        </p:par>
                        <p:par>
                          <p:cTn id="49" fill="hold">
                            <p:stCondLst>
                              <p:cond delay="3500"/>
                            </p:stCondLst>
                            <p:childTnLst>
                              <p:par>
                                <p:cTn id="50" presetID="49" presetClass="entr" presetSubtype="0" decel="100000"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p:cTn id="52" dur="500" fill="hold"/>
                                        <p:tgtEl>
                                          <p:spTgt spid="46"/>
                                        </p:tgtEl>
                                        <p:attrNameLst>
                                          <p:attrName>ppt_w</p:attrName>
                                        </p:attrNameLst>
                                      </p:cBhvr>
                                      <p:tavLst>
                                        <p:tav tm="0">
                                          <p:val>
                                            <p:fltVal val="0"/>
                                          </p:val>
                                        </p:tav>
                                        <p:tav tm="100000">
                                          <p:val>
                                            <p:strVal val="#ppt_w"/>
                                          </p:val>
                                        </p:tav>
                                      </p:tavLst>
                                    </p:anim>
                                    <p:anim calcmode="lin" valueType="num">
                                      <p:cBhvr>
                                        <p:cTn id="53" dur="500" fill="hold"/>
                                        <p:tgtEl>
                                          <p:spTgt spid="46"/>
                                        </p:tgtEl>
                                        <p:attrNameLst>
                                          <p:attrName>ppt_h</p:attrName>
                                        </p:attrNameLst>
                                      </p:cBhvr>
                                      <p:tavLst>
                                        <p:tav tm="0">
                                          <p:val>
                                            <p:fltVal val="0"/>
                                          </p:val>
                                        </p:tav>
                                        <p:tav tm="100000">
                                          <p:val>
                                            <p:strVal val="#ppt_h"/>
                                          </p:val>
                                        </p:tav>
                                      </p:tavLst>
                                    </p:anim>
                                    <p:anim calcmode="lin" valueType="num">
                                      <p:cBhvr>
                                        <p:cTn id="54" dur="500" fill="hold"/>
                                        <p:tgtEl>
                                          <p:spTgt spid="46"/>
                                        </p:tgtEl>
                                        <p:attrNameLst>
                                          <p:attrName>style.rotation</p:attrName>
                                        </p:attrNameLst>
                                      </p:cBhvr>
                                      <p:tavLst>
                                        <p:tav tm="0">
                                          <p:val>
                                            <p:fltVal val="360"/>
                                          </p:val>
                                        </p:tav>
                                        <p:tav tm="100000">
                                          <p:val>
                                            <p:fltVal val="0"/>
                                          </p:val>
                                        </p:tav>
                                      </p:tavLst>
                                    </p:anim>
                                    <p:animEffect transition="in" filter="fade">
                                      <p:cBhvr>
                                        <p:cTn id="55" dur="500"/>
                                        <p:tgtEl>
                                          <p:spTgt spid="46"/>
                                        </p:tgtEl>
                                      </p:cBhvr>
                                    </p:animEffect>
                                  </p:childTnLst>
                                </p:cTn>
                              </p:par>
                            </p:childTnLst>
                          </p:cTn>
                        </p:par>
                        <p:par>
                          <p:cTn id="56" fill="hold">
                            <p:stCondLst>
                              <p:cond delay="4000"/>
                            </p:stCondLst>
                            <p:childTnLst>
                              <p:par>
                                <p:cTn id="57" presetID="49" presetClass="entr" presetSubtype="0" decel="10000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 calcmode="lin" valueType="num">
                                      <p:cBhvr>
                                        <p:cTn id="61" dur="500" fill="hold"/>
                                        <p:tgtEl>
                                          <p:spTgt spid="49"/>
                                        </p:tgtEl>
                                        <p:attrNameLst>
                                          <p:attrName>style.rotation</p:attrName>
                                        </p:attrNameLst>
                                      </p:cBhvr>
                                      <p:tavLst>
                                        <p:tav tm="0">
                                          <p:val>
                                            <p:fltVal val="360"/>
                                          </p:val>
                                        </p:tav>
                                        <p:tav tm="100000">
                                          <p:val>
                                            <p:fltVal val="0"/>
                                          </p:val>
                                        </p:tav>
                                      </p:tavLst>
                                    </p:anim>
                                    <p:animEffect transition="in" filter="fade">
                                      <p:cBhvr>
                                        <p:cTn id="62" dur="500"/>
                                        <p:tgtEl>
                                          <p:spTgt spid="49"/>
                                        </p:tgtEl>
                                      </p:cBhvr>
                                    </p:animEffect>
                                  </p:childTnLst>
                                </p:cTn>
                              </p:par>
                            </p:childTnLst>
                          </p:cTn>
                        </p:par>
                        <p:par>
                          <p:cTn id="63" fill="hold">
                            <p:stCondLst>
                              <p:cond delay="4500"/>
                            </p:stCondLst>
                            <p:childTnLst>
                              <p:par>
                                <p:cTn id="64" presetID="49" presetClass="entr" presetSubtype="0" decel="10000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500" fill="hold"/>
                                        <p:tgtEl>
                                          <p:spTgt spid="4"/>
                                        </p:tgtEl>
                                        <p:attrNameLst>
                                          <p:attrName>ppt_w</p:attrName>
                                        </p:attrNameLst>
                                      </p:cBhvr>
                                      <p:tavLst>
                                        <p:tav tm="0">
                                          <p:val>
                                            <p:fltVal val="0"/>
                                          </p:val>
                                        </p:tav>
                                        <p:tav tm="100000">
                                          <p:val>
                                            <p:strVal val="#ppt_w"/>
                                          </p:val>
                                        </p:tav>
                                      </p:tavLst>
                                    </p:anim>
                                    <p:anim calcmode="lin" valueType="num">
                                      <p:cBhvr>
                                        <p:cTn id="67" dur="500" fill="hold"/>
                                        <p:tgtEl>
                                          <p:spTgt spid="4"/>
                                        </p:tgtEl>
                                        <p:attrNameLst>
                                          <p:attrName>ppt_h</p:attrName>
                                        </p:attrNameLst>
                                      </p:cBhvr>
                                      <p:tavLst>
                                        <p:tav tm="0">
                                          <p:val>
                                            <p:fltVal val="0"/>
                                          </p:val>
                                        </p:tav>
                                        <p:tav tm="100000">
                                          <p:val>
                                            <p:strVal val="#ppt_h"/>
                                          </p:val>
                                        </p:tav>
                                      </p:tavLst>
                                    </p:anim>
                                    <p:anim calcmode="lin" valueType="num">
                                      <p:cBhvr>
                                        <p:cTn id="68" dur="500" fill="hold"/>
                                        <p:tgtEl>
                                          <p:spTgt spid="4"/>
                                        </p:tgtEl>
                                        <p:attrNameLst>
                                          <p:attrName>style.rotation</p:attrName>
                                        </p:attrNameLst>
                                      </p:cBhvr>
                                      <p:tavLst>
                                        <p:tav tm="0">
                                          <p:val>
                                            <p:fltVal val="360"/>
                                          </p:val>
                                        </p:tav>
                                        <p:tav tm="100000">
                                          <p:val>
                                            <p:fltVal val="0"/>
                                          </p:val>
                                        </p:tav>
                                      </p:tavLst>
                                    </p:anim>
                                    <p:animEffect transition="in" filter="fade">
                                      <p:cBhvr>
                                        <p:cTn id="69" dur="500"/>
                                        <p:tgtEl>
                                          <p:spTgt spid="4"/>
                                        </p:tgtEl>
                                      </p:cBhvr>
                                    </p:animEffect>
                                  </p:childTnLst>
                                </p:cTn>
                              </p:par>
                            </p:childTnLst>
                          </p:cTn>
                        </p:par>
                        <p:par>
                          <p:cTn id="70" fill="hold">
                            <p:stCondLst>
                              <p:cond delay="5000"/>
                            </p:stCondLst>
                            <p:childTnLst>
                              <p:par>
                                <p:cTn id="71" presetID="49" presetClass="entr" presetSubtype="0" decel="1000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p:cTn id="73" dur="500" fill="hold"/>
                                        <p:tgtEl>
                                          <p:spTgt spid="5"/>
                                        </p:tgtEl>
                                        <p:attrNameLst>
                                          <p:attrName>ppt_w</p:attrName>
                                        </p:attrNameLst>
                                      </p:cBhvr>
                                      <p:tavLst>
                                        <p:tav tm="0">
                                          <p:val>
                                            <p:fltVal val="0"/>
                                          </p:val>
                                        </p:tav>
                                        <p:tav tm="100000">
                                          <p:val>
                                            <p:strVal val="#ppt_w"/>
                                          </p:val>
                                        </p:tav>
                                      </p:tavLst>
                                    </p:anim>
                                    <p:anim calcmode="lin" valueType="num">
                                      <p:cBhvr>
                                        <p:cTn id="74" dur="500" fill="hold"/>
                                        <p:tgtEl>
                                          <p:spTgt spid="5"/>
                                        </p:tgtEl>
                                        <p:attrNameLst>
                                          <p:attrName>ppt_h</p:attrName>
                                        </p:attrNameLst>
                                      </p:cBhvr>
                                      <p:tavLst>
                                        <p:tav tm="0">
                                          <p:val>
                                            <p:fltVal val="0"/>
                                          </p:val>
                                        </p:tav>
                                        <p:tav tm="100000">
                                          <p:val>
                                            <p:strVal val="#ppt_h"/>
                                          </p:val>
                                        </p:tav>
                                      </p:tavLst>
                                    </p:anim>
                                    <p:anim calcmode="lin" valueType="num">
                                      <p:cBhvr>
                                        <p:cTn id="75" dur="500" fill="hold"/>
                                        <p:tgtEl>
                                          <p:spTgt spid="5"/>
                                        </p:tgtEl>
                                        <p:attrNameLst>
                                          <p:attrName>style.rotation</p:attrName>
                                        </p:attrNameLst>
                                      </p:cBhvr>
                                      <p:tavLst>
                                        <p:tav tm="0">
                                          <p:val>
                                            <p:fltVal val="360"/>
                                          </p:val>
                                        </p:tav>
                                        <p:tav tm="100000">
                                          <p:val>
                                            <p:fltVal val="0"/>
                                          </p:val>
                                        </p:tav>
                                      </p:tavLst>
                                    </p:anim>
                                    <p:animEffect transition="in" filter="fade">
                                      <p:cBhvr>
                                        <p:cTn id="76" dur="500"/>
                                        <p:tgtEl>
                                          <p:spTgt spid="5"/>
                                        </p:tgtEl>
                                      </p:cBhvr>
                                    </p:animEffect>
                                  </p:childTnLst>
                                </p:cTn>
                              </p:par>
                            </p:childTnLst>
                          </p:cTn>
                        </p:par>
                        <p:par>
                          <p:cTn id="77" fill="hold">
                            <p:stCondLst>
                              <p:cond delay="5500"/>
                            </p:stCondLst>
                            <p:childTnLst>
                              <p:par>
                                <p:cTn id="78" presetID="49" presetClass="entr" presetSubtype="0" decel="100000" fill="hold" grpId="0" nodeType="after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500" fill="hold"/>
                                        <p:tgtEl>
                                          <p:spTgt spid="8"/>
                                        </p:tgtEl>
                                        <p:attrNameLst>
                                          <p:attrName>ppt_w</p:attrName>
                                        </p:attrNameLst>
                                      </p:cBhvr>
                                      <p:tavLst>
                                        <p:tav tm="0">
                                          <p:val>
                                            <p:fltVal val="0"/>
                                          </p:val>
                                        </p:tav>
                                        <p:tav tm="100000">
                                          <p:val>
                                            <p:strVal val="#ppt_w"/>
                                          </p:val>
                                        </p:tav>
                                      </p:tavLst>
                                    </p:anim>
                                    <p:anim calcmode="lin" valueType="num">
                                      <p:cBhvr>
                                        <p:cTn id="81" dur="500" fill="hold"/>
                                        <p:tgtEl>
                                          <p:spTgt spid="8"/>
                                        </p:tgtEl>
                                        <p:attrNameLst>
                                          <p:attrName>ppt_h</p:attrName>
                                        </p:attrNameLst>
                                      </p:cBhvr>
                                      <p:tavLst>
                                        <p:tav tm="0">
                                          <p:val>
                                            <p:fltVal val="0"/>
                                          </p:val>
                                        </p:tav>
                                        <p:tav tm="100000">
                                          <p:val>
                                            <p:strVal val="#ppt_h"/>
                                          </p:val>
                                        </p:tav>
                                      </p:tavLst>
                                    </p:anim>
                                    <p:anim calcmode="lin" valueType="num">
                                      <p:cBhvr>
                                        <p:cTn id="82" dur="500" fill="hold"/>
                                        <p:tgtEl>
                                          <p:spTgt spid="8"/>
                                        </p:tgtEl>
                                        <p:attrNameLst>
                                          <p:attrName>style.rotation</p:attrName>
                                        </p:attrNameLst>
                                      </p:cBhvr>
                                      <p:tavLst>
                                        <p:tav tm="0">
                                          <p:val>
                                            <p:fltVal val="360"/>
                                          </p:val>
                                        </p:tav>
                                        <p:tav tm="100000">
                                          <p:val>
                                            <p:fltVal val="0"/>
                                          </p:val>
                                        </p:tav>
                                      </p:tavLst>
                                    </p:anim>
                                    <p:animEffect transition="in" filter="fade">
                                      <p:cBhvr>
                                        <p:cTn id="83" dur="500"/>
                                        <p:tgtEl>
                                          <p:spTgt spid="8"/>
                                        </p:tgtEl>
                                      </p:cBhvr>
                                    </p:animEffect>
                                  </p:childTnLst>
                                </p:cTn>
                              </p:par>
                            </p:childTnLst>
                          </p:cTn>
                        </p:par>
                        <p:par>
                          <p:cTn id="84" fill="hold">
                            <p:stCondLst>
                              <p:cond delay="60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childTnLst>
                          </p:cTn>
                        </p:par>
                        <p:par>
                          <p:cTn id="91" fill="hold">
                            <p:stCondLst>
                              <p:cond delay="6500"/>
                            </p:stCondLst>
                            <p:childTnLst>
                              <p:par>
                                <p:cTn id="92" presetID="49" presetClass="entr" presetSubtype="0" decel="100000"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p:cTn id="94" dur="500" fill="hold"/>
                                        <p:tgtEl>
                                          <p:spTgt spid="10"/>
                                        </p:tgtEl>
                                        <p:attrNameLst>
                                          <p:attrName>ppt_w</p:attrName>
                                        </p:attrNameLst>
                                      </p:cBhvr>
                                      <p:tavLst>
                                        <p:tav tm="0">
                                          <p:val>
                                            <p:fltVal val="0"/>
                                          </p:val>
                                        </p:tav>
                                        <p:tav tm="100000">
                                          <p:val>
                                            <p:strVal val="#ppt_w"/>
                                          </p:val>
                                        </p:tav>
                                      </p:tavLst>
                                    </p:anim>
                                    <p:anim calcmode="lin" valueType="num">
                                      <p:cBhvr>
                                        <p:cTn id="95" dur="500" fill="hold"/>
                                        <p:tgtEl>
                                          <p:spTgt spid="10"/>
                                        </p:tgtEl>
                                        <p:attrNameLst>
                                          <p:attrName>ppt_h</p:attrName>
                                        </p:attrNameLst>
                                      </p:cBhvr>
                                      <p:tavLst>
                                        <p:tav tm="0">
                                          <p:val>
                                            <p:fltVal val="0"/>
                                          </p:val>
                                        </p:tav>
                                        <p:tav tm="100000">
                                          <p:val>
                                            <p:strVal val="#ppt_h"/>
                                          </p:val>
                                        </p:tav>
                                      </p:tavLst>
                                    </p:anim>
                                    <p:anim calcmode="lin" valueType="num">
                                      <p:cBhvr>
                                        <p:cTn id="96" dur="500" fill="hold"/>
                                        <p:tgtEl>
                                          <p:spTgt spid="10"/>
                                        </p:tgtEl>
                                        <p:attrNameLst>
                                          <p:attrName>style.rotation</p:attrName>
                                        </p:attrNameLst>
                                      </p:cBhvr>
                                      <p:tavLst>
                                        <p:tav tm="0">
                                          <p:val>
                                            <p:fltVal val="360"/>
                                          </p:val>
                                        </p:tav>
                                        <p:tav tm="100000">
                                          <p:val>
                                            <p:fltVal val="0"/>
                                          </p:val>
                                        </p:tav>
                                      </p:tavLst>
                                    </p:anim>
                                    <p:animEffect transition="in" filter="fade">
                                      <p:cBhvr>
                                        <p:cTn id="9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bldLvl="0" animBg="1"/>
      <p:bldP spid="34" grpId="0" bldLvl="0" animBg="1"/>
      <p:bldP spid="37" grpId="0" bldLvl="0" animBg="1"/>
      <p:bldP spid="40" grpId="0" bldLvl="0" animBg="1"/>
      <p:bldP spid="43" grpId="0" bldLvl="0" animBg="1"/>
      <p:bldP spid="46" grpId="0" bldLvl="0" animBg="1"/>
      <p:bldP spid="49" grpId="0" bldLvl="0" animBg="1"/>
      <p:bldP spid="57" grpId="0" bldLvl="0" animBg="1"/>
      <p:bldP spid="4" grpId="0" bldLvl="0" animBg="1"/>
      <p:bldP spid="5" grpId="0" bldLvl="0" animBg="1"/>
      <p:bldP spid="8" grpId="0" bldLvl="0" animBg="1"/>
      <p:bldP spid="9" grpId="0" bldLvl="0" animBg="1"/>
      <p:bldP spid="1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31</a:t>
            </a:r>
            <a:endParaRPr lang="en-US" sz="1100" dirty="0">
              <a:latin typeface="Gulim" pitchFamily="34" charset="-127"/>
            </a:endParaRPr>
          </a:p>
        </p:txBody>
      </p:sp>
      <p:sp>
        <p:nvSpPr>
          <p:cNvPr id="6" name="Title 1"/>
          <p:cNvSpPr>
            <a:spLocks noGrp="1"/>
          </p:cNvSpPr>
          <p:nvPr>
            <p:ph type="title"/>
          </p:nvPr>
        </p:nvSpPr>
        <p:spPr>
          <a:xfrm>
            <a:off x="968375" y="239395"/>
            <a:ext cx="7010400" cy="646430"/>
          </a:xfrm>
        </p:spPr>
        <p:txBody>
          <a:bodyPr anchor="b"/>
          <a:lstStyle/>
          <a:p>
            <a:pPr eaLnBrk="1" hangingPunct="1"/>
            <a:r>
              <a:rPr lang="zh-CN" altLang="en-US" sz="3600" smtClean="0">
                <a:solidFill>
                  <a:srgbClr val="00B0F0"/>
                </a:solidFill>
                <a:latin typeface="Gulim" pitchFamily="34" charset="-127"/>
              </a:rPr>
              <a:t>最新版本以使用情况</a:t>
            </a:r>
          </a:p>
        </p:txBody>
      </p:sp>
      <p:sp>
        <p:nvSpPr>
          <p:cNvPr id="13" name="TextBox 12"/>
          <p:cNvSpPr txBox="1">
            <a:spLocks noChangeArrowheads="1"/>
          </p:cNvSpPr>
          <p:nvPr/>
        </p:nvSpPr>
        <p:spPr bwMode="auto">
          <a:xfrm>
            <a:off x="6554470" y="2011045"/>
            <a:ext cx="212534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Font typeface="Wingdings" panose="05000000000000000000" pitchFamily="2" charset="2"/>
              <a:buChar char="ü"/>
            </a:pPr>
            <a:r>
              <a:rPr lang="en-US" altLang="zh-CN" sz="900"/>
              <a:t>30</a:t>
            </a:r>
            <a:r>
              <a:rPr lang="zh-CN" altLang="en-US" sz="900"/>
              <a:t>天免费</a:t>
            </a:r>
          </a:p>
          <a:p>
            <a:pPr eaLnBrk="1" hangingPunct="1">
              <a:buClr>
                <a:srgbClr val="00B0F0"/>
              </a:buClr>
              <a:buFont typeface="Wingdings" panose="05000000000000000000" pitchFamily="2" charset="2"/>
              <a:buChar char="ü"/>
            </a:pPr>
            <a:endParaRPr lang="en-US" altLang="zh-CN" sz="900"/>
          </a:p>
          <a:p>
            <a:pPr eaLnBrk="1" hangingPunct="1">
              <a:buClr>
                <a:srgbClr val="00B0F0"/>
              </a:buClr>
              <a:buFont typeface="Wingdings" panose="05000000000000000000" pitchFamily="2" charset="2"/>
              <a:buChar char="ü"/>
            </a:pPr>
            <a:endParaRPr lang="en-US" altLang="zh-CN" sz="900"/>
          </a:p>
        </p:txBody>
      </p:sp>
      <p:pic>
        <p:nvPicPr>
          <p:cNvPr id="2" name="图片 3" descr="IMG_256"/>
          <p:cNvPicPr>
            <a:picLocks noChangeAspect="1"/>
          </p:cNvPicPr>
          <p:nvPr/>
        </p:nvPicPr>
        <p:blipFill>
          <a:blip r:embed="rId2"/>
          <a:stretch>
            <a:fillRect/>
          </a:stretch>
        </p:blipFill>
        <p:spPr>
          <a:xfrm>
            <a:off x="161925" y="885825"/>
            <a:ext cx="5576570" cy="3034030"/>
          </a:xfrm>
          <a:prstGeom prst="rect">
            <a:avLst/>
          </a:prstGeom>
          <a:noFill/>
          <a:ln w="9525">
            <a:noFill/>
          </a:ln>
        </p:spPr>
      </p:pic>
    </p:spTree>
    <p:extLst>
      <p:ext uri="{BB962C8B-B14F-4D97-AF65-F5344CB8AC3E}">
        <p14:creationId xmlns:p14="http://schemas.microsoft.com/office/powerpoint/2010/main" val="16148610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32</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sp>
        <p:nvSpPr>
          <p:cNvPr id="9" name="TextBox 8"/>
          <p:cNvSpPr txBox="1">
            <a:spLocks noChangeArrowheads="1"/>
          </p:cNvSpPr>
          <p:nvPr/>
        </p:nvSpPr>
        <p:spPr bwMode="auto">
          <a:xfrm>
            <a:off x="862330" y="1058545"/>
            <a:ext cx="737362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hangingPunct="1">
              <a:buClr>
                <a:srgbClr val="00B0F0"/>
              </a:buClr>
              <a:buFont typeface="Wingdings" panose="05000000000000000000" pitchFamily="2" charset="2"/>
              <a:buNone/>
            </a:pPr>
            <a:endParaRPr lang="en-US" altLang="zh-CN" sz="900"/>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纸质</a:t>
            </a:r>
            <a:r>
              <a:rPr lang="en-US" altLang="zh-CN" sz="1200">
                <a:latin typeface="微软雅黑" panose="020B0503020204020204" charset="-122"/>
                <a:ea typeface="微软雅黑" panose="020B0503020204020204" charset="-122"/>
                <a:cs typeface="微软雅黑" panose="020B0503020204020204" charset="-122"/>
              </a:rPr>
              <a:t>：很多人比较推崇纸质原型设计，就是用笔和纸进行产品原型描绘（白板也常常起到类似的作用），不过我认为这只是产品经理进行原型 构思阶段使用的最佳方式，不过这才是原型设计的第一步，构思和框架基本确定之后，就需要将这个"纸上谈兵"的框架转移到更形象直观的电子文档上，便于后续的研讨、设计、开发和备案。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WORD</a:t>
            </a:r>
            <a:r>
              <a:rPr lang="en-US" altLang="zh-CN" sz="1200">
                <a:latin typeface="微软雅黑" panose="020B0503020204020204" charset="-122"/>
                <a:ea typeface="微软雅黑" panose="020B0503020204020204" charset="-122"/>
                <a:cs typeface="微软雅黑" panose="020B0503020204020204" charset="-122"/>
              </a:rPr>
              <a:t>：这是原型设计时常用的一种方式，在WORD文档建立一块画布，用文本框、图片、控件等等组合起来形成一个原型设计方案。WORD文档门槛低，使用方便，功能效果丰富，如果一个熟练者甚至可以达到一个很好的类似实际页面的表现力，我的同事做出来的原型连设计师都夸奖它好比PS设计图一般(不过原型设计不讲求美观，不推荐花费过多精力去修饰)。但是WORD文档的WEB控件不是太好用，交互性也较弱。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VISIO</a:t>
            </a:r>
            <a:r>
              <a:rPr lang="en-US" altLang="zh-CN" sz="1200">
                <a:latin typeface="微软雅黑" panose="020B0503020204020204" charset="-122"/>
                <a:ea typeface="微软雅黑" panose="020B0503020204020204" charset="-122"/>
                <a:cs typeface="微软雅黑" panose="020B0503020204020204" charset="-122"/>
              </a:rPr>
              <a:t>：这也是常用的原型设计工具，它的操作比WORD更加方便快捷，可以进行快速原型设计，但表现力弱一些，毕竟它不是专门的网页原型设计工具。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Photoshop</a:t>
            </a:r>
            <a:r>
              <a:rPr lang="en-US" altLang="zh-CN" sz="1200">
                <a:latin typeface="微软雅黑" panose="020B0503020204020204" charset="-122"/>
                <a:ea typeface="微软雅黑" panose="020B0503020204020204" charset="-122"/>
                <a:cs typeface="微软雅黑" panose="020B0503020204020204" charset="-122"/>
              </a:rPr>
              <a:t>：也有人使用，不过用PS进行原型设计，费时费力，改动很不方便，容易降低效率，PM还是不要抢了UI设计师的饭碗。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Dreamweaver</a:t>
            </a:r>
            <a:r>
              <a:rPr lang="en-US" altLang="zh-CN" sz="1200">
                <a:latin typeface="微软雅黑" panose="020B0503020204020204" charset="-122"/>
                <a:ea typeface="微软雅黑" panose="020B0503020204020204" charset="-122"/>
                <a:cs typeface="微软雅黑" panose="020B0503020204020204" charset="-122"/>
              </a:rPr>
              <a:t>：这是网页设计工具，但是对于功能复杂并且交互性很强的产品，可以通过DW去设计简单的HTML交互稿，这样更有说服力。[1]</a:t>
            </a:r>
            <a:endParaRPr lang="en-US" altLang="zh-CN" sz="900"/>
          </a:p>
          <a:p>
            <a:pPr eaLnBrk="1" hangingPunct="1">
              <a:buClr>
                <a:srgbClr val="00B0F0"/>
              </a:buClr>
              <a:buFont typeface="Wingdings" panose="05000000000000000000" pitchFamily="2" charset="2"/>
              <a:buChar char="ü"/>
            </a:pPr>
            <a:endParaRPr lang="en-US" altLang="zh-CN" sz="900"/>
          </a:p>
        </p:txBody>
      </p:sp>
    </p:spTree>
    <p:extLst>
      <p:ext uri="{BB962C8B-B14F-4D97-AF65-F5344CB8AC3E}">
        <p14:creationId xmlns:p14="http://schemas.microsoft.com/office/powerpoint/2010/main" val="21875958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33</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pic>
        <p:nvPicPr>
          <p:cNvPr id="2" name="图片 16" descr="IMG_256"/>
          <p:cNvPicPr>
            <a:picLocks noChangeAspect="1"/>
          </p:cNvPicPr>
          <p:nvPr/>
        </p:nvPicPr>
        <p:blipFill>
          <a:blip r:embed="rId3"/>
          <a:stretch>
            <a:fillRect/>
          </a:stretch>
        </p:blipFill>
        <p:spPr>
          <a:xfrm>
            <a:off x="1635760" y="1074420"/>
            <a:ext cx="4792345" cy="3477895"/>
          </a:xfrm>
          <a:prstGeom prst="rect">
            <a:avLst/>
          </a:prstGeom>
          <a:noFill/>
          <a:ln w="9525">
            <a:noFill/>
          </a:ln>
        </p:spPr>
      </p:pic>
    </p:spTree>
    <p:extLst>
      <p:ext uri="{BB962C8B-B14F-4D97-AF65-F5344CB8AC3E}">
        <p14:creationId xmlns:p14="http://schemas.microsoft.com/office/powerpoint/2010/main" val="11289783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34</a:t>
            </a:r>
            <a:endParaRPr lang="en-US" sz="1100" dirty="0">
              <a:latin typeface="Gulim" pitchFamily="34" charset="-127"/>
            </a:endParaRPr>
          </a:p>
        </p:txBody>
      </p:sp>
      <p:sp>
        <p:nvSpPr>
          <p:cNvPr id="6" name="Title 1"/>
          <p:cNvSpPr>
            <a:spLocks noGrp="1"/>
          </p:cNvSpPr>
          <p:nvPr>
            <p:ph type="title"/>
          </p:nvPr>
        </p:nvSpPr>
        <p:spPr>
          <a:xfrm>
            <a:off x="1208405" y="368300"/>
            <a:ext cx="6708775" cy="603250"/>
          </a:xfrm>
        </p:spPr>
        <p:txBody>
          <a:bodyPr anchor="b"/>
          <a:lstStyle/>
          <a:p>
            <a:pPr eaLnBrk="1" hangingPunct="1"/>
            <a:r>
              <a:rPr lang="en-US" altLang="zh-CN" sz="3600" smtClean="0">
                <a:solidFill>
                  <a:srgbClr val="00B0F0"/>
                </a:solidFill>
                <a:latin typeface="Gulim" pitchFamily="34" charset="-127"/>
                <a:sym typeface="+mn-ea"/>
              </a:rPr>
              <a:t>GUI Design Studio</a:t>
            </a:r>
            <a:r>
              <a:rPr lang="zh-CN" altLang="en-US" sz="3600" smtClean="0">
                <a:solidFill>
                  <a:srgbClr val="00B0F0"/>
                </a:solidFill>
                <a:latin typeface="Gulim" pitchFamily="34" charset="-127"/>
                <a:sym typeface="+mn-ea"/>
              </a:rPr>
              <a:t>的优点</a:t>
            </a:r>
          </a:p>
        </p:txBody>
      </p:sp>
      <p:sp>
        <p:nvSpPr>
          <p:cNvPr id="8" name="TextBox 7"/>
          <p:cNvSpPr txBox="1">
            <a:spLocks noChangeArrowheads="1"/>
          </p:cNvSpPr>
          <p:nvPr/>
        </p:nvSpPr>
        <p:spPr bwMode="auto">
          <a:xfrm>
            <a:off x="1600200" y="2419350"/>
            <a:ext cx="66294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45 BC. Contrary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erature from 45 BC. Contrary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45 BC. Contrary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p:txBody>
      </p:sp>
      <p:sp>
        <p:nvSpPr>
          <p:cNvPr id="9" name="TextBox 8"/>
          <p:cNvSpPr txBox="1">
            <a:spLocks noChangeArrowheads="1"/>
          </p:cNvSpPr>
          <p:nvPr/>
        </p:nvSpPr>
        <p:spPr bwMode="auto">
          <a:xfrm>
            <a:off x="904875" y="1470025"/>
            <a:ext cx="731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600">
                <a:latin typeface="微软雅黑" panose="020B0503020204020204" charset="-122"/>
                <a:ea typeface="微软雅黑" panose="020B0503020204020204" charset="-122"/>
                <a:cs typeface="微软雅黑" panose="020B0503020204020204" charset="-122"/>
              </a:rPr>
              <a:t>网页原型开发工具:GUI Design studio</a:t>
            </a:r>
          </a:p>
        </p:txBody>
      </p:sp>
    </p:spTree>
    <p:extLst>
      <p:ext uri="{BB962C8B-B14F-4D97-AF65-F5344CB8AC3E}">
        <p14:creationId xmlns:p14="http://schemas.microsoft.com/office/powerpoint/2010/main" val="27413117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fade">
                                      <p:cBhvr>
                                        <p:cTn id="3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a:t>
            </a:r>
            <a:r>
              <a:rPr lang="zh-CN" altLang="en-US" sz="2000" baseline="30000" dirty="0" smtClean="0">
                <a:solidFill>
                  <a:schemeClr val="bg1"/>
                </a:solidFill>
              </a:rPr>
              <a:t>界面</a:t>
            </a:r>
            <a:r>
              <a:rPr lang="zh-CN" altLang="en-US" sz="2000" baseline="30000" dirty="0" smtClean="0">
                <a:solidFill>
                  <a:schemeClr val="bg1"/>
                </a:solidFill>
              </a:rPr>
              <a:t>原型软件</a:t>
            </a:r>
            <a:r>
              <a:rPr lang="zh-CN" altLang="en-US" sz="2000" baseline="30000" dirty="0">
                <a:solidFill>
                  <a:schemeClr val="bg1"/>
                </a:solidFill>
              </a:rPr>
              <a:t>墨刀</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墨刀</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35</a:t>
            </a:r>
            <a:endParaRPr lang="en-US" sz="1100" dirty="0">
              <a:latin typeface="Gulim" pitchFamily="34" charset="-127"/>
            </a:endParaRPr>
          </a:p>
        </p:txBody>
      </p:sp>
    </p:spTree>
    <p:extLst>
      <p:ext uri="{BB962C8B-B14F-4D97-AF65-F5344CB8AC3E}">
        <p14:creationId xmlns:p14="http://schemas.microsoft.com/office/powerpoint/2010/main" val="14079451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墨刀简介</a:t>
            </a:r>
          </a:p>
        </p:txBody>
      </p:sp>
      <p:sp>
        <p:nvSpPr>
          <p:cNvPr id="5" name="TextBox 4"/>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墨刀 MockingBot 是北京磨刀刻石科技有限公司旗下的一款在线原型设计与协同工具。</a:t>
            </a:r>
          </a:p>
        </p:txBody>
      </p:sp>
      <p:sp>
        <p:nvSpPr>
          <p:cNvPr id="10"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36</a:t>
            </a:r>
            <a:endParaRPr lang="en-US" sz="1100" dirty="0">
              <a:latin typeface="Gulim" pitchFamily="34" charset="-127"/>
            </a:endParaRPr>
          </a:p>
        </p:txBody>
      </p:sp>
      <p:grpSp>
        <p:nvGrpSpPr>
          <p:cNvPr id="99" name="Group 98"/>
          <p:cNvGrpSpPr/>
          <p:nvPr/>
        </p:nvGrpSpPr>
        <p:grpSpPr bwMode="auto">
          <a:xfrm>
            <a:off x="6629400" y="1763002"/>
            <a:ext cx="1502228" cy="934215"/>
            <a:chOff x="6770912" y="2450006"/>
            <a:chExt cx="1502228" cy="935150"/>
          </a:xfrm>
        </p:grpSpPr>
        <p:sp>
          <p:nvSpPr>
            <p:cNvPr id="46098" name="TextBox 100"/>
            <p:cNvSpPr txBox="1">
              <a:spLocks noChangeArrowheads="1"/>
            </p:cNvSpPr>
            <p:nvPr/>
          </p:nvSpPr>
          <p:spPr bwMode="auto">
            <a:xfrm>
              <a:off x="6770912" y="2881636"/>
              <a:ext cx="1502228" cy="33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600">
                  <a:solidFill>
                    <a:schemeClr val="bg1"/>
                  </a:solidFill>
                  <a:latin typeface="Gulim" pitchFamily="34" charset="-127"/>
                </a:rPr>
                <a:t>24 h support</a:t>
              </a:r>
            </a:p>
          </p:txBody>
        </p:sp>
        <p:sp>
          <p:nvSpPr>
            <p:cNvPr id="46099" name="TextBox 101"/>
            <p:cNvSpPr txBox="1">
              <a:spLocks noChangeArrowheads="1"/>
            </p:cNvSpPr>
            <p:nvPr/>
          </p:nvSpPr>
          <p:spPr bwMode="auto">
            <a:xfrm>
              <a:off x="6868884" y="3107880"/>
              <a:ext cx="1295400" cy="27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50000"/>
                </a:lnSpc>
              </a:pPr>
              <a:r>
                <a:rPr lang="en-US" altLang="zh-CN" sz="800">
                  <a:solidFill>
                    <a:schemeClr val="bg1"/>
                  </a:solidFill>
                </a:rPr>
                <a:t>Your subtitle goes here</a:t>
              </a:r>
            </a:p>
          </p:txBody>
        </p:sp>
        <p:pic>
          <p:nvPicPr>
            <p:cNvPr id="46100" name="Picture 1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1543" y="2450006"/>
              <a:ext cx="462738" cy="43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descr="}V4NNIN_1_P9)R0N@_DJ9}D"/>
          <p:cNvPicPr>
            <a:picLocks noChangeAspect="1"/>
          </p:cNvPicPr>
          <p:nvPr/>
        </p:nvPicPr>
        <p:blipFill>
          <a:blip r:embed="rId3"/>
          <a:stretch>
            <a:fillRect/>
          </a:stretch>
        </p:blipFill>
        <p:spPr>
          <a:xfrm>
            <a:off x="866140" y="1227455"/>
            <a:ext cx="7574915" cy="3570605"/>
          </a:xfrm>
          <a:prstGeom prst="rect">
            <a:avLst/>
          </a:prstGeom>
        </p:spPr>
      </p:pic>
    </p:spTree>
    <p:extLst>
      <p:ext uri="{BB962C8B-B14F-4D97-AF65-F5344CB8AC3E}">
        <p14:creationId xmlns:p14="http://schemas.microsoft.com/office/powerpoint/2010/main" val="36034867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dissolve">
                                      <p:cBhvr>
                                        <p:cTn id="1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a:duotone>
              <a:schemeClr val="bg2">
                <a:shade val="45000"/>
                <a:satMod val="135000"/>
              </a:schemeClr>
              <a:prstClr val="white"/>
            </a:duotone>
            <a:lum contrast="-20000"/>
            <a:extLst>
              <a:ext uri="{28A0092B-C50C-407E-A947-70E740481C1C}">
                <a14:useLocalDpi xmlns:a14="http://schemas.microsoft.com/office/drawing/2010/main" val="0"/>
              </a:ext>
            </a:extLst>
          </a:blip>
          <a:srcRect/>
          <a:stretch>
            <a:fillRect/>
          </a:stretch>
        </p:blipFill>
        <p:spPr bwMode="auto">
          <a:xfrm>
            <a:off x="1524000" y="1478161"/>
            <a:ext cx="5486400" cy="2857619"/>
          </a:xfrm>
          <a:prstGeom prst="rect">
            <a:avLst/>
          </a:prstGeom>
          <a:noFill/>
          <a:ln>
            <a:noFill/>
          </a:ln>
          <a:effectLst/>
        </p:spPr>
      </p:pic>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墨刀使用情况</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37</a:t>
            </a:r>
            <a:endParaRPr lang="en-US" sz="1100" dirty="0">
              <a:latin typeface="Gulim" pitchFamily="34" charset="-127"/>
            </a:endParaRPr>
          </a:p>
        </p:txBody>
      </p:sp>
      <p:sp>
        <p:nvSpPr>
          <p:cNvPr id="2" name="Rectangular Callout 1"/>
          <p:cNvSpPr/>
          <p:nvPr/>
        </p:nvSpPr>
        <p:spPr>
          <a:xfrm>
            <a:off x="3276600" y="3181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28C</a:t>
            </a:r>
          </a:p>
        </p:txBody>
      </p:sp>
      <p:sp>
        <p:nvSpPr>
          <p:cNvPr id="36" name="Rectangular Callout 35"/>
          <p:cNvSpPr/>
          <p:nvPr/>
        </p:nvSpPr>
        <p:spPr>
          <a:xfrm>
            <a:off x="3879850" y="1657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12C</a:t>
            </a:r>
          </a:p>
        </p:txBody>
      </p:sp>
      <p:sp>
        <p:nvSpPr>
          <p:cNvPr id="37" name="Rectangular Callout 36"/>
          <p:cNvSpPr/>
          <p:nvPr/>
        </p:nvSpPr>
        <p:spPr>
          <a:xfrm>
            <a:off x="4311650" y="29527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54c</a:t>
            </a:r>
          </a:p>
        </p:txBody>
      </p:sp>
      <p:sp>
        <p:nvSpPr>
          <p:cNvPr id="38" name="Rectangular Callout 37"/>
          <p:cNvSpPr/>
          <p:nvPr/>
        </p:nvSpPr>
        <p:spPr>
          <a:xfrm>
            <a:off x="6019800" y="3181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23c</a:t>
            </a:r>
          </a:p>
        </p:txBody>
      </p:sp>
      <p:sp>
        <p:nvSpPr>
          <p:cNvPr id="39" name="Rectangular Callout 38"/>
          <p:cNvSpPr/>
          <p:nvPr/>
        </p:nvSpPr>
        <p:spPr>
          <a:xfrm>
            <a:off x="5105400" y="21145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67c</a:t>
            </a:r>
          </a:p>
        </p:txBody>
      </p:sp>
      <p:grpSp>
        <p:nvGrpSpPr>
          <p:cNvPr id="48" name="Group 47"/>
          <p:cNvGrpSpPr/>
          <p:nvPr/>
        </p:nvGrpSpPr>
        <p:grpSpPr bwMode="auto">
          <a:xfrm>
            <a:off x="438150" y="1771650"/>
            <a:ext cx="1485900" cy="1485900"/>
            <a:chOff x="362010" y="1562160"/>
            <a:chExt cx="1485780" cy="1485780"/>
          </a:xfrm>
        </p:grpSpPr>
        <p:sp>
          <p:nvSpPr>
            <p:cNvPr id="35" name="Oval 34"/>
            <p:cNvSpPr/>
            <p:nvPr/>
          </p:nvSpPr>
          <p:spPr>
            <a:xfrm>
              <a:off x="3620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5" name="Picture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8521" y="1764030"/>
              <a:ext cx="232758"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6" name="TextBox 40"/>
            <p:cNvSpPr txBox="1">
              <a:spLocks noChangeArrowheads="1"/>
            </p:cNvSpPr>
            <p:nvPr/>
          </p:nvSpPr>
          <p:spPr bwMode="auto">
            <a:xfrm>
              <a:off x="597675" y="2121550"/>
              <a:ext cx="1029688" cy="58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60%</a:t>
              </a:r>
            </a:p>
          </p:txBody>
        </p:sp>
        <p:sp>
          <p:nvSpPr>
            <p:cNvPr id="47127" name="TextBox 41"/>
            <p:cNvSpPr txBox="1">
              <a:spLocks noChangeArrowheads="1"/>
            </p:cNvSpPr>
            <p:nvPr/>
          </p:nvSpPr>
          <p:spPr bwMode="auto">
            <a:xfrm>
              <a:off x="548640" y="2544400"/>
              <a:ext cx="1127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Male Users</a:t>
              </a:r>
            </a:p>
          </p:txBody>
        </p:sp>
      </p:grpSp>
      <p:grpSp>
        <p:nvGrpSpPr>
          <p:cNvPr id="43" name="Group 42"/>
          <p:cNvGrpSpPr/>
          <p:nvPr/>
        </p:nvGrpSpPr>
        <p:grpSpPr bwMode="auto">
          <a:xfrm>
            <a:off x="6948805" y="346710"/>
            <a:ext cx="1485900" cy="1485900"/>
            <a:chOff x="7296210" y="1562160"/>
            <a:chExt cx="1485780" cy="1485780"/>
          </a:xfrm>
        </p:grpSpPr>
        <p:sp>
          <p:nvSpPr>
            <p:cNvPr id="44" name="Oval 43"/>
            <p:cNvSpPr/>
            <p:nvPr/>
          </p:nvSpPr>
          <p:spPr>
            <a:xfrm>
              <a:off x="72962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1" name="Picture 4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2721" y="1764030"/>
              <a:ext cx="232757"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2" name="TextBox 45"/>
            <p:cNvSpPr txBox="1">
              <a:spLocks noChangeArrowheads="1"/>
            </p:cNvSpPr>
            <p:nvPr/>
          </p:nvSpPr>
          <p:spPr bwMode="auto">
            <a:xfrm>
              <a:off x="7543840" y="2121550"/>
              <a:ext cx="1124930" cy="58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30%</a:t>
              </a:r>
            </a:p>
          </p:txBody>
        </p:sp>
        <p:sp>
          <p:nvSpPr>
            <p:cNvPr id="47123" name="TextBox 46"/>
            <p:cNvSpPr txBox="1">
              <a:spLocks noChangeArrowheads="1"/>
            </p:cNvSpPr>
            <p:nvPr/>
          </p:nvSpPr>
          <p:spPr bwMode="auto">
            <a:xfrm>
              <a:off x="7482840" y="2544400"/>
              <a:ext cx="1127760" cy="27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feMale Users</a:t>
              </a:r>
            </a:p>
          </p:txBody>
        </p:sp>
      </p:grpSp>
      <p:sp>
        <p:nvSpPr>
          <p:cNvPr id="50" name="TextBox 49"/>
          <p:cNvSpPr txBox="1">
            <a:spLocks noChangeArrowheads="1"/>
          </p:cNvSpPr>
          <p:nvPr/>
        </p:nvSpPr>
        <p:spPr bwMode="auto">
          <a:xfrm>
            <a:off x="438150" y="3381375"/>
            <a:ext cx="14859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2017年6月，墨刀最新用户数突破59万，覆盖155个国家，活跃用户高达57.3%。连接了国内超过60%的核心的产品经理和团队。</a:t>
            </a:r>
          </a:p>
        </p:txBody>
      </p:sp>
      <p:sp>
        <p:nvSpPr>
          <p:cNvPr id="51" name="TextBox 50"/>
          <p:cNvSpPr txBox="1">
            <a:spLocks noChangeArrowheads="1"/>
          </p:cNvSpPr>
          <p:nvPr/>
        </p:nvSpPr>
        <p:spPr bwMode="auto">
          <a:xfrm>
            <a:off x="6697980" y="1858645"/>
            <a:ext cx="219075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作为一款专注移动应用的原型工具，墨刀把全部功能都进行了模块化，用户也能选择页面切换特效及主题，操作方式也相对简便，大部分操作都可通过拖拽来完成。现在，墨刀已实现了云端保存、手机实时预览、在线评论等功能。</a:t>
            </a:r>
          </a:p>
          <a:p>
            <a:pPr algn="ctr" eaLnBrk="1" hangingPunct="1"/>
            <a:r>
              <a:rPr lang="en-US" altLang="zh-CN" sz="900"/>
              <a:t>APP原型设计工具墨刀完成500万Pre A轮融资，FreeS资本领投。此前，墨刀曾获得150万元天使轮融资。 [1] </a:t>
            </a:r>
          </a:p>
          <a:p>
            <a:pPr algn="ctr" eaLnBrk="1" hangingPunct="1"/>
            <a:r>
              <a:rPr lang="en-US" altLang="zh-CN" sz="900"/>
              <a:t>6月12日，高保真产品原型制作及团队协同工具公司墨刀宣布推出最新3.0版本，此次发布会墨刀主打团队协同方向，未来重点打造高效团队协作工具，加速团队内部效率和流程。同期墨刀宣布与石墨文档、吆喝科技、轻芒、联创工厂等多家上下游企业达成合作，未来打通整个产品设计流程。 [2] </a:t>
            </a:r>
          </a:p>
          <a:p>
            <a:pPr algn="ctr" eaLnBrk="1" hangingPunct="1"/>
            <a:r>
              <a:rPr lang="en-US" altLang="zh-CN" sz="900"/>
              <a:t>从3.0开始，墨刀不再是一个只给产品经理用的，用来画产品原型的工具，而是变成了一个覆盖整个产品的设计和开发流程，帮助整个产品团队最大限度的发挥协同效应的团队协同工具</a:t>
            </a:r>
          </a:p>
        </p:txBody>
      </p:sp>
    </p:spTree>
    <p:extLst>
      <p:ext uri="{BB962C8B-B14F-4D97-AF65-F5344CB8AC3E}">
        <p14:creationId xmlns:p14="http://schemas.microsoft.com/office/powerpoint/2010/main" val="41818192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ppt_w</p:attrName>
                                        </p:attrNameLst>
                                      </p:cBhvr>
                                      <p:tavLst>
                                        <p:tav tm="0">
                                          <p:val>
                                            <p:fltVal val="0"/>
                                          </p:val>
                                        </p:tav>
                                        <p:tav tm="100000">
                                          <p:val>
                                            <p:strVal val="#ppt_w"/>
                                          </p:val>
                                        </p:tav>
                                      </p:tavLst>
                                    </p:anim>
                                    <p:anim calcmode="lin" valueType="num">
                                      <p:cBhvr>
                                        <p:cTn id="41" dur="500" fill="hold"/>
                                        <p:tgtEl>
                                          <p:spTgt spid="38"/>
                                        </p:tgtEl>
                                        <p:attrNameLst>
                                          <p:attrName>ppt_h</p:attrName>
                                        </p:attrNameLst>
                                      </p:cBhvr>
                                      <p:tavLst>
                                        <p:tav tm="0">
                                          <p:val>
                                            <p:fltVal val="0"/>
                                          </p:val>
                                        </p:tav>
                                        <p:tav tm="100000">
                                          <p:val>
                                            <p:strVal val="#ppt_h"/>
                                          </p:val>
                                        </p:tav>
                                      </p:tavLst>
                                    </p:anim>
                                    <p:animEffect transition="in" filter="fade">
                                      <p:cBhvr>
                                        <p:cTn id="42" dur="500"/>
                                        <p:tgtEl>
                                          <p:spTgt spid="38"/>
                                        </p:tgtEl>
                                      </p:cBhvr>
                                    </p:animEffect>
                                  </p:childTnLst>
                                </p:cTn>
                              </p:par>
                            </p:childTnLst>
                          </p:cTn>
                        </p:par>
                        <p:par>
                          <p:cTn id="43" fill="hold">
                            <p:stCondLst>
                              <p:cond delay="3500"/>
                            </p:stCondLst>
                            <p:childTnLst>
                              <p:par>
                                <p:cTn id="44" presetID="2" presetClass="entr" presetSubtype="8" fill="hold" nodeType="after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additive="base">
                                        <p:cTn id="46" dur="500" fill="hold"/>
                                        <p:tgtEl>
                                          <p:spTgt spid="48"/>
                                        </p:tgtEl>
                                        <p:attrNameLst>
                                          <p:attrName>ppt_x</p:attrName>
                                        </p:attrNameLst>
                                      </p:cBhvr>
                                      <p:tavLst>
                                        <p:tav tm="0">
                                          <p:val>
                                            <p:strVal val="0-#ppt_w/2"/>
                                          </p:val>
                                        </p:tav>
                                        <p:tav tm="100000">
                                          <p:val>
                                            <p:strVal val="#ppt_x"/>
                                          </p:val>
                                        </p:tav>
                                      </p:tavLst>
                                    </p:anim>
                                    <p:anim calcmode="lin" valueType="num">
                                      <p:cBhvr additive="base">
                                        <p:cTn id="47" dur="500" fill="hold"/>
                                        <p:tgtEl>
                                          <p:spTgt spid="48"/>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47" presetClass="entr" presetSubtype="0"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anim calcmode="lin" valueType="num">
                                      <p:cBhvr>
                                        <p:cTn id="52" dur="500" fill="hold"/>
                                        <p:tgtEl>
                                          <p:spTgt spid="50"/>
                                        </p:tgtEl>
                                        <p:attrNameLst>
                                          <p:attrName>ppt_x</p:attrName>
                                        </p:attrNameLst>
                                      </p:cBhvr>
                                      <p:tavLst>
                                        <p:tav tm="0">
                                          <p:val>
                                            <p:strVal val="#ppt_x"/>
                                          </p:val>
                                        </p:tav>
                                        <p:tav tm="100000">
                                          <p:val>
                                            <p:strVal val="#ppt_x"/>
                                          </p:val>
                                        </p:tav>
                                      </p:tavLst>
                                    </p:anim>
                                    <p:anim calcmode="lin" valueType="num">
                                      <p:cBhvr>
                                        <p:cTn id="53" dur="500" fill="hold"/>
                                        <p:tgtEl>
                                          <p:spTgt spid="50"/>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2" presetClass="entr" presetSubtype="2" fill="hold"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1+#ppt_w/2"/>
                                          </p:val>
                                        </p:tav>
                                        <p:tav tm="100000">
                                          <p:val>
                                            <p:strVal val="#ppt_x"/>
                                          </p:val>
                                        </p:tav>
                                      </p:tavLst>
                                    </p:anim>
                                    <p:anim calcmode="lin" valueType="num">
                                      <p:cBhvr additive="base">
                                        <p:cTn id="58" dur="500" fill="hold"/>
                                        <p:tgtEl>
                                          <p:spTgt spid="43"/>
                                        </p:tgtEl>
                                        <p:attrNameLst>
                                          <p:attrName>ppt_y</p:attrName>
                                        </p:attrNameLst>
                                      </p:cBhvr>
                                      <p:tavLst>
                                        <p:tav tm="0">
                                          <p:val>
                                            <p:strVal val="#ppt_y"/>
                                          </p:val>
                                        </p:tav>
                                        <p:tav tm="100000">
                                          <p:val>
                                            <p:strVal val="#ppt_y"/>
                                          </p:val>
                                        </p:tav>
                                      </p:tavLst>
                                    </p:anim>
                                  </p:childTnLst>
                                </p:cTn>
                              </p:par>
                            </p:childTnLst>
                          </p:cTn>
                        </p:par>
                        <p:par>
                          <p:cTn id="59" fill="hold">
                            <p:stCondLst>
                              <p:cond delay="5000"/>
                            </p:stCondLst>
                            <p:childTnLst>
                              <p:par>
                                <p:cTn id="60" presetID="47" presetClass="entr" presetSubtype="0"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anim calcmode="lin" valueType="num">
                                      <p:cBhvr>
                                        <p:cTn id="63" dur="500" fill="hold"/>
                                        <p:tgtEl>
                                          <p:spTgt spid="51"/>
                                        </p:tgtEl>
                                        <p:attrNameLst>
                                          <p:attrName>ppt_x</p:attrName>
                                        </p:attrNameLst>
                                      </p:cBhvr>
                                      <p:tavLst>
                                        <p:tav tm="0">
                                          <p:val>
                                            <p:strVal val="#ppt_x"/>
                                          </p:val>
                                        </p:tav>
                                        <p:tav tm="100000">
                                          <p:val>
                                            <p:strVal val="#ppt_x"/>
                                          </p:val>
                                        </p:tav>
                                      </p:tavLst>
                                    </p:anim>
                                    <p:anim calcmode="lin" valueType="num">
                                      <p:cBhvr>
                                        <p:cTn id="64"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36" grpId="0" animBg="1"/>
      <p:bldP spid="37" grpId="0" animBg="1"/>
      <p:bldP spid="38" grpId="0" animBg="1"/>
      <p:bldP spid="39" grpId="0" animBg="1"/>
      <p:bldP spid="50" grpId="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墨刀功能特点</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38</a:t>
            </a:r>
            <a:endParaRPr lang="en-US" sz="1100" dirty="0">
              <a:latin typeface="Gulim" pitchFamily="34" charset="-127"/>
            </a:endParaRPr>
          </a:p>
        </p:txBody>
      </p:sp>
      <p:sp>
        <p:nvSpPr>
          <p:cNvPr id="100" name="文本框 99"/>
          <p:cNvSpPr txBox="1"/>
          <p:nvPr/>
        </p:nvSpPr>
        <p:spPr>
          <a:xfrm>
            <a:off x="2032000" y="1879600"/>
            <a:ext cx="5441950" cy="1383665"/>
          </a:xfrm>
          <a:prstGeom prst="rect">
            <a:avLst/>
          </a:prstGeom>
          <a:noFill/>
          <a:ln w="9525">
            <a:noFill/>
          </a:ln>
        </p:spPr>
        <p:txBody>
          <a:bodyPr wrap="square">
            <a:spAutoFit/>
          </a:bodyPr>
          <a:lstStyle/>
          <a:p>
            <a:pPr marL="0" indent="0"/>
            <a:r>
              <a:rPr lang="zh-CN" sz="1050" b="0">
                <a:latin typeface="Calibri" panose="020F0502020204030204" pitchFamily="34" charset="0"/>
                <a:ea typeface="宋体" panose="02010600030101010101" pitchFamily="2" charset="-122"/>
              </a:rPr>
              <a:t>墨刀致力于简化产品制作和设计流程，采用简便的拖拽连线操作，作为一款在线原型设计软件，墨刀支持云端保存，实时预览，一键分享，及多人协作功能，让产品团队快速高效地完成产品原型和交互设计。</a:t>
            </a:r>
            <a:endParaRPr lang="en-US" sz="1050" b="0">
              <a:latin typeface="Calibri" panose="020F0502020204030204" pitchFamily="34" charset="0"/>
              <a:ea typeface="宋体" panose="02010600030101010101" pitchFamily="2" charset="-122"/>
              <a:cs typeface="Times New Roman" panose="02020603050405020304" charset="0"/>
            </a:endParaRPr>
          </a:p>
          <a:p>
            <a:pPr marL="0" indent="0"/>
            <a:r>
              <a:rPr lang="en-US" sz="1050" b="0">
                <a:latin typeface="Calibri" panose="020F0502020204030204" pitchFamily="34" charset="0"/>
                <a:ea typeface="宋体" panose="02010600030101010101" pitchFamily="2" charset="-122"/>
                <a:cs typeface="Times New Roman" panose="02020603050405020304" charset="0"/>
              </a:rPr>
              <a:t> </a:t>
            </a:r>
            <a:endParaRPr lang="zh-CN" sz="1050" b="0">
              <a:latin typeface="Calibri" panose="020F0502020204030204" pitchFamily="34" charset="0"/>
              <a:ea typeface="宋体" panose="02010600030101010101" pitchFamily="2" charset="-122"/>
            </a:endParaRPr>
          </a:p>
          <a:p>
            <a:pPr marL="0" indent="0"/>
            <a:r>
              <a:rPr lang="zh-CN" sz="1050" b="0">
                <a:latin typeface="Calibri" panose="020F0502020204030204" pitchFamily="34" charset="0"/>
                <a:ea typeface="宋体" panose="02010600030101010101" pitchFamily="2" charset="-122"/>
              </a:rPr>
              <a:t>使用墨刀，用户可以快速制作出可直接在手机运行的接近真实</a:t>
            </a:r>
            <a:r>
              <a:rPr lang="en-US" sz="1050" b="0">
                <a:latin typeface="Calibri" panose="020F0502020204030204" pitchFamily="34" charset="0"/>
                <a:ea typeface="宋体" panose="02010600030101010101" pitchFamily="2" charset="-122"/>
                <a:cs typeface="Times New Roman" panose="02020603050405020304" charset="0"/>
              </a:rPr>
              <a:t> app </a:t>
            </a:r>
            <a:r>
              <a:rPr lang="zh-CN" sz="1050" b="0">
                <a:latin typeface="Calibri" panose="020F0502020204030204" pitchFamily="34" charset="0"/>
                <a:ea typeface="宋体" panose="02010600030101010101" pitchFamily="2" charset="-122"/>
              </a:rPr>
              <a:t>交互的高保真原型，使创意得到更直观的呈现。不管是向客户收集产品反馈，向投资人进行 </a:t>
            </a:r>
            <a:r>
              <a:rPr lang="en-US" sz="1050" b="0">
                <a:latin typeface="Calibri" panose="020F0502020204030204" pitchFamily="34" charset="0"/>
                <a:ea typeface="宋体" panose="02010600030101010101" pitchFamily="2" charset="-122"/>
              </a:rPr>
              <a:t>demo </a:t>
            </a:r>
            <a:r>
              <a:rPr lang="zh-CN" sz="1050" b="0">
                <a:latin typeface="Calibri" panose="020F0502020204030204" pitchFamily="34" charset="0"/>
                <a:ea typeface="宋体" panose="02010600030101010101" pitchFamily="2" charset="-122"/>
              </a:rPr>
              <a:t>展示，或是在团队内部协作沟通、文件管理，墨刀都可以大幅提升工作效率，打破沟通壁垒，降低项目风险。</a:t>
            </a:r>
            <a:r>
              <a:rPr lang="en-US" altLang="zh-CN" sz="1050" b="0">
                <a:latin typeface="Calibri" panose="020F0502020204030204" pitchFamily="34" charset="0"/>
                <a:ea typeface="宋体" panose="02010600030101010101" pitchFamily="2" charset="-122"/>
              </a:rPr>
              <a:t>[3]</a:t>
            </a:r>
          </a:p>
        </p:txBody>
      </p:sp>
    </p:spTree>
    <p:extLst>
      <p:ext uri="{BB962C8B-B14F-4D97-AF65-F5344CB8AC3E}">
        <p14:creationId xmlns:p14="http://schemas.microsoft.com/office/powerpoint/2010/main" val="13070549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墨刀优缺点</a:t>
            </a:r>
          </a:p>
        </p:txBody>
      </p:sp>
      <p:sp>
        <p:nvSpPr>
          <p:cNvPr id="7"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8" name="Rectangle 7"/>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39</a:t>
            </a:r>
            <a:endParaRPr lang="en-US" sz="1100" dirty="0">
              <a:latin typeface="Gulim" pitchFamily="34" charset="-127"/>
            </a:endParaRPr>
          </a:p>
        </p:txBody>
      </p:sp>
      <p:sp>
        <p:nvSpPr>
          <p:cNvPr id="26" name="Oval 25"/>
          <p:cNvSpPr/>
          <p:nvPr/>
        </p:nvSpPr>
        <p:spPr>
          <a:xfrm>
            <a:off x="24384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优点</a:t>
            </a:r>
          </a:p>
        </p:txBody>
      </p:sp>
      <p:sp>
        <p:nvSpPr>
          <p:cNvPr id="27" name="Oval 26"/>
          <p:cNvSpPr/>
          <p:nvPr/>
        </p:nvSpPr>
        <p:spPr>
          <a:xfrm>
            <a:off x="44958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缺点</a:t>
            </a:r>
          </a:p>
        </p:txBody>
      </p:sp>
      <p:cxnSp>
        <p:nvCxnSpPr>
          <p:cNvPr id="30" name="Elbow Connector 29"/>
          <p:cNvCxnSpPr/>
          <p:nvPr/>
        </p:nvCxnSpPr>
        <p:spPr>
          <a:xfrm rot="10800000">
            <a:off x="2590800" y="1674813"/>
            <a:ext cx="609600" cy="592137"/>
          </a:xfrm>
          <a:prstGeom prst="bentConnector3">
            <a:avLst>
              <a:gd name="adj1" fmla="val 781"/>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33400" y="1505427"/>
            <a:ext cx="21717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云端操作</a:t>
            </a:r>
          </a:p>
        </p:txBody>
      </p:sp>
      <p:sp>
        <p:nvSpPr>
          <p:cNvPr id="36" name="TextBox 35"/>
          <p:cNvSpPr txBox="1">
            <a:spLocks noChangeArrowheads="1"/>
          </p:cNvSpPr>
          <p:nvPr/>
        </p:nvSpPr>
        <p:spPr bwMode="auto">
          <a:xfrm>
            <a:off x="338138" y="2572227"/>
            <a:ext cx="202406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网页分享</a:t>
            </a:r>
          </a:p>
        </p:txBody>
      </p:sp>
      <p:cxnSp>
        <p:nvCxnSpPr>
          <p:cNvPr id="43" name="Elbow Connector 42"/>
          <p:cNvCxnSpPr/>
          <p:nvPr/>
        </p:nvCxnSpPr>
        <p:spPr>
          <a:xfrm rot="10800000">
            <a:off x="2209800" y="2741613"/>
            <a:ext cx="647700" cy="2492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2533650" y="3606800"/>
            <a:ext cx="666750" cy="169863"/>
          </a:xfrm>
          <a:prstGeom prst="bentConnector3">
            <a:avLst>
              <a:gd name="adj1" fmla="val 714"/>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914400" y="3608070"/>
            <a:ext cx="18288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价格相对比较低</a:t>
            </a:r>
          </a:p>
        </p:txBody>
      </p:sp>
      <p:sp>
        <p:nvSpPr>
          <p:cNvPr id="57" name="TextBox 56"/>
          <p:cNvSpPr txBox="1">
            <a:spLocks noChangeArrowheads="1"/>
          </p:cNvSpPr>
          <p:nvPr/>
        </p:nvSpPr>
        <p:spPr bwMode="auto">
          <a:xfrm>
            <a:off x="6667500" y="1505427"/>
            <a:ext cx="20574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没有版本管理</a:t>
            </a:r>
          </a:p>
        </p:txBody>
      </p:sp>
      <p:sp>
        <p:nvSpPr>
          <p:cNvPr id="59" name="TextBox 58"/>
          <p:cNvSpPr txBox="1">
            <a:spLocks noChangeArrowheads="1"/>
          </p:cNvSpPr>
          <p:nvPr/>
        </p:nvSpPr>
        <p:spPr bwMode="auto">
          <a:xfrm>
            <a:off x="7201535" y="3608070"/>
            <a:ext cx="113792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分享</a:t>
            </a:r>
            <a:r>
              <a:rPr lang="zh-CN" altLang="en-US" sz="1600">
                <a:solidFill>
                  <a:srgbClr val="00B0F0"/>
                </a:solidFill>
                <a:latin typeface="Gulim" pitchFamily="34" charset="-127"/>
              </a:rPr>
              <a:t>问题</a:t>
            </a:r>
          </a:p>
        </p:txBody>
      </p:sp>
      <p:sp>
        <p:nvSpPr>
          <p:cNvPr id="60" name="TextBox 59"/>
          <p:cNvSpPr txBox="1">
            <a:spLocks noChangeArrowheads="1"/>
          </p:cNvSpPr>
          <p:nvPr/>
        </p:nvSpPr>
        <p:spPr bwMode="auto">
          <a:xfrm>
            <a:off x="8126095" y="3899535"/>
            <a:ext cx="3276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900" b="1"/>
              <a:t>[3]</a:t>
            </a:r>
          </a:p>
        </p:txBody>
      </p:sp>
      <p:sp>
        <p:nvSpPr>
          <p:cNvPr id="61" name="TextBox 60"/>
          <p:cNvSpPr txBox="1">
            <a:spLocks noChangeArrowheads="1"/>
          </p:cNvSpPr>
          <p:nvPr/>
        </p:nvSpPr>
        <p:spPr bwMode="auto">
          <a:xfrm>
            <a:off x="6705600" y="2572227"/>
            <a:ext cx="202406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需求不能画流程图</a:t>
            </a:r>
          </a:p>
        </p:txBody>
      </p:sp>
      <p:cxnSp>
        <p:nvCxnSpPr>
          <p:cNvPr id="63" name="Elbow Connector 62"/>
          <p:cNvCxnSpPr/>
          <p:nvPr/>
        </p:nvCxnSpPr>
        <p:spPr>
          <a:xfrm rot="5400000" flipH="1" flipV="1">
            <a:off x="6003925" y="1684338"/>
            <a:ext cx="592137" cy="573088"/>
          </a:xfrm>
          <a:prstGeom prst="bentConnector3">
            <a:avLst>
              <a:gd name="adj1" fmla="val 99587"/>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10800000" flipV="1">
            <a:off x="6248400" y="2754313"/>
            <a:ext cx="652463" cy="2365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886450" y="3606800"/>
            <a:ext cx="819150" cy="169863"/>
          </a:xfrm>
          <a:prstGeom prst="bentConnector3">
            <a:avLst>
              <a:gd name="adj1" fmla="val 10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8226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childTnLst>
                          </p:cTn>
                        </p:par>
                        <p:par>
                          <p:cTn id="13" fill="hold">
                            <p:stCondLst>
                              <p:cond delay="1000"/>
                            </p:stCondLst>
                            <p:childTnLst>
                              <p:par>
                                <p:cTn id="14" presetID="49" presetClass="entr" presetSubtype="0" decel="10000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 calcmode="lin" valueType="num">
                                      <p:cBhvr>
                                        <p:cTn id="18" dur="500" fill="hold"/>
                                        <p:tgtEl>
                                          <p:spTgt spid="31"/>
                                        </p:tgtEl>
                                        <p:attrNameLst>
                                          <p:attrName>style.rotation</p:attrName>
                                        </p:attrNameLst>
                                      </p:cBhvr>
                                      <p:tavLst>
                                        <p:tav tm="0">
                                          <p:val>
                                            <p:fltVal val="360"/>
                                          </p:val>
                                        </p:tav>
                                        <p:tav tm="100000">
                                          <p:val>
                                            <p:fltVal val="0"/>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par>
                          <p:cTn id="24" fill="hold">
                            <p:stCondLst>
                              <p:cond delay="2000"/>
                            </p:stCondLst>
                            <p:childTnLst>
                              <p:par>
                                <p:cTn id="25" presetID="49" presetClass="entr" presetSubtype="0" decel="10000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ppt_w</p:attrName>
                                        </p:attrNameLst>
                                      </p:cBhvr>
                                      <p:tavLst>
                                        <p:tav tm="0">
                                          <p:val>
                                            <p:fltVal val="0"/>
                                          </p:val>
                                        </p:tav>
                                        <p:tav tm="100000">
                                          <p:val>
                                            <p:strVal val="#ppt_w"/>
                                          </p:val>
                                        </p:tav>
                                      </p:tavLst>
                                    </p:anim>
                                    <p:anim calcmode="lin" valueType="num">
                                      <p:cBhvr>
                                        <p:cTn id="28" dur="500" fill="hold"/>
                                        <p:tgtEl>
                                          <p:spTgt spid="57"/>
                                        </p:tgtEl>
                                        <p:attrNameLst>
                                          <p:attrName>ppt_h</p:attrName>
                                        </p:attrNameLst>
                                      </p:cBhvr>
                                      <p:tavLst>
                                        <p:tav tm="0">
                                          <p:val>
                                            <p:fltVal val="0"/>
                                          </p:val>
                                        </p:tav>
                                        <p:tav tm="100000">
                                          <p:val>
                                            <p:strVal val="#ppt_h"/>
                                          </p:val>
                                        </p:tav>
                                      </p:tavLst>
                                    </p:anim>
                                    <p:anim calcmode="lin" valueType="num">
                                      <p:cBhvr>
                                        <p:cTn id="29" dur="500" fill="hold"/>
                                        <p:tgtEl>
                                          <p:spTgt spid="57"/>
                                        </p:tgtEl>
                                        <p:attrNameLst>
                                          <p:attrName>style.rotation</p:attrName>
                                        </p:attrNameLst>
                                      </p:cBhvr>
                                      <p:tavLst>
                                        <p:tav tm="0">
                                          <p:val>
                                            <p:fltVal val="360"/>
                                          </p:val>
                                        </p:tav>
                                        <p:tav tm="100000">
                                          <p:val>
                                            <p:fltVal val="0"/>
                                          </p:val>
                                        </p:tav>
                                      </p:tavLst>
                                    </p:anim>
                                    <p:animEffect transition="in" filter="fade">
                                      <p:cBhvr>
                                        <p:cTn id="30" dur="500"/>
                                        <p:tgtEl>
                                          <p:spTgt spid="57"/>
                                        </p:tgtEl>
                                      </p:cBhvr>
                                    </p:animEffect>
                                  </p:childTnLst>
                                </p:cTn>
                              </p:par>
                            </p:childTnLst>
                          </p:cTn>
                        </p:par>
                        <p:par>
                          <p:cTn id="31" fill="hold">
                            <p:stCondLst>
                              <p:cond delay="2500"/>
                            </p:stCondLst>
                            <p:childTnLst>
                              <p:par>
                                <p:cTn id="32" presetID="2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right)">
                                      <p:cBhvr>
                                        <p:cTn id="34" dur="500"/>
                                        <p:tgtEl>
                                          <p:spTgt spid="43"/>
                                        </p:tgtEl>
                                      </p:cBhvr>
                                    </p:animEffect>
                                  </p:childTnLst>
                                </p:cTn>
                              </p:par>
                            </p:childTnLst>
                          </p:cTn>
                        </p:par>
                        <p:par>
                          <p:cTn id="35" fill="hold">
                            <p:stCondLst>
                              <p:cond delay="3000"/>
                            </p:stCondLst>
                            <p:childTnLst>
                              <p:par>
                                <p:cTn id="36" presetID="49" presetClass="entr" presetSubtype="0" decel="10000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 calcmode="lin" valueType="num">
                                      <p:cBhvr>
                                        <p:cTn id="40" dur="500" fill="hold"/>
                                        <p:tgtEl>
                                          <p:spTgt spid="36"/>
                                        </p:tgtEl>
                                        <p:attrNameLst>
                                          <p:attrName>style.rotation</p:attrName>
                                        </p:attrNameLst>
                                      </p:cBhvr>
                                      <p:tavLst>
                                        <p:tav tm="0">
                                          <p:val>
                                            <p:fltVal val="360"/>
                                          </p:val>
                                        </p:tav>
                                        <p:tav tm="100000">
                                          <p:val>
                                            <p:fltVal val="0"/>
                                          </p:val>
                                        </p:tav>
                                      </p:tavLst>
                                    </p:anim>
                                    <p:animEffect transition="in" filter="fade">
                                      <p:cBhvr>
                                        <p:cTn id="41" dur="500"/>
                                        <p:tgtEl>
                                          <p:spTgt spid="36"/>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left)">
                                      <p:cBhvr>
                                        <p:cTn id="45" dur="500"/>
                                        <p:tgtEl>
                                          <p:spTgt spid="68"/>
                                        </p:tgtEl>
                                      </p:cBhvr>
                                    </p:animEffect>
                                  </p:childTnLst>
                                </p:cTn>
                              </p:par>
                            </p:childTnLst>
                          </p:cTn>
                        </p:par>
                        <p:par>
                          <p:cTn id="46" fill="hold">
                            <p:stCondLst>
                              <p:cond delay="4000"/>
                            </p:stCondLst>
                            <p:childTnLst>
                              <p:par>
                                <p:cTn id="47" presetID="49" presetClass="entr" presetSubtype="0" decel="100000"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p:cTn id="49" dur="500" fill="hold"/>
                                        <p:tgtEl>
                                          <p:spTgt spid="61"/>
                                        </p:tgtEl>
                                        <p:attrNameLst>
                                          <p:attrName>ppt_w</p:attrName>
                                        </p:attrNameLst>
                                      </p:cBhvr>
                                      <p:tavLst>
                                        <p:tav tm="0">
                                          <p:val>
                                            <p:fltVal val="0"/>
                                          </p:val>
                                        </p:tav>
                                        <p:tav tm="100000">
                                          <p:val>
                                            <p:strVal val="#ppt_w"/>
                                          </p:val>
                                        </p:tav>
                                      </p:tavLst>
                                    </p:anim>
                                    <p:anim calcmode="lin" valueType="num">
                                      <p:cBhvr>
                                        <p:cTn id="50" dur="500" fill="hold"/>
                                        <p:tgtEl>
                                          <p:spTgt spid="61"/>
                                        </p:tgtEl>
                                        <p:attrNameLst>
                                          <p:attrName>ppt_h</p:attrName>
                                        </p:attrNameLst>
                                      </p:cBhvr>
                                      <p:tavLst>
                                        <p:tav tm="0">
                                          <p:val>
                                            <p:fltVal val="0"/>
                                          </p:val>
                                        </p:tav>
                                        <p:tav tm="100000">
                                          <p:val>
                                            <p:strVal val="#ppt_h"/>
                                          </p:val>
                                        </p:tav>
                                      </p:tavLst>
                                    </p:anim>
                                    <p:anim calcmode="lin" valueType="num">
                                      <p:cBhvr>
                                        <p:cTn id="51" dur="500" fill="hold"/>
                                        <p:tgtEl>
                                          <p:spTgt spid="61"/>
                                        </p:tgtEl>
                                        <p:attrNameLst>
                                          <p:attrName>style.rotation</p:attrName>
                                        </p:attrNameLst>
                                      </p:cBhvr>
                                      <p:tavLst>
                                        <p:tav tm="0">
                                          <p:val>
                                            <p:fltVal val="360"/>
                                          </p:val>
                                        </p:tav>
                                        <p:tav tm="100000">
                                          <p:val>
                                            <p:fltVal val="0"/>
                                          </p:val>
                                        </p:tav>
                                      </p:tavLst>
                                    </p:anim>
                                    <p:animEffect transition="in" filter="fade">
                                      <p:cBhvr>
                                        <p:cTn id="52" dur="500"/>
                                        <p:tgtEl>
                                          <p:spTgt spid="61"/>
                                        </p:tgtEl>
                                      </p:cBhvr>
                                    </p:animEffect>
                                  </p:childTnLst>
                                </p:cTn>
                              </p:par>
                            </p:childTnLst>
                          </p:cTn>
                        </p:par>
                        <p:par>
                          <p:cTn id="53" fill="hold">
                            <p:stCondLst>
                              <p:cond delay="4500"/>
                            </p:stCondLst>
                            <p:childTnLst>
                              <p:par>
                                <p:cTn id="54" presetID="22" presetClass="entr" presetSubtype="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par>
                          <p:cTn id="57" fill="hold">
                            <p:stCondLst>
                              <p:cond delay="5000"/>
                            </p:stCondLst>
                            <p:childTnLst>
                              <p:par>
                                <p:cTn id="58" presetID="49" presetClass="entr" presetSubtype="0" decel="100000"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 calcmode="lin" valueType="num">
                                      <p:cBhvr>
                                        <p:cTn id="62" dur="500" fill="hold"/>
                                        <p:tgtEl>
                                          <p:spTgt spid="48"/>
                                        </p:tgtEl>
                                        <p:attrNameLst>
                                          <p:attrName>style.rotation</p:attrName>
                                        </p:attrNameLst>
                                      </p:cBhvr>
                                      <p:tavLst>
                                        <p:tav tm="0">
                                          <p:val>
                                            <p:fltVal val="360"/>
                                          </p:val>
                                        </p:tav>
                                        <p:tav tm="100000">
                                          <p:val>
                                            <p:fltVal val="0"/>
                                          </p:val>
                                        </p:tav>
                                      </p:tavLst>
                                    </p:anim>
                                    <p:animEffect transition="in" filter="fade">
                                      <p:cBhvr>
                                        <p:cTn id="63" dur="500"/>
                                        <p:tgtEl>
                                          <p:spTgt spid="48"/>
                                        </p:tgtEl>
                                      </p:cBhvr>
                                    </p:animEffect>
                                  </p:childTnLst>
                                </p:cTn>
                              </p:par>
                            </p:childTnLst>
                          </p:cTn>
                        </p:par>
                        <p:par>
                          <p:cTn id="64" fill="hold">
                            <p:stCondLst>
                              <p:cond delay="5500"/>
                            </p:stCondLst>
                            <p:childTnLst>
                              <p:par>
                                <p:cTn id="65" presetID="22" presetClass="entr" presetSubtype="8" fill="hold" nodeType="after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childTnLst>
                          </p:cTn>
                        </p:par>
                        <p:par>
                          <p:cTn id="68" fill="hold">
                            <p:stCondLst>
                              <p:cond delay="6000"/>
                            </p:stCondLst>
                            <p:childTnLst>
                              <p:par>
                                <p:cTn id="69" presetID="49" presetClass="entr" presetSubtype="0" decel="10000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anim calcmode="lin" valueType="num">
                                      <p:cBhvr>
                                        <p:cTn id="73" dur="500" fill="hold"/>
                                        <p:tgtEl>
                                          <p:spTgt spid="59"/>
                                        </p:tgtEl>
                                        <p:attrNameLst>
                                          <p:attrName>style.rotation</p:attrName>
                                        </p:attrNameLst>
                                      </p:cBhvr>
                                      <p:tavLst>
                                        <p:tav tm="0">
                                          <p:val>
                                            <p:fltVal val="360"/>
                                          </p:val>
                                        </p:tav>
                                        <p:tav tm="100000">
                                          <p:val>
                                            <p:fltVal val="0"/>
                                          </p:val>
                                        </p:tav>
                                      </p:tavLst>
                                    </p:anim>
                                    <p:animEffect transition="in" filter="fade">
                                      <p:cBhvr>
                                        <p:cTn id="74" dur="500"/>
                                        <p:tgtEl>
                                          <p:spTgt spid="59"/>
                                        </p:tgtEl>
                                      </p:cBhvr>
                                    </p:animEffect>
                                  </p:childTnLst>
                                </p:cTn>
                              </p:par>
                            </p:childTnLst>
                          </p:cTn>
                        </p:par>
                        <p:par>
                          <p:cTn id="75" fill="hold">
                            <p:stCondLst>
                              <p:cond delay="6500"/>
                            </p:stCondLst>
                            <p:childTnLst>
                              <p:par>
                                <p:cTn id="76" presetID="47" presetClass="entr" presetSubtype="0" fill="hold" grpId="0"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anim calcmode="lin" valueType="num">
                                      <p:cBhvr>
                                        <p:cTn id="79" dur="500" fill="hold"/>
                                        <p:tgtEl>
                                          <p:spTgt spid="60"/>
                                        </p:tgtEl>
                                        <p:attrNameLst>
                                          <p:attrName>ppt_x</p:attrName>
                                        </p:attrNameLst>
                                      </p:cBhvr>
                                      <p:tavLst>
                                        <p:tav tm="0">
                                          <p:val>
                                            <p:strVal val="#ppt_x"/>
                                          </p:val>
                                        </p:tav>
                                        <p:tav tm="100000">
                                          <p:val>
                                            <p:strVal val="#ppt_x"/>
                                          </p:val>
                                        </p:tav>
                                      </p:tavLst>
                                    </p:anim>
                                    <p:anim calcmode="lin" valueType="num">
                                      <p:cBhvr>
                                        <p:cTn id="80"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P spid="36" grpId="0"/>
      <p:bldP spid="48" grpId="0"/>
      <p:bldP spid="57" grpId="0"/>
      <p:bldP spid="59" grpId="0"/>
      <p:bldP spid="60"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什么是原型？</a:t>
            </a:r>
            <a:endParaRPr lang="en-US" altLang="zh-CN" sz="3600" dirty="0" smtClean="0">
              <a:solidFill>
                <a:srgbClr val="00B0F0"/>
              </a:solidFill>
              <a:latin typeface="Gulim" pitchFamily="34" charset="-127"/>
            </a:endParaRPr>
          </a:p>
        </p:txBody>
      </p:sp>
      <p:sp>
        <p:nvSpPr>
          <p:cNvPr id="26" name="TextBox 25"/>
          <p:cNvSpPr txBox="1">
            <a:spLocks noChangeArrowheads="1"/>
          </p:cNvSpPr>
          <p:nvPr/>
        </p:nvSpPr>
        <p:spPr bwMode="auto">
          <a:xfrm>
            <a:off x="4359613" y="1200451"/>
            <a:ext cx="4191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原型就是设计的展示，它可以让利益相关者与其交互并探索该产品究竟适不适合自身。原型的局限之处在于其强调产品的一些特征二弱化令一些特征。</a:t>
            </a:r>
            <a:endParaRPr lang="en-US" altLang="zh-CN" dirty="0">
              <a:solidFill>
                <a:srgbClr val="00B0F0"/>
              </a:solidFill>
              <a:latin typeface="Gulim" pitchFamily="34" charset="-127"/>
            </a:endParaRPr>
          </a:p>
        </p:txBody>
      </p:sp>
      <p:sp>
        <p:nvSpPr>
          <p:cNvPr id="27" name="TextBox 26"/>
          <p:cNvSpPr txBox="1">
            <a:spLocks noChangeArrowheads="1"/>
          </p:cNvSpPr>
          <p:nvPr/>
        </p:nvSpPr>
        <p:spPr bwMode="auto">
          <a:xfrm>
            <a:off x="4353128" y="2856840"/>
            <a:ext cx="418127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原型可以是任何事物，从纸质的故事板到复杂的软件，再从纸板模型到模型或铸造的金属</a:t>
            </a:r>
            <a:r>
              <a:rPr lang="zh-CN" altLang="en-US" dirty="0" smtClean="0">
                <a:solidFill>
                  <a:srgbClr val="00B0F0"/>
                </a:solidFill>
                <a:latin typeface="Gulim" pitchFamily="34" charset="-127"/>
              </a:rPr>
              <a:t>。</a:t>
            </a:r>
            <a:r>
              <a:rPr lang="en-US" altLang="zh-CN" sz="1000" dirty="0" smtClean="0">
                <a:solidFill>
                  <a:srgbClr val="00B0F0"/>
                </a:solidFill>
                <a:latin typeface="Gulim" pitchFamily="34" charset="-127"/>
              </a:rPr>
              <a:t>[13]</a:t>
            </a:r>
            <a:endParaRPr lang="en-US" altLang="zh-CN" sz="1000" dirty="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36" y="1352550"/>
            <a:ext cx="3786391" cy="2837849"/>
          </a:xfrm>
          <a:prstGeom prst="rect">
            <a:avLst/>
          </a:prstGeom>
        </p:spPr>
      </p:pic>
    </p:spTree>
    <p:extLst>
      <p:ext uri="{BB962C8B-B14F-4D97-AF65-F5344CB8AC3E}">
        <p14:creationId xmlns:p14="http://schemas.microsoft.com/office/powerpoint/2010/main" val="11015325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40</a:t>
            </a:r>
            <a:endParaRPr lang="en-US" sz="1100" dirty="0">
              <a:latin typeface="Gulim" pitchFamily="34" charset="-127"/>
            </a:endParaRPr>
          </a:p>
        </p:txBody>
      </p:sp>
      <p:sp>
        <p:nvSpPr>
          <p:cNvPr id="3" name="文本框 2"/>
          <p:cNvSpPr txBox="1"/>
          <p:nvPr/>
        </p:nvSpPr>
        <p:spPr>
          <a:xfrm>
            <a:off x="1166495" y="104711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创建应用</a:t>
            </a:r>
          </a:p>
        </p:txBody>
      </p:sp>
      <p:pic>
        <p:nvPicPr>
          <p:cNvPr id="6" name="图片 5"/>
          <p:cNvPicPr>
            <a:picLocks noChangeAspect="1"/>
          </p:cNvPicPr>
          <p:nvPr/>
        </p:nvPicPr>
        <p:blipFill>
          <a:blip r:embed="rId3"/>
          <a:stretch>
            <a:fillRect/>
          </a:stretch>
        </p:blipFill>
        <p:spPr>
          <a:xfrm>
            <a:off x="3543935" y="1688465"/>
            <a:ext cx="4114800" cy="2743200"/>
          </a:xfrm>
          <a:prstGeom prst="rect">
            <a:avLst/>
          </a:prstGeom>
        </p:spPr>
      </p:pic>
    </p:spTree>
    <p:extLst>
      <p:ext uri="{BB962C8B-B14F-4D97-AF65-F5344CB8AC3E}">
        <p14:creationId xmlns:p14="http://schemas.microsoft.com/office/powerpoint/2010/main" val="35634625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41</a:t>
            </a:r>
            <a:endParaRPr lang="en-US" sz="1100" dirty="0">
              <a:latin typeface="Gulim" pitchFamily="34" charset="-127"/>
            </a:endParaRPr>
          </a:p>
        </p:txBody>
      </p:sp>
      <p:sp>
        <p:nvSpPr>
          <p:cNvPr id="3" name="文本框 2"/>
          <p:cNvSpPr txBox="1"/>
          <p:nvPr/>
        </p:nvSpPr>
        <p:spPr>
          <a:xfrm>
            <a:off x="869950" y="1186815"/>
            <a:ext cx="204533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制作底部导航栏</a:t>
            </a:r>
          </a:p>
        </p:txBody>
      </p:sp>
      <p:pic>
        <p:nvPicPr>
          <p:cNvPr id="7" name="图片 6"/>
          <p:cNvPicPr>
            <a:picLocks noChangeAspect="1"/>
          </p:cNvPicPr>
          <p:nvPr/>
        </p:nvPicPr>
        <p:blipFill>
          <a:blip r:embed="rId3"/>
          <a:stretch>
            <a:fillRect/>
          </a:stretch>
        </p:blipFill>
        <p:spPr>
          <a:xfrm>
            <a:off x="2994025" y="1210945"/>
            <a:ext cx="5384165" cy="3589655"/>
          </a:xfrm>
          <a:prstGeom prst="rect">
            <a:avLst/>
          </a:prstGeom>
        </p:spPr>
      </p:pic>
    </p:spTree>
    <p:extLst>
      <p:ext uri="{BB962C8B-B14F-4D97-AF65-F5344CB8AC3E}">
        <p14:creationId xmlns:p14="http://schemas.microsoft.com/office/powerpoint/2010/main" val="20607877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42</a:t>
            </a:r>
            <a:endParaRPr lang="en-US" sz="1100" dirty="0">
              <a:latin typeface="Gulim" pitchFamily="34" charset="-127"/>
            </a:endParaRPr>
          </a:p>
        </p:txBody>
      </p:sp>
      <p:sp>
        <p:nvSpPr>
          <p:cNvPr id="3" name="文本框 2"/>
          <p:cNvSpPr txBox="1"/>
          <p:nvPr/>
        </p:nvSpPr>
        <p:spPr>
          <a:xfrm>
            <a:off x="371475" y="1324610"/>
            <a:ext cx="184150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制作原型页面</a:t>
            </a:r>
          </a:p>
        </p:txBody>
      </p:sp>
      <p:pic>
        <p:nvPicPr>
          <p:cNvPr id="6" name="图片 5"/>
          <p:cNvPicPr>
            <a:picLocks noChangeAspect="1"/>
          </p:cNvPicPr>
          <p:nvPr/>
        </p:nvPicPr>
        <p:blipFill>
          <a:blip r:embed="rId3"/>
          <a:stretch>
            <a:fillRect/>
          </a:stretch>
        </p:blipFill>
        <p:spPr>
          <a:xfrm>
            <a:off x="2896870" y="1177925"/>
            <a:ext cx="5306060" cy="3537585"/>
          </a:xfrm>
          <a:prstGeom prst="rect">
            <a:avLst/>
          </a:prstGeom>
        </p:spPr>
      </p:pic>
    </p:spTree>
    <p:extLst>
      <p:ext uri="{BB962C8B-B14F-4D97-AF65-F5344CB8AC3E}">
        <p14:creationId xmlns:p14="http://schemas.microsoft.com/office/powerpoint/2010/main" val="40023916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43</a:t>
            </a:r>
            <a:endParaRPr lang="en-US" sz="1100" dirty="0">
              <a:latin typeface="Gulim" pitchFamily="34" charset="-127"/>
            </a:endParaRPr>
          </a:p>
        </p:txBody>
      </p:sp>
      <p:sp>
        <p:nvSpPr>
          <p:cNvPr id="3" name="文本框 2"/>
          <p:cNvSpPr txBox="1"/>
          <p:nvPr/>
        </p:nvSpPr>
        <p:spPr>
          <a:xfrm>
            <a:off x="236220" y="1439545"/>
            <a:ext cx="177800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sym typeface="+mn-ea"/>
              </a:rPr>
              <a:t>3.</a:t>
            </a:r>
            <a:r>
              <a:rPr lang="zh-CN" altLang="en-US">
                <a:latin typeface="微软雅黑" panose="020B0503020204020204" charset="-122"/>
                <a:ea typeface="微软雅黑" panose="020B0503020204020204" charset="-122"/>
                <a:cs typeface="微软雅黑" panose="020B0503020204020204" charset="-122"/>
                <a:sym typeface="+mn-ea"/>
              </a:rPr>
              <a:t>制作原型页面</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3"/>
          <a:stretch>
            <a:fillRect/>
          </a:stretch>
        </p:blipFill>
        <p:spPr>
          <a:xfrm>
            <a:off x="2989580" y="1092200"/>
            <a:ext cx="5025390" cy="3761740"/>
          </a:xfrm>
          <a:prstGeom prst="rect">
            <a:avLst/>
          </a:prstGeom>
        </p:spPr>
      </p:pic>
    </p:spTree>
    <p:extLst>
      <p:ext uri="{BB962C8B-B14F-4D97-AF65-F5344CB8AC3E}">
        <p14:creationId xmlns:p14="http://schemas.microsoft.com/office/powerpoint/2010/main" val="9458419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44</a:t>
            </a:r>
            <a:endParaRPr lang="en-US" sz="1100" dirty="0">
              <a:latin typeface="Gulim" pitchFamily="34" charset="-127"/>
            </a:endParaRPr>
          </a:p>
        </p:txBody>
      </p:sp>
      <p:sp>
        <p:nvSpPr>
          <p:cNvPr id="3" name="文本框 2"/>
          <p:cNvSpPr txBox="1"/>
          <p:nvPr/>
        </p:nvSpPr>
        <p:spPr>
          <a:xfrm>
            <a:off x="371475" y="1316990"/>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创建页面</a:t>
            </a:r>
          </a:p>
        </p:txBody>
      </p:sp>
      <p:pic>
        <p:nvPicPr>
          <p:cNvPr id="6" name="图片 5"/>
          <p:cNvPicPr>
            <a:picLocks noChangeAspect="1"/>
          </p:cNvPicPr>
          <p:nvPr/>
        </p:nvPicPr>
        <p:blipFill>
          <a:blip r:embed="rId3"/>
          <a:stretch>
            <a:fillRect/>
          </a:stretch>
        </p:blipFill>
        <p:spPr>
          <a:xfrm>
            <a:off x="3100070" y="1031875"/>
            <a:ext cx="5200650" cy="3892550"/>
          </a:xfrm>
          <a:prstGeom prst="rect">
            <a:avLst/>
          </a:prstGeom>
        </p:spPr>
      </p:pic>
    </p:spTree>
    <p:extLst>
      <p:ext uri="{BB962C8B-B14F-4D97-AF65-F5344CB8AC3E}">
        <p14:creationId xmlns:p14="http://schemas.microsoft.com/office/powerpoint/2010/main" val="8796778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45</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页面跳转</a:t>
            </a:r>
          </a:p>
        </p:txBody>
      </p:sp>
      <p:pic>
        <p:nvPicPr>
          <p:cNvPr id="6" name="图片 5"/>
          <p:cNvPicPr>
            <a:picLocks noChangeAspect="1"/>
          </p:cNvPicPr>
          <p:nvPr/>
        </p:nvPicPr>
        <p:blipFill>
          <a:blip r:embed="rId3"/>
          <a:stretch>
            <a:fillRect/>
          </a:stretch>
        </p:blipFill>
        <p:spPr>
          <a:xfrm>
            <a:off x="2514600" y="1200150"/>
            <a:ext cx="5220970" cy="3481070"/>
          </a:xfrm>
          <a:prstGeom prst="rect">
            <a:avLst/>
          </a:prstGeom>
        </p:spPr>
      </p:pic>
    </p:spTree>
    <p:extLst>
      <p:ext uri="{BB962C8B-B14F-4D97-AF65-F5344CB8AC3E}">
        <p14:creationId xmlns:p14="http://schemas.microsoft.com/office/powerpoint/2010/main" val="23238524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46</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页面跳转</a:t>
            </a:r>
          </a:p>
        </p:txBody>
      </p:sp>
      <p:pic>
        <p:nvPicPr>
          <p:cNvPr id="7" name="图片 6"/>
          <p:cNvPicPr>
            <a:picLocks noChangeAspect="1"/>
          </p:cNvPicPr>
          <p:nvPr/>
        </p:nvPicPr>
        <p:blipFill>
          <a:blip r:embed="rId3"/>
          <a:stretch>
            <a:fillRect/>
          </a:stretch>
        </p:blipFill>
        <p:spPr>
          <a:xfrm>
            <a:off x="2000250" y="1249680"/>
            <a:ext cx="4114800" cy="2743200"/>
          </a:xfrm>
          <a:prstGeom prst="rect">
            <a:avLst/>
          </a:prstGeom>
        </p:spPr>
      </p:pic>
      <p:pic>
        <p:nvPicPr>
          <p:cNvPr id="8" name="图片 7"/>
          <p:cNvPicPr>
            <a:picLocks noChangeAspect="1"/>
          </p:cNvPicPr>
          <p:nvPr/>
        </p:nvPicPr>
        <p:blipFill>
          <a:blip r:embed="rId4"/>
          <a:stretch>
            <a:fillRect/>
          </a:stretch>
        </p:blipFill>
        <p:spPr>
          <a:xfrm>
            <a:off x="5042535" y="2339975"/>
            <a:ext cx="4114800" cy="2743200"/>
          </a:xfrm>
          <a:prstGeom prst="rect">
            <a:avLst/>
          </a:prstGeom>
        </p:spPr>
      </p:pic>
    </p:spTree>
    <p:extLst>
      <p:ext uri="{BB962C8B-B14F-4D97-AF65-F5344CB8AC3E}">
        <p14:creationId xmlns:p14="http://schemas.microsoft.com/office/powerpoint/2010/main" val="18063283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47</a:t>
            </a:r>
            <a:endParaRPr lang="en-US" sz="1100" dirty="0">
              <a:latin typeface="Gulim" pitchFamily="34" charset="-127"/>
            </a:endParaRP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添加全局手势</a:t>
            </a:r>
          </a:p>
        </p:txBody>
      </p:sp>
      <p:pic>
        <p:nvPicPr>
          <p:cNvPr id="7" name="图片 6"/>
          <p:cNvPicPr>
            <a:picLocks noChangeAspect="1"/>
          </p:cNvPicPr>
          <p:nvPr/>
        </p:nvPicPr>
        <p:blipFill>
          <a:blip r:embed="rId3"/>
          <a:stretch>
            <a:fillRect/>
          </a:stretch>
        </p:blipFill>
        <p:spPr>
          <a:xfrm>
            <a:off x="2588895" y="1122045"/>
            <a:ext cx="5703570" cy="3802380"/>
          </a:xfrm>
          <a:prstGeom prst="rect">
            <a:avLst/>
          </a:prstGeom>
        </p:spPr>
      </p:pic>
    </p:spTree>
    <p:extLst>
      <p:ext uri="{BB962C8B-B14F-4D97-AF65-F5344CB8AC3E}">
        <p14:creationId xmlns:p14="http://schemas.microsoft.com/office/powerpoint/2010/main" val="8465399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添加全局手势</a:t>
            </a:r>
          </a:p>
        </p:txBody>
      </p:sp>
      <p:pic>
        <p:nvPicPr>
          <p:cNvPr id="8" name="图片 7"/>
          <p:cNvPicPr>
            <a:picLocks noChangeAspect="1"/>
          </p:cNvPicPr>
          <p:nvPr/>
        </p:nvPicPr>
        <p:blipFill>
          <a:blip r:embed="rId3"/>
          <a:stretch>
            <a:fillRect/>
          </a:stretch>
        </p:blipFill>
        <p:spPr>
          <a:xfrm>
            <a:off x="2514600" y="1200150"/>
            <a:ext cx="4114800" cy="2743200"/>
          </a:xfrm>
          <a:prstGeom prst="rect">
            <a:avLst/>
          </a:prstGeom>
        </p:spPr>
      </p:pic>
      <p:pic>
        <p:nvPicPr>
          <p:cNvPr id="9" name="图片 8"/>
          <p:cNvPicPr>
            <a:picLocks noChangeAspect="1"/>
          </p:cNvPicPr>
          <p:nvPr/>
        </p:nvPicPr>
        <p:blipFill>
          <a:blip r:embed="rId4"/>
          <a:stretch>
            <a:fillRect/>
          </a:stretch>
        </p:blipFill>
        <p:spPr>
          <a:xfrm>
            <a:off x="5184775" y="2247265"/>
            <a:ext cx="4114800" cy="2743200"/>
          </a:xfrm>
          <a:prstGeom prst="rect">
            <a:avLst/>
          </a:prstGeom>
        </p:spPr>
      </p:pic>
    </p:spTree>
    <p:extLst>
      <p:ext uri="{BB962C8B-B14F-4D97-AF65-F5344CB8AC3E}">
        <p14:creationId xmlns:p14="http://schemas.microsoft.com/office/powerpoint/2010/main" val="8795592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49</a:t>
            </a:r>
            <a:endParaRPr lang="en-US" sz="1100" dirty="0">
              <a:latin typeface="Gulim" pitchFamily="34" charset="-127"/>
            </a:endParaRPr>
          </a:p>
        </p:txBody>
      </p:sp>
      <p:sp>
        <p:nvSpPr>
          <p:cNvPr id="3" name="文本框 2"/>
          <p:cNvSpPr txBox="1"/>
          <p:nvPr/>
        </p:nvSpPr>
        <p:spPr>
          <a:xfrm>
            <a:off x="323215" y="1350010"/>
            <a:ext cx="1958340" cy="368300"/>
          </a:xfrm>
          <a:prstGeom prst="rect">
            <a:avLst/>
          </a:prstGeom>
          <a:noFill/>
        </p:spPr>
        <p:txBody>
          <a:bodyPr wrap="square" rtlCol="0" anchor="t">
            <a:spAutoFit/>
          </a:bodyPr>
          <a:lstStyle/>
          <a:p>
            <a:r>
              <a:rPr lang="en-US" altLang="zh-CN" dirty="0">
                <a:latin typeface="微软雅黑" panose="020B0503020204020204" charset="-122"/>
                <a:ea typeface="微软雅黑" panose="020B0503020204020204" charset="-122"/>
                <a:cs typeface="微软雅黑" panose="020B0503020204020204" charset="-122"/>
              </a:rPr>
              <a:t>7.</a:t>
            </a:r>
            <a:r>
              <a:rPr lang="zh-CN" altLang="en-US" dirty="0">
                <a:latin typeface="微软雅黑" panose="020B0503020204020204" charset="-122"/>
                <a:ea typeface="微软雅黑" panose="020B0503020204020204" charset="-122"/>
                <a:cs typeface="微软雅黑" panose="020B0503020204020204" charset="-122"/>
              </a:rPr>
              <a:t>手机预览</a:t>
            </a:r>
            <a:r>
              <a:rPr lang="en-US" altLang="zh-CN" sz="1000" dirty="0">
                <a:latin typeface="微软雅黑" panose="020B0503020204020204" charset="-122"/>
                <a:ea typeface="微软雅黑" panose="020B0503020204020204" charset="-122"/>
                <a:cs typeface="微软雅黑" panose="020B0503020204020204" charset="-122"/>
              </a:rPr>
              <a:t>[5]</a:t>
            </a:r>
          </a:p>
        </p:txBody>
      </p:sp>
      <p:pic>
        <p:nvPicPr>
          <p:cNvPr id="6" name="图片 5"/>
          <p:cNvPicPr>
            <a:picLocks noChangeAspect="1"/>
          </p:cNvPicPr>
          <p:nvPr/>
        </p:nvPicPr>
        <p:blipFill>
          <a:blip r:embed="rId3"/>
          <a:stretch>
            <a:fillRect/>
          </a:stretch>
        </p:blipFill>
        <p:spPr>
          <a:xfrm>
            <a:off x="2514600" y="1200150"/>
            <a:ext cx="5292090" cy="3528060"/>
          </a:xfrm>
          <a:prstGeom prst="rect">
            <a:avLst/>
          </a:prstGeom>
        </p:spPr>
      </p:pic>
    </p:spTree>
    <p:extLst>
      <p:ext uri="{BB962C8B-B14F-4D97-AF65-F5344CB8AC3E}">
        <p14:creationId xmlns:p14="http://schemas.microsoft.com/office/powerpoint/2010/main" val="18521240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关于使用界面原型的原因，并借此介绍界面原型的具体作用。</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为什么要使用界面原型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05</a:t>
            </a:r>
            <a:endParaRPr lang="en-US" sz="1100" dirty="0">
              <a:latin typeface="Gulim" pitchFamily="34" charset="-127"/>
            </a:endParaRPr>
          </a:p>
        </p:txBody>
      </p:sp>
    </p:spTree>
    <p:extLst>
      <p:ext uri="{BB962C8B-B14F-4D97-AF65-F5344CB8AC3E}">
        <p14:creationId xmlns:p14="http://schemas.microsoft.com/office/powerpoint/2010/main" val="28978107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4505" y="607695"/>
            <a:ext cx="4772660" cy="593090"/>
          </a:xfrm>
        </p:spPr>
        <p:txBody>
          <a:bodyPr anchor="b"/>
          <a:lstStyle/>
          <a:p>
            <a:pPr eaLnBrk="1" hangingPunct="1"/>
            <a:r>
              <a:rPr lang="en-US" altLang="zh-CN" sz="3600" smtClean="0">
                <a:solidFill>
                  <a:srgbClr val="00B0F0"/>
                </a:solidFill>
                <a:latin typeface="Gulim" pitchFamily="34" charset="-127"/>
              </a:rPr>
              <a:t>本组一些使用成果</a:t>
            </a:r>
          </a:p>
        </p:txBody>
      </p:sp>
      <p:sp>
        <p:nvSpPr>
          <p:cNvPr id="5" name="TextBox 4"/>
          <p:cNvSpPr txBox="1">
            <a:spLocks noChangeArrowheads="1"/>
          </p:cNvSpPr>
          <p:nvPr/>
        </p:nvSpPr>
        <p:spPr bwMode="auto">
          <a:xfrm>
            <a:off x="965200" y="2338705"/>
            <a:ext cx="322199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b="1"/>
              <a:t>右图为本组的部分成果</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50</a:t>
            </a:r>
            <a:endParaRPr lang="en-US" sz="1100" dirty="0">
              <a:latin typeface="Gulim" pitchFamily="34" charset="-127"/>
            </a:endParaRPr>
          </a:p>
        </p:txBody>
      </p:sp>
      <p:pic>
        <p:nvPicPr>
          <p:cNvPr id="2" name="图片 1" descr="OKIJPN[8J6(T{X]O95BN]9E"/>
          <p:cNvPicPr>
            <a:picLocks noChangeAspect="1"/>
          </p:cNvPicPr>
          <p:nvPr/>
        </p:nvPicPr>
        <p:blipFill>
          <a:blip r:embed="rId2"/>
          <a:stretch>
            <a:fillRect/>
          </a:stretch>
        </p:blipFill>
        <p:spPr>
          <a:xfrm>
            <a:off x="5672455" y="372745"/>
            <a:ext cx="3090545" cy="4398010"/>
          </a:xfrm>
          <a:prstGeom prst="rect">
            <a:avLst/>
          </a:prstGeom>
        </p:spPr>
      </p:pic>
    </p:spTree>
    <p:extLst>
      <p:ext uri="{BB962C8B-B14F-4D97-AF65-F5344CB8AC3E}">
        <p14:creationId xmlns:p14="http://schemas.microsoft.com/office/powerpoint/2010/main" val="22500918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总结</a:t>
            </a:r>
            <a:r>
              <a:rPr lang="en-US" altLang="zh-CN" sz="3600" smtClean="0">
                <a:solidFill>
                  <a:srgbClr val="00B0F0"/>
                </a:solidFill>
                <a:latin typeface="Gulim" pitchFamily="34" charset="-127"/>
              </a:rPr>
              <a:t> </a:t>
            </a:r>
          </a:p>
        </p:txBody>
      </p:sp>
      <p:sp>
        <p:nvSpPr>
          <p:cNvPr id="3" name="TextBox 2"/>
          <p:cNvSpPr txBox="1">
            <a:spLocks noChangeArrowheads="1"/>
          </p:cNvSpPr>
          <p:nvPr/>
        </p:nvSpPr>
        <p:spPr bwMode="auto">
          <a:xfrm>
            <a:off x="848360" y="4382135"/>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L</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51</a:t>
            </a:r>
            <a:endParaRPr lang="en-US" sz="1100" dirty="0">
              <a:latin typeface="Gulim" pitchFamily="34" charset="-127"/>
            </a:endParaRPr>
          </a:p>
        </p:txBody>
      </p:sp>
      <p:graphicFrame>
        <p:nvGraphicFramePr>
          <p:cNvPr id="20" name="Table 19"/>
          <p:cNvGraphicFramePr>
            <a:graphicFrameLocks noGrp="1"/>
          </p:cNvGraphicFramePr>
          <p:nvPr/>
        </p:nvGraphicFramePr>
        <p:xfrm>
          <a:off x="815340" y="1049655"/>
          <a:ext cx="7315200" cy="3124200"/>
        </p:xfrm>
        <a:graphic>
          <a:graphicData uri="http://schemas.openxmlformats.org/drawingml/2006/table">
            <a:tbl>
              <a:tblPr firstRow="1" bandRow="1">
                <a:tableStyleId>{5FD0F851-EC5A-4D38-B0AD-8093EC10F338}</a:tableStyleId>
              </a:tblPr>
              <a:tblGrid>
                <a:gridCol w="1828800"/>
                <a:gridCol w="1828800"/>
                <a:gridCol w="1828800"/>
                <a:gridCol w="1828800"/>
              </a:tblGrid>
              <a:tr h="473075">
                <a:tc>
                  <a:txBody>
                    <a:bodyPr/>
                    <a:lstStyle/>
                    <a:p>
                      <a:pPr algn="ctr"/>
                      <a:r>
                        <a:rPr lang="en-US" sz="1400" b="0" dirty="0" smtClean="0">
                          <a:latin typeface="Gulim" pitchFamily="34" charset="-127"/>
                        </a:rPr>
                        <a:t>NAME</a:t>
                      </a:r>
                      <a:endParaRPr lang="en-US" sz="1400" b="0" dirty="0">
                        <a:latin typeface="Gulim" pitchFamily="34" charset="-127"/>
                      </a:endParaRPr>
                    </a:p>
                  </a:txBody>
                  <a:tcPr anchor="ctr"/>
                </a:tc>
                <a:tc>
                  <a:txBody>
                    <a:bodyPr/>
                    <a:lstStyle/>
                    <a:p>
                      <a:pPr algn="ctr"/>
                      <a:r>
                        <a:rPr lang="en-US" sz="1400" b="0" dirty="0" smtClean="0">
                          <a:latin typeface="Gulim" pitchFamily="34" charset="-127"/>
                        </a:rPr>
                        <a:t>GUI Design Studio</a:t>
                      </a:r>
                    </a:p>
                  </a:txBody>
                  <a:tcPr anchor="ctr"/>
                </a:tc>
                <a:tc>
                  <a:txBody>
                    <a:bodyPr/>
                    <a:lstStyle/>
                    <a:p>
                      <a:pPr algn="ctr"/>
                      <a:r>
                        <a:rPr lang="en-US" sz="1400" b="0" dirty="0" smtClean="0">
                          <a:latin typeface="Gulim" pitchFamily="34" charset="-127"/>
                        </a:rPr>
                        <a:t>墨刀</a:t>
                      </a:r>
                    </a:p>
                  </a:txBody>
                  <a:tcPr anchor="ctr"/>
                </a:tc>
                <a:tc>
                  <a:txBody>
                    <a:bodyPr/>
                    <a:lstStyle/>
                    <a:p>
                      <a:pPr algn="ctr"/>
                      <a:r>
                        <a:rPr lang="en-US" sz="1400" b="0" dirty="0" smtClean="0">
                          <a:latin typeface="Gulim" pitchFamily="34" charset="-127"/>
                        </a:rPr>
                        <a:t>Axure</a:t>
                      </a:r>
                    </a:p>
                  </a:txBody>
                  <a:tcPr anchor="ctr"/>
                </a:tc>
              </a:tr>
              <a:tr h="473710">
                <a:tc>
                  <a:txBody>
                    <a:bodyPr/>
                    <a:lstStyle/>
                    <a:p>
                      <a:pPr algn="ctr"/>
                      <a:r>
                        <a:rPr lang="zh-CN" altLang="en-US" sz="900" b="0" dirty="0" smtClean="0">
                          <a:latin typeface="Calibri" panose="020F0502020204030204" pitchFamily="34" charset="0"/>
                        </a:rPr>
                        <a:t>特点</a:t>
                      </a:r>
                    </a:p>
                  </a:txBody>
                  <a:tcPr anchor="ctr"/>
                </a:tc>
                <a:tc>
                  <a:txBody>
                    <a:bodyPr/>
                    <a:lstStyle/>
                    <a:p>
                      <a:pPr algn="ctr"/>
                      <a:r>
                        <a:rPr lang="en-US" sz="900" b="0" dirty="0">
                          <a:latin typeface="Calibri" panose="020F0502020204030204" pitchFamily="34" charset="0"/>
                        </a:rPr>
                        <a:t>自带流程控制和命令促发判断</a:t>
                      </a:r>
                    </a:p>
                    <a:p>
                      <a:pPr algn="ctr"/>
                      <a:r>
                        <a:rPr lang="zh-CN" altLang="en-US" sz="900" b="0" dirty="0">
                          <a:latin typeface="Calibri" panose="020F0502020204030204" pitchFamily="34" charset="0"/>
                        </a:rPr>
                        <a:t>多元化设计元素，多种查看风格</a:t>
                      </a:r>
                    </a:p>
                  </a:txBody>
                  <a:tcPr anchor="ctr"/>
                </a:tc>
                <a:tc>
                  <a:txBody>
                    <a:bodyPr/>
                    <a:lstStyle/>
                    <a:p>
                      <a:pPr algn="ctr"/>
                      <a:r>
                        <a:rPr lang="zh-CN" altLang="en-US" sz="900" b="0" dirty="0">
                          <a:latin typeface="Calibri" panose="020F0502020204030204" pitchFamily="34" charset="0"/>
                        </a:rPr>
                        <a:t>快捷，简便</a:t>
                      </a:r>
                    </a:p>
                  </a:txBody>
                  <a:tcPr anchor="ctr"/>
                </a:tc>
                <a:tc>
                  <a:txBody>
                    <a:bodyPr/>
                    <a:lstStyle/>
                    <a:p>
                      <a:pPr algn="ctr"/>
                      <a:r>
                        <a:rPr lang="en-US" sz="900" b="0" dirty="0">
                          <a:latin typeface="Calibri" panose="020F0502020204030204" pitchFamily="34" charset="0"/>
                        </a:rPr>
                        <a:t>用于制作快速原型的软件。也可以绘制中保真原型草图</a:t>
                      </a:r>
                    </a:p>
                  </a:txBody>
                  <a:tcPr anchor="ctr"/>
                </a:tc>
              </a:tr>
              <a:tr h="1230630">
                <a:tc>
                  <a:txBody>
                    <a:bodyPr/>
                    <a:lstStyle/>
                    <a:p>
                      <a:pPr algn="ctr"/>
                      <a:r>
                        <a:rPr lang="zh-CN" altLang="en-US" sz="900" b="0" dirty="0" smtClean="0">
                          <a:latin typeface="Calibri" panose="020F0502020204030204" pitchFamily="34" charset="0"/>
                        </a:rPr>
                        <a:t>优点</a:t>
                      </a:r>
                    </a:p>
                  </a:txBody>
                  <a:tcPr anchor="ctr"/>
                </a:tc>
                <a:tc>
                  <a:txBody>
                    <a:bodyPr/>
                    <a:lstStyle/>
                    <a:p>
                      <a:pPr algn="ctr"/>
                      <a:r>
                        <a:rPr lang="en-US" sz="900" b="0" dirty="0">
                          <a:latin typeface="Calibri" panose="020F0502020204030204" pitchFamily="34" charset="0"/>
                        </a:rPr>
                        <a:t>在一个低成本、无风险的环境中快速地提出想法并进行测试，并通过首先获得正确的设计来避免昂贵的实现返工。验证设计和要求</a:t>
                      </a:r>
                      <a:r>
                        <a:rPr lang="zh-CN" altLang="en-US" sz="900" b="0" dirty="0">
                          <a:latin typeface="Calibri" panose="020F0502020204030204" pitchFamily="34" charset="0"/>
                        </a:rPr>
                        <a:t>，</a:t>
                      </a:r>
                      <a:r>
                        <a:rPr lang="en-US" sz="900" b="0" dirty="0">
                          <a:latin typeface="Calibri" panose="020F0502020204030204" pitchFamily="34" charset="0"/>
                        </a:rPr>
                        <a:t>探索替代方案</a:t>
                      </a:r>
                      <a:r>
                        <a:rPr lang="zh-CN" altLang="en-US" sz="900" b="0" dirty="0">
                          <a:latin typeface="Calibri" panose="020F0502020204030204" pitchFamily="34" charset="0"/>
                        </a:rPr>
                        <a:t>，</a:t>
                      </a:r>
                      <a:r>
                        <a:rPr lang="en-US" sz="900" b="0" dirty="0">
                          <a:latin typeface="Calibri" panose="020F0502020204030204" pitchFamily="34" charset="0"/>
                        </a:rPr>
                        <a:t>评估不同的使用场景</a:t>
                      </a:r>
                    </a:p>
                  </a:txBody>
                  <a:tcPr anchor="ctr">
                    <a:solidFill>
                      <a:schemeClr val="accent5">
                        <a:alpha val="20000"/>
                      </a:schemeClr>
                    </a:solidFill>
                  </a:tcPr>
                </a:tc>
                <a:tc>
                  <a:txBody>
                    <a:bodyPr/>
                    <a:lstStyle/>
                    <a:p>
                      <a:pPr algn="ctr"/>
                      <a:r>
                        <a:rPr lang="en-US" sz="900" b="0" dirty="0">
                          <a:latin typeface="Calibri" panose="020F0502020204030204" pitchFamily="34" charset="0"/>
                        </a:rPr>
                        <a:t>云端操作，（与Axure相比）避免本地维护一堆rp文档的问题</a:t>
                      </a:r>
                    </a:p>
                    <a:p>
                      <a:pPr algn="ctr"/>
                      <a:r>
                        <a:rPr lang="en-US" sz="900" b="0" dirty="0">
                          <a:latin typeface="Calibri" panose="020F0502020204030204" pitchFamily="34" charset="0"/>
                        </a:rPr>
                        <a:t>网页分享，（与Axure相比）避免本地维护一堆html，还需要自己建立web server才能共享的问题</a:t>
                      </a:r>
                    </a:p>
                    <a:p>
                      <a:pPr algn="ctr"/>
                      <a:r>
                        <a:rPr lang="en-US" sz="900" b="0" dirty="0">
                          <a:latin typeface="Calibri" panose="020F0502020204030204" pitchFamily="34" charset="0"/>
                        </a:rPr>
                        <a:t>价格相对比较低</a:t>
                      </a:r>
                    </a:p>
                  </a:txBody>
                  <a:tcPr anchor="ctr">
                    <a:noFill/>
                  </a:tcPr>
                </a:tc>
                <a:tc>
                  <a:txBody>
                    <a:bodyPr/>
                    <a:lstStyle/>
                    <a:p>
                      <a:pPr algn="ctr"/>
                      <a:r>
                        <a:rPr lang="en-US" sz="900" b="0" dirty="0">
                          <a:latin typeface="Calibri" panose="020F0502020204030204" pitchFamily="34" charset="0"/>
                        </a:rPr>
                        <a:t>借鉴了office的界面，能够让用户快速上手，并且提供了丰富的组件样式修改，</a:t>
                      </a:r>
                      <a:r>
                        <a:rPr lang="zh-CN" altLang="en-US" sz="900" b="0" dirty="0">
                          <a:latin typeface="Calibri" panose="020F0502020204030204" pitchFamily="34" charset="0"/>
                        </a:rPr>
                        <a:t>其</a:t>
                      </a:r>
                      <a:r>
                        <a:rPr lang="en-US" sz="900" b="0" dirty="0">
                          <a:latin typeface="Calibri" panose="020F0502020204030204" pitchFamily="34" charset="0"/>
                        </a:rPr>
                        <a:t>低保真、高保真甚至接近于实际效果的界面。丰富的脚本模式，快速完成界面元素的交互，，使能够生成十分接近于真实产品的原型。能够导入其他人创建的元件库</a:t>
                      </a:r>
                    </a:p>
                  </a:txBody>
                  <a:tcPr anchor="ctr">
                    <a:solidFill>
                      <a:schemeClr val="accent5">
                        <a:lumMod val="20000"/>
                        <a:lumOff val="80000"/>
                      </a:schemeClr>
                    </a:solidFill>
                  </a:tcPr>
                </a:tc>
              </a:tr>
              <a:tr h="946785">
                <a:tc>
                  <a:txBody>
                    <a:bodyPr/>
                    <a:lstStyle/>
                    <a:p>
                      <a:pPr algn="ctr"/>
                      <a:r>
                        <a:rPr lang="zh-CN" altLang="en-US" sz="900" dirty="0" smtClean="0">
                          <a:latin typeface="Calibri" panose="020F0502020204030204" pitchFamily="34" charset="0"/>
                          <a:sym typeface="+mn-ea"/>
                        </a:rPr>
                        <a:t>缺点</a:t>
                      </a:r>
                      <a:endParaRPr lang="en-US" sz="900" b="0" dirty="0">
                        <a:latin typeface="Calibri" panose="020F0502020204030204" pitchFamily="34" charset="0"/>
                      </a:endParaRPr>
                    </a:p>
                  </a:txBody>
                  <a:tcPr anchor="ctr"/>
                </a:tc>
                <a:tc>
                  <a:txBody>
                    <a:bodyPr/>
                    <a:lstStyle/>
                    <a:p>
                      <a:pPr algn="ctr"/>
                      <a:r>
                        <a:rPr lang="zh-CN" altLang="en-US" sz="900" b="0" dirty="0">
                          <a:latin typeface="Calibri" panose="020F0502020204030204" pitchFamily="34" charset="0"/>
                        </a:rPr>
                        <a:t>收费贵，操作要求高，制作对象单一</a:t>
                      </a:r>
                    </a:p>
                  </a:txBody>
                  <a:tcPr anchor="ctr">
                    <a:noFill/>
                  </a:tcPr>
                </a:tc>
                <a:tc>
                  <a:txBody>
                    <a:bodyPr/>
                    <a:lstStyle/>
                    <a:p>
                      <a:pPr algn="ctr"/>
                      <a:r>
                        <a:rPr lang="zh-CN" altLang="en-US" sz="900" b="0" dirty="0">
                          <a:latin typeface="Calibri" panose="020F0502020204030204" pitchFamily="34" charset="0"/>
                        </a:rPr>
                        <a:t>轻量级工具，没有版本管理，需求不能画流程图，分享存在多种问题，对</a:t>
                      </a:r>
                      <a:r>
                        <a:rPr lang="en-US" altLang="zh-CN" sz="900" b="0" dirty="0">
                          <a:latin typeface="Calibri" panose="020F0502020204030204" pitchFamily="34" charset="0"/>
                        </a:rPr>
                        <a:t>mac</a:t>
                      </a:r>
                      <a:r>
                        <a:rPr lang="zh-CN" altLang="en-US" sz="900" b="0" dirty="0">
                          <a:latin typeface="Calibri" panose="020F0502020204030204" pitchFamily="34" charset="0"/>
                        </a:rPr>
                        <a:t>系统不友好</a:t>
                      </a:r>
                    </a:p>
                  </a:txBody>
                  <a:tcPr anchor="ctr">
                    <a:solidFill>
                      <a:schemeClr val="accent5">
                        <a:lumMod val="20000"/>
                        <a:lumOff val="80000"/>
                      </a:schemeClr>
                    </a:solidFill>
                  </a:tcPr>
                </a:tc>
                <a:tc>
                  <a:txBody>
                    <a:bodyPr/>
                    <a:lstStyle/>
                    <a:p>
                      <a:pPr algn="ctr"/>
                      <a:r>
                        <a:rPr lang="zh-CN" altLang="en-US" sz="900" b="0" dirty="0">
                          <a:latin typeface="Calibri" panose="020F0502020204030204" pitchFamily="34" charset="0"/>
                        </a:rPr>
                        <a:t>环境配置相对前两个较高，操作难度不亚于第一个软件</a:t>
                      </a:r>
                    </a:p>
                  </a:txBody>
                  <a:tcPr anchor="ctr">
                    <a:noFill/>
                  </a:tcPr>
                </a:tc>
              </a:tr>
            </a:tbl>
          </a:graphicData>
        </a:graphic>
      </p:graphicFrame>
    </p:spTree>
    <p:extLst>
      <p:ext uri="{BB962C8B-B14F-4D97-AF65-F5344CB8AC3E}">
        <p14:creationId xmlns:p14="http://schemas.microsoft.com/office/powerpoint/2010/main" val="3885333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52</a:t>
            </a:r>
            <a:endParaRPr lang="en-US" sz="1100" dirty="0">
              <a:latin typeface="Gulim" pitchFamily="34" charset="-127"/>
            </a:endParaRPr>
          </a:p>
        </p:txBody>
      </p:sp>
      <p:sp>
        <p:nvSpPr>
          <p:cNvPr id="3" name="文本框 2"/>
          <p:cNvSpPr txBox="1"/>
          <p:nvPr/>
        </p:nvSpPr>
        <p:spPr>
          <a:xfrm>
            <a:off x="1196340" y="917575"/>
            <a:ext cx="6939915" cy="360098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[1]推荐两个界面原型设计工具--GUIDesignStudio 和 Mockups For Desktop - 小A永不败 - 博客园 https://www.cnblogs.com/XACOOL/p/5665388.html  2018年11月3日19点07分</a:t>
            </a:r>
          </a:p>
          <a:p>
            <a:r>
              <a:rPr lang="zh-CN" altLang="en-US" sz="1200" dirty="0">
                <a:latin typeface="微软雅黑" panose="020B0503020204020204" charset="-122"/>
                <a:ea typeface="微软雅黑" panose="020B0503020204020204" charset="-122"/>
                <a:cs typeface="微软雅黑" panose="020B0503020204020204" charset="-122"/>
              </a:rPr>
              <a:t>[2]GUI Design Studio|界面及软件原型设计工具-v5版本下载,教程资源及正版购买 https://www.evget.com/product/1860 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[3]如何评价墨刀这款产品？ - 知乎 https://www.zhihu.com/question/27009921</a:t>
            </a:r>
          </a:p>
          <a:p>
            <a:r>
              <a:rPr lang="zh-CN" altLang="en-US" sz="1200" dirty="0">
                <a:latin typeface="微软雅黑" panose="020B0503020204020204" charset="-122"/>
                <a:ea typeface="微软雅黑" panose="020B0503020204020204" charset="-122"/>
                <a:cs typeface="微软雅黑" panose="020B0503020204020204" charset="-122"/>
              </a:rPr>
              <a:t>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[4]原型工具墨刀新版更新 迈向“团队协同”新时代--舆情频道--人民网 http://yuqing.people.com.cn/n1/2017/0613/c210117-29337014.html 2018年11月4日10点46分</a:t>
            </a:r>
          </a:p>
          <a:p>
            <a:r>
              <a:rPr lang="en-US" altLang="zh-CN" sz="1200" dirty="0">
                <a:latin typeface="微软雅黑" panose="020B0503020204020204" charset="-122"/>
                <a:ea typeface="微软雅黑" panose="020B0503020204020204" charset="-122"/>
                <a:cs typeface="微软雅黑" panose="020B0503020204020204" charset="-122"/>
              </a:rPr>
              <a:t>[5]</a:t>
            </a:r>
            <a:r>
              <a:rPr lang="en-US" altLang="zh-CN" sz="1200" dirty="0" err="1">
                <a:latin typeface="微软雅黑" panose="020B0503020204020204" charset="-122"/>
                <a:ea typeface="微软雅黑" panose="020B0503020204020204" charset="-122"/>
                <a:cs typeface="微软雅黑" panose="020B0503020204020204" charset="-122"/>
              </a:rPr>
              <a:t>墨刀教程：如何快速制作一个App首页原型</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mergerly的专栏</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https://blog.csdn.net/mergerly/article/details/80009743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57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[6]</a:t>
            </a:r>
            <a:r>
              <a:rPr lang="zh-CN" altLang="en-US" sz="1200" dirty="0">
                <a:latin typeface="微软雅黑" panose="020B0503020204020204" charset="-122"/>
                <a:ea typeface="微软雅黑" panose="020B0503020204020204" charset="-122"/>
                <a:cs typeface="微软雅黑" panose="020B0503020204020204" charset="-122"/>
              </a:rPr>
              <a:t>如何优雅的用</a:t>
            </a:r>
            <a:r>
              <a:rPr lang="en-US" altLang="zh-CN" sz="1200" dirty="0" err="1">
                <a:latin typeface="微软雅黑" panose="020B0503020204020204" charset="-122"/>
                <a:ea typeface="微软雅黑" panose="020B0503020204020204" charset="-122"/>
                <a:cs typeface="微软雅黑" panose="020B0503020204020204" charset="-122"/>
              </a:rPr>
              <a:t>Axure</a:t>
            </a:r>
            <a:r>
              <a:rPr lang="zh-CN" altLang="en-US" sz="1200" dirty="0">
                <a:latin typeface="微软雅黑" panose="020B0503020204020204" charset="-122"/>
                <a:ea typeface="微软雅黑" panose="020B0503020204020204" charset="-122"/>
                <a:cs typeface="微软雅黑" panose="020B0503020204020204" charset="-122"/>
              </a:rPr>
              <a:t>绘制高保真原型心得</a:t>
            </a:r>
            <a:r>
              <a:rPr lang="zh-CN" altLang="en-US" sz="1200" dirty="0" smtClean="0">
                <a:latin typeface="微软雅黑" panose="020B0503020204020204" charset="-122"/>
                <a:ea typeface="微软雅黑" panose="020B0503020204020204" charset="-122"/>
                <a:cs typeface="微软雅黑" panose="020B0503020204020204" charset="-122"/>
              </a:rPr>
              <a:t>分享</a:t>
            </a:r>
            <a:r>
              <a:rPr lang="en-US" altLang="zh-CN" sz="1200" dirty="0" smtClean="0">
                <a:latin typeface="微软雅黑" panose="020B0503020204020204" charset="-122"/>
                <a:ea typeface="微软雅黑" panose="020B0503020204020204" charset="-122"/>
                <a:cs typeface="微软雅黑" panose="020B0503020204020204" charset="-122"/>
              </a:rPr>
              <a:t>-Sara009-Csdn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blog.csdn.net/liuruyi007/article/details/50886971</a:t>
            </a:r>
            <a:r>
              <a:rPr lang="en-US" altLang="zh-CN" sz="1200" dirty="0">
                <a:latin typeface="微软雅黑" panose="020B0503020204020204" charset="-122"/>
                <a:ea typeface="微软雅黑" panose="020B0503020204020204" charset="-122"/>
                <a:cs typeface="微软雅黑" panose="020B0503020204020204" charset="-122"/>
              </a:rPr>
              <a:t>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[7]</a:t>
            </a:r>
            <a:r>
              <a:rPr lang="zh-CN" altLang="en-US" sz="1200" dirty="0">
                <a:latin typeface="微软雅黑" panose="020B0503020204020204" charset="-122"/>
                <a:ea typeface="微软雅黑" panose="020B0503020204020204" charset="-122"/>
                <a:cs typeface="微软雅黑" panose="020B0503020204020204" charset="-122"/>
              </a:rPr>
              <a:t>我们为什么不画高保真原型</a:t>
            </a:r>
            <a:r>
              <a:rPr lang="zh-CN" altLang="en-US" sz="1200" dirty="0" smtClean="0">
                <a:latin typeface="微软雅黑" panose="020B0503020204020204" charset="-122"/>
                <a:ea typeface="微软雅黑" panose="020B0503020204020204" charset="-122"/>
                <a:cs typeface="微软雅黑" panose="020B0503020204020204" charset="-122"/>
              </a:rPr>
              <a:t>图</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 </a:t>
            </a:r>
            <a:r>
              <a:rPr lang="zh-CN" altLang="en-US" sz="1200" dirty="0" smtClean="0">
                <a:latin typeface="微软雅黑" panose="020B0503020204020204" charset="-122"/>
                <a:ea typeface="微软雅黑" panose="020B0503020204020204" charset="-122"/>
                <a:cs typeface="微软雅黑" panose="020B0503020204020204" charset="-122"/>
              </a:rPr>
              <a:t>西格玛休</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blog.csdn.net/signalxiu/article/details/80033420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[8]</a:t>
            </a:r>
            <a:r>
              <a:rPr lang="zh-CN" altLang="en-US" sz="1200" dirty="0">
                <a:latin typeface="微软雅黑" panose="020B0503020204020204" charset="-122"/>
                <a:ea typeface="微软雅黑" panose="020B0503020204020204" charset="-122"/>
                <a:cs typeface="微软雅黑" panose="020B0503020204020204" charset="-122"/>
              </a:rPr>
              <a:t>熊先生做原型之对于原型设计中高保真的</a:t>
            </a:r>
            <a:r>
              <a:rPr lang="zh-CN" altLang="en-US" sz="1200" dirty="0" smtClean="0">
                <a:latin typeface="微软雅黑" panose="020B0503020204020204" charset="-122"/>
                <a:ea typeface="微软雅黑" panose="020B0503020204020204" charset="-122"/>
                <a:cs typeface="微软雅黑" panose="020B0503020204020204" charset="-122"/>
              </a:rPr>
              <a:t>理解</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blog.csdn.net/jongde1/article/details/51994759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[9]</a:t>
            </a:r>
            <a:r>
              <a:rPr lang="zh-CN" altLang="en-US" sz="1200" dirty="0">
                <a:latin typeface="微软雅黑" panose="020B0503020204020204" charset="-122"/>
                <a:ea typeface="微软雅黑" panose="020B0503020204020204" charset="-122"/>
                <a:cs typeface="微软雅黑" panose="020B0503020204020204" charset="-122"/>
              </a:rPr>
              <a:t>高保真</a:t>
            </a:r>
            <a:r>
              <a:rPr lang="zh-CN" altLang="en-US" sz="1200" dirty="0" smtClean="0">
                <a:latin typeface="微软雅黑" panose="020B0503020204020204" charset="-122"/>
                <a:ea typeface="微软雅黑" panose="020B0503020204020204" charset="-122"/>
                <a:cs typeface="微软雅黑" panose="020B0503020204020204" charset="-122"/>
              </a:rPr>
              <a:t>原型</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Christina_Ting</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blog.csdn.net/christina_ting/article/details/38066529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585624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53</a:t>
            </a:r>
            <a:endParaRPr lang="en-US" sz="1100" dirty="0">
              <a:latin typeface="Gulim" pitchFamily="34" charset="-127"/>
            </a:endParaRPr>
          </a:p>
        </p:txBody>
      </p:sp>
      <p:sp>
        <p:nvSpPr>
          <p:cNvPr id="3" name="文本框 2"/>
          <p:cNvSpPr txBox="1"/>
          <p:nvPr/>
        </p:nvSpPr>
        <p:spPr>
          <a:xfrm>
            <a:off x="1196340" y="917575"/>
            <a:ext cx="6939915" cy="267765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1</a:t>
            </a:r>
            <a:r>
              <a:rPr lang="en-US" altLang="zh-CN" sz="1200" dirty="0" smtClean="0">
                <a:latin typeface="微软雅黑" panose="020B0503020204020204" charset="-122"/>
                <a:ea typeface="微软雅黑" panose="020B0503020204020204" charset="-122"/>
                <a:cs typeface="微软雅黑" panose="020B0503020204020204" charset="-122"/>
              </a:rPr>
              <a:t>0</a:t>
            </a:r>
            <a:r>
              <a:rPr lang="zh-CN" altLang="en-US" sz="1200" dirty="0">
                <a:latin typeface="微软雅黑" panose="020B0503020204020204" charset="-122"/>
                <a:ea typeface="微软雅黑" panose="020B0503020204020204" charset="-122"/>
                <a:cs typeface="微软雅黑" panose="020B0503020204020204" charset="-122"/>
              </a:rPr>
              <a:t>]原型设计的重要性你真的知道吗</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https://blog.csdn.net/jongde1/article/details/72830254?locationNum=9&amp;fps=1 2018</a:t>
            </a:r>
            <a:r>
              <a:rPr lang="zh-CN" altLang="en-US" sz="1200" dirty="0" smtClean="0">
                <a:latin typeface="微软雅黑" panose="020B0503020204020204" charset="-122"/>
                <a:ea typeface="微软雅黑" panose="020B0503020204020204" charset="-122"/>
                <a:cs typeface="微软雅黑" panose="020B0503020204020204" charset="-122"/>
              </a:rPr>
              <a:t>年</a:t>
            </a:r>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smtClean="0">
                <a:latin typeface="微软雅黑" panose="020B0503020204020204" charset="-122"/>
                <a:ea typeface="微软雅黑" panose="020B0503020204020204" charset="-122"/>
                <a:cs typeface="微软雅黑" panose="020B0503020204020204" charset="-122"/>
              </a:rPr>
              <a:t>月</a:t>
            </a:r>
            <a:r>
              <a:rPr lang="en-US" altLang="zh-CN" sz="1200" dirty="0" smtClean="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为什么我越来越喜欢画低保真原型</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err="1">
                <a:latin typeface="微软雅黑" panose="020B0503020204020204" charset="-122"/>
                <a:ea typeface="微软雅黑" panose="020B0503020204020204" charset="-122"/>
                <a:cs typeface="微软雅黑" panose="020B0503020204020204" charset="-122"/>
              </a:rPr>
              <a:t>Mockplus</a:t>
            </a:r>
            <a:r>
              <a:rPr lang="en-US" altLang="zh-CN" sz="1200" dirty="0">
                <a:latin typeface="微软雅黑" panose="020B0503020204020204" charset="-122"/>
                <a:ea typeface="微软雅黑" panose="020B0503020204020204" charset="-122"/>
                <a:cs typeface="微软雅黑" panose="020B0503020204020204" charset="-122"/>
              </a:rPr>
              <a:t>-CSDN</a:t>
            </a:r>
            <a:r>
              <a:rPr lang="zh-CN" altLang="en-US" sz="1200" dirty="0">
                <a:latin typeface="微软雅黑" panose="020B0503020204020204" charset="-122"/>
                <a:ea typeface="微软雅黑" panose="020B0503020204020204" charset="-122"/>
                <a:cs typeface="微软雅黑" panose="020B0503020204020204" charset="-122"/>
              </a:rPr>
              <a:t>博</a:t>
            </a:r>
            <a:r>
              <a:rPr lang="zh-CN" altLang="en-US" sz="1200" dirty="0" smtClean="0">
                <a:latin typeface="微软雅黑" panose="020B0503020204020204" charset="-122"/>
                <a:ea typeface="微软雅黑" panose="020B0503020204020204" charset="-122"/>
                <a:cs typeface="微软雅黑" panose="020B0503020204020204" charset="-122"/>
              </a:rPr>
              <a:t>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blog.csdn.net/jongde1/article/details/76674717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[12]</a:t>
            </a:r>
            <a:r>
              <a:rPr lang="zh-CN" altLang="en-US" sz="1200" dirty="0">
                <a:latin typeface="微软雅黑" panose="020B0503020204020204" charset="-122"/>
                <a:ea typeface="微软雅黑" panose="020B0503020204020204" charset="-122"/>
                <a:cs typeface="微软雅黑" panose="020B0503020204020204" charset="-122"/>
              </a:rPr>
              <a:t>草图原型、低保真、高保真三大原型的设计</a:t>
            </a:r>
            <a:r>
              <a:rPr lang="zh-CN" altLang="en-US" sz="1200" dirty="0" smtClean="0">
                <a:latin typeface="微软雅黑" panose="020B0503020204020204" charset="-122"/>
                <a:ea typeface="微软雅黑" panose="020B0503020204020204" charset="-122"/>
                <a:cs typeface="微软雅黑" panose="020B0503020204020204" charset="-122"/>
              </a:rPr>
              <a:t>技巧</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smtClean="0">
                <a:latin typeface="微软雅黑" panose="020B0503020204020204" charset="-122"/>
                <a:ea typeface="微软雅黑" panose="020B0503020204020204" charset="-122"/>
                <a:cs typeface="微软雅黑" panose="020B0503020204020204" charset="-122"/>
              </a:rPr>
              <a:t>设计</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新浪博客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http://blog.sina.com.cn/s/blog_69b41dad0102wg3x.html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[13]</a:t>
            </a:r>
            <a:r>
              <a:rPr lang="en-US" altLang="zh-CN" sz="1200" dirty="0" err="1" smtClean="0">
                <a:latin typeface="微软雅黑" panose="020B0503020204020204" charset="-122"/>
                <a:ea typeface="微软雅黑" panose="020B0503020204020204" charset="-122"/>
                <a:cs typeface="微软雅黑" panose="020B0503020204020204" charset="-122"/>
              </a:rPr>
              <a:t>Preece.J</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等著</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刘伟等译</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交互设计</a:t>
            </a:r>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超越人机交互</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北京：机械工业出版社，</a:t>
            </a:r>
            <a:r>
              <a:rPr lang="en-US" altLang="zh-CN" sz="1200" dirty="0" smtClean="0">
                <a:latin typeface="微软雅黑" panose="020B0503020204020204" charset="-122"/>
                <a:ea typeface="微软雅黑" panose="020B0503020204020204" charset="-122"/>
                <a:cs typeface="微软雅黑" panose="020B0503020204020204" charset="-122"/>
              </a:rPr>
              <a:t>2018.</a:t>
            </a:r>
          </a:p>
          <a:p>
            <a:r>
              <a:rPr lang="en-US" altLang="zh-CN" sz="1200" dirty="0" smtClean="0">
                <a:latin typeface="微软雅黑" panose="020B0503020204020204" charset="-122"/>
                <a:ea typeface="微软雅黑" panose="020B0503020204020204" charset="-122"/>
                <a:cs typeface="微软雅黑" panose="020B0503020204020204" charset="-122"/>
              </a:rPr>
              <a:t>[14]</a:t>
            </a:r>
            <a:r>
              <a:rPr lang="zh-CN" altLang="en-US" sz="1200" dirty="0">
                <a:latin typeface="微软雅黑" panose="020B0503020204020204" charset="-122"/>
                <a:ea typeface="微软雅黑" panose="020B0503020204020204" charset="-122"/>
                <a:cs typeface="微软雅黑" panose="020B0503020204020204" charset="-122"/>
              </a:rPr>
              <a:t> </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a:latin typeface="微软雅黑" panose="020B0503020204020204" charset="-122"/>
                <a:ea typeface="微软雅黑" panose="020B0503020204020204" charset="-122"/>
                <a:cs typeface="微软雅黑" panose="020B0503020204020204" charset="-122"/>
              </a:rPr>
              <a:t>设计中界面原型作用的</a:t>
            </a:r>
            <a:r>
              <a:rPr lang="zh-CN" altLang="en-US" sz="1200" dirty="0" smtClean="0">
                <a:latin typeface="微软雅黑" panose="020B0503020204020204" charset="-122"/>
                <a:ea typeface="微软雅黑" panose="020B0503020204020204" charset="-122"/>
                <a:cs typeface="微软雅黑" panose="020B0503020204020204" charset="-122"/>
              </a:rPr>
              <a:t>研究</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err="1" smtClean="0">
                <a:latin typeface="微软雅黑" panose="020B0503020204020204" charset="-122"/>
                <a:ea typeface="微软雅黑" panose="020B0503020204020204" charset="-122"/>
                <a:cs typeface="微软雅黑" panose="020B0503020204020204" charset="-122"/>
              </a:rPr>
              <a:t>siffs</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道客巴巴</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a:t>
            </a:r>
            <a:r>
              <a:rPr lang="en-US" altLang="zh-CN" sz="1200" dirty="0" smtClean="0">
                <a:latin typeface="微软雅黑" panose="020B0503020204020204" charset="-122"/>
                <a:ea typeface="微软雅黑" panose="020B0503020204020204" charset="-122"/>
                <a:cs typeface="微软雅黑" panose="020B0503020204020204" charset="-122"/>
              </a:rPr>
              <a:t>www.doc88.com/p-0816899758702.html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[15]</a:t>
            </a:r>
            <a:r>
              <a:rPr lang="zh-CN" altLang="en-US" sz="1200" dirty="0">
                <a:latin typeface="微软雅黑" panose="020B0503020204020204" charset="-122"/>
                <a:ea typeface="微软雅黑" panose="020B0503020204020204" charset="-122"/>
                <a:cs typeface="微软雅黑" panose="020B0503020204020204" charset="-122"/>
              </a:rPr>
              <a:t>高保真原型的</a:t>
            </a:r>
            <a:r>
              <a:rPr lang="zh-CN" altLang="en-US" sz="1200" dirty="0" smtClean="0">
                <a:latin typeface="微软雅黑" panose="020B0503020204020204" charset="-122"/>
                <a:ea typeface="微软雅黑" panose="020B0503020204020204" charset="-122"/>
                <a:cs typeface="微软雅黑" panose="020B0503020204020204" charset="-122"/>
              </a:rPr>
              <a:t>特点</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安静的程序</a:t>
            </a:r>
            <a:r>
              <a:rPr lang="zh-CN" altLang="en-US" sz="1200" dirty="0" smtClean="0">
                <a:latin typeface="微软雅黑" panose="020B0503020204020204" charset="-122"/>
                <a:ea typeface="微软雅黑" panose="020B0503020204020204" charset="-122"/>
                <a:cs typeface="微软雅黑" panose="020B0503020204020204" charset="-122"/>
              </a:rPr>
              <a:t>媛</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博客园</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https://www.cnblogs.com/latter/p/6955503.html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[16]</a:t>
            </a:r>
            <a:r>
              <a:rPr lang="zh-CN" altLang="en-US" sz="1200" dirty="0">
                <a:latin typeface="微软雅黑" panose="020B0503020204020204" charset="-122"/>
                <a:ea typeface="微软雅黑" panose="020B0503020204020204" charset="-122"/>
                <a:cs typeface="微软雅黑" panose="020B0503020204020204" charset="-122"/>
              </a:rPr>
              <a:t>一个产品设计师必须会讲的故事</a:t>
            </a:r>
            <a:r>
              <a:rPr lang="en-US" altLang="zh-CN" sz="1200" dirty="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用户体验设计中的故事</a:t>
            </a:r>
            <a:r>
              <a:rPr lang="zh-CN" altLang="en-US" sz="1200" dirty="0" smtClean="0">
                <a:latin typeface="微软雅黑" panose="020B0503020204020204" charset="-122"/>
                <a:ea typeface="微软雅黑" panose="020B0503020204020204" charset="-122"/>
                <a:cs typeface="微软雅黑" panose="020B0503020204020204" charset="-122"/>
              </a:rPr>
              <a:t>板</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微信热点</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www.iamue.com/37036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8466147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dirty="0">
                <a:solidFill>
                  <a:srgbClr val="00B0F0"/>
                </a:solidFill>
                <a:latin typeface="Gulim" pitchFamily="34" charset="-127"/>
              </a:rPr>
              <a:t>绩效评价</a:t>
            </a:r>
            <a:endParaRPr lang="zh-CN" altLang="en-US" sz="3600" dirty="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54</a:t>
            </a:r>
            <a:endParaRPr lang="en-US" sz="1100" dirty="0">
              <a:latin typeface="Gulim" pitchFamily="34" charset="-127"/>
            </a:endParaRPr>
          </a:p>
        </p:txBody>
      </p:sp>
    </p:spTree>
    <p:extLst>
      <p:ext uri="{BB962C8B-B14F-4D97-AF65-F5344CB8AC3E}">
        <p14:creationId xmlns:p14="http://schemas.microsoft.com/office/powerpoint/2010/main" val="10803359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p:cNvSpPr>
          <p:nvPr/>
        </p:nvSpPr>
        <p:spPr>
          <a:xfrm>
            <a:off x="914400" y="1657350"/>
            <a:ext cx="7315200" cy="762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8050" dirty="0" smtClean="0">
                <a:solidFill>
                  <a:srgbClr val="00B0F0"/>
                </a:solidFill>
                <a:latin typeface="Gulim" pitchFamily="34" charset="-127"/>
              </a:rPr>
              <a:t>THANK</a:t>
            </a:r>
            <a:r>
              <a:rPr lang="en-US" sz="8050" dirty="0" smtClean="0">
                <a:latin typeface="Gulim" pitchFamily="34" charset="-127"/>
              </a:rPr>
              <a:t>YOU</a:t>
            </a:r>
            <a:endParaRPr lang="en-US" sz="8050" dirty="0">
              <a:latin typeface="Gulim" pitchFamily="34" charset="-127"/>
            </a:endParaRPr>
          </a:p>
        </p:txBody>
      </p:sp>
      <p:sp>
        <p:nvSpPr>
          <p:cNvPr id="63" name="Subtitle 2"/>
          <p:cNvSpPr txBox="1">
            <a:spLocks/>
          </p:cNvSpPr>
          <p:nvPr/>
        </p:nvSpPr>
        <p:spPr bwMode="auto">
          <a:xfrm>
            <a:off x="1828800" y="2647950"/>
            <a:ext cx="548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en-US" altLang="zh-CN" sz="2000" dirty="0" smtClean="0">
                <a:latin typeface="Gulim" pitchFamily="34" charset="-127"/>
              </a:rPr>
              <a:t>G07</a:t>
            </a:r>
            <a:r>
              <a:rPr lang="zh-CN" altLang="en-US" sz="2000" dirty="0" smtClean="0">
                <a:latin typeface="Gulim" pitchFamily="34" charset="-127"/>
              </a:rPr>
              <a:t>小组</a:t>
            </a:r>
            <a:endParaRPr lang="en-US" altLang="zh-CN" sz="2000" dirty="0">
              <a:latin typeface="Gulim" pitchFamily="34" charset="-127"/>
            </a:endParaRPr>
          </a:p>
        </p:txBody>
      </p:sp>
      <p:grpSp>
        <p:nvGrpSpPr>
          <p:cNvPr id="64" name="Group 63"/>
          <p:cNvGrpSpPr>
            <a:grpSpLocks/>
          </p:cNvGrpSpPr>
          <p:nvPr/>
        </p:nvGrpSpPr>
        <p:grpSpPr bwMode="auto">
          <a:xfrm>
            <a:off x="2743200" y="2532063"/>
            <a:ext cx="3657600" cy="79375"/>
            <a:chOff x="2743200" y="2378869"/>
            <a:chExt cx="3657600" cy="80962"/>
          </a:xfrm>
        </p:grpSpPr>
        <p:cxnSp>
          <p:nvCxnSpPr>
            <p:cNvPr id="65" name="Straight Connector 64"/>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animEffect transition="in" filter="fade">
                                      <p:cBhvr>
                                        <p:cTn id="15"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06</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11" name="TextBox 10"/>
          <p:cNvSpPr txBox="1">
            <a:spLocks noChangeArrowheads="1"/>
          </p:cNvSpPr>
          <p:nvPr/>
        </p:nvSpPr>
        <p:spPr bwMode="auto">
          <a:xfrm>
            <a:off x="1066800" y="1428750"/>
            <a:ext cx="647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原型构建的目的就是能够不断地使产品具有更强的可用性，以达到满足用户的需求</a:t>
            </a:r>
            <a:r>
              <a:rPr lang="zh-CN" altLang="en-US" sz="2000" dirty="0" smtClean="0">
                <a:solidFill>
                  <a:srgbClr val="00B0F0"/>
                </a:solidFill>
                <a:latin typeface="+mn-ea"/>
              </a:rPr>
              <a:t>。</a:t>
            </a:r>
            <a:r>
              <a:rPr lang="en-US" altLang="zh-CN" sz="1000" dirty="0" smtClean="0">
                <a:solidFill>
                  <a:srgbClr val="00B0F0"/>
                </a:solidFill>
                <a:latin typeface="+mn-ea"/>
              </a:rPr>
              <a:t>[14]</a:t>
            </a:r>
            <a:endParaRPr lang="en-US" altLang="zh-CN" sz="1000" dirty="0">
              <a:solidFill>
                <a:srgbClr val="00B0F0"/>
              </a:solidFill>
              <a:latin typeface="+mn-ea"/>
            </a:endParaRPr>
          </a:p>
        </p:txBody>
      </p:sp>
      <p:sp>
        <p:nvSpPr>
          <p:cNvPr id="9" name="TextBox 8"/>
          <p:cNvSpPr txBox="1">
            <a:spLocks noChangeArrowheads="1"/>
          </p:cNvSpPr>
          <p:nvPr/>
        </p:nvSpPr>
        <p:spPr bwMode="auto">
          <a:xfrm>
            <a:off x="1714500" y="2419350"/>
            <a:ext cx="5181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在“以原型构建为中心”的指导下，多学科背景的团队成员围绕着原型进行工作，以构建满足用户需求的原型为目标。在程序初步阶段，项目参与者通过界面原型来相互交流。</a:t>
            </a:r>
            <a:endParaRPr lang="en-US" altLang="zh-CN" sz="1600" dirty="0">
              <a:solidFill>
                <a:srgbClr val="00B0F0"/>
              </a:solidFill>
              <a:latin typeface="+mn-ea"/>
            </a:endParaRPr>
          </a:p>
        </p:txBody>
      </p:sp>
    </p:spTree>
    <p:extLst>
      <p:ext uri="{BB962C8B-B14F-4D97-AF65-F5344CB8AC3E}">
        <p14:creationId xmlns:p14="http://schemas.microsoft.com/office/powerpoint/2010/main" val="10671737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07</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66294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en-US" altLang="zh-CN" sz="2000" dirty="0" smtClean="0">
                <a:solidFill>
                  <a:srgbClr val="00B0F0"/>
                </a:solidFill>
                <a:latin typeface="+mn-ea"/>
              </a:rPr>
              <a:t>UI</a:t>
            </a:r>
            <a:r>
              <a:rPr lang="zh-CN" altLang="en-US" sz="2000" dirty="0" smtClean="0">
                <a:solidFill>
                  <a:srgbClr val="00B0F0"/>
                </a:solidFill>
                <a:latin typeface="+mn-ea"/>
              </a:rPr>
              <a:t>设计师如何有效的与团队各个成员进行沟通，单凭语言与文字会比较抽象，指向性亦不清晰明确。</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2"/>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0119" y="2419350"/>
            <a:ext cx="5725562" cy="77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在界面原型的基础上，整个团队的人员沟通更具体明确，可深入的推敲产品的各个细节，并快速修改，开发成本较低。</a:t>
            </a:r>
            <a:endParaRPr lang="zh-CN" altLang="en-US" sz="1600" dirty="0">
              <a:solidFill>
                <a:srgbClr val="00B0F0"/>
              </a:solidFill>
              <a:latin typeface="+mn-ea"/>
            </a:endParaRPr>
          </a:p>
        </p:txBody>
      </p:sp>
    </p:spTree>
    <p:extLst>
      <p:ext uri="{BB962C8B-B14F-4D97-AF65-F5344CB8AC3E}">
        <p14:creationId xmlns:p14="http://schemas.microsoft.com/office/powerpoint/2010/main" val="16251421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08</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762000" y="1302962"/>
            <a:ext cx="67818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界面原型能清晰全面的反映程序的逻辑，层级，流向等关系，树形图可以帮助避免低级的层级流向错误</a:t>
            </a:r>
            <a:r>
              <a:rPr lang="zh-CN" altLang="en-US" sz="2000" dirty="0" smtClean="0">
                <a:solidFill>
                  <a:srgbClr val="00B0F0"/>
                </a:solidFill>
                <a:latin typeface="+mn-ea"/>
              </a:rPr>
              <a:t>。</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3"/>
            </a:pPr>
            <a:endParaRPr lang="en-US" altLang="zh-CN" sz="2000" dirty="0">
              <a:solidFill>
                <a:srgbClr val="00B0F0"/>
              </a:solidFill>
              <a:latin typeface="+mn-ea"/>
            </a:endParaRPr>
          </a:p>
        </p:txBody>
      </p:sp>
      <p:sp>
        <p:nvSpPr>
          <p:cNvPr id="9" name="TextBox 8"/>
          <p:cNvSpPr txBox="1">
            <a:spLocks noChangeArrowheads="1"/>
          </p:cNvSpPr>
          <p:nvPr/>
        </p:nvSpPr>
        <p:spPr bwMode="auto">
          <a:xfrm>
            <a:off x="1295400" y="2246769"/>
            <a:ext cx="4419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如图</a:t>
            </a:r>
            <a:r>
              <a:rPr lang="en-US" altLang="zh-CN" sz="1600" dirty="0" smtClean="0">
                <a:solidFill>
                  <a:srgbClr val="00B0F0"/>
                </a:solidFill>
                <a:latin typeface="+mn-ea"/>
              </a:rPr>
              <a:t>a</a:t>
            </a:r>
            <a:r>
              <a:rPr lang="zh-CN" altLang="en-US" sz="1600" dirty="0" smtClean="0">
                <a:solidFill>
                  <a:srgbClr val="00B0F0"/>
                </a:solidFill>
                <a:latin typeface="+mn-ea"/>
              </a:rPr>
              <a:t>中</a:t>
            </a:r>
            <a:r>
              <a:rPr lang="en-US" altLang="zh-CN" sz="1600" dirty="0" smtClean="0">
                <a:solidFill>
                  <a:srgbClr val="00B0F0"/>
                </a:solidFill>
                <a:latin typeface="+mn-ea"/>
              </a:rPr>
              <a:t>1~3</a:t>
            </a:r>
            <a:r>
              <a:rPr lang="zh-CN" altLang="en-US" sz="1600" dirty="0" smtClean="0">
                <a:solidFill>
                  <a:srgbClr val="00B0F0"/>
                </a:solidFill>
                <a:latin typeface="+mn-ea"/>
              </a:rPr>
              <a:t>层级可以相互跳转，但从最底层级第</a:t>
            </a:r>
            <a:r>
              <a:rPr lang="en-US" altLang="zh-CN" sz="1600" dirty="0" smtClean="0">
                <a:solidFill>
                  <a:srgbClr val="00B0F0"/>
                </a:solidFill>
                <a:latin typeface="+mn-ea"/>
              </a:rPr>
              <a:t>4</a:t>
            </a:r>
            <a:r>
              <a:rPr lang="zh-CN" altLang="en-US" sz="1600" dirty="0" smtClean="0">
                <a:solidFill>
                  <a:srgbClr val="00B0F0"/>
                </a:solidFill>
                <a:latin typeface="+mn-ea"/>
              </a:rPr>
              <a:t>层没法直接跳转第三层，这就使得用户需要先回到底</a:t>
            </a:r>
            <a:r>
              <a:rPr lang="en-US" altLang="zh-CN" sz="1600" dirty="0" smtClean="0">
                <a:solidFill>
                  <a:srgbClr val="00B0F0"/>
                </a:solidFill>
                <a:latin typeface="+mn-ea"/>
              </a:rPr>
              <a:t>1</a:t>
            </a:r>
            <a:r>
              <a:rPr lang="zh-CN" altLang="en-US" sz="1600" dirty="0" smtClean="0">
                <a:solidFill>
                  <a:srgbClr val="00B0F0"/>
                </a:solidFill>
                <a:latin typeface="+mn-ea"/>
              </a:rPr>
              <a:t>层级，再往下转到</a:t>
            </a:r>
            <a:r>
              <a:rPr lang="en-US" altLang="zh-CN" sz="1600" dirty="0" smtClean="0">
                <a:solidFill>
                  <a:srgbClr val="00B0F0"/>
                </a:solidFill>
                <a:latin typeface="+mn-ea"/>
              </a:rPr>
              <a:t>2,3</a:t>
            </a:r>
            <a:r>
              <a:rPr lang="zh-CN" altLang="en-US" sz="1600" dirty="0" smtClean="0">
                <a:solidFill>
                  <a:srgbClr val="00B0F0"/>
                </a:solidFill>
                <a:latin typeface="+mn-ea"/>
              </a:rPr>
              <a:t>层级。虽然是一个小瑕疵，但也足以造成用户在层级跳转之间的焦虑情绪。图</a:t>
            </a:r>
            <a:r>
              <a:rPr lang="en-US" altLang="zh-CN" sz="1600" dirty="0" smtClean="0">
                <a:solidFill>
                  <a:srgbClr val="00B0F0"/>
                </a:solidFill>
                <a:latin typeface="+mn-ea"/>
              </a:rPr>
              <a:t>b</a:t>
            </a:r>
            <a:r>
              <a:rPr lang="zh-CN" altLang="en-US" sz="1600" dirty="0" smtClean="0">
                <a:solidFill>
                  <a:srgbClr val="00B0F0"/>
                </a:solidFill>
                <a:latin typeface="+mn-ea"/>
              </a:rPr>
              <a:t>有着相同的层级与流向构架，但是，用户在层级之间的调整都很方便快捷。</a:t>
            </a:r>
            <a:endParaRPr lang="zh-CN" altLang="en-US" sz="1600" dirty="0">
              <a:solidFill>
                <a:srgbClr val="00B0F0"/>
              </a:solidFill>
              <a:latin typeface="+mn-ea"/>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6188" t="7988" r="8385" b="5405"/>
          <a:stretch/>
        </p:blipFill>
        <p:spPr>
          <a:xfrm>
            <a:off x="5715000" y="2246490"/>
            <a:ext cx="3010414" cy="2440311"/>
          </a:xfrm>
          <a:prstGeom prst="rect">
            <a:avLst/>
          </a:prstGeom>
        </p:spPr>
      </p:pic>
    </p:spTree>
    <p:extLst>
      <p:ext uri="{BB962C8B-B14F-4D97-AF65-F5344CB8AC3E}">
        <p14:creationId xmlns:p14="http://schemas.microsoft.com/office/powerpoint/2010/main" val="27497314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09</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7010400"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当界面原型中的各个细节敲定后，负责视觉的界面设计师与负责编程的</a:t>
            </a:r>
            <a:r>
              <a:rPr lang="en-US" altLang="zh-CN" sz="2000" dirty="0" smtClean="0">
                <a:solidFill>
                  <a:srgbClr val="00B0F0"/>
                </a:solidFill>
                <a:latin typeface="+mn-ea"/>
              </a:rPr>
              <a:t>IT</a:t>
            </a:r>
            <a:r>
              <a:rPr lang="zh-CN" altLang="en-US" sz="2000" dirty="0" smtClean="0">
                <a:solidFill>
                  <a:srgbClr val="00B0F0"/>
                </a:solidFill>
                <a:latin typeface="+mn-ea"/>
              </a:rPr>
              <a:t>工程师可以并行展开工作，减小产品开发周期</a:t>
            </a:r>
            <a:r>
              <a:rPr lang="zh-CN" altLang="en-US" sz="2000" dirty="0" smtClean="0">
                <a:solidFill>
                  <a:srgbClr val="00B0F0"/>
                </a:solidFill>
                <a:latin typeface="+mn-ea"/>
              </a:rPr>
              <a:t>。</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4"/>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5400" y="2982278"/>
            <a:ext cx="5791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spcBef>
                <a:spcPts val="0"/>
              </a:spcBef>
              <a:buClr>
                <a:srgbClr val="00B0F0"/>
              </a:buClr>
              <a:buSzPct val="100000"/>
            </a:pPr>
            <a:r>
              <a:rPr lang="zh-CN" altLang="en-US" sz="1600" dirty="0" smtClean="0">
                <a:solidFill>
                  <a:srgbClr val="00B0F0"/>
                </a:solidFill>
                <a:latin typeface="+mn-ea"/>
              </a:rPr>
              <a:t>在很多公司或企业中，</a:t>
            </a:r>
            <a:r>
              <a:rPr lang="en-US" altLang="zh-CN" sz="1600" dirty="0" smtClean="0">
                <a:solidFill>
                  <a:srgbClr val="00B0F0"/>
                </a:solidFill>
                <a:latin typeface="+mn-ea"/>
              </a:rPr>
              <a:t>IT</a:t>
            </a:r>
            <a:r>
              <a:rPr lang="zh-CN" altLang="en-US" sz="1600" dirty="0" smtClean="0">
                <a:solidFill>
                  <a:srgbClr val="00B0F0"/>
                </a:solidFill>
                <a:latin typeface="+mn-ea"/>
              </a:rPr>
              <a:t>产品的开发依然存在着这样的串行工作情况，要么是程序员先初步写好代码实现编程，再传给界面设计师去实现视觉效果。要么是先设计出最终的视觉效果，再转给程序员编程。</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1103042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9835</TotalTime>
  <Words>5223</Words>
  <Application>Microsoft Office PowerPoint</Application>
  <PresentationFormat>全屏显示(16:9)</PresentationFormat>
  <Paragraphs>430</Paragraphs>
  <Slides>55</Slides>
  <Notes>36</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Office Theme</vt:lpstr>
      <vt:lpstr>UML基础：界面原型</vt:lpstr>
      <vt:lpstr>PowerPoint 演示文稿</vt:lpstr>
      <vt:lpstr>PowerPoint 演示文稿</vt:lpstr>
      <vt:lpstr>什么是原型？</vt:lpstr>
      <vt:lpstr>PowerPoint 演示文稿</vt:lpstr>
      <vt:lpstr>为什么要制作原型？</vt:lpstr>
      <vt:lpstr>为什么要制作原型？</vt:lpstr>
      <vt:lpstr>为什么要制作原型？</vt:lpstr>
      <vt:lpstr>为什么要制作原型？</vt:lpstr>
      <vt:lpstr>PowerPoint 演示文稿</vt:lpstr>
      <vt:lpstr>两大原型简介</vt:lpstr>
      <vt:lpstr>两大原型简介</vt:lpstr>
      <vt:lpstr>低保真原型</vt:lpstr>
      <vt:lpstr>低保真原型</vt:lpstr>
      <vt:lpstr>低保真原型的类型</vt:lpstr>
      <vt:lpstr>低保真原型——故事板</vt:lpstr>
      <vt:lpstr>低保真原型——故事板</vt:lpstr>
      <vt:lpstr>低保真原型——故事板</vt:lpstr>
      <vt:lpstr>低保真原型——故事板</vt:lpstr>
      <vt:lpstr>低保真原型——故事板</vt:lpstr>
      <vt:lpstr>高保真原型</vt:lpstr>
      <vt:lpstr>高保真原型</vt:lpstr>
      <vt:lpstr>高保真原型</vt:lpstr>
      <vt:lpstr>高保真原型</vt:lpstr>
      <vt:lpstr>PowerPoint 演示文稿</vt:lpstr>
      <vt:lpstr>GUI Design Studio</vt:lpstr>
      <vt:lpstr>特点1：</vt:lpstr>
      <vt:lpstr>特点2：</vt:lpstr>
      <vt:lpstr>样例</vt:lpstr>
      <vt:lpstr>功能描述</vt:lpstr>
      <vt:lpstr>最新版本以使用情况</vt:lpstr>
      <vt:lpstr>为什么要使用GUI Design Studio</vt:lpstr>
      <vt:lpstr>为什么要使用GUI Design Studio</vt:lpstr>
      <vt:lpstr>GUI Design Studio的优点</vt:lpstr>
      <vt:lpstr>PowerPoint 演示文稿</vt:lpstr>
      <vt:lpstr>墨刀简介</vt:lpstr>
      <vt:lpstr>墨刀使用情况</vt:lpstr>
      <vt:lpstr>墨刀功能特点</vt:lpstr>
      <vt:lpstr>墨刀优缺点</vt:lpstr>
      <vt:lpstr>墨刀使用</vt:lpstr>
      <vt:lpstr>墨刀使用</vt:lpstr>
      <vt:lpstr>墨刀使用</vt:lpstr>
      <vt:lpstr>墨刀使用</vt:lpstr>
      <vt:lpstr>墨刀使用</vt:lpstr>
      <vt:lpstr>墨刀使用</vt:lpstr>
      <vt:lpstr>墨刀使用</vt:lpstr>
      <vt:lpstr>墨刀使用</vt:lpstr>
      <vt:lpstr>墨刀使用</vt:lpstr>
      <vt:lpstr>墨刀使用</vt:lpstr>
      <vt:lpstr>本组一些使用成果</vt:lpstr>
      <vt:lpstr>总结 </vt:lpstr>
      <vt:lpstr>参考文献</vt:lpstr>
      <vt:lpstr>参考文献</vt:lpstr>
      <vt:lpstr>绩效评价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Administrator</cp:lastModifiedBy>
  <cp:revision>547</cp:revision>
  <dcterms:created xsi:type="dcterms:W3CDTF">2013-10-27T01:17:14Z</dcterms:created>
  <dcterms:modified xsi:type="dcterms:W3CDTF">2018-11-04T13:01:46Z</dcterms:modified>
</cp:coreProperties>
</file>