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69"/>
  </p:handoutMasterIdLst>
  <p:sldIdLst>
    <p:sldId id="256" r:id="rId3"/>
    <p:sldId id="265" r:id="rId4"/>
    <p:sldId id="257" r:id="rId5"/>
    <p:sldId id="267" r:id="rId6"/>
    <p:sldId id="279" r:id="rId7"/>
    <p:sldId id="280" r:id="rId8"/>
    <p:sldId id="281" r:id="rId10"/>
    <p:sldId id="282" r:id="rId11"/>
    <p:sldId id="395" r:id="rId12"/>
    <p:sldId id="396" r:id="rId13"/>
    <p:sldId id="258" r:id="rId14"/>
    <p:sldId id="306" r:id="rId15"/>
    <p:sldId id="307" r:id="rId16"/>
    <p:sldId id="308" r:id="rId17"/>
    <p:sldId id="390" r:id="rId18"/>
    <p:sldId id="309" r:id="rId19"/>
    <p:sldId id="391" r:id="rId20"/>
    <p:sldId id="310" r:id="rId21"/>
    <p:sldId id="311" r:id="rId22"/>
    <p:sldId id="312" r:id="rId23"/>
    <p:sldId id="313" r:id="rId24"/>
    <p:sldId id="314" r:id="rId25"/>
    <p:sldId id="393" r:id="rId26"/>
    <p:sldId id="39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71" r:id="rId40"/>
    <p:sldId id="392" r:id="rId41"/>
    <p:sldId id="353" r:id="rId42"/>
    <p:sldId id="284" r:id="rId43"/>
    <p:sldId id="294" r:id="rId44"/>
    <p:sldId id="295" r:id="rId45"/>
    <p:sldId id="296" r:id="rId46"/>
    <p:sldId id="297" r:id="rId47"/>
    <p:sldId id="449" r:id="rId48"/>
    <p:sldId id="450" r:id="rId49"/>
    <p:sldId id="451" r:id="rId50"/>
    <p:sldId id="452" r:id="rId51"/>
    <p:sldId id="299" r:id="rId52"/>
    <p:sldId id="301" r:id="rId53"/>
    <p:sldId id="300" r:id="rId54"/>
    <p:sldId id="302" r:id="rId55"/>
    <p:sldId id="303" r:id="rId56"/>
    <p:sldId id="304" r:id="rId57"/>
    <p:sldId id="305" r:id="rId58"/>
    <p:sldId id="448" r:id="rId59"/>
    <p:sldId id="447" r:id="rId60"/>
    <p:sldId id="444" r:id="rId61"/>
    <p:sldId id="445" r:id="rId62"/>
    <p:sldId id="446" r:id="rId63"/>
    <p:sldId id="286" r:id="rId64"/>
    <p:sldId id="290" r:id="rId65"/>
    <p:sldId id="443" r:id="rId66"/>
    <p:sldId id="292" r:id="rId67"/>
    <p:sldId id="266" r:id="rId68"/>
  </p:sldIdLst>
  <p:sldSz cx="1218692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80415" autoAdjust="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256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在模具形状里找到自己所需要的形状，点击左键不松，拖到绘图区域，松开左键即会形成一个自己所需要的形状；选中图形，将鼠标放在图形右下角，拖动即可改变大小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PlayCase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BPWin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ERWin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用例图，类图，对象图，构件图，部署图，</a:t>
            </a:r>
            <a:endParaRPr lang="en-US" altLang="zh-CN" sz="1200" dirty="0" smtClean="0"/>
          </a:p>
          <a:p>
            <a:r>
              <a:rPr lang="zh-CN" altLang="en-US" sz="1200" dirty="0" smtClean="0"/>
              <a:t>状态图，活动图，顺序图，协作图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/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/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anose="02010600030101010101" pitchFamily="2" charset="-122"/>
              </a:rPr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/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anose="02010600030101010101" pitchFamily="2" charset="-122"/>
              </a:rPr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anose="02010600030101010101" pitchFamily="2" charset="-122"/>
              </a:rPr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/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anose="02010600030101010101" pitchFamily="2" charset="-122"/>
              </a:rPr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D4E8B58-4812-4EC3-99AB-9F2823272773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blog.csdn.net/zang%20141588761/article/details/52275820.%202016.08.22/2018.10.21" TargetMode="Externa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/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-G07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87463" y="139382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8130" y="2028825"/>
            <a:ext cx="8514715" cy="27997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的三位创始人分别是谁？</a:t>
            </a:r>
            <a:endParaRPr lang="zh-CN" altLang="en-US" sz="88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4707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eaLnBrk="0" hangingPunct="0"/>
            <a:r>
              <a:rPr lang="en-US" altLang="zh-CN" sz="2000">
                <a:sym typeface="+mn-ea"/>
              </a:rPr>
              <a:t>uml</a:t>
            </a:r>
            <a:r>
              <a:rPr lang="zh-CN" altLang="en-US" sz="2000">
                <a:sym typeface="+mn-ea"/>
              </a:rPr>
              <a:t>能从不同的角度去描述系统，它提供了</a:t>
            </a:r>
            <a:r>
              <a:rPr lang="en-US" altLang="zh-CN" sz="2000">
                <a:sym typeface="+mn-ea"/>
              </a:rPr>
              <a:t>9</a:t>
            </a:r>
            <a:r>
              <a:rPr lang="zh-CN" altLang="en-US" sz="2000">
                <a:sym typeface="+mn-ea"/>
              </a:rPr>
              <a:t>种基本的图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sym typeface="+mn-ea"/>
              </a:rPr>
              <a:t>它们分别是：</a:t>
            </a:r>
            <a:r>
              <a:rPr lang="zh-CN" altLang="en-US" sz="2000" b="1">
                <a:sym typeface="+mn-ea"/>
              </a:rPr>
              <a:t>用例图（use case diagram），活动图（activity diagram</a:t>
            </a:r>
            <a:r>
              <a:rPr lang="zh-CN" altLang="en-US" sz="2000">
                <a:sym typeface="+mn-ea"/>
              </a:rPr>
              <a:t>	），</a:t>
            </a:r>
            <a:r>
              <a:rPr lang="zh-CN" altLang="en-US" sz="2000" b="1">
                <a:sym typeface="+mn-ea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sym typeface="+mn-ea"/>
              </a:rPr>
              <a:t>接下来我会用一张幻灯片去解释这</a:t>
            </a:r>
            <a:r>
              <a:rPr lang="en-US" altLang="zh-CN" sz="2000">
                <a:sym typeface="+mn-ea"/>
              </a:rPr>
              <a:t>9</a:t>
            </a:r>
            <a:r>
              <a:rPr lang="zh-CN" altLang="en-US" sz="2000">
                <a:sym typeface="+mn-ea"/>
              </a:rPr>
              <a:t>种图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20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360488" y="1113790"/>
            <a:ext cx="972820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706563" y="1505585"/>
            <a:ext cx="7158037" cy="4954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作为优秀的建模工具，能方便地画出这些图。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8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我将用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版的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具体讲解如何用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工具画出它们。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当然，首先我们要先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这个工具。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FAK~N63YA`SR7JI26AI}F_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1505585"/>
            <a:ext cx="3166110" cy="69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4465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后，出现如下选择框：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4175" y="1543050"/>
            <a:ext cx="5364480" cy="2676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一般选择默认的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J2EE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就行了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：J2EE是一套全然不同于传统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应用开发的技术架构，包含许多组件，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主要可简化且规范应用系统的开发与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部署，进而提高可移植性、安全与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再用价值。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3CS9Y3J2IP(H]ZZA9[SP_F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045" y="1543050"/>
            <a:ext cx="5161915" cy="438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12838" y="897890"/>
            <a:ext cx="457898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J2EE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后，经过一系列的迷之进度加载。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可以看到界面如下所示：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4825" y="2049780"/>
            <a:ext cx="507238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自动创建了三个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分别是</a:t>
            </a:r>
            <a:r>
              <a:rPr lang="zh-CN" altLang="en-US" sz="2400" b="1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javax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400" b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org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Java包包括java的一些基本的类。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javax包包括java的扩展类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例如swing和servlet等等。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org包包括CORBA的东西。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endParaRPr lang="zh-CN" altLang="en-US" sz="2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0P8`I)N$8`HA0({ZS_$N%]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1543050"/>
            <a:ext cx="5620385" cy="412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047750"/>
            <a:ext cx="38557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我们先了解一下这整个面板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4175" y="1543050"/>
            <a:ext cx="5516880" cy="30149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它主要有以下几个主要部分组成：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用于在模型中迅速漫游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文档工具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：用于查看或更新模型元素的文档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用于迅速访问常用的命令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框图窗口：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用于显示和编辑一个或几个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框图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用于查看错误信息和报告各个命令的结果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是不是有点像编程工具呢？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628" name="图片 2" descr="FCO6II%H}SE%1C}8MSDLKF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18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71308" y="937260"/>
            <a:ext cx="6200775" cy="227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从用例图中我们可以看到系统干什么，与谁交互。与系统交互的参与者可以是人，也可以是其他系统或实体。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885305" y="2047875"/>
            <a:ext cx="5003800" cy="1938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第一步：创建用例图（如图）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在浏览器内的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视图中双击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新的空白用例图就被创建了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我们可以再新建一个包，通过右击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视图右键选择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97065" y="3985895"/>
            <a:ext cx="6583680" cy="1845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一个系统的多个用例图可以用包的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形式来组织和管理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系统总的用例一般画在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543050"/>
            <a:ext cx="11391900" cy="390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第二步：建立参与者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actor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（按钮图标见上方）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在用例图要放置位置单击鼠标左键，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键入参与者的名称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我们还可以通过双击参与者</a:t>
            </a:r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符号的形式对参与者进行</a:t>
            </a:r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简要的说明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U7QX(~{G{EP$@D[N$S48L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0" y="1628775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PN%4HEAW8VG7XF($5JPO6C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826135"/>
            <a:ext cx="1213485" cy="962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306185" y="1432560"/>
            <a:ext cx="6200775" cy="3630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第三步：创建用例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（图标见右）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在用例图要放置位置单击鼠标左键，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键入用例的名称（如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我们仍然可以通过双击用例符号的形式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对用例进行简要的说明（如图）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VQP14]HPJG}X{4([AU9]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523" y="1432560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33FQ]C}9J[WK8`C$A0}_U}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035" y="1209040"/>
            <a:ext cx="1233170" cy="840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884988" y="1542733"/>
            <a:ext cx="620077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第四步：记录参与者与用例之间的关系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工具栏中选择关联关系箭头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将光标首先定位在用例图的参与者上，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单机鼠标左键并将光标移动到用例符号上。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形成连接。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}TQ%SAK$SQL4EMTOC4K@~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5723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第五步：增加泛化关系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比如说，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支付方式类与现金支付、银行卡支付等子类间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就是泛化关系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泛化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generalization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关系箭头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既可以从子用例拖向父用例，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也可以从子参与者拖向父参与者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简要说明关系执行同上述类似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[J4V)C5SRGDAI~])TSZ{]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IA$ET~MP)(]23G%~LNGA)2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0" y="3573780"/>
            <a:ext cx="88709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6040" y="273812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  <a:endParaRPr lang="zh-CN" altLang="en-US" sz="88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5510" y="1910715"/>
            <a:ext cx="7522210" cy="41541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泛化的英文是什么？泛化是什么意思？</a:t>
            </a:r>
            <a:endParaRPr lang="zh-CN" altLang="en-US" sz="88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902970"/>
            <a:ext cx="6200775" cy="227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活动图显示了从活动到活动的流。可以在分析系统业务时来演示业务流，或在收集系统需求的时候显示一个用例中的事件流。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774498" y="2740025"/>
            <a:ext cx="5262880" cy="1938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第一步：创建活动图（如图）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在浏览器内中右键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 case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可以在浏览器中选中某个用例然后再右击选择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6092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第二步：增加泳道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泳道：框图里的竖线，包含特定人员或组织要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进行的所有活动。每个泳道对应一个人员或组织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swimlane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按钮，单击框图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即可增加泳道。用人员或组织名命名即可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工具栏没有对应按钮怎么办？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右击「Rational Rose 工具栏」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选中「Customize」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在弹出的「自定义工具栏」对话框中选中相应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符号，点击添加，然后关闭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HJSDW`4C7WZ~KU2ATP~P2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55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(NH~94)B2)%NXSA}6S65Q5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495" y="753745"/>
            <a:ext cx="1238885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21158" y="838518"/>
            <a:ext cx="6200775" cy="4123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第三步：增加活动并设置活动的顺序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按钮，单击活动图增加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活动并命名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transition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按钮，把箭头从一个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活动拖到另一个活动，即可设置活动顺序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V1AEQXJE)DL@3B%%4EN7[{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@8~M(OC5G(9Y_$Q65]U9T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5" y="1747520"/>
            <a:ext cx="658495" cy="533400"/>
          </a:xfrm>
          <a:prstGeom prst="rect">
            <a:avLst/>
          </a:prstGeom>
        </p:spPr>
      </p:pic>
      <p:pic>
        <p:nvPicPr>
          <p:cNvPr id="8" name="图片 7" descr="2P$Z`BO0HG4I%RZL0%V6)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420" y="3106420"/>
            <a:ext cx="584200" cy="514985"/>
          </a:xfrm>
          <a:prstGeom prst="rect">
            <a:avLst/>
          </a:prstGeom>
        </p:spPr>
      </p:pic>
      <p:pic>
        <p:nvPicPr>
          <p:cNvPr id="9" name="图片 8" descr="H0[N95O4}$O]J}8[PGIGY)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80" y="3831590"/>
            <a:ext cx="228028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55728" y="909638"/>
            <a:ext cx="6200775" cy="7477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第四步：增加同步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horizontal/vertical synchronization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，单击活动图增添一个同步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增加同步棒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画出从活动到同步棒的交接箭头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（表示之后开始并行处理）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画出从同步棒到可并行发生的活动之间的交接箭头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创建另一个同步棒表示并行处理的结束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画出从可并行活动到最后同步棒之间的交接箭头，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表示完成所有这些活动之后，结束并行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第五步：增加决策点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decision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按钮，单击框图增加决策点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拖动决策到决策之后可能发生活动的交接线，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双击交接。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detail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可写入决策条件。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3E9NBZB4T$282{RXGZH~(E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CRSMAO0}_G]8T%E@AY{VJW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O4NS1PBMVZYKPS%)KV1%{`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285" y="1590675"/>
            <a:ext cx="675005" cy="479425"/>
          </a:xfrm>
          <a:prstGeom prst="rect">
            <a:avLst/>
          </a:prstGeom>
        </p:spPr>
      </p:pic>
      <p:pic>
        <p:nvPicPr>
          <p:cNvPr id="8" name="图片 7" descr="K0ZKR`N)JQ68]_P}%6TL~(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055" y="4656455"/>
            <a:ext cx="689610" cy="487680"/>
          </a:xfrm>
          <a:prstGeom prst="rect">
            <a:avLst/>
          </a:prstGeom>
        </p:spPr>
      </p:pic>
      <p:pic>
        <p:nvPicPr>
          <p:cNvPr id="9" name="图片 8" descr="W~QOKFNQE78A@[$AHL`R]_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430" y="1590040"/>
            <a:ext cx="567690" cy="4800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962660"/>
            <a:ext cx="62007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建立类图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类图显示系统中类和类之间的交互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47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350953" y="1724025"/>
            <a:ext cx="5935980" cy="25533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第一步：创建类图（如图）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有几种方法可以创建类。我们这里选择基本的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浏览器里选择包右击选择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创建一个类。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可以在浏览器中选中某个用例然后右击选择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第二步：创建方法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选择浏览器或类图上的类。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operation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输入方法的名字，创建。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第三步：创建属性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选择浏览器或类图上的类。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输入属性的名字，创建。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}B{UKO1}SUM~%XIMIXVK9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2486978" y="821373"/>
            <a:ext cx="6200775" cy="3569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第四步：创建类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右击浏览器内的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logical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把浏览器里的类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下图所示就是账目这个类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向右拉到类图里就行。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C0V@E(ZGK`5_2$0XT]VPIV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508" y="237902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67513" y="997903"/>
            <a:ext cx="620077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如果是关联关系，双击工具栏中的关联关系。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U`NFBP1$`S6}~1BFUS3SI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9XCUK8$B8~0K[](E7O8IE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84213" y="1006475"/>
            <a:ext cx="62007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建立序列图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序列图显示用例中的功能流程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9498" y="1822450"/>
            <a:ext cx="6044565" cy="31692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第一步：创建序列图（如图）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浏览器里的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视图中右击选择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sequence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创建一张空白序列图。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也可以在浏览器中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视图中选择某个用例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sequence diagram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可以在浏览器中选中某个用例然后右击选择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5" descr="V9NEH(V91AL6F]}5LM8D8K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5415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第二步：序列图中放置参与者和对象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每个对象代表了某个类的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某一实例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把用例图中目标用例涉及的所有参与者都拖到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序列图中。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使用工具栏中的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按钮，创建新的类的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单击该对象，在淡出的对话框里的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里确定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该对象所属的类。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给该对象命名。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1381443"/>
            <a:ext cx="6200775" cy="3569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第三步：说明对象之间的消息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单击启动消息的参与者或对象，把消息拖到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目标对象或参与者。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给该消息命名。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5L_CY(EG[_3GK%G{OSKBL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3" y="1381443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03363" y="1000125"/>
            <a:ext cx="6200775" cy="227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建立协作图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协作图的创建，以及协作图中放置参与者和对象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类似。只不过对象之间的链接有所不同。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9325" y="2022158"/>
            <a:ext cx="4965065" cy="19069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：协作图增加对象链接（图左）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 link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单击要链接的参与者或对象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将对象链接拖动到要链接的参与者或对象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对应的工具来添加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2" descr="C]%AHP74L%GI@(J3)MEOQ@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9YN]~(MG6L_W1%E[GU40V_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03680" y="4310380"/>
            <a:ext cx="493331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：加进消息（图右）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message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revrese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message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单击要放消息的对象链接添加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双击消息在弹出的对话框中命名消息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当然，还有自反链接之类的链接可供选择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2313" y="4032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由类图导出Java代码框架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448753" y="883920"/>
            <a:ext cx="715645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设置默认语言为Java，Tools-&gt;Options-&gt;Notation-&gt;default：选择Java。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设置环境变量ClassPath，Tools-&gt;Java/j2ee-&gt;Project   Specification-&gt;ClassPath：具体路径设置为正向工程生成java文件要保存的目录，一般为项目的src目录。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021523"/>
            <a:ext cx="62007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XISN5{WQZ))MC5Z@AZPF69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730" y="1248410"/>
            <a:ext cx="3428365" cy="3854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650" y="1174115"/>
            <a:ext cx="675005" cy="2936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由类图导出代码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2313" y="4032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由类图导出Java代码框架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774065" y="1213485"/>
            <a:ext cx="5204460" cy="4123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打开设计好的类图，选中要生成的Java文件的类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Tools-&gt;J2EE/Java-&gt;Generate Code</a:t>
            </a:r>
            <a:endParaRPr lang="zh-CN" altLang="en-US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（如果出现选择路径，在左边选择你要保存的路径即可）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</a:t>
            </a:r>
            <a:r>
              <a:rPr lang="en-US" altLang="zh-CN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生成的结果如右图（我们可以看到，生成了com、sys、model等包结构）：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275523"/>
            <a:ext cx="62007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7L%Z1VZVMYU8J4YF]}5]JQ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810" y="828675"/>
            <a:ext cx="3123565" cy="4771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9810" y="5758180"/>
            <a:ext cx="320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ps</a:t>
            </a:r>
            <a:r>
              <a:rPr lang="zh-CN" altLang="en-US" b="1"/>
              <a:t>：图片是代码的一部分节选</a:t>
            </a:r>
            <a:endParaRPr lang="zh-CN" altLang="en-US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04520" y="1543050"/>
            <a:ext cx="76657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最后，除了之前介绍的这些图外，还有一些图比如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400" b="1" kern="1200" cap="none" spc="0" normalizeH="0" baseline="0" noProof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就不再赘述了（方法在右边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》）</a:t>
            </a:r>
            <a:r>
              <a:rPr kumimoji="0" lang="zh-CN" altLang="en-US" sz="240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基本的流程和之前的类似，具体方法可以</a:t>
            </a:r>
            <a:r>
              <a:rPr kumimoji="0" lang="en-US" altLang="zh-CN" sz="2400" b="1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sz="240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总之就是找到工具栏的按钮，然后创建就可以了。</a:t>
            </a:r>
            <a:endParaRPr kumimoji="0" lang="zh-CN" altLang="en-US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400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只要熟悉这些功能，就难不倒各位啦。</a:t>
            </a:r>
            <a:endParaRPr kumimoji="0" lang="zh-CN" altLang="en-US" sz="2400" b="1" kern="1200" cap="none" spc="0" normalizeH="0" baseline="0" noProof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6" name="图片 5" descr="7YCGTL67)J[KTNI4}_]G{)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9190" y="1600835"/>
            <a:ext cx="4438015" cy="3656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8990" y="5442585"/>
            <a:ext cx="4628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ps:本章节大部分图片均截屏自网络。上图同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的起源与发展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69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初始发行于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用于可视化建模和公司级水平软件应用的组件构造。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7887" y="1525783"/>
            <a:ext cx="10345886" cy="397031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Visio2002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Designer2000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PlayCase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BPWin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ERWin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Sybase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这里只重点介绍其中两个：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Microsoft Visio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1.2.Visio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最初属于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公司，该公司成立于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年，公司更名为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Shapeware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。同年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日，微软公司以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亿美元股票交换收购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。此后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一起发行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887505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71" y="1425349"/>
            <a:ext cx="7401171" cy="3942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新建基本框图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26" y="1437472"/>
            <a:ext cx="7115049" cy="3825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图形生成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53" y="1383975"/>
            <a:ext cx="7594822" cy="3994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1087305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5" y="1390303"/>
            <a:ext cx="6786805" cy="4136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的数据类型特征、索引定义、视图定义、存储过程定义、触发器定义等。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的起源与发展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929359" y="1541666"/>
            <a:ext cx="9433048" cy="396938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就像一个戏剧导演设计一个剧本一样，一个软件设计师使用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演员（数字）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拖放式符号的程序表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中的有用的案例元素（椭圆）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目标（矩形）和消息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关系（箭头）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设计各种类，来创造（模型）一个应用的框架。当程序表被创建时，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记录下这个程序表然后以设计师选择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Basic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或者数据定义语言（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Definition Language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）来产生代码。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最初由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Xiao-Yun Wang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（王晓昀）在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SDP Technologies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公司开发完成。在法国称为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AMC*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Designor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，在国际市场上称为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Designor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。在这两个产品名字中都包含“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，它实际上特指“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，因为在产品开发的最开始是为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SDP Technologies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年的法国公司，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Powersoft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公司购买了该公司，而在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年早期，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已经买下了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Powersoft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Powersoft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目前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及其法文版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PowerAMC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的所有权利。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面向对象建模（提供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 2.0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所有视图）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数据建模（支持主流关系数据库管理系统）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业务过程建模（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ProcessAnalyst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）支持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BPMN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建模（支持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Schema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数据仓库建模（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WarehouseArchitect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代码生成（支持语言及框架包括：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 .NET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EJB3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WinForm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(.NET and .NET CF)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PowerBuilder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Object-Oriented Model(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面向对象模型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中，可以看到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这是类图的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toolbox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要知道的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generalization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Realization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500951" y="2271717"/>
            <a:ext cx="2329372" cy="4589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类继承父类：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99" y="3068960"/>
            <a:ext cx="2505075" cy="1914525"/>
          </a:xfrm>
          <a:prstGeom prst="rect">
            <a:avLst/>
          </a:prstGeom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213050" y="2291007"/>
            <a:ext cx="1164686" cy="5078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55" y="3063587"/>
            <a:ext cx="2819400" cy="2114550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436882" y="2291007"/>
            <a:ext cx="1164686" cy="4589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0" y="3107059"/>
            <a:ext cx="2457450" cy="1838325"/>
          </a:xfrm>
          <a:prstGeom prst="rect">
            <a:avLst/>
          </a:prstGeom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各种关系的强弱顺序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629123" y="2263691"/>
            <a:ext cx="1164686" cy="4589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聚合：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013499" y="2223510"/>
            <a:ext cx="1164686" cy="4589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24391"/>
          <a:stretch>
            <a:fillRect/>
          </a:stretch>
        </p:blipFill>
        <p:spPr>
          <a:xfrm>
            <a:off x="1125067" y="3081957"/>
            <a:ext cx="2514601" cy="228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29124"/>
          <a:stretch>
            <a:fillRect/>
          </a:stretch>
        </p:blipFill>
        <p:spPr>
          <a:xfrm>
            <a:off x="4077395" y="2682418"/>
            <a:ext cx="2675964" cy="2819400"/>
          </a:xfrm>
          <a:prstGeom prst="rect">
            <a:avLst/>
          </a:prstGeom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8289265" y="2179198"/>
            <a:ext cx="1164686" cy="4589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38" y="2675432"/>
            <a:ext cx="421957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450" y="1340768"/>
            <a:ext cx="6102622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80084" y="2160577"/>
          <a:ext cx="9550039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71"/>
                <a:gridCol w="2715988"/>
                <a:gridCol w="2088232"/>
                <a:gridCol w="1584176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比较角度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PowerDesigner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Rational Rose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Visio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开发公司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Sybase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Rational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开始的侧重点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数据库建模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UML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画图工具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UML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性能最好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支持多种编程语言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提供的编程语言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支持双向工程代码生成及数据库生成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支持最好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应用系统规模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适合大中型系统开发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中小型系统的开发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45301" y="1987099"/>
          <a:ext cx="95500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71"/>
                <a:gridCol w="2715988"/>
                <a:gridCol w="2331281"/>
                <a:gridCol w="1872208"/>
                <a:gridCol w="19171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比较角度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PowerDesigner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Rational Rose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Visio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模型设计效率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软件设计的人性化和易使用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图形质量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数据库建模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跨平台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文档生成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最精细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679450" y="1340768"/>
            <a:ext cx="6102622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6040" y="273812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  <a:endParaRPr lang="zh-CN" altLang="en-US" sz="88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建模工具，除已介绍的三种外再说出一种。</a:t>
            </a:r>
            <a:endParaRPr lang="zh-CN" altLang="en-US" sz="8000" b="1" dirty="0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的起源与发展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291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当前市场上基于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可视化建模的工具很多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要选择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Grandy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Ivar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Jacobson,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公司担任首席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的可用性和扩展性更好。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种图，请任意说出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种。</a:t>
            </a:r>
            <a:endParaRPr lang="zh-CN" altLang="en-US" sz="8000" b="1" dirty="0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1.zang141588761. Rational Rose[EB/OL].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https://blog.csdn.net/zang141588761/article/details/52275820. 2016-08-22-12:42:53/2018-10-21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-17:00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踏雪无痕大黄蜂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与你一起学习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Visio——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[EB/OL].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https://blog.csdn.net/huangxinfeng/article/details/81178158.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2018-07-24</a:t>
            </a:r>
            <a:r>
              <a:rPr lang="en-US" altLang="zh-CN" dirty="0" smtClean="0"/>
              <a:t>-09:04:07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/2018-10-21-17:00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conviction_thinking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[EB/OL].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2012-09-09-</a:t>
            </a:r>
            <a:r>
              <a:rPr lang="zh-CN" altLang="en-US" dirty="0"/>
              <a:t> </a:t>
            </a:r>
            <a:r>
              <a:rPr lang="en-US" altLang="zh-CN" dirty="0"/>
              <a:t>00:25:11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/2018-10-21-17:00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846942" y="1525783"/>
            <a:ext cx="10345886" cy="359981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荣阳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审查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伟宏：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林翼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力：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陈帆：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小组绩效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920602" y="1805183"/>
            <a:ext cx="10345886" cy="286131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张荣阳：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87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林翼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力：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浥：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帆：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  <a:endParaRPr lang="zh-CN" altLang="en-US" sz="7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19" name="组合 13"/>
          <p:cNvGrpSpPr/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的起源与发展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生成目标语言的框架代码，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DELPHI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的起源与发展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320480" cy="33239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的面向对象建模语言出现于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年代中期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1993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oose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_2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ooa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ood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5540" y="270637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  <a:endParaRPr lang="zh-CN" altLang="en-US" sz="88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8183</Words>
  <Application>WPS 演示</Application>
  <PresentationFormat>自定义</PresentationFormat>
  <Paragraphs>1036</Paragraphs>
  <Slides>65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Arial</vt:lpstr>
      <vt:lpstr>宋体</vt:lpstr>
      <vt:lpstr>Wingdings</vt:lpstr>
      <vt:lpstr>Calibri</vt:lpstr>
      <vt:lpstr>微软雅黑</vt:lpstr>
      <vt:lpstr>Arial Unicode MS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天涳の恋</cp:lastModifiedBy>
  <cp:revision>132</cp:revision>
  <dcterms:created xsi:type="dcterms:W3CDTF">2014-05-22T15:27:00Z</dcterms:created>
  <dcterms:modified xsi:type="dcterms:W3CDTF">2018-10-26T12:32:55Z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