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265" r:id="rId3"/>
    <p:sldId id="257" r:id="rId4"/>
    <p:sldId id="267" r:id="rId5"/>
    <p:sldId id="279" r:id="rId6"/>
    <p:sldId id="280" r:id="rId7"/>
    <p:sldId id="281" r:id="rId8"/>
    <p:sldId id="282" r:id="rId9"/>
    <p:sldId id="258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53" r:id="rId32"/>
    <p:sldId id="284" r:id="rId33"/>
    <p:sldId id="294" r:id="rId34"/>
    <p:sldId id="295" r:id="rId35"/>
    <p:sldId id="296" r:id="rId36"/>
    <p:sldId id="297" r:id="rId37"/>
    <p:sldId id="356" r:id="rId38"/>
    <p:sldId id="357" r:id="rId39"/>
    <p:sldId id="358" r:id="rId40"/>
    <p:sldId id="359" r:id="rId41"/>
    <p:sldId id="299" r:id="rId42"/>
    <p:sldId id="301" r:id="rId43"/>
    <p:sldId id="300" r:id="rId44"/>
    <p:sldId id="302" r:id="rId45"/>
    <p:sldId id="303" r:id="rId46"/>
    <p:sldId id="304" r:id="rId47"/>
    <p:sldId id="305" r:id="rId48"/>
    <p:sldId id="354" r:id="rId49"/>
    <p:sldId id="355" r:id="rId50"/>
    <p:sldId id="286" r:id="rId51"/>
    <p:sldId id="290" r:id="rId52"/>
    <p:sldId id="291" r:id="rId53"/>
    <p:sldId id="292" r:id="rId54"/>
    <p:sldId id="266" r:id="rId55"/>
  </p:sldIdLst>
  <p:sldSz cx="12187238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4" autoAdjust="0"/>
    <p:restoredTop sz="80415" autoAdjust="0"/>
  </p:normalViewPr>
  <p:slideViewPr>
    <p:cSldViewPr>
      <p:cViewPr varScale="1">
        <p:scale>
          <a:sx n="71" d="100"/>
          <a:sy n="71" d="100"/>
        </p:scale>
        <p:origin x="-1230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 smtClean="0">
                <a:cs typeface="+mn-ea"/>
              </a:defRPr>
            </a:lvl1pPr>
          </a:lstStyle>
          <a:p>
            <a:pPr>
              <a:defRPr/>
            </a:pPr>
            <a:fld id="{AC4D4EE0-81D9-4EFE-B447-5D56B8C6E608}" type="datetimeFigureOut">
              <a:rPr lang="zh-CN" altLang="en-US"/>
              <a:pPr>
                <a:defRPr/>
              </a:pPr>
              <a:t>2018/10/23</a:t>
            </a:fld>
            <a:endParaRPr lang="zh-CN" altLang="en-US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 noProof="1"/>
            </a:lvl1pPr>
          </a:lstStyle>
          <a:p>
            <a:fld id="{99EB7EBD-9BAB-4812-B75D-27D0B394FC37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890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 smtClean="0">
                <a:cs typeface="+mn-ea"/>
              </a:defRPr>
            </a:lvl1pPr>
          </a:lstStyle>
          <a:p>
            <a:pPr>
              <a:defRPr/>
            </a:pPr>
            <a:fld id="{5333B7F1-301A-4BCE-AEC4-D3A41F774F18}" type="datetimeFigureOut">
              <a:rPr lang="zh-CN" altLang="en-US"/>
              <a:pPr>
                <a:defRPr/>
              </a:pPr>
              <a:t>2018/10/23</a:t>
            </a:fld>
            <a:endParaRPr lang="zh-CN" altLang="en-US">
              <a:cs typeface="+mn-cs"/>
            </a:endParaRPr>
          </a:p>
        </p:txBody>
      </p:sp>
      <p:sp>
        <p:nvSpPr>
          <p:cNvPr id="1331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 noProof="1"/>
            </a:lvl1pPr>
          </a:lstStyle>
          <a:p>
            <a:fld id="{E181D43F-97F2-42C3-B8CD-57F6D5E4E212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92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那么为什么要选择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呢？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这就不能不提到</a:t>
            </a:r>
            <a:r>
              <a:rPr lang="en-US" altLang="zh-CN" dirty="0" smtClean="0"/>
              <a:t>UML</a:t>
            </a:r>
            <a:r>
              <a:rPr lang="zh-CN" altLang="en-US" dirty="0" smtClean="0"/>
              <a:t>的三位创始人了，面向对象领域的大师级人物：</a:t>
            </a:r>
            <a:r>
              <a:rPr lang="en-US" altLang="zh-CN" dirty="0" err="1" smtClean="0"/>
              <a:t>Grandy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Booch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James </a:t>
            </a:r>
            <a:r>
              <a:rPr lang="en-US" altLang="zh-CN" dirty="0" err="1" smtClean="0"/>
              <a:t>Rumbaugh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Ivar</a:t>
            </a:r>
            <a:r>
              <a:rPr lang="en-US" altLang="zh-CN" dirty="0" smtClean="0"/>
              <a:t> Jacobson</a:t>
            </a:r>
            <a:r>
              <a:rPr lang="zh-CN" altLang="en-US" dirty="0" smtClean="0"/>
              <a:t>。而这三位大师目前都在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公司担任首席工程师，既然</a:t>
            </a:r>
            <a:r>
              <a:rPr lang="en-US" altLang="zh-CN" dirty="0" smtClean="0"/>
              <a:t>UML</a:t>
            </a:r>
            <a:r>
              <a:rPr lang="zh-CN" altLang="en-US" dirty="0" smtClean="0"/>
              <a:t>是业界标准的可视化建模语言，那么选择</a:t>
            </a:r>
            <a:r>
              <a:rPr lang="en-US" altLang="zh-CN" dirty="0" smtClean="0"/>
              <a:t>Rational Rose</a:t>
            </a:r>
            <a:r>
              <a:rPr lang="zh-CN" altLang="en-US" dirty="0" smtClean="0"/>
              <a:t>的原因就不言而喻了。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39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那么为什么要选择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呢？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这就不能不提到</a:t>
            </a:r>
            <a:r>
              <a:rPr lang="en-US" altLang="zh-CN" dirty="0" smtClean="0"/>
              <a:t>UML</a:t>
            </a:r>
            <a:r>
              <a:rPr lang="zh-CN" altLang="en-US" dirty="0" smtClean="0"/>
              <a:t>的三位创始人了，面向对象领域的大师级人物：</a:t>
            </a:r>
            <a:r>
              <a:rPr lang="en-US" altLang="zh-CN" dirty="0" err="1" smtClean="0"/>
              <a:t>Grandy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Booch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James </a:t>
            </a:r>
            <a:r>
              <a:rPr lang="en-US" altLang="zh-CN" dirty="0" err="1" smtClean="0"/>
              <a:t>Rumbaugh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Ivar</a:t>
            </a:r>
            <a:r>
              <a:rPr lang="en-US" altLang="zh-CN" dirty="0" smtClean="0"/>
              <a:t> Jacobson</a:t>
            </a:r>
            <a:r>
              <a:rPr lang="zh-CN" altLang="en-US" dirty="0" smtClean="0"/>
              <a:t>。而这三位大师目前都在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公司担任首席工程师，既然</a:t>
            </a:r>
            <a:r>
              <a:rPr lang="en-US" altLang="zh-CN" dirty="0" smtClean="0"/>
              <a:t>UML</a:t>
            </a:r>
            <a:r>
              <a:rPr lang="zh-CN" altLang="en-US" dirty="0" smtClean="0"/>
              <a:t>是业界标准的可视化建模语言，那么选择</a:t>
            </a:r>
            <a:r>
              <a:rPr lang="en-US" altLang="zh-CN" dirty="0" smtClean="0"/>
              <a:t>Rational Rose</a:t>
            </a:r>
            <a:r>
              <a:rPr lang="zh-CN" altLang="en-US" dirty="0" smtClean="0"/>
              <a:t>的原因就不言而喻了。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3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那么为什么要选择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呢？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这就不能不提到</a:t>
            </a:r>
            <a:r>
              <a:rPr lang="en-US" altLang="zh-CN" dirty="0" smtClean="0"/>
              <a:t>UML</a:t>
            </a:r>
            <a:r>
              <a:rPr lang="zh-CN" altLang="en-US" dirty="0" smtClean="0"/>
              <a:t>的三位创始人了，面向对象领域的大师级人物：</a:t>
            </a:r>
            <a:r>
              <a:rPr lang="en-US" altLang="zh-CN" dirty="0" err="1" smtClean="0"/>
              <a:t>Grandy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Booch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James </a:t>
            </a:r>
            <a:r>
              <a:rPr lang="en-US" altLang="zh-CN" dirty="0" err="1" smtClean="0"/>
              <a:t>Rumbaugh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Ivar</a:t>
            </a:r>
            <a:r>
              <a:rPr lang="en-US" altLang="zh-CN" dirty="0" smtClean="0"/>
              <a:t> Jacobson</a:t>
            </a:r>
            <a:r>
              <a:rPr lang="zh-CN" altLang="en-US" dirty="0" smtClean="0"/>
              <a:t>。而这三位大师目前都在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公司担任首席工程师，既然</a:t>
            </a:r>
            <a:r>
              <a:rPr lang="en-US" altLang="zh-CN" dirty="0" smtClean="0"/>
              <a:t>UML</a:t>
            </a:r>
            <a:r>
              <a:rPr lang="zh-CN" altLang="en-US" dirty="0" smtClean="0"/>
              <a:t>是业界标准的可视化建模语言，那么选择</a:t>
            </a:r>
            <a:r>
              <a:rPr lang="en-US" altLang="zh-CN" dirty="0" smtClean="0"/>
              <a:t>Rational Rose</a:t>
            </a:r>
            <a:r>
              <a:rPr lang="zh-CN" altLang="en-US" dirty="0" smtClean="0"/>
              <a:t>的原因就不言而喻了。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39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3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在模具形状里找到自己所需要的形状，点击左键不松，拖到绘图区域，松开左键即会形成一个自己所需要的形状；选中图形，将鼠标放在图形右下角，拖动即可改变大小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79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043" y="2130427"/>
            <a:ext cx="10359153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087" y="3886200"/>
            <a:ext cx="853106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C35F1-551D-40D2-B3E6-80085F0DCA39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73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8"/>
          <p:cNvGrpSpPr>
            <a:grpSpLocks/>
          </p:cNvGrpSpPr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7" name="空心弧 6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空心弧 7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9C0063-8E55-4F44-B007-01A0D4A9C01E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10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37440" y="274640"/>
            <a:ext cx="323935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385" y="274640"/>
            <a:ext cx="9514933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6CB5C-DAE3-4831-AFBA-3BE47CC8AC65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5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8"/>
          <p:cNvGrpSpPr>
            <a:grpSpLocks/>
          </p:cNvGrpSpPr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7" name="空心弧 6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空心弧 7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0AAA8-9042-45F4-BA6A-2E80793A4FA2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78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fld id="{B13D28EE-33DB-40D1-BADE-4BC23188F055}" type="slidenum">
              <a:rPr altLang="en-US" sz="1100" noProof="1">
                <a:solidFill>
                  <a:srgbClr val="31859C"/>
                </a:solidFill>
                <a:ea typeface="宋体" pitchFamily="2" charset="-122"/>
              </a:rPr>
              <a:pPr algn="ctr" eaLnBrk="1" hangingPunct="1">
                <a:buFont typeface="Arial" pitchFamily="34" charset="0"/>
                <a:buNone/>
              </a:pPr>
              <a:t>‹#›</a:t>
            </a:fld>
            <a:endParaRPr lang="zh-CN" altLang="en-US" sz="1100" noProof="1">
              <a:solidFill>
                <a:srgbClr val="31859C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708" y="4406902"/>
            <a:ext cx="1035915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708" y="2906713"/>
            <a:ext cx="1035915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C3FCE-6E32-43DD-BA5E-E63A6D42DB3F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40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8"/>
          <p:cNvGrpSpPr>
            <a:grpSpLocks/>
          </p:cNvGrpSpPr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8" name="空心弧 7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空心弧 8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386" y="1600202"/>
            <a:ext cx="637714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99648" y="1600202"/>
            <a:ext cx="637714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14A25-CD29-49EC-B82A-6B5F26AFC27A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612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2085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fld id="{172292CE-B372-4E59-A1FB-893B012AB961}" type="slidenum">
              <a:rPr altLang="en-US" sz="1100" noProof="1">
                <a:solidFill>
                  <a:srgbClr val="31859C"/>
                </a:solidFill>
                <a:ea typeface="宋体" pitchFamily="2" charset="-122"/>
              </a:rPr>
              <a:pPr algn="ctr" eaLnBrk="1" hangingPunct="1">
                <a:buFont typeface="Arial" pitchFamily="34" charset="0"/>
                <a:buNone/>
              </a:pPr>
              <a:t>‹#›</a:t>
            </a:fld>
            <a:endParaRPr lang="zh-CN" altLang="en-US" sz="1100" noProof="1">
              <a:solidFill>
                <a:srgbClr val="31859C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3" y="274638"/>
            <a:ext cx="1096851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63" y="1535113"/>
            <a:ext cx="53848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363" y="2174875"/>
            <a:ext cx="53848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0948" y="1535113"/>
            <a:ext cx="538692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0948" y="2174875"/>
            <a:ext cx="538692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2D8CAB-FA53-4B96-93A3-6FF2A294ECCA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34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8"/>
          <p:cNvGrpSpPr>
            <a:grpSpLocks/>
          </p:cNvGrpSpPr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6" name="空心弧 5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空心弧 6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320B23-C54B-4AC8-BCB2-AA87AE2713B1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2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4170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fld id="{4734B483-7314-4D22-9FAE-8F6C3A2DECDE}" type="slidenum">
              <a:rPr altLang="en-US" sz="1100" noProof="1">
                <a:solidFill>
                  <a:srgbClr val="31859C"/>
                </a:solidFill>
                <a:ea typeface="宋体" pitchFamily="2" charset="-122"/>
              </a:rPr>
              <a:pPr algn="ctr" eaLnBrk="1" hangingPunct="1">
                <a:buFont typeface="Arial" pitchFamily="34" charset="0"/>
                <a:buNone/>
              </a:pPr>
              <a:t>‹#›</a:t>
            </a:fld>
            <a:endParaRPr lang="zh-CN" altLang="en-US" sz="1100" noProof="1">
              <a:solidFill>
                <a:srgbClr val="31859C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E53B0-2565-40B1-A9D9-BF611DB842B4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5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8"/>
          <p:cNvGrpSpPr>
            <a:grpSpLocks/>
          </p:cNvGrpSpPr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8" name="空心弧 7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空心弧 8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2" y="273050"/>
            <a:ext cx="400951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4872" y="273052"/>
            <a:ext cx="68130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362" y="1435102"/>
            <a:ext cx="400951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3C9EF9-46F5-47F5-8A51-2A97F67CE785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25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255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fld id="{251DAF5A-0C46-4814-8ECD-96381E0E0339}" type="slidenum">
              <a:rPr altLang="en-US" sz="1100" noProof="1">
                <a:solidFill>
                  <a:srgbClr val="31859C"/>
                </a:solidFill>
                <a:ea typeface="宋体" pitchFamily="2" charset="-122"/>
              </a:rPr>
              <a:pPr algn="ctr" eaLnBrk="1" hangingPunct="1">
                <a:buFont typeface="Arial" pitchFamily="34" charset="0"/>
                <a:buNone/>
              </a:pPr>
              <a:t>‹#›</a:t>
            </a:fld>
            <a:endParaRPr lang="zh-CN" altLang="en-US" sz="1100" noProof="1">
              <a:solidFill>
                <a:srgbClr val="31859C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784" y="4800600"/>
            <a:ext cx="731234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8784" y="612775"/>
            <a:ext cx="7312343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8784" y="5367338"/>
            <a:ext cx="731234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84310-925F-4D07-A7A0-5343D053D05F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47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68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6803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59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 noProof="1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AD4E8B58-4812-4EC3-99AB-9F2823272773}" type="slidenum">
              <a:rPr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zang%20141588761/article/details/52275820.%202016.08.22/2018.10.2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0" descr="http://pic24.nipic.com/20121031/4499633_105328783000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6" b="11153"/>
          <a:stretch>
            <a:fillRect/>
          </a:stretch>
        </p:blipFill>
        <p:spPr bwMode="auto">
          <a:xfrm>
            <a:off x="0" y="0"/>
            <a:ext cx="121872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005263" y="2060575"/>
            <a:ext cx="7488237" cy="252095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2060575"/>
            <a:ext cx="4005263" cy="25209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5365" name="组合 6"/>
          <p:cNvGrpSpPr>
            <a:grpSpLocks/>
          </p:cNvGrpSpPr>
          <p:nvPr/>
        </p:nvGrpSpPr>
        <p:grpSpPr bwMode="auto">
          <a:xfrm>
            <a:off x="117475" y="1412875"/>
            <a:ext cx="2447925" cy="2447925"/>
            <a:chOff x="6897738" y="2060848"/>
            <a:chExt cx="2448272" cy="2448272"/>
          </a:xfrm>
        </p:grpSpPr>
        <p:sp>
          <p:nvSpPr>
            <p:cNvPr id="5" name="空心弧 4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空心弧 5"/>
            <p:cNvSpPr/>
            <p:nvPr/>
          </p:nvSpPr>
          <p:spPr>
            <a:xfrm rot="15949199"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1493500" y="2060575"/>
            <a:ext cx="693738" cy="25209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367" name="TextBox 1"/>
          <p:cNvSpPr txBox="1">
            <a:spLocks noChangeArrowheads="1"/>
          </p:cNvSpPr>
          <p:nvPr/>
        </p:nvSpPr>
        <p:spPr bwMode="auto">
          <a:xfrm>
            <a:off x="4005262" y="2643328"/>
            <a:ext cx="74596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Rational Rose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8" name="TextBox 2"/>
          <p:cNvSpPr txBox="1">
            <a:spLocks noChangeArrowheads="1"/>
          </p:cNvSpPr>
          <p:nvPr/>
        </p:nvSpPr>
        <p:spPr bwMode="auto">
          <a:xfrm>
            <a:off x="9189963" y="5517232"/>
            <a:ext cx="2433638" cy="4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软件工程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-G07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小组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种基本的图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74763" y="1543050"/>
            <a:ext cx="7470775" cy="31384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uml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能从不同的角度去描述系统，它提供了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种基本的图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它们分别是：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用例图（use case diagram），活动图（activity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），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类图（class diagram），序列图（sequence diagram），协作图（collaboration diagram），状态图（statechart diagram），构件图（component diagram），实施图（deployment diagram）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接下来我会用一张幻灯片去解释这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种图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9094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种图的对比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331788" y="942975"/>
            <a:ext cx="9728200" cy="5078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用例图	use case diagram	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用例图表明系统做什么,与谁交互。用例是系统提供的功能，参与者是系统与谁交互,参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与者可以是人、系统或其他实体。一个系统可以创建一个或多个用例图。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活动图	activity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活动图显示了从活动到活动的流。活动图可以在分析系统业务时用来淙业务流，也可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以在收集系统需求的时候显示一个用例中的事件流。活动图显示了系统中某个业务或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者某个用例中，要经历哪些活动，这些活动按什么顺序发生。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类图	class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类图显示系统之中类与类之间的交互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序列图	sequence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序列图显示用例中的功能流程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协作图	collaboration diagram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状态图	statechart diagram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构件图	component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构件图显示模型的物理视图，也显示系统中的软件构件及其相互关系，模型中的每个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类映射代码构件 ，一旦创建构件，就加进构件图中，然后画出构件之间的相关性。构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件间的相关性包括编译相关性和运行相关性。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实施图	deployment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实施图是显示网络的物理布局，系统中涉及的处理器、设备、连接和过程。一个项目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中有一个实施图。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488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466850"/>
            <a:ext cx="7158037" cy="3416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rational rose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作为优秀的建模工具，能方便地画出这些图。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接下来，我将具体讲解如何用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rational rose 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工具画出它们。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当然，首先我们要先了解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rational rose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这个工具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488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界面介绍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1174750"/>
            <a:ext cx="42354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启动Rational Rose后，界面如下所示：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FCO6II%H}SE%1C}8MSDLKF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38" y="1543050"/>
            <a:ext cx="5389562" cy="429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734175" y="1543050"/>
            <a:ext cx="4987925" cy="1476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浏览器：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用于在模型中迅速漫游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文档工具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：用于查看或更新模型元素的文档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工具栏：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用于迅速访问常用的命令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框图窗口：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用于显示和编辑一个或几个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uml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框图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日志：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用于查看错误信息和报告各个命令的结果</a:t>
            </a:r>
          </a:p>
        </p:txBody>
      </p:sp>
    </p:spTree>
    <p:extLst>
      <p:ext uri="{BB962C8B-B14F-4D97-AF65-F5344CB8AC3E}">
        <p14:creationId xmlns:p14="http://schemas.microsoft.com/office/powerpoint/2010/main" val="284488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1174750"/>
            <a:ext cx="6200775" cy="17541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建立用例图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从用例图中我们可以看到系统干什么，与谁交互。与系统交互的参与者可以是人，也可以是其他系统或实体。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JTUO{0])RBI{`W9}T9TBRG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047875"/>
            <a:ext cx="5313363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4"/>
          <p:cNvSpPr txBox="1"/>
          <p:nvPr/>
        </p:nvSpPr>
        <p:spPr>
          <a:xfrm>
            <a:off x="7188200" y="2047875"/>
            <a:ext cx="4437063" cy="1476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第一步：创建用例图（如图）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在浏览器内的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use case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视图中双击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main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新的空白用例图就被创建了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我们可以再新建一个包，通过右击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use case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视图选择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里面的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package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来建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88200" y="3997325"/>
            <a:ext cx="4983163" cy="9207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一个系统的多个用例图可以包的形式组织和管理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系统总的用例一般画在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main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里面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29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0238" y="2381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1165225"/>
            <a:ext cx="11391900" cy="2862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第二步：建立参与者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actor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在用例图要放置位置单击鼠标左键，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键入参与者的名称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我们还可以通过双击参与者符号的形式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对参与者进行简要的说明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5" descr="U7QX(~{G{EP$@D[N$S48L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225" y="1165225"/>
            <a:ext cx="5827713" cy="36004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452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496050" y="1222375"/>
            <a:ext cx="620077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第三步：创建用例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use case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在用例图要放置位置单击鼠标左键，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键入用例的名称（如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存款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我们仍然可以通过双击用例符号的形式对用例进行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简要的说明（如图）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WVQP14]HPJG}X{4([AU9]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88" y="1222375"/>
            <a:ext cx="5343525" cy="41052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45291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46863" y="1204913"/>
            <a:ext cx="6200775" cy="2860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第四步：记录参与者与用例之间的关系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工具栏中选择关联关系箭头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将光标首先定位在用例图的参与者上，单机鼠标左键并将光标移动到用例符号上。形成连接。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W}TQ%SAK$SQL4EMTOC4K@~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38" y="1204913"/>
            <a:ext cx="5389562" cy="414178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45291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46863" y="1204913"/>
            <a:ext cx="6200775" cy="31384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第五步：增加泛化关系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工具栏中选择泛化关系箭头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既可以从子用例拖向父用例，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也可以从子参与者拖向父参与者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简要说明关系执行同上述类似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 descr="R[J4V)C5SRGDAI~])TSZ{]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38" y="1295400"/>
            <a:ext cx="5313362" cy="40576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45291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建立活动图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1127125"/>
            <a:ext cx="6200775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建立活动图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活动图显示了从活动到活动的流。可以在分析系统业务时来演示业务流，或在收集系统需求的时候显示一个用例中的事件流。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JTUO{0])RBI{`W9}T9TBRG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88" y="2324100"/>
            <a:ext cx="5313362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4"/>
          <p:cNvSpPr txBox="1"/>
          <p:nvPr/>
        </p:nvSpPr>
        <p:spPr>
          <a:xfrm>
            <a:off x="7246938" y="2324100"/>
            <a:ext cx="4716462" cy="1752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第一步：创建活动图（如图）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在浏览器内的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use case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视图中选择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activity diagram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如果是建立用于显示用例中的事件流的话，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可以在浏览器中选中某个用例然后右击选择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activity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来创建用例图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88200" y="4197350"/>
            <a:ext cx="3095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2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44550" y="0"/>
            <a:ext cx="215900" cy="18256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79513" y="912813"/>
            <a:ext cx="215900" cy="9128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28750" y="814388"/>
            <a:ext cx="1639888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0188" y="1568450"/>
            <a:ext cx="20732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 PAGE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352550" y="2778125"/>
            <a:ext cx="1963738" cy="1673225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40337 w 1963271"/>
              <a:gd name="connsiteY3" fmla="*/ 1358153 h 1672070"/>
              <a:gd name="connsiteX4" fmla="*/ 981635 w 1963271"/>
              <a:gd name="connsiteY4" fmla="*/ 1672070 h 1672070"/>
              <a:gd name="connsiteX5" fmla="*/ 822932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40337" y="1358153"/>
                </a:lnTo>
                <a:lnTo>
                  <a:pt x="981635" y="1672070"/>
                </a:lnTo>
                <a:lnTo>
                  <a:pt x="822932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3963988" y="2778125"/>
            <a:ext cx="1962150" cy="1673225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36276 w 1963271"/>
              <a:gd name="connsiteY3" fmla="*/ 1358153 h 1672070"/>
              <a:gd name="connsiteX4" fmla="*/ 977574 w 1963271"/>
              <a:gd name="connsiteY4" fmla="*/ 1672070 h 1672070"/>
              <a:gd name="connsiteX5" fmla="*/ 818871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36276" y="1358153"/>
                </a:lnTo>
                <a:lnTo>
                  <a:pt x="977574" y="1672070"/>
                </a:lnTo>
                <a:lnTo>
                  <a:pt x="818871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573838" y="2778125"/>
            <a:ext cx="1962150" cy="1673225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40337 w 1963271"/>
              <a:gd name="connsiteY3" fmla="*/ 1358153 h 1672070"/>
              <a:gd name="connsiteX4" fmla="*/ 981635 w 1963271"/>
              <a:gd name="connsiteY4" fmla="*/ 1672070 h 1672070"/>
              <a:gd name="connsiteX5" fmla="*/ 822932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40337" y="1358153"/>
                </a:lnTo>
                <a:lnTo>
                  <a:pt x="981635" y="1672070"/>
                </a:lnTo>
                <a:lnTo>
                  <a:pt x="822932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9183688" y="2778125"/>
            <a:ext cx="1963737" cy="1673225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40337 w 1963271"/>
              <a:gd name="connsiteY3" fmla="*/ 1358153 h 1672070"/>
              <a:gd name="connsiteX4" fmla="*/ 981634 w 1963271"/>
              <a:gd name="connsiteY4" fmla="*/ 1672070 h 1672070"/>
              <a:gd name="connsiteX5" fmla="*/ 822932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40337" y="1358153"/>
                </a:lnTo>
                <a:lnTo>
                  <a:pt x="981634" y="1672070"/>
                </a:lnTo>
                <a:lnTo>
                  <a:pt x="822932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文本框 147"/>
          <p:cNvSpPr txBox="1"/>
          <p:nvPr/>
        </p:nvSpPr>
        <p:spPr>
          <a:xfrm>
            <a:off x="1117600" y="4632325"/>
            <a:ext cx="243363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P1.Rational Rose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148"/>
          <p:cNvSpPr txBox="1"/>
          <p:nvPr/>
        </p:nvSpPr>
        <p:spPr>
          <a:xfrm>
            <a:off x="3727450" y="4632325"/>
            <a:ext cx="243363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Rational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Rose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338888" y="4614863"/>
            <a:ext cx="2433637" cy="9411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建模软件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150"/>
          <p:cNvSpPr txBox="1"/>
          <p:nvPr/>
        </p:nvSpPr>
        <p:spPr>
          <a:xfrm>
            <a:off x="8948738" y="4632325"/>
            <a:ext cx="24336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P4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0" name="AutoShape 5" descr="http://img5.imgtn.bdimg.com/it/u=2495480723,103256066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>
              <a:latin typeface="Calibri" pitchFamily="34" charset="0"/>
            </a:endParaRPr>
          </a:p>
        </p:txBody>
      </p:sp>
      <p:sp>
        <p:nvSpPr>
          <p:cNvPr id="16401" name="AutoShape 7" descr="http://img5.imgtn.bdimg.com/it/u=2495480723,1032560664&amp;fm=2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>
              <a:latin typeface="Calibri" pitchFamily="34" charset="0"/>
            </a:endParaRPr>
          </a:p>
        </p:txBody>
      </p:sp>
      <p:grpSp>
        <p:nvGrpSpPr>
          <p:cNvPr id="44" name="Group 59"/>
          <p:cNvGrpSpPr/>
          <p:nvPr/>
        </p:nvGrpSpPr>
        <p:grpSpPr bwMode="auto">
          <a:xfrm>
            <a:off x="7140922" y="3115954"/>
            <a:ext cx="829568" cy="751988"/>
            <a:chOff x="0" y="0"/>
            <a:chExt cx="359392" cy="389342"/>
          </a:xfrm>
        </p:grpSpPr>
        <p:sp>
          <p:nvSpPr>
            <p:cNvPr id="45" name="Freeform 132"/>
            <p:cNvSpPr>
              <a:spLocks noChangeArrowheads="1"/>
            </p:cNvSpPr>
            <p:nvPr/>
          </p:nvSpPr>
          <p:spPr bwMode="auto">
            <a:xfrm>
              <a:off x="77368" y="92343"/>
              <a:ext cx="204654" cy="207151"/>
            </a:xfrm>
            <a:custGeom>
              <a:avLst/>
              <a:gdLst>
                <a:gd name="T0" fmla="*/ 0 w 82"/>
                <a:gd name="T1" fmla="*/ 72378 h 83"/>
                <a:gd name="T2" fmla="*/ 144755 w 82"/>
                <a:gd name="T3" fmla="*/ 72378 h 83"/>
                <a:gd name="T4" fmla="*/ 144755 w 82"/>
                <a:gd name="T5" fmla="*/ 207151 h 83"/>
                <a:gd name="T6" fmla="*/ 204654 w 82"/>
                <a:gd name="T7" fmla="*/ 207151 h 83"/>
                <a:gd name="T8" fmla="*/ 204654 w 82"/>
                <a:gd name="T9" fmla="*/ 0 h 83"/>
                <a:gd name="T10" fmla="*/ 0 w 82"/>
                <a:gd name="T11" fmla="*/ 0 h 83"/>
                <a:gd name="T12" fmla="*/ 0 w 82"/>
                <a:gd name="T13" fmla="*/ 72378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"/>
                <a:gd name="T22" fmla="*/ 0 h 83"/>
                <a:gd name="T23" fmla="*/ 82 w 82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" h="83">
                  <a:moveTo>
                    <a:pt x="0" y="29"/>
                  </a:moveTo>
                  <a:lnTo>
                    <a:pt x="58" y="29"/>
                  </a:lnTo>
                  <a:lnTo>
                    <a:pt x="58" y="83"/>
                  </a:lnTo>
                  <a:lnTo>
                    <a:pt x="82" y="83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46" name="Freeform 133"/>
            <p:cNvSpPr>
              <a:spLocks noChangeArrowheads="1"/>
            </p:cNvSpPr>
            <p:nvPr/>
          </p:nvSpPr>
          <p:spPr bwMode="auto">
            <a:xfrm>
              <a:off x="152241" y="0"/>
              <a:ext cx="207151" cy="204654"/>
            </a:xfrm>
            <a:custGeom>
              <a:avLst/>
              <a:gdLst>
                <a:gd name="T0" fmla="*/ 0 w 83"/>
                <a:gd name="T1" fmla="*/ 0 h 82"/>
                <a:gd name="T2" fmla="*/ 0 w 83"/>
                <a:gd name="T3" fmla="*/ 72378 h 82"/>
                <a:gd name="T4" fmla="*/ 147252 w 83"/>
                <a:gd name="T5" fmla="*/ 72378 h 82"/>
                <a:gd name="T6" fmla="*/ 147252 w 83"/>
                <a:gd name="T7" fmla="*/ 204654 h 82"/>
                <a:gd name="T8" fmla="*/ 207151 w 83"/>
                <a:gd name="T9" fmla="*/ 204654 h 82"/>
                <a:gd name="T10" fmla="*/ 207151 w 83"/>
                <a:gd name="T11" fmla="*/ 0 h 82"/>
                <a:gd name="T12" fmla="*/ 0 w 83"/>
                <a:gd name="T13" fmla="*/ 0 h 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3"/>
                <a:gd name="T22" fmla="*/ 0 h 82"/>
                <a:gd name="T23" fmla="*/ 83 w 83"/>
                <a:gd name="T24" fmla="*/ 82 h 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3" h="82">
                  <a:moveTo>
                    <a:pt x="0" y="0"/>
                  </a:moveTo>
                  <a:lnTo>
                    <a:pt x="0" y="29"/>
                  </a:lnTo>
                  <a:lnTo>
                    <a:pt x="59" y="29"/>
                  </a:lnTo>
                  <a:lnTo>
                    <a:pt x="59" y="82"/>
                  </a:lnTo>
                  <a:lnTo>
                    <a:pt x="83" y="82"/>
                  </a:lnTo>
                  <a:lnTo>
                    <a:pt x="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47" name="Rectangle 134"/>
            <p:cNvSpPr>
              <a:spLocks noChangeArrowheads="1"/>
            </p:cNvSpPr>
            <p:nvPr/>
          </p:nvSpPr>
          <p:spPr bwMode="auto">
            <a:xfrm>
              <a:off x="0" y="182191"/>
              <a:ext cx="207151" cy="207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zh-CN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8" name="Group 79"/>
          <p:cNvGrpSpPr/>
          <p:nvPr/>
        </p:nvGrpSpPr>
        <p:grpSpPr bwMode="auto">
          <a:xfrm>
            <a:off x="4566253" y="3047743"/>
            <a:ext cx="864096" cy="759798"/>
            <a:chOff x="0" y="0"/>
            <a:chExt cx="496661" cy="421788"/>
          </a:xfrm>
        </p:grpSpPr>
        <p:sp>
          <p:nvSpPr>
            <p:cNvPr id="49" name="Freeform 12"/>
            <p:cNvSpPr>
              <a:spLocks noChangeArrowheads="1"/>
            </p:cNvSpPr>
            <p:nvPr/>
          </p:nvSpPr>
          <p:spPr bwMode="auto">
            <a:xfrm>
              <a:off x="157235" y="244586"/>
              <a:ext cx="89848" cy="89848"/>
            </a:xfrm>
            <a:custGeom>
              <a:avLst/>
              <a:gdLst>
                <a:gd name="T0" fmla="*/ 89848 w 36"/>
                <a:gd name="T1" fmla="*/ 49916 h 36"/>
                <a:gd name="T2" fmla="*/ 39932 w 36"/>
                <a:gd name="T3" fmla="*/ 0 h 36"/>
                <a:gd name="T4" fmla="*/ 39932 w 36"/>
                <a:gd name="T5" fmla="*/ 0 h 36"/>
                <a:gd name="T6" fmla="*/ 0 w 36"/>
                <a:gd name="T7" fmla="*/ 89848 h 36"/>
                <a:gd name="T8" fmla="*/ 89848 w 36"/>
                <a:gd name="T9" fmla="*/ 49916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36" y="20"/>
                  </a:moveTo>
                  <a:lnTo>
                    <a:pt x="16" y="0"/>
                  </a:lnTo>
                  <a:lnTo>
                    <a:pt x="0" y="36"/>
                  </a:lnTo>
                  <a:lnTo>
                    <a:pt x="36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50" name="Rectangle 13"/>
            <p:cNvSpPr>
              <a:spLocks noChangeArrowheads="1"/>
            </p:cNvSpPr>
            <p:nvPr/>
          </p:nvSpPr>
          <p:spPr bwMode="auto">
            <a:xfrm>
              <a:off x="247083" y="294502"/>
              <a:ext cx="2497" cy="2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zh-CN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1" name="Freeform 14"/>
            <p:cNvSpPr>
              <a:spLocks noChangeArrowheads="1"/>
            </p:cNvSpPr>
            <p:nvPr/>
          </p:nvSpPr>
          <p:spPr bwMode="auto">
            <a:xfrm>
              <a:off x="209645" y="29949"/>
              <a:ext cx="227117" cy="222125"/>
            </a:xfrm>
            <a:custGeom>
              <a:avLst/>
              <a:gdLst>
                <a:gd name="T0" fmla="*/ 202159 w 91"/>
                <a:gd name="T1" fmla="*/ 0 h 89"/>
                <a:gd name="T2" fmla="*/ 0 w 91"/>
                <a:gd name="T3" fmla="*/ 202159 h 89"/>
                <a:gd name="T4" fmla="*/ 19966 w 91"/>
                <a:gd name="T5" fmla="*/ 222125 h 89"/>
                <a:gd name="T6" fmla="*/ 227117 w 91"/>
                <a:gd name="T7" fmla="*/ 19966 h 89"/>
                <a:gd name="T8" fmla="*/ 202159 w 91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89"/>
                <a:gd name="T17" fmla="*/ 91 w 91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89">
                  <a:moveTo>
                    <a:pt x="81" y="0"/>
                  </a:moveTo>
                  <a:lnTo>
                    <a:pt x="0" y="81"/>
                  </a:lnTo>
                  <a:lnTo>
                    <a:pt x="8" y="89"/>
                  </a:lnTo>
                  <a:lnTo>
                    <a:pt x="91" y="8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52" name="Freeform 15"/>
            <p:cNvSpPr>
              <a:spLocks noChangeArrowheads="1"/>
            </p:cNvSpPr>
            <p:nvPr/>
          </p:nvSpPr>
          <p:spPr bwMode="auto">
            <a:xfrm>
              <a:off x="239595" y="59899"/>
              <a:ext cx="227117" cy="224620"/>
            </a:xfrm>
            <a:custGeom>
              <a:avLst/>
              <a:gdLst>
                <a:gd name="T0" fmla="*/ 0 w 91"/>
                <a:gd name="T1" fmla="*/ 204654 h 90"/>
                <a:gd name="T2" fmla="*/ 19966 w 91"/>
                <a:gd name="T3" fmla="*/ 224620 h 90"/>
                <a:gd name="T4" fmla="*/ 227117 w 91"/>
                <a:gd name="T5" fmla="*/ 19966 h 90"/>
                <a:gd name="T6" fmla="*/ 207151 w 91"/>
                <a:gd name="T7" fmla="*/ 0 h 90"/>
                <a:gd name="T8" fmla="*/ 0 w 91"/>
                <a:gd name="T9" fmla="*/ 204654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90"/>
                <a:gd name="T17" fmla="*/ 91 w 91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90">
                  <a:moveTo>
                    <a:pt x="0" y="82"/>
                  </a:moveTo>
                  <a:lnTo>
                    <a:pt x="8" y="90"/>
                  </a:lnTo>
                  <a:lnTo>
                    <a:pt x="91" y="8"/>
                  </a:lnTo>
                  <a:lnTo>
                    <a:pt x="83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53" name="Freeform 16"/>
            <p:cNvSpPr>
              <a:spLocks noChangeArrowheads="1"/>
            </p:cNvSpPr>
            <p:nvPr/>
          </p:nvSpPr>
          <p:spPr bwMode="auto">
            <a:xfrm>
              <a:off x="426779" y="0"/>
              <a:ext cx="69882" cy="64890"/>
            </a:xfrm>
            <a:custGeom>
              <a:avLst/>
              <a:gdLst>
                <a:gd name="T0" fmla="*/ 46588 w 21"/>
                <a:gd name="T1" fmla="*/ 19467 h 20"/>
                <a:gd name="T2" fmla="*/ 0 w 21"/>
                <a:gd name="T3" fmla="*/ 19467 h 20"/>
                <a:gd name="T4" fmla="*/ 49916 w 21"/>
                <a:gd name="T5" fmla="*/ 64890 h 20"/>
                <a:gd name="T6" fmla="*/ 46588 w 21"/>
                <a:gd name="T7" fmla="*/ 19467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"/>
                <a:gd name="T13" fmla="*/ 0 h 20"/>
                <a:gd name="T14" fmla="*/ 21 w 21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3"/>
                    <a:pt x="14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54" name="Freeform 17"/>
            <p:cNvSpPr>
              <a:spLocks noChangeArrowheads="1"/>
            </p:cNvSpPr>
            <p:nvPr/>
          </p:nvSpPr>
          <p:spPr bwMode="auto">
            <a:xfrm>
              <a:off x="0" y="9983"/>
              <a:ext cx="416796" cy="411805"/>
            </a:xfrm>
            <a:custGeom>
              <a:avLst/>
              <a:gdLst>
                <a:gd name="T0" fmla="*/ 366880 w 167"/>
                <a:gd name="T1" fmla="*/ 361889 h 165"/>
                <a:gd name="T2" fmla="*/ 49916 w 167"/>
                <a:gd name="T3" fmla="*/ 361889 h 165"/>
                <a:gd name="T4" fmla="*/ 49916 w 167"/>
                <a:gd name="T5" fmla="*/ 49916 h 165"/>
                <a:gd name="T6" fmla="*/ 346914 w 167"/>
                <a:gd name="T7" fmla="*/ 49916 h 165"/>
                <a:gd name="T8" fmla="*/ 399326 w 167"/>
                <a:gd name="T9" fmla="*/ 0 h 165"/>
                <a:gd name="T10" fmla="*/ 0 w 167"/>
                <a:gd name="T11" fmla="*/ 0 h 165"/>
                <a:gd name="T12" fmla="*/ 0 w 167"/>
                <a:gd name="T13" fmla="*/ 411805 h 165"/>
                <a:gd name="T14" fmla="*/ 416796 w 167"/>
                <a:gd name="T15" fmla="*/ 411805 h 165"/>
                <a:gd name="T16" fmla="*/ 416796 w 167"/>
                <a:gd name="T17" fmla="*/ 152243 h 165"/>
                <a:gd name="T18" fmla="*/ 366880 w 167"/>
                <a:gd name="T19" fmla="*/ 202159 h 165"/>
                <a:gd name="T20" fmla="*/ 366880 w 167"/>
                <a:gd name="T21" fmla="*/ 361889 h 16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65"/>
                <a:gd name="T35" fmla="*/ 167 w 167"/>
                <a:gd name="T36" fmla="*/ 165 h 16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65">
                  <a:moveTo>
                    <a:pt x="147" y="145"/>
                  </a:moveTo>
                  <a:lnTo>
                    <a:pt x="20" y="145"/>
                  </a:lnTo>
                  <a:lnTo>
                    <a:pt x="20" y="20"/>
                  </a:lnTo>
                  <a:lnTo>
                    <a:pt x="139" y="2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167" y="165"/>
                  </a:lnTo>
                  <a:lnTo>
                    <a:pt x="167" y="61"/>
                  </a:lnTo>
                  <a:lnTo>
                    <a:pt x="147" y="81"/>
                  </a:lnTo>
                  <a:lnTo>
                    <a:pt x="147" y="1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55" name="Group 273"/>
          <p:cNvGrpSpPr/>
          <p:nvPr/>
        </p:nvGrpSpPr>
        <p:grpSpPr bwMode="auto">
          <a:xfrm>
            <a:off x="1890958" y="3015087"/>
            <a:ext cx="889507" cy="905514"/>
            <a:chOff x="0" y="0"/>
            <a:chExt cx="1733550" cy="2306638"/>
          </a:xfrm>
          <a:solidFill>
            <a:schemeClr val="bg1"/>
          </a:solidFill>
        </p:grpSpPr>
        <p:sp>
          <p:nvSpPr>
            <p:cNvPr id="56" name="Freeform 29"/>
            <p:cNvSpPr>
              <a:spLocks noChangeArrowheads="1"/>
            </p:cNvSpPr>
            <p:nvPr/>
          </p:nvSpPr>
          <p:spPr bwMode="auto">
            <a:xfrm>
              <a:off x="301625" y="1598613"/>
              <a:ext cx="1155700" cy="71438"/>
            </a:xfrm>
            <a:custGeom>
              <a:avLst/>
              <a:gdLst>
                <a:gd name="T0" fmla="*/ 33991 w 306"/>
                <a:gd name="T1" fmla="*/ 0 h 19"/>
                <a:gd name="T2" fmla="*/ 0 w 306"/>
                <a:gd name="T3" fmla="*/ 37599 h 19"/>
                <a:gd name="T4" fmla="*/ 33991 w 306"/>
                <a:gd name="T5" fmla="*/ 71438 h 19"/>
                <a:gd name="T6" fmla="*/ 1121709 w 306"/>
                <a:gd name="T7" fmla="*/ 71438 h 19"/>
                <a:gd name="T8" fmla="*/ 1155700 w 306"/>
                <a:gd name="T9" fmla="*/ 37599 h 19"/>
                <a:gd name="T10" fmla="*/ 1121709 w 306"/>
                <a:gd name="T11" fmla="*/ 0 h 19"/>
                <a:gd name="T12" fmla="*/ 33991 w 306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6"/>
                <a:gd name="T22" fmla="*/ 0 h 19"/>
                <a:gd name="T23" fmla="*/ 306 w 306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6" h="19">
                  <a:moveTo>
                    <a:pt x="9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6" y="15"/>
                    <a:pt x="306" y="10"/>
                  </a:cubicBezTo>
                  <a:cubicBezTo>
                    <a:pt x="306" y="5"/>
                    <a:pt x="302" y="0"/>
                    <a:pt x="297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7" name="Freeform 30"/>
            <p:cNvSpPr>
              <a:spLocks noChangeArrowheads="1"/>
            </p:cNvSpPr>
            <p:nvPr/>
          </p:nvSpPr>
          <p:spPr bwMode="auto">
            <a:xfrm>
              <a:off x="301625" y="1816100"/>
              <a:ext cx="1155700" cy="71438"/>
            </a:xfrm>
            <a:custGeom>
              <a:avLst/>
              <a:gdLst>
                <a:gd name="T0" fmla="*/ 1121709 w 306"/>
                <a:gd name="T1" fmla="*/ 0 h 19"/>
                <a:gd name="T2" fmla="*/ 33991 w 306"/>
                <a:gd name="T3" fmla="*/ 0 h 19"/>
                <a:gd name="T4" fmla="*/ 0 w 306"/>
                <a:gd name="T5" fmla="*/ 33839 h 19"/>
                <a:gd name="T6" fmla="*/ 33991 w 306"/>
                <a:gd name="T7" fmla="*/ 71438 h 19"/>
                <a:gd name="T8" fmla="*/ 1121709 w 306"/>
                <a:gd name="T9" fmla="*/ 71438 h 19"/>
                <a:gd name="T10" fmla="*/ 1155700 w 306"/>
                <a:gd name="T11" fmla="*/ 33839 h 19"/>
                <a:gd name="T12" fmla="*/ 1121709 w 306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6"/>
                <a:gd name="T22" fmla="*/ 0 h 19"/>
                <a:gd name="T23" fmla="*/ 306 w 306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6" h="19">
                  <a:moveTo>
                    <a:pt x="29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6" y="15"/>
                    <a:pt x="306" y="9"/>
                  </a:cubicBezTo>
                  <a:cubicBezTo>
                    <a:pt x="306" y="4"/>
                    <a:pt x="302" y="0"/>
                    <a:pt x="297" y="0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8" name="Freeform 31"/>
            <p:cNvSpPr>
              <a:spLocks noEditPoints="1" noChangeArrowheads="1"/>
            </p:cNvSpPr>
            <p:nvPr/>
          </p:nvSpPr>
          <p:spPr bwMode="auto">
            <a:xfrm>
              <a:off x="0" y="0"/>
              <a:ext cx="1733550" cy="2306638"/>
            </a:xfrm>
            <a:custGeom>
              <a:avLst/>
              <a:gdLst>
                <a:gd name="T0" fmla="*/ 1333209 w 459"/>
                <a:gd name="T1" fmla="*/ 45228 h 612"/>
                <a:gd name="T2" fmla="*/ 1227459 w 459"/>
                <a:gd name="T3" fmla="*/ 0 h 612"/>
                <a:gd name="T4" fmla="*/ 215277 w 459"/>
                <a:gd name="T5" fmla="*/ 0 h 612"/>
                <a:gd name="T6" fmla="*/ 0 w 459"/>
                <a:gd name="T7" fmla="*/ 214834 h 612"/>
                <a:gd name="T8" fmla="*/ 0 w 459"/>
                <a:gd name="T9" fmla="*/ 2091804 h 612"/>
                <a:gd name="T10" fmla="*/ 215277 w 459"/>
                <a:gd name="T11" fmla="*/ 2306638 h 612"/>
                <a:gd name="T12" fmla="*/ 1518273 w 459"/>
                <a:gd name="T13" fmla="*/ 2306638 h 612"/>
                <a:gd name="T14" fmla="*/ 1733550 w 459"/>
                <a:gd name="T15" fmla="*/ 2091804 h 612"/>
                <a:gd name="T16" fmla="*/ 1733550 w 459"/>
                <a:gd name="T17" fmla="*/ 576660 h 612"/>
                <a:gd name="T18" fmla="*/ 1333209 w 459"/>
                <a:gd name="T19" fmla="*/ 45228 h 612"/>
                <a:gd name="T20" fmla="*/ 1299218 w 459"/>
                <a:gd name="T21" fmla="*/ 222372 h 612"/>
                <a:gd name="T22" fmla="*/ 1544710 w 459"/>
                <a:gd name="T23" fmla="*/ 505048 h 612"/>
                <a:gd name="T24" fmla="*/ 1299218 w 459"/>
                <a:gd name="T25" fmla="*/ 505048 h 612"/>
                <a:gd name="T26" fmla="*/ 1299218 w 459"/>
                <a:gd name="T27" fmla="*/ 222372 h 612"/>
                <a:gd name="T28" fmla="*/ 1590032 w 459"/>
                <a:gd name="T29" fmla="*/ 2091804 h 612"/>
                <a:gd name="T30" fmla="*/ 1518273 w 459"/>
                <a:gd name="T31" fmla="*/ 2163415 h 612"/>
                <a:gd name="T32" fmla="*/ 215277 w 459"/>
                <a:gd name="T33" fmla="*/ 2163415 h 612"/>
                <a:gd name="T34" fmla="*/ 143518 w 459"/>
                <a:gd name="T35" fmla="*/ 2091804 h 612"/>
                <a:gd name="T36" fmla="*/ 143518 w 459"/>
                <a:gd name="T37" fmla="*/ 214834 h 612"/>
                <a:gd name="T38" fmla="*/ 215277 w 459"/>
                <a:gd name="T39" fmla="*/ 143223 h 612"/>
                <a:gd name="T40" fmla="*/ 1155700 w 459"/>
                <a:gd name="T41" fmla="*/ 143223 h 612"/>
                <a:gd name="T42" fmla="*/ 1155700 w 459"/>
                <a:gd name="T43" fmla="*/ 648271 h 612"/>
                <a:gd name="T44" fmla="*/ 1590032 w 459"/>
                <a:gd name="T45" fmla="*/ 648271 h 612"/>
                <a:gd name="T46" fmla="*/ 1590032 w 459"/>
                <a:gd name="T47" fmla="*/ 2091804 h 6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9"/>
                <a:gd name="T73" fmla="*/ 0 h 612"/>
                <a:gd name="T74" fmla="*/ 459 w 459"/>
                <a:gd name="T75" fmla="*/ 612 h 6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9" h="612">
                  <a:moveTo>
                    <a:pt x="353" y="12"/>
                  </a:moveTo>
                  <a:cubicBezTo>
                    <a:pt x="346" y="4"/>
                    <a:pt x="336" y="0"/>
                    <a:pt x="32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5"/>
                    <a:pt x="0" y="57"/>
                  </a:cubicBezTo>
                  <a:cubicBezTo>
                    <a:pt x="0" y="555"/>
                    <a:pt x="0" y="555"/>
                    <a:pt x="0" y="555"/>
                  </a:cubicBezTo>
                  <a:cubicBezTo>
                    <a:pt x="0" y="587"/>
                    <a:pt x="26" y="612"/>
                    <a:pt x="57" y="612"/>
                  </a:cubicBezTo>
                  <a:cubicBezTo>
                    <a:pt x="402" y="612"/>
                    <a:pt x="402" y="612"/>
                    <a:pt x="402" y="612"/>
                  </a:cubicBezTo>
                  <a:cubicBezTo>
                    <a:pt x="434" y="612"/>
                    <a:pt x="459" y="587"/>
                    <a:pt x="459" y="555"/>
                  </a:cubicBezTo>
                  <a:cubicBezTo>
                    <a:pt x="459" y="153"/>
                    <a:pt x="459" y="153"/>
                    <a:pt x="459" y="153"/>
                  </a:cubicBezTo>
                  <a:cubicBezTo>
                    <a:pt x="459" y="138"/>
                    <a:pt x="459" y="127"/>
                    <a:pt x="353" y="12"/>
                  </a:cubicBezTo>
                  <a:close/>
                  <a:moveTo>
                    <a:pt x="344" y="59"/>
                  </a:moveTo>
                  <a:cubicBezTo>
                    <a:pt x="364" y="80"/>
                    <a:pt x="392" y="113"/>
                    <a:pt x="409" y="134"/>
                  </a:cubicBezTo>
                  <a:cubicBezTo>
                    <a:pt x="344" y="134"/>
                    <a:pt x="344" y="134"/>
                    <a:pt x="344" y="134"/>
                  </a:cubicBezTo>
                  <a:lnTo>
                    <a:pt x="344" y="59"/>
                  </a:lnTo>
                  <a:close/>
                  <a:moveTo>
                    <a:pt x="421" y="555"/>
                  </a:moveTo>
                  <a:cubicBezTo>
                    <a:pt x="421" y="566"/>
                    <a:pt x="412" y="574"/>
                    <a:pt x="402" y="574"/>
                  </a:cubicBezTo>
                  <a:cubicBezTo>
                    <a:pt x="57" y="574"/>
                    <a:pt x="57" y="574"/>
                    <a:pt x="57" y="574"/>
                  </a:cubicBezTo>
                  <a:cubicBezTo>
                    <a:pt x="47" y="574"/>
                    <a:pt x="38" y="566"/>
                    <a:pt x="38" y="555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47"/>
                    <a:pt x="47" y="38"/>
                    <a:pt x="57" y="38"/>
                  </a:cubicBezTo>
                  <a:cubicBezTo>
                    <a:pt x="306" y="38"/>
                    <a:pt x="306" y="38"/>
                    <a:pt x="306" y="38"/>
                  </a:cubicBezTo>
                  <a:cubicBezTo>
                    <a:pt x="306" y="172"/>
                    <a:pt x="306" y="172"/>
                    <a:pt x="306" y="172"/>
                  </a:cubicBezTo>
                  <a:cubicBezTo>
                    <a:pt x="421" y="172"/>
                    <a:pt x="421" y="172"/>
                    <a:pt x="421" y="172"/>
                  </a:cubicBezTo>
                  <a:lnTo>
                    <a:pt x="421" y="555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9" name="Freeform 32"/>
            <p:cNvSpPr>
              <a:spLocks noChangeArrowheads="1"/>
            </p:cNvSpPr>
            <p:nvPr/>
          </p:nvSpPr>
          <p:spPr bwMode="auto">
            <a:xfrm>
              <a:off x="285750" y="358775"/>
              <a:ext cx="725488" cy="146050"/>
            </a:xfrm>
            <a:custGeom>
              <a:avLst/>
              <a:gdLst>
                <a:gd name="T0" fmla="*/ 71793 w 192"/>
                <a:gd name="T1" fmla="*/ 146050 h 39"/>
                <a:gd name="T2" fmla="*/ 653695 w 192"/>
                <a:gd name="T3" fmla="*/ 146050 h 39"/>
                <a:gd name="T4" fmla="*/ 725488 w 192"/>
                <a:gd name="T5" fmla="*/ 74897 h 39"/>
                <a:gd name="T6" fmla="*/ 653695 w 192"/>
                <a:gd name="T7" fmla="*/ 0 h 39"/>
                <a:gd name="T8" fmla="*/ 71793 w 192"/>
                <a:gd name="T9" fmla="*/ 0 h 39"/>
                <a:gd name="T10" fmla="*/ 0 w 192"/>
                <a:gd name="T11" fmla="*/ 74897 h 39"/>
                <a:gd name="T12" fmla="*/ 71793 w 192"/>
                <a:gd name="T13" fmla="*/ 146050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2"/>
                <a:gd name="T22" fmla="*/ 0 h 39"/>
                <a:gd name="T23" fmla="*/ 192 w 192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2" h="39">
                  <a:moveTo>
                    <a:pt x="19" y="39"/>
                  </a:moveTo>
                  <a:cubicBezTo>
                    <a:pt x="173" y="39"/>
                    <a:pt x="173" y="39"/>
                    <a:pt x="173" y="39"/>
                  </a:cubicBezTo>
                  <a:cubicBezTo>
                    <a:pt x="183" y="39"/>
                    <a:pt x="192" y="30"/>
                    <a:pt x="192" y="20"/>
                  </a:cubicBezTo>
                  <a:cubicBezTo>
                    <a:pt x="192" y="9"/>
                    <a:pt x="183" y="0"/>
                    <a:pt x="17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0" name="Freeform 33"/>
            <p:cNvSpPr>
              <a:spLocks noChangeArrowheads="1"/>
            </p:cNvSpPr>
            <p:nvPr/>
          </p:nvSpPr>
          <p:spPr bwMode="auto">
            <a:xfrm>
              <a:off x="285750" y="719138"/>
              <a:ext cx="725488" cy="73025"/>
            </a:xfrm>
            <a:custGeom>
              <a:avLst/>
              <a:gdLst>
                <a:gd name="T0" fmla="*/ 37786 w 192"/>
                <a:gd name="T1" fmla="*/ 73025 h 19"/>
                <a:gd name="T2" fmla="*/ 687702 w 192"/>
                <a:gd name="T3" fmla="*/ 73025 h 19"/>
                <a:gd name="T4" fmla="*/ 725488 w 192"/>
                <a:gd name="T5" fmla="*/ 38434 h 19"/>
                <a:gd name="T6" fmla="*/ 687702 w 192"/>
                <a:gd name="T7" fmla="*/ 0 h 19"/>
                <a:gd name="T8" fmla="*/ 37786 w 192"/>
                <a:gd name="T9" fmla="*/ 0 h 19"/>
                <a:gd name="T10" fmla="*/ 0 w 192"/>
                <a:gd name="T11" fmla="*/ 38434 h 19"/>
                <a:gd name="T12" fmla="*/ 37786 w 192"/>
                <a:gd name="T13" fmla="*/ 73025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2"/>
                <a:gd name="T22" fmla="*/ 0 h 19"/>
                <a:gd name="T23" fmla="*/ 192 w 192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2" h="19">
                  <a:moveTo>
                    <a:pt x="10" y="19"/>
                  </a:moveTo>
                  <a:cubicBezTo>
                    <a:pt x="182" y="19"/>
                    <a:pt x="182" y="19"/>
                    <a:pt x="182" y="19"/>
                  </a:cubicBezTo>
                  <a:cubicBezTo>
                    <a:pt x="188" y="19"/>
                    <a:pt x="192" y="15"/>
                    <a:pt x="192" y="10"/>
                  </a:cubicBezTo>
                  <a:cubicBezTo>
                    <a:pt x="192" y="4"/>
                    <a:pt x="188" y="0"/>
                    <a:pt x="18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1" name="Freeform 34"/>
            <p:cNvSpPr>
              <a:spLocks noChangeArrowheads="1"/>
            </p:cNvSpPr>
            <p:nvPr/>
          </p:nvSpPr>
          <p:spPr bwMode="auto">
            <a:xfrm>
              <a:off x="285750" y="938213"/>
              <a:ext cx="1160463" cy="71438"/>
            </a:xfrm>
            <a:custGeom>
              <a:avLst/>
              <a:gdLst>
                <a:gd name="T0" fmla="*/ 0 w 307"/>
                <a:gd name="T1" fmla="*/ 33839 h 19"/>
                <a:gd name="T2" fmla="*/ 37800 w 307"/>
                <a:gd name="T3" fmla="*/ 71438 h 19"/>
                <a:gd name="T4" fmla="*/ 1122663 w 307"/>
                <a:gd name="T5" fmla="*/ 71438 h 19"/>
                <a:gd name="T6" fmla="*/ 1160463 w 307"/>
                <a:gd name="T7" fmla="*/ 33839 h 19"/>
                <a:gd name="T8" fmla="*/ 1122663 w 307"/>
                <a:gd name="T9" fmla="*/ 0 h 19"/>
                <a:gd name="T10" fmla="*/ 37800 w 307"/>
                <a:gd name="T11" fmla="*/ 0 h 19"/>
                <a:gd name="T12" fmla="*/ 0 w 307"/>
                <a:gd name="T13" fmla="*/ 33839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7"/>
                <a:gd name="T22" fmla="*/ 0 h 19"/>
                <a:gd name="T23" fmla="*/ 307 w 307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7" h="19">
                  <a:moveTo>
                    <a:pt x="0" y="9"/>
                  </a:moveTo>
                  <a:cubicBezTo>
                    <a:pt x="0" y="14"/>
                    <a:pt x="5" y="19"/>
                    <a:pt x="10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7" y="14"/>
                    <a:pt x="307" y="9"/>
                  </a:cubicBezTo>
                  <a:cubicBezTo>
                    <a:pt x="307" y="4"/>
                    <a:pt x="302" y="0"/>
                    <a:pt x="2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2" name="Freeform 35"/>
            <p:cNvSpPr>
              <a:spLocks noChangeArrowheads="1"/>
            </p:cNvSpPr>
            <p:nvPr/>
          </p:nvSpPr>
          <p:spPr bwMode="auto">
            <a:xfrm>
              <a:off x="285750" y="1368425"/>
              <a:ext cx="1160463" cy="74613"/>
            </a:xfrm>
            <a:custGeom>
              <a:avLst/>
              <a:gdLst>
                <a:gd name="T0" fmla="*/ 1122663 w 307"/>
                <a:gd name="T1" fmla="*/ 74613 h 20"/>
                <a:gd name="T2" fmla="*/ 1160463 w 307"/>
                <a:gd name="T3" fmla="*/ 37307 h 20"/>
                <a:gd name="T4" fmla="*/ 1122663 w 307"/>
                <a:gd name="T5" fmla="*/ 0 h 20"/>
                <a:gd name="T6" fmla="*/ 37800 w 307"/>
                <a:gd name="T7" fmla="*/ 0 h 20"/>
                <a:gd name="T8" fmla="*/ 0 w 307"/>
                <a:gd name="T9" fmla="*/ 37307 h 20"/>
                <a:gd name="T10" fmla="*/ 37800 w 307"/>
                <a:gd name="T11" fmla="*/ 74613 h 20"/>
                <a:gd name="T12" fmla="*/ 1122663 w 307"/>
                <a:gd name="T13" fmla="*/ 74613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7"/>
                <a:gd name="T22" fmla="*/ 0 h 20"/>
                <a:gd name="T23" fmla="*/ 307 w 307"/>
                <a:gd name="T24" fmla="*/ 20 h 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7" h="20">
                  <a:moveTo>
                    <a:pt x="297" y="20"/>
                  </a:moveTo>
                  <a:cubicBezTo>
                    <a:pt x="302" y="20"/>
                    <a:pt x="307" y="15"/>
                    <a:pt x="307" y="10"/>
                  </a:cubicBezTo>
                  <a:cubicBezTo>
                    <a:pt x="307" y="5"/>
                    <a:pt x="302" y="0"/>
                    <a:pt x="2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lnTo>
                    <a:pt x="297" y="20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3" name="Freeform 36"/>
            <p:cNvSpPr>
              <a:spLocks noChangeArrowheads="1"/>
            </p:cNvSpPr>
            <p:nvPr/>
          </p:nvSpPr>
          <p:spPr bwMode="auto">
            <a:xfrm>
              <a:off x="285750" y="1152525"/>
              <a:ext cx="1089025" cy="73025"/>
            </a:xfrm>
            <a:custGeom>
              <a:avLst/>
              <a:gdLst>
                <a:gd name="T0" fmla="*/ 37813 w 288"/>
                <a:gd name="T1" fmla="*/ 73025 h 19"/>
                <a:gd name="T2" fmla="*/ 1051212 w 288"/>
                <a:gd name="T3" fmla="*/ 73025 h 19"/>
                <a:gd name="T4" fmla="*/ 1089025 w 288"/>
                <a:gd name="T5" fmla="*/ 38434 h 19"/>
                <a:gd name="T6" fmla="*/ 1051212 w 288"/>
                <a:gd name="T7" fmla="*/ 0 h 19"/>
                <a:gd name="T8" fmla="*/ 37813 w 288"/>
                <a:gd name="T9" fmla="*/ 0 h 19"/>
                <a:gd name="T10" fmla="*/ 0 w 288"/>
                <a:gd name="T11" fmla="*/ 38434 h 19"/>
                <a:gd name="T12" fmla="*/ 37813 w 288"/>
                <a:gd name="T13" fmla="*/ 73025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8"/>
                <a:gd name="T22" fmla="*/ 0 h 19"/>
                <a:gd name="T23" fmla="*/ 288 w 288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8" h="19">
                  <a:moveTo>
                    <a:pt x="10" y="19"/>
                  </a:moveTo>
                  <a:cubicBezTo>
                    <a:pt x="278" y="19"/>
                    <a:pt x="278" y="19"/>
                    <a:pt x="278" y="19"/>
                  </a:cubicBezTo>
                  <a:cubicBezTo>
                    <a:pt x="283" y="19"/>
                    <a:pt x="288" y="15"/>
                    <a:pt x="288" y="10"/>
                  </a:cubicBezTo>
                  <a:cubicBezTo>
                    <a:pt x="288" y="4"/>
                    <a:pt x="283" y="0"/>
                    <a:pt x="27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5" name="Group 303"/>
          <p:cNvGrpSpPr/>
          <p:nvPr/>
        </p:nvGrpSpPr>
        <p:grpSpPr bwMode="auto">
          <a:xfrm>
            <a:off x="9769042" y="3106818"/>
            <a:ext cx="793300" cy="750094"/>
            <a:chOff x="0" y="0"/>
            <a:chExt cx="9269413" cy="7539038"/>
          </a:xfrm>
          <a:solidFill>
            <a:schemeClr val="bg1"/>
          </a:solidFill>
        </p:grpSpPr>
        <p:sp>
          <p:nvSpPr>
            <p:cNvPr id="66" name="Freeform 28"/>
            <p:cNvSpPr>
              <a:spLocks noEditPoints="1" noChangeArrowheads="1"/>
            </p:cNvSpPr>
            <p:nvPr/>
          </p:nvSpPr>
          <p:spPr bwMode="auto">
            <a:xfrm>
              <a:off x="0" y="0"/>
              <a:ext cx="9269413" cy="7539038"/>
            </a:xfrm>
            <a:custGeom>
              <a:avLst/>
              <a:gdLst>
                <a:gd name="T0" fmla="*/ 0 w 2469"/>
                <a:gd name="T1" fmla="*/ 0 h 2007"/>
                <a:gd name="T2" fmla="*/ 0 w 2469"/>
                <a:gd name="T3" fmla="*/ 942849 h 2007"/>
                <a:gd name="T4" fmla="*/ 443010 w 2469"/>
                <a:gd name="T5" fmla="*/ 942849 h 2007"/>
                <a:gd name="T6" fmla="*/ 443010 w 2469"/>
                <a:gd name="T7" fmla="*/ 5593237 h 2007"/>
                <a:gd name="T8" fmla="*/ 4385044 w 2469"/>
                <a:gd name="T9" fmla="*/ 5593237 h 2007"/>
                <a:gd name="T10" fmla="*/ 4385044 w 2469"/>
                <a:gd name="T11" fmla="*/ 6829084 h 2007"/>
                <a:gd name="T12" fmla="*/ 3209943 w 2469"/>
                <a:gd name="T13" fmla="*/ 6829084 h 2007"/>
                <a:gd name="T14" fmla="*/ 2748161 w 2469"/>
                <a:gd name="T15" fmla="*/ 7223503 h 2007"/>
                <a:gd name="T16" fmla="*/ 2748161 w 2469"/>
                <a:gd name="T17" fmla="*/ 7539038 h 2007"/>
                <a:gd name="T18" fmla="*/ 6525006 w 2469"/>
                <a:gd name="T19" fmla="*/ 7539038 h 2007"/>
                <a:gd name="T20" fmla="*/ 6525006 w 2469"/>
                <a:gd name="T21" fmla="*/ 7223503 h 2007"/>
                <a:gd name="T22" fmla="*/ 6059470 w 2469"/>
                <a:gd name="T23" fmla="*/ 6829084 h 2007"/>
                <a:gd name="T24" fmla="*/ 4888123 w 2469"/>
                <a:gd name="T25" fmla="*/ 6829084 h 2007"/>
                <a:gd name="T26" fmla="*/ 4888123 w 2469"/>
                <a:gd name="T27" fmla="*/ 5593237 h 2007"/>
                <a:gd name="T28" fmla="*/ 8826403 w 2469"/>
                <a:gd name="T29" fmla="*/ 5593237 h 2007"/>
                <a:gd name="T30" fmla="*/ 8826403 w 2469"/>
                <a:gd name="T31" fmla="*/ 942849 h 2007"/>
                <a:gd name="T32" fmla="*/ 9269413 w 2469"/>
                <a:gd name="T33" fmla="*/ 942849 h 2007"/>
                <a:gd name="T34" fmla="*/ 9269413 w 2469"/>
                <a:gd name="T35" fmla="*/ 0 h 2007"/>
                <a:gd name="T36" fmla="*/ 0 w 2469"/>
                <a:gd name="T37" fmla="*/ 0 h 2007"/>
                <a:gd name="T38" fmla="*/ 8323325 w 2469"/>
                <a:gd name="T39" fmla="*/ 5089884 h 2007"/>
                <a:gd name="T40" fmla="*/ 949843 w 2469"/>
                <a:gd name="T41" fmla="*/ 5089884 h 2007"/>
                <a:gd name="T42" fmla="*/ 949843 w 2469"/>
                <a:gd name="T43" fmla="*/ 965388 h 2007"/>
                <a:gd name="T44" fmla="*/ 8323325 w 2469"/>
                <a:gd name="T45" fmla="*/ 965388 h 2007"/>
                <a:gd name="T46" fmla="*/ 8323325 w 2469"/>
                <a:gd name="T47" fmla="*/ 5089884 h 200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9"/>
                <a:gd name="T73" fmla="*/ 0 h 2007"/>
                <a:gd name="T74" fmla="*/ 2469 w 2469"/>
                <a:gd name="T75" fmla="*/ 2007 h 200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9" h="2007">
                  <a:moveTo>
                    <a:pt x="0" y="0"/>
                  </a:moveTo>
                  <a:cubicBezTo>
                    <a:pt x="0" y="251"/>
                    <a:pt x="0" y="251"/>
                    <a:pt x="0" y="251"/>
                  </a:cubicBezTo>
                  <a:cubicBezTo>
                    <a:pt x="118" y="251"/>
                    <a:pt x="118" y="251"/>
                    <a:pt x="118" y="251"/>
                  </a:cubicBezTo>
                  <a:cubicBezTo>
                    <a:pt x="118" y="1489"/>
                    <a:pt x="118" y="1489"/>
                    <a:pt x="118" y="1489"/>
                  </a:cubicBezTo>
                  <a:cubicBezTo>
                    <a:pt x="1168" y="1489"/>
                    <a:pt x="1168" y="1489"/>
                    <a:pt x="1168" y="1489"/>
                  </a:cubicBezTo>
                  <a:cubicBezTo>
                    <a:pt x="1168" y="1818"/>
                    <a:pt x="1168" y="1818"/>
                    <a:pt x="1168" y="1818"/>
                  </a:cubicBezTo>
                  <a:cubicBezTo>
                    <a:pt x="855" y="1818"/>
                    <a:pt x="855" y="1818"/>
                    <a:pt x="855" y="1818"/>
                  </a:cubicBezTo>
                  <a:cubicBezTo>
                    <a:pt x="787" y="1818"/>
                    <a:pt x="732" y="1865"/>
                    <a:pt x="732" y="1923"/>
                  </a:cubicBezTo>
                  <a:cubicBezTo>
                    <a:pt x="732" y="2007"/>
                    <a:pt x="732" y="2007"/>
                    <a:pt x="732" y="2007"/>
                  </a:cubicBezTo>
                  <a:cubicBezTo>
                    <a:pt x="1738" y="2007"/>
                    <a:pt x="1738" y="2007"/>
                    <a:pt x="1738" y="2007"/>
                  </a:cubicBezTo>
                  <a:cubicBezTo>
                    <a:pt x="1738" y="1923"/>
                    <a:pt x="1738" y="1923"/>
                    <a:pt x="1738" y="1923"/>
                  </a:cubicBezTo>
                  <a:cubicBezTo>
                    <a:pt x="1738" y="1865"/>
                    <a:pt x="1682" y="1818"/>
                    <a:pt x="1614" y="1818"/>
                  </a:cubicBezTo>
                  <a:cubicBezTo>
                    <a:pt x="1302" y="1818"/>
                    <a:pt x="1302" y="1818"/>
                    <a:pt x="1302" y="1818"/>
                  </a:cubicBezTo>
                  <a:cubicBezTo>
                    <a:pt x="1302" y="1489"/>
                    <a:pt x="1302" y="1489"/>
                    <a:pt x="1302" y="1489"/>
                  </a:cubicBezTo>
                  <a:cubicBezTo>
                    <a:pt x="2351" y="1489"/>
                    <a:pt x="2351" y="1489"/>
                    <a:pt x="2351" y="1489"/>
                  </a:cubicBezTo>
                  <a:cubicBezTo>
                    <a:pt x="2351" y="251"/>
                    <a:pt x="2351" y="251"/>
                    <a:pt x="2351" y="251"/>
                  </a:cubicBezTo>
                  <a:cubicBezTo>
                    <a:pt x="2469" y="251"/>
                    <a:pt x="2469" y="251"/>
                    <a:pt x="2469" y="251"/>
                  </a:cubicBezTo>
                  <a:cubicBezTo>
                    <a:pt x="2469" y="0"/>
                    <a:pt x="2469" y="0"/>
                    <a:pt x="2469" y="0"/>
                  </a:cubicBezTo>
                  <a:lnTo>
                    <a:pt x="0" y="0"/>
                  </a:lnTo>
                  <a:close/>
                  <a:moveTo>
                    <a:pt x="2217" y="1355"/>
                  </a:moveTo>
                  <a:cubicBezTo>
                    <a:pt x="253" y="1355"/>
                    <a:pt x="253" y="1355"/>
                    <a:pt x="253" y="1355"/>
                  </a:cubicBezTo>
                  <a:cubicBezTo>
                    <a:pt x="253" y="257"/>
                    <a:pt x="253" y="257"/>
                    <a:pt x="253" y="257"/>
                  </a:cubicBezTo>
                  <a:cubicBezTo>
                    <a:pt x="2217" y="257"/>
                    <a:pt x="2217" y="257"/>
                    <a:pt x="2217" y="257"/>
                  </a:cubicBezTo>
                  <a:lnTo>
                    <a:pt x="2217" y="13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14" tIns="22857" rIns="45714" bIns="22857"/>
            <a:lstStyle/>
            <a:p>
              <a:endParaRPr lang="zh-CN" altLang="en-US"/>
            </a:p>
          </p:txBody>
        </p:sp>
        <p:sp>
          <p:nvSpPr>
            <p:cNvPr id="67" name="Freeform 29"/>
            <p:cNvSpPr>
              <a:spLocks noEditPoints="1" noChangeArrowheads="1"/>
            </p:cNvSpPr>
            <p:nvPr/>
          </p:nvSpPr>
          <p:spPr bwMode="auto">
            <a:xfrm>
              <a:off x="1463675" y="1352550"/>
              <a:ext cx="6345238" cy="3349625"/>
            </a:xfrm>
            <a:custGeom>
              <a:avLst/>
              <a:gdLst>
                <a:gd name="T0" fmla="*/ 424267 w 1690"/>
                <a:gd name="T1" fmla="*/ 3349625 h 892"/>
                <a:gd name="T2" fmla="*/ 852289 w 1690"/>
                <a:gd name="T3" fmla="*/ 2921534 h 892"/>
                <a:gd name="T4" fmla="*/ 818498 w 1690"/>
                <a:gd name="T5" fmla="*/ 2760061 h 892"/>
                <a:gd name="T6" fmla="*/ 1772161 w 1690"/>
                <a:gd name="T7" fmla="*/ 1990248 h 892"/>
                <a:gd name="T8" fmla="*/ 2061264 w 1690"/>
                <a:gd name="T9" fmla="*/ 2102904 h 892"/>
                <a:gd name="T10" fmla="*/ 2425458 w 1690"/>
                <a:gd name="T11" fmla="*/ 1903879 h 892"/>
                <a:gd name="T12" fmla="*/ 3367857 w 1690"/>
                <a:gd name="T13" fmla="*/ 2392053 h 892"/>
                <a:gd name="T14" fmla="*/ 3360348 w 1690"/>
                <a:gd name="T15" fmla="*/ 2474667 h 892"/>
                <a:gd name="T16" fmla="*/ 3784615 w 1690"/>
                <a:gd name="T17" fmla="*/ 2902758 h 892"/>
                <a:gd name="T18" fmla="*/ 4212637 w 1690"/>
                <a:gd name="T19" fmla="*/ 2474667 h 892"/>
                <a:gd name="T20" fmla="*/ 4163828 w 1690"/>
                <a:gd name="T21" fmla="*/ 2279397 h 892"/>
                <a:gd name="T22" fmla="*/ 5706960 w 1690"/>
                <a:gd name="T23" fmla="*/ 799854 h 892"/>
                <a:gd name="T24" fmla="*/ 5917216 w 1690"/>
                <a:gd name="T25" fmla="*/ 856182 h 892"/>
                <a:gd name="T26" fmla="*/ 6345238 w 1690"/>
                <a:gd name="T27" fmla="*/ 428091 h 892"/>
                <a:gd name="T28" fmla="*/ 5917216 w 1690"/>
                <a:gd name="T29" fmla="*/ 0 h 892"/>
                <a:gd name="T30" fmla="*/ 5492949 w 1690"/>
                <a:gd name="T31" fmla="*/ 428091 h 892"/>
                <a:gd name="T32" fmla="*/ 5538004 w 1690"/>
                <a:gd name="T33" fmla="*/ 627116 h 892"/>
                <a:gd name="T34" fmla="*/ 3998626 w 1690"/>
                <a:gd name="T35" fmla="*/ 2106659 h 892"/>
                <a:gd name="T36" fmla="*/ 3784615 w 1690"/>
                <a:gd name="T37" fmla="*/ 2050331 h 892"/>
                <a:gd name="T38" fmla="*/ 3476740 w 1690"/>
                <a:gd name="T39" fmla="*/ 2181762 h 892"/>
                <a:gd name="T40" fmla="*/ 2489286 w 1690"/>
                <a:gd name="T41" fmla="*/ 1667302 h 892"/>
                <a:gd name="T42" fmla="*/ 2061264 w 1690"/>
                <a:gd name="T43" fmla="*/ 1250477 h 892"/>
                <a:gd name="T44" fmla="*/ 1636996 w 1690"/>
                <a:gd name="T45" fmla="*/ 1674813 h 892"/>
                <a:gd name="T46" fmla="*/ 1648260 w 1690"/>
                <a:gd name="T47" fmla="*/ 1779958 h 892"/>
                <a:gd name="T48" fmla="*/ 668315 w 1690"/>
                <a:gd name="T49" fmla="*/ 2572302 h 892"/>
                <a:gd name="T50" fmla="*/ 424267 w 1690"/>
                <a:gd name="T51" fmla="*/ 2497198 h 892"/>
                <a:gd name="T52" fmla="*/ 0 w 1690"/>
                <a:gd name="T53" fmla="*/ 2921534 h 892"/>
                <a:gd name="T54" fmla="*/ 424267 w 1690"/>
                <a:gd name="T55" fmla="*/ 3349625 h 892"/>
                <a:gd name="T56" fmla="*/ 5917216 w 1690"/>
                <a:gd name="T57" fmla="*/ 240332 h 892"/>
                <a:gd name="T58" fmla="*/ 6104945 w 1690"/>
                <a:gd name="T59" fmla="*/ 428091 h 892"/>
                <a:gd name="T60" fmla="*/ 5917216 w 1690"/>
                <a:gd name="T61" fmla="*/ 615850 h 892"/>
                <a:gd name="T62" fmla="*/ 5729487 w 1690"/>
                <a:gd name="T63" fmla="*/ 428091 h 892"/>
                <a:gd name="T64" fmla="*/ 5917216 w 1690"/>
                <a:gd name="T65" fmla="*/ 240332 h 892"/>
                <a:gd name="T66" fmla="*/ 3784615 w 1690"/>
                <a:gd name="T67" fmla="*/ 2286908 h 892"/>
                <a:gd name="T68" fmla="*/ 3972344 w 1690"/>
                <a:gd name="T69" fmla="*/ 2474667 h 892"/>
                <a:gd name="T70" fmla="*/ 3784615 w 1690"/>
                <a:gd name="T71" fmla="*/ 2662426 h 892"/>
                <a:gd name="T72" fmla="*/ 3596886 w 1690"/>
                <a:gd name="T73" fmla="*/ 2474667 h 892"/>
                <a:gd name="T74" fmla="*/ 3784615 w 1690"/>
                <a:gd name="T75" fmla="*/ 2286908 h 892"/>
                <a:gd name="T76" fmla="*/ 2061264 w 1690"/>
                <a:gd name="T77" fmla="*/ 1487053 h 892"/>
                <a:gd name="T78" fmla="*/ 2248993 w 1690"/>
                <a:gd name="T79" fmla="*/ 1674813 h 892"/>
                <a:gd name="T80" fmla="*/ 2061264 w 1690"/>
                <a:gd name="T81" fmla="*/ 1862572 h 892"/>
                <a:gd name="T82" fmla="*/ 1877289 w 1690"/>
                <a:gd name="T83" fmla="*/ 1674813 h 892"/>
                <a:gd name="T84" fmla="*/ 2061264 w 1690"/>
                <a:gd name="T85" fmla="*/ 1487053 h 892"/>
                <a:gd name="T86" fmla="*/ 424267 w 1690"/>
                <a:gd name="T87" fmla="*/ 2733775 h 892"/>
                <a:gd name="T88" fmla="*/ 611996 w 1690"/>
                <a:gd name="T89" fmla="*/ 2921534 h 892"/>
                <a:gd name="T90" fmla="*/ 424267 w 1690"/>
                <a:gd name="T91" fmla="*/ 3109293 h 892"/>
                <a:gd name="T92" fmla="*/ 236538 w 1690"/>
                <a:gd name="T93" fmla="*/ 2921534 h 892"/>
                <a:gd name="T94" fmla="*/ 424267 w 1690"/>
                <a:gd name="T95" fmla="*/ 2733775 h 89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690"/>
                <a:gd name="T145" fmla="*/ 0 h 892"/>
                <a:gd name="T146" fmla="*/ 1690 w 1690"/>
                <a:gd name="T147" fmla="*/ 892 h 89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690" h="892">
                  <a:moveTo>
                    <a:pt x="113" y="892"/>
                  </a:moveTo>
                  <a:cubicBezTo>
                    <a:pt x="176" y="892"/>
                    <a:pt x="227" y="841"/>
                    <a:pt x="227" y="778"/>
                  </a:cubicBezTo>
                  <a:cubicBezTo>
                    <a:pt x="227" y="763"/>
                    <a:pt x="224" y="748"/>
                    <a:pt x="218" y="735"/>
                  </a:cubicBezTo>
                  <a:cubicBezTo>
                    <a:pt x="472" y="530"/>
                    <a:pt x="472" y="530"/>
                    <a:pt x="472" y="530"/>
                  </a:cubicBezTo>
                  <a:cubicBezTo>
                    <a:pt x="493" y="548"/>
                    <a:pt x="520" y="560"/>
                    <a:pt x="549" y="560"/>
                  </a:cubicBezTo>
                  <a:cubicBezTo>
                    <a:pt x="590" y="560"/>
                    <a:pt x="625" y="539"/>
                    <a:pt x="646" y="507"/>
                  </a:cubicBezTo>
                  <a:cubicBezTo>
                    <a:pt x="897" y="637"/>
                    <a:pt x="897" y="637"/>
                    <a:pt x="897" y="637"/>
                  </a:cubicBezTo>
                  <a:cubicBezTo>
                    <a:pt x="895" y="644"/>
                    <a:pt x="895" y="652"/>
                    <a:pt x="895" y="659"/>
                  </a:cubicBezTo>
                  <a:cubicBezTo>
                    <a:pt x="895" y="722"/>
                    <a:pt x="946" y="773"/>
                    <a:pt x="1008" y="773"/>
                  </a:cubicBezTo>
                  <a:cubicBezTo>
                    <a:pt x="1071" y="773"/>
                    <a:pt x="1122" y="722"/>
                    <a:pt x="1122" y="659"/>
                  </a:cubicBezTo>
                  <a:cubicBezTo>
                    <a:pt x="1122" y="640"/>
                    <a:pt x="1117" y="623"/>
                    <a:pt x="1109" y="607"/>
                  </a:cubicBezTo>
                  <a:cubicBezTo>
                    <a:pt x="1520" y="213"/>
                    <a:pt x="1520" y="213"/>
                    <a:pt x="1520" y="213"/>
                  </a:cubicBezTo>
                  <a:cubicBezTo>
                    <a:pt x="1536" y="222"/>
                    <a:pt x="1556" y="228"/>
                    <a:pt x="1576" y="228"/>
                  </a:cubicBezTo>
                  <a:cubicBezTo>
                    <a:pt x="1639" y="228"/>
                    <a:pt x="1690" y="177"/>
                    <a:pt x="1690" y="114"/>
                  </a:cubicBezTo>
                  <a:cubicBezTo>
                    <a:pt x="1690" y="51"/>
                    <a:pt x="1639" y="0"/>
                    <a:pt x="1576" y="0"/>
                  </a:cubicBezTo>
                  <a:cubicBezTo>
                    <a:pt x="1513" y="0"/>
                    <a:pt x="1463" y="51"/>
                    <a:pt x="1463" y="114"/>
                  </a:cubicBezTo>
                  <a:cubicBezTo>
                    <a:pt x="1463" y="133"/>
                    <a:pt x="1467" y="151"/>
                    <a:pt x="1475" y="167"/>
                  </a:cubicBezTo>
                  <a:cubicBezTo>
                    <a:pt x="1065" y="561"/>
                    <a:pt x="1065" y="561"/>
                    <a:pt x="1065" y="561"/>
                  </a:cubicBezTo>
                  <a:cubicBezTo>
                    <a:pt x="1048" y="551"/>
                    <a:pt x="1029" y="546"/>
                    <a:pt x="1008" y="546"/>
                  </a:cubicBezTo>
                  <a:cubicBezTo>
                    <a:pt x="976" y="546"/>
                    <a:pt x="947" y="559"/>
                    <a:pt x="926" y="581"/>
                  </a:cubicBezTo>
                  <a:cubicBezTo>
                    <a:pt x="663" y="444"/>
                    <a:pt x="663" y="444"/>
                    <a:pt x="663" y="444"/>
                  </a:cubicBezTo>
                  <a:cubicBezTo>
                    <a:pt x="662" y="382"/>
                    <a:pt x="611" y="333"/>
                    <a:pt x="549" y="333"/>
                  </a:cubicBezTo>
                  <a:cubicBezTo>
                    <a:pt x="487" y="333"/>
                    <a:pt x="436" y="383"/>
                    <a:pt x="436" y="446"/>
                  </a:cubicBezTo>
                  <a:cubicBezTo>
                    <a:pt x="436" y="456"/>
                    <a:pt x="437" y="465"/>
                    <a:pt x="439" y="474"/>
                  </a:cubicBezTo>
                  <a:cubicBezTo>
                    <a:pt x="178" y="685"/>
                    <a:pt x="178" y="685"/>
                    <a:pt x="178" y="685"/>
                  </a:cubicBezTo>
                  <a:cubicBezTo>
                    <a:pt x="160" y="672"/>
                    <a:pt x="137" y="665"/>
                    <a:pt x="113" y="665"/>
                  </a:cubicBezTo>
                  <a:cubicBezTo>
                    <a:pt x="51" y="665"/>
                    <a:pt x="0" y="716"/>
                    <a:pt x="0" y="778"/>
                  </a:cubicBezTo>
                  <a:cubicBezTo>
                    <a:pt x="0" y="841"/>
                    <a:pt x="51" y="892"/>
                    <a:pt x="113" y="892"/>
                  </a:cubicBezTo>
                  <a:close/>
                  <a:moveTo>
                    <a:pt x="1576" y="64"/>
                  </a:moveTo>
                  <a:cubicBezTo>
                    <a:pt x="1604" y="64"/>
                    <a:pt x="1626" y="87"/>
                    <a:pt x="1626" y="114"/>
                  </a:cubicBezTo>
                  <a:cubicBezTo>
                    <a:pt x="1626" y="142"/>
                    <a:pt x="1604" y="164"/>
                    <a:pt x="1576" y="164"/>
                  </a:cubicBezTo>
                  <a:cubicBezTo>
                    <a:pt x="1549" y="164"/>
                    <a:pt x="1526" y="142"/>
                    <a:pt x="1526" y="114"/>
                  </a:cubicBezTo>
                  <a:cubicBezTo>
                    <a:pt x="1526" y="87"/>
                    <a:pt x="1549" y="64"/>
                    <a:pt x="1576" y="64"/>
                  </a:cubicBezTo>
                  <a:close/>
                  <a:moveTo>
                    <a:pt x="1008" y="609"/>
                  </a:moveTo>
                  <a:cubicBezTo>
                    <a:pt x="1036" y="609"/>
                    <a:pt x="1058" y="632"/>
                    <a:pt x="1058" y="659"/>
                  </a:cubicBezTo>
                  <a:cubicBezTo>
                    <a:pt x="1058" y="687"/>
                    <a:pt x="1036" y="709"/>
                    <a:pt x="1008" y="709"/>
                  </a:cubicBezTo>
                  <a:cubicBezTo>
                    <a:pt x="981" y="709"/>
                    <a:pt x="958" y="687"/>
                    <a:pt x="958" y="659"/>
                  </a:cubicBezTo>
                  <a:cubicBezTo>
                    <a:pt x="958" y="632"/>
                    <a:pt x="981" y="609"/>
                    <a:pt x="1008" y="609"/>
                  </a:cubicBezTo>
                  <a:close/>
                  <a:moveTo>
                    <a:pt x="549" y="396"/>
                  </a:moveTo>
                  <a:cubicBezTo>
                    <a:pt x="577" y="396"/>
                    <a:pt x="599" y="419"/>
                    <a:pt x="599" y="446"/>
                  </a:cubicBezTo>
                  <a:cubicBezTo>
                    <a:pt x="599" y="474"/>
                    <a:pt x="577" y="496"/>
                    <a:pt x="549" y="496"/>
                  </a:cubicBezTo>
                  <a:cubicBezTo>
                    <a:pt x="522" y="496"/>
                    <a:pt x="500" y="474"/>
                    <a:pt x="500" y="446"/>
                  </a:cubicBezTo>
                  <a:cubicBezTo>
                    <a:pt x="500" y="419"/>
                    <a:pt x="522" y="396"/>
                    <a:pt x="549" y="396"/>
                  </a:cubicBezTo>
                  <a:close/>
                  <a:moveTo>
                    <a:pt x="113" y="728"/>
                  </a:moveTo>
                  <a:cubicBezTo>
                    <a:pt x="141" y="728"/>
                    <a:pt x="163" y="751"/>
                    <a:pt x="163" y="778"/>
                  </a:cubicBezTo>
                  <a:cubicBezTo>
                    <a:pt x="163" y="806"/>
                    <a:pt x="141" y="828"/>
                    <a:pt x="113" y="828"/>
                  </a:cubicBezTo>
                  <a:cubicBezTo>
                    <a:pt x="86" y="828"/>
                    <a:pt x="63" y="806"/>
                    <a:pt x="63" y="778"/>
                  </a:cubicBezTo>
                  <a:cubicBezTo>
                    <a:pt x="63" y="751"/>
                    <a:pt x="86" y="728"/>
                    <a:pt x="113" y="7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14" tIns="22857" rIns="45714" bIns="22857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35" grpId="0"/>
      <p:bldP spid="36" grpId="0"/>
      <p:bldP spid="37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建立活动图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46863" y="1204913"/>
            <a:ext cx="6200775" cy="3414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第二步：增加泳道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（泳道：框图里的竖线，包含特定人员或组织要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进行的所有活动。每个泳道对应一个人员或组织）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swimlane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按钮，单击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框图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即可增加泳道。用人员或组织名命名即可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FHJSDW`4C7WZ~KU2ATP~P2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88" y="1204913"/>
            <a:ext cx="5248275" cy="424656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452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建立活动图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第三步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46863" y="1204913"/>
            <a:ext cx="6200775" cy="3414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第三步：增加活动并设置活动的顺序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activity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按钮，单击活动图增加活动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并命名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transition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按钮，把箭头从一个活动拖到另一个活动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5" descr="V1AEQXJE)DL@3B%%4EN7[{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63" y="1204913"/>
            <a:ext cx="5827712" cy="454183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45291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建立活动图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第四步，第五步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46863" y="1204913"/>
            <a:ext cx="6200775" cy="6462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第四步：增加同步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synchronization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按钮，单击活动图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增加同步棒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画出从活动到同步棒的交接箭头（表示之后开始并行处理）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画出从同步棒到可并行发生的活动之间的交接箭头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4.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创建另一个同步棒表示并行处理的结束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画出从可并行活动到最后同步棒之间的交接箭头，表示完成所有这些活动之后，结束并行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第五步：增加决策点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decision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按钮，单击框图增加决策点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拖动决策到决策之后可能发生活动的交接线，双击交接。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打开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detail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可写入决策条件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3E9NBZB4T$282{RXGZH~(E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88" y="1204913"/>
            <a:ext cx="4629150" cy="240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4" descr="CRSMAO0}_G]8T%E@AY{VJW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4029075"/>
            <a:ext cx="3038475" cy="17430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45291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建立类图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第一步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1108075"/>
            <a:ext cx="620077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建立类图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类图显示系统中类和类之间的交互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JTUO{0])RBI{`W9}T9TBRG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88" y="1724025"/>
            <a:ext cx="5313362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4"/>
          <p:cNvSpPr txBox="1"/>
          <p:nvPr/>
        </p:nvSpPr>
        <p:spPr>
          <a:xfrm>
            <a:off x="6694488" y="1724025"/>
            <a:ext cx="5630862" cy="1752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第一步：创建类图（如图）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有几种方法可以创建类。我们这里选择基本的方法。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浏览器里选择包右击选择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创建一个类。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如果是建立用于显示用例中的事件流的话，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可以在浏览器中选中某个用例然后右击选择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activity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来创建用例图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88200" y="4197350"/>
            <a:ext cx="3095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2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建立类图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第二步，第三步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742113" y="1223963"/>
            <a:ext cx="6200775" cy="4246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第二步：创建方法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选择浏览器或类图上的类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使用快捷菜单中的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operation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输入方法的名字，创建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第三步：创建属性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选择浏览器或类图上的类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使用快捷菜单中的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attribute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输入属性的名字，创建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}B{UKO1}SUM~%XIMIXVK9D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88" y="1223963"/>
            <a:ext cx="5848350" cy="421798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08984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建立类图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第四步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37338" y="1223963"/>
            <a:ext cx="6200775" cy="31384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第四步：创建类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右击浏览器内的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logical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视图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使用快捷菜单中的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attribute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把浏览器的类拉到类图就行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 descr="C0V@E(ZGK`5_2$0XT]VPIV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88" y="1284288"/>
            <a:ext cx="5848350" cy="38481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08984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建立类图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第五步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37338" y="1223963"/>
            <a:ext cx="6200775" cy="2030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第五步：创建类之间的关系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如果是关联关系，双击工具栏中的关联关系。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编辑关联关系的多重性（如下图）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U`NFBP1$`S6}~1BFUS3SI0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223963"/>
            <a:ext cx="5648325" cy="43608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9XCUK8$B8~0K[](E7O8IEI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513" y="2119313"/>
            <a:ext cx="5276850" cy="336073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0898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建立序列图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第一步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1108075"/>
            <a:ext cx="620077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建立序列图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序列图显示用例中的功能流程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94488" y="1724025"/>
            <a:ext cx="5300662" cy="20304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第一步：创建序列图（如图）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浏览器里的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logic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视图中右击选择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sequence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创建一张空白序列图。也可以在浏览器中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use case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视图中选择某个用例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sequence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新建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如果是建立用于显示用例中的事件流的话，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可以在浏览器中选中某个用例然后右击选择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activity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来创建用例图</a:t>
            </a:r>
          </a:p>
        </p:txBody>
      </p:sp>
      <p:sp>
        <p:nvSpPr>
          <p:cNvPr id="6" name="文本框 6"/>
          <p:cNvSpPr txBox="1"/>
          <p:nvPr/>
        </p:nvSpPr>
        <p:spPr>
          <a:xfrm>
            <a:off x="7188200" y="4197350"/>
            <a:ext cx="3095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5" descr="V9NEH(V91AL6F]}5LM8D8K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2450"/>
            <a:ext cx="5780088" cy="30194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0898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建立序列图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第二步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37338" y="1223963"/>
            <a:ext cx="6200775" cy="4246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第二步：序列图中放置参与者和对象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每个对象代表了某个类的某一实例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把用例图中目标用例涉及的所有参与者都拖到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序列图中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使用工具栏中的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object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按钮，创建新的类的对象。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单击该对象，在淡出的对话框里的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里确定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该对象所属的类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给该对象命名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13" y="1223963"/>
            <a:ext cx="5305425" cy="379888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08984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建立序列图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第三步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427788" y="1138238"/>
            <a:ext cx="6200775" cy="3414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第三步：说明对象之间的消息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选择工具栏中的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message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单击启动消息的参与者或对象，把消息拖到目标对象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或参与者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给该消息命名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 descr="R5L_CY(EG[_3GK%G{OSKBL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13" y="1138238"/>
            <a:ext cx="5694362" cy="405606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0898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3069283" y="891748"/>
            <a:ext cx="56533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建立协作图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补充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2400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503363" y="908050"/>
            <a:ext cx="6200775" cy="17541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建立协作图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协作图的创建，以及协作图中放置参与者和对象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方法和序列图类似。只不过对象之间的链接有所不同。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29325" y="2176463"/>
            <a:ext cx="4487863" cy="1752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补充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：协作图增加对象链接（图左）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选择工具栏中的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object link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单击要链接的参与者或对象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将对象链接拖动到要链接的参与者或对象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对应的工具来添加</a:t>
            </a:r>
          </a:p>
        </p:txBody>
      </p:sp>
      <p:sp>
        <p:nvSpPr>
          <p:cNvPr id="6" name="文本框 6"/>
          <p:cNvSpPr txBox="1"/>
          <p:nvPr/>
        </p:nvSpPr>
        <p:spPr>
          <a:xfrm>
            <a:off x="7188200" y="4197350"/>
            <a:ext cx="3095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2" descr="C]%AHP74L%GI@(J3)MEOQ@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363" y="2189163"/>
            <a:ext cx="4191000" cy="2008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 descr="9YN]~(MG6L_W1%E[GU40V_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25" y="3929063"/>
            <a:ext cx="4191000" cy="2411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1503363" y="4310063"/>
            <a:ext cx="4525962" cy="20304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补充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：加进消息（图右）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选择工具栏中的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link message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或者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revrese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link message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单击要放消息的对象链接添加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双击消息在弹出的对话框中命名消息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当然，还有自反链接之类的链接有</a:t>
            </a:r>
          </a:p>
        </p:txBody>
      </p:sp>
    </p:spTree>
    <p:extLst>
      <p:ext uri="{BB962C8B-B14F-4D97-AF65-F5344CB8AC3E}">
        <p14:creationId xmlns:p14="http://schemas.microsoft.com/office/powerpoint/2010/main" val="4633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使用总结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74763" y="1543050"/>
            <a:ext cx="7158037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566863" y="1606550"/>
            <a:ext cx="6126163" cy="202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除了之前介绍的这些图外，还有一些图比如</a:t>
            </a:r>
            <a:r>
              <a:rPr kumimoji="0" lang="zh-CN" altLang="en-US" kern="1200" cap="none" spc="0" normalizeH="0" baseline="0" noProof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构件图、实施图</a:t>
            </a:r>
          </a:p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就不再赘述了。</a:t>
            </a:r>
          </a:p>
          <a:p>
            <a:pPr marR="0" defTabSz="914400" eaLnBrk="0" hangingPunct="0">
              <a:buFont typeface="Arial" panose="020B0604020202020204" pitchFamily="34" charset="0"/>
              <a:buNone/>
            </a:pPr>
            <a:endParaRPr kumimoji="0" lang="zh-CN" altLang="en-US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基本的流程和之前的类似，具体方法</a:t>
            </a:r>
            <a:r>
              <a:rPr kumimoji="0" lang="en-US" altLang="zh-CN" kern="1200" cap="none" spc="0" normalizeH="0" baseline="0" noProof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google</a:t>
            </a:r>
            <a:r>
              <a:rPr kumimoji="0" lang="zh-CN" altLang="en-US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。</a:t>
            </a:r>
            <a:endParaRPr kumimoji="0" lang="en-US" altLang="zh-CN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endParaRPr kumimoji="0" lang="zh-CN" altLang="en-US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总之就是找到工具栏的按钮，然后创建就可以了。</a:t>
            </a:r>
          </a:p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b="1" kern="1200" cap="none" spc="0" normalizeH="0" baseline="0" noProof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只要熟悉这些功能，就难不倒各位啦。</a:t>
            </a:r>
          </a:p>
        </p:txBody>
      </p:sp>
    </p:spTree>
    <p:extLst>
      <p:ext uri="{BB962C8B-B14F-4D97-AF65-F5344CB8AC3E}">
        <p14:creationId xmlns:p14="http://schemas.microsoft.com/office/powerpoint/2010/main" val="352727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3141291" y="764704"/>
            <a:ext cx="54913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</p:spTree>
    <p:extLst>
      <p:ext uri="{BB962C8B-B14F-4D97-AF65-F5344CB8AC3E}">
        <p14:creationId xmlns:p14="http://schemas.microsoft.com/office/powerpoint/2010/main" val="281315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可视化建模的工具很多，例如有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Microsoft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Visio2002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Designer2000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，还有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PlayCase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BPWin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ERWin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Sybase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等等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847612" y="3650456"/>
            <a:ext cx="1034588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这里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只重点介绍其中两个：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Microsoft Visio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726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572036"/>
            <a:ext cx="1034588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Visio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Microsoft Office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家庭中的一个单独出售的成员，是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office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软件系列中的负责绘制流程图和示意图的软件，是一款便于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和商务人员就复杂信息、系统和流程进行可视化处理、分析和交流的软件。这是一款简单、易用的入门级示意图设计工具，可以与微软的开发工具集成，完成如数据库、程序结构等设计工作。 </a:t>
            </a:r>
          </a:p>
        </p:txBody>
      </p:sp>
    </p:spTree>
    <p:extLst>
      <p:ext uri="{BB962C8B-B14F-4D97-AF65-F5344CB8AC3E}">
        <p14:creationId xmlns:p14="http://schemas.microsoft.com/office/powerpoint/2010/main" val="269493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65027" y="1619131"/>
            <a:ext cx="1034588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历史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最初属于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公司，该公司成立于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1990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月。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1992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年，公司更名为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Shapeware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。同年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月，它发布了他们公司的第一个产品：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2000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日，微软公司以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亿美元股票交换收购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。此后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并入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Microsoft Office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一起发行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05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特点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通过多种图表，包括业务流程图、软件界面、网络图、工作流图表、数据库模型和软件图表等直观地记录、设计和完全了解业务流程和系统的状态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2.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可以将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图表与数据集成，以便全面了解流程或系统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3.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可以直观地查看复杂信息，以识别关键趋势、异常和详细信息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…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05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685834" y="1425349"/>
            <a:ext cx="288750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主界面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71" y="1425349"/>
            <a:ext cx="7401171" cy="394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2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685834" y="1425349"/>
            <a:ext cx="23114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新建基本框图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626" y="1437472"/>
            <a:ext cx="7115049" cy="382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685834" y="1425349"/>
            <a:ext cx="23114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图形生成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53" y="1383975"/>
            <a:ext cx="7594822" cy="399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9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42" name="TextBox 13"/>
          <p:cNvSpPr txBox="1">
            <a:spLocks noChangeArrowheads="1"/>
          </p:cNvSpPr>
          <p:nvPr/>
        </p:nvSpPr>
        <p:spPr bwMode="auto">
          <a:xfrm>
            <a:off x="765027" y="2908884"/>
            <a:ext cx="943304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Rational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公司出品的一种面向对象的统一建模语言的可视化建模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工具，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初始发行于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1994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用于可视化建模和公司级水平软件应用的组件构造。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27" y="1396611"/>
            <a:ext cx="4012699" cy="92698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4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5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685834" y="1425349"/>
            <a:ext cx="108730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保存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915" y="1390303"/>
            <a:ext cx="6786805" cy="413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9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572036"/>
            <a:ext cx="10345886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是一个集所有现代建模技术于一身的完整工具，它集成了强有力的业务建模技术、传统的数据库分析和实现，以及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对象建模。通过了元数据的管理、冲突分析和真正的企业知识库等功能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PDM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定义了模型的物理实现细节。例如，所选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RDBMS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的数据类型特征、索引定义、视图定义、存储过程定义、触发器定义等。</a:t>
            </a:r>
          </a:p>
        </p:txBody>
      </p:sp>
    </p:spTree>
    <p:extLst>
      <p:ext uri="{BB962C8B-B14F-4D97-AF65-F5344CB8AC3E}">
        <p14:creationId xmlns:p14="http://schemas.microsoft.com/office/powerpoint/2010/main" val="122944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10345886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历史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最初由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Xiao-Yun Wang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（王晓昀）在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SDP Technologies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公司开发完成。在法国称为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AMC*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Designor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，在国际市场上称为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S-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Designor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。在这两个产品名字中都包含“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or”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，它实际上特指“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Oracle”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，因为在产品开发的最开始是为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数据库设计的，但是很快就发展并支持市场上所有主流的数据库系统。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SDP Technologies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是一个建于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1983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年的法国公司，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1995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Powersoft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公司购买了该公司，而在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1994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年早期，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Sybase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已经买下了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Powersoft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公司。在这些并购之后，为了保持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Powersoft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的产品商标的一致，改名叫做“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 目前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Sybase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拥有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及其法文版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PowerAMC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的所有权利。</a:t>
            </a:r>
          </a:p>
        </p:txBody>
      </p:sp>
    </p:spTree>
    <p:extLst>
      <p:ext uri="{BB962C8B-B14F-4D97-AF65-F5344CB8AC3E}">
        <p14:creationId xmlns:p14="http://schemas.microsoft.com/office/powerpoint/2010/main" val="282963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1034588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特性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需求分析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面向对象建模（提供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UML 2.0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所有视图）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数据建模（支持主流关系数据库管理系统）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业务过程建模（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ProcessAnalyst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）支持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BPMN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建模（支持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XML Schema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DTD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标准）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代码生成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（支持语言及框架包括：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C#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VB .NET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EJB3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NHibernate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JSF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WinForm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(.NET and .NET CF)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PowerBuilder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13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5023221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Object-Oriented Model(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面向对象模型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中，可以看到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的所有图例（此处以类图为例）。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309" y="1363643"/>
            <a:ext cx="5222120" cy="400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50232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以类图为例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5" y="1414462"/>
            <a:ext cx="1704975" cy="4029075"/>
          </a:xfrm>
          <a:prstGeom prst="rect">
            <a:avLst/>
          </a:prstGeom>
        </p:spPr>
      </p:pic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6068503" y="1763886"/>
            <a:ext cx="2329372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这是类图的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toolbox</a:t>
            </a: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909043" y="2271717"/>
            <a:ext cx="4896544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既然要画类图，类与类之间的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要知道的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泛化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generalization   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实现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Realization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关联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Association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　　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聚合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Aggregation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组合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Composition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依赖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Dependency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26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50232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13099" y="2271717"/>
            <a:ext cx="2505075" cy="2711768"/>
            <a:chOff x="1413099" y="2271717"/>
            <a:chExt cx="2505075" cy="2711768"/>
          </a:xfrm>
        </p:grpSpPr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1500951" y="2271717"/>
              <a:ext cx="2329372" cy="458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子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类继承父类：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099" y="3068960"/>
              <a:ext cx="2505075" cy="1914525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4610855" y="2291007"/>
            <a:ext cx="2819400" cy="2887130"/>
            <a:chOff x="4610855" y="2291007"/>
            <a:chExt cx="2819400" cy="2887130"/>
          </a:xfrm>
        </p:grpSpPr>
        <p:sp>
          <p:nvSpPr>
            <p:cNvPr id="10" name="TextBox 13"/>
            <p:cNvSpPr txBox="1">
              <a:spLocks noChangeArrowheads="1"/>
            </p:cNvSpPr>
            <p:nvPr/>
          </p:nvSpPr>
          <p:spPr bwMode="auto">
            <a:xfrm>
              <a:off x="5213050" y="2291007"/>
              <a:ext cx="1164686" cy="507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实现：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0855" y="3063587"/>
              <a:ext cx="2819400" cy="2114550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7829780" y="2291007"/>
            <a:ext cx="2457450" cy="2654377"/>
            <a:chOff x="7829780" y="2291007"/>
            <a:chExt cx="2457450" cy="2654377"/>
          </a:xfrm>
        </p:grpSpPr>
        <p:sp>
          <p:nvSpPr>
            <p:cNvPr id="13" name="TextBox 13"/>
            <p:cNvSpPr txBox="1">
              <a:spLocks noChangeArrowheads="1"/>
            </p:cNvSpPr>
            <p:nvPr/>
          </p:nvSpPr>
          <p:spPr bwMode="auto">
            <a:xfrm>
              <a:off x="8436882" y="2291007"/>
              <a:ext cx="1164686" cy="458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关联：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9780" y="3107059"/>
              <a:ext cx="2457450" cy="1838325"/>
            </a:xfrm>
            <a:prstGeom prst="rect">
              <a:avLst/>
            </a:prstGeom>
          </p:spPr>
        </p:pic>
      </p:grp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5027721" y="1367677"/>
            <a:ext cx="573219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各种关系的强弱顺序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泛化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聚合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关联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依赖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26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50232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25067" y="2263691"/>
            <a:ext cx="2514601" cy="3104266"/>
            <a:chOff x="1125067" y="2263691"/>
            <a:chExt cx="2514601" cy="3104266"/>
          </a:xfrm>
        </p:grpSpPr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1629123" y="2263691"/>
              <a:ext cx="1164686" cy="458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聚合：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1" r="24391"/>
            <a:stretch/>
          </p:blipFill>
          <p:spPr>
            <a:xfrm>
              <a:off x="1125067" y="3081957"/>
              <a:ext cx="2514601" cy="2286000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4077395" y="2223510"/>
            <a:ext cx="2675964" cy="3278308"/>
            <a:chOff x="4077395" y="2223510"/>
            <a:chExt cx="2675964" cy="3278308"/>
          </a:xfrm>
        </p:grpSpPr>
        <p:sp>
          <p:nvSpPr>
            <p:cNvPr id="10" name="TextBox 13"/>
            <p:cNvSpPr txBox="1">
              <a:spLocks noChangeArrowheads="1"/>
            </p:cNvSpPr>
            <p:nvPr/>
          </p:nvSpPr>
          <p:spPr bwMode="auto">
            <a:xfrm>
              <a:off x="5013499" y="2223510"/>
              <a:ext cx="1164686" cy="458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组合：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6" r="29124"/>
            <a:stretch/>
          </p:blipFill>
          <p:spPr>
            <a:xfrm>
              <a:off x="4077395" y="2682418"/>
              <a:ext cx="2675964" cy="281940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6891338" y="2179198"/>
            <a:ext cx="4219575" cy="3296584"/>
            <a:chOff x="6891338" y="2179198"/>
            <a:chExt cx="4219575" cy="3296584"/>
          </a:xfrm>
        </p:grpSpPr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8289265" y="2179198"/>
              <a:ext cx="1164686" cy="458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依赖：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1338" y="2675432"/>
              <a:ext cx="4219575" cy="2800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26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50232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1341091" y="2579101"/>
            <a:ext cx="7632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建模工具，除已介绍的三种外再说出一种。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5107" y="3980110"/>
            <a:ext cx="5357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PlayCase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CA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BPWin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ERWin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156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5023221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1341091" y="2579101"/>
            <a:ext cx="7632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种图，请任意说出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种。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5067" y="3848362"/>
            <a:ext cx="6032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用例图，类图，对象图，构件图，部署图，</a:t>
            </a:r>
            <a:endParaRPr lang="en-US" altLang="zh-CN" sz="2400" dirty="0" smtClean="0"/>
          </a:p>
          <a:p>
            <a:r>
              <a:rPr lang="zh-CN" altLang="en-US" sz="2400" dirty="0" smtClean="0"/>
              <a:t>状态图，活动图，顺序图，协作图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156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42" name="TextBox 13"/>
          <p:cNvSpPr txBox="1">
            <a:spLocks noChangeArrowheads="1"/>
          </p:cNvSpPr>
          <p:nvPr/>
        </p:nvSpPr>
        <p:spPr bwMode="auto">
          <a:xfrm>
            <a:off x="929359" y="1541666"/>
            <a:ext cx="943304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就像一个戏剧导演设计一个剧本一样，一个软件设计师使用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，以演员（数字）、使用拖放式符号的程序表中的有用的案例元素（椭圆）、目标（矩形）和消息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关系（箭头）设计各种类，来创造（模型）一个应用的框架。当程序表被创建时，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记录下这个程序表然后以设计师选择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Visual Basic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Oracle8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CORBA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或者数据定义语言（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Data Definition Language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）来产生代码。</a:t>
            </a:r>
          </a:p>
        </p:txBody>
      </p:sp>
      <p:sp>
        <p:nvSpPr>
          <p:cNvPr id="5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82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4130675" y="476250"/>
            <a:ext cx="39258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参考文献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1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参考文献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2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1.zang141588761. Rational Rose[EB/OL].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3"/>
              </a:rPr>
              <a:t>https://blog.csdn.net/zang141588761/article/details/52275820. 2016-08-22-12:42:53/2018-10-21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-17:00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踏雪无痕大黄蜂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与你一起学习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Microsoft Visio——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基础篇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[EB/OL].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https://blog.csdn.net/huangxinfeng/article/details/81178158.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2018-07-24</a:t>
            </a:r>
            <a:r>
              <a:rPr lang="en-US" altLang="zh-CN" dirty="0" smtClean="0"/>
              <a:t>-09:04:07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/2018-10-21-17:00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conviction_thinking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八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面向对象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[EB/OL].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https://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blog.csdn.net/conviction_thinking/article/details/7959270.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2012-09-09-</a:t>
            </a:r>
            <a:r>
              <a:rPr lang="zh-CN" altLang="en-US" dirty="0"/>
              <a:t> </a:t>
            </a:r>
            <a:r>
              <a:rPr lang="en-US" altLang="zh-CN" dirty="0"/>
              <a:t>00:25:11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/2018-10-21-17:00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067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小组分工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张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荣阳：访谈记录文档，会议记录（今日输出），每日例会模板，阅读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任务分配，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模板文档，审查制度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完善，深入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scrum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敏捷模型，安排并行任务，项目总体计划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赵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伟宏： 需求工程项目计划修订（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6-10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），修订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，项目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章程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，第二次翻转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PPT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文档归类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林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翼力：需求工程项目计划修订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(1-3)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，甘特图更新，修订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，软件开发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计划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刘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用户文档，项目计划框架模板，调研报告，虚拟机环境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配置，项目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总体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计划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陈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帆：需求工程项目计划修订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(4-5)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，界面工具了解（形成对比文档），提交文档格式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统一，深入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scrum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敏捷模型，项目总体计划</a:t>
            </a:r>
          </a:p>
        </p:txBody>
      </p:sp>
    </p:spTree>
    <p:extLst>
      <p:ext uri="{BB962C8B-B14F-4D97-AF65-F5344CB8AC3E}">
        <p14:creationId xmlns:p14="http://schemas.microsoft.com/office/powerpoint/2010/main" val="95576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1" name="AutoShape 2" descr="http://cdn.duitang.com/uploads/item/201210/08/20121008093644_xArai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>
              <a:latin typeface="Calibri" pitchFamily="34" charset="0"/>
            </a:endParaRPr>
          </a:p>
        </p:txBody>
      </p:sp>
      <p:sp>
        <p:nvSpPr>
          <p:cNvPr id="2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小组绩效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张荣阳：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90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赵伟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宏：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87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林翼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力：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86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刘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浥：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89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陈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帆：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88</a:t>
            </a:r>
          </a:p>
        </p:txBody>
      </p:sp>
    </p:spTree>
    <p:extLst>
      <p:ext uri="{BB962C8B-B14F-4D97-AF65-F5344CB8AC3E}">
        <p14:creationId xmlns:p14="http://schemas.microsoft.com/office/powerpoint/2010/main" val="95576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06825" y="3381375"/>
            <a:ext cx="4573588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谢谢指导！</a:t>
            </a:r>
          </a:p>
        </p:txBody>
      </p:sp>
      <p:grpSp>
        <p:nvGrpSpPr>
          <p:cNvPr id="34819" name="组合 13"/>
          <p:cNvGrpSpPr>
            <a:grpSpLocks/>
          </p:cNvGrpSpPr>
          <p:nvPr/>
        </p:nvGrpSpPr>
        <p:grpSpPr bwMode="auto">
          <a:xfrm>
            <a:off x="3763963" y="0"/>
            <a:ext cx="4659312" cy="2636838"/>
            <a:chOff x="3440290" y="0"/>
            <a:chExt cx="4660835" cy="2636912"/>
          </a:xfrm>
        </p:grpSpPr>
        <p:sp>
          <p:nvSpPr>
            <p:cNvPr id="7" name="矩形 6"/>
            <p:cNvSpPr/>
            <p:nvPr/>
          </p:nvSpPr>
          <p:spPr>
            <a:xfrm>
              <a:off x="4445505" y="0"/>
              <a:ext cx="792422" cy="141291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50722" y="0"/>
              <a:ext cx="720961" cy="26369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384477" y="0"/>
              <a:ext cx="711432" cy="198919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40290" y="0"/>
              <a:ext cx="792421" cy="4048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308704" y="0"/>
              <a:ext cx="792421" cy="99380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当前市场上基于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可视化建模的工具很多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，那么为什么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要选择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呢？</a:t>
            </a:r>
          </a:p>
        </p:txBody>
      </p:sp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847612" y="3050291"/>
            <a:ext cx="1034588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的三位创始人：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Grandy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Booch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James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Rumbaugh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Jacobson,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都在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Rational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公司担任首席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工程师。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Rational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其他一系列的软件工程方面的产品的紧密集成使得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的可用性和扩展性更好。</a:t>
            </a:r>
          </a:p>
        </p:txBody>
      </p:sp>
    </p:spTree>
    <p:extLst>
      <p:ext uri="{BB962C8B-B14F-4D97-AF65-F5344CB8AC3E}">
        <p14:creationId xmlns:p14="http://schemas.microsoft.com/office/powerpoint/2010/main" val="397145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Rational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主要工作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1053059" y="2216090"/>
            <a:ext cx="10134487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业务进行建模（工作流）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建立对象模型（表达信息系统内有哪些对象，它们之间是如何协作完成系统功能的）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对数据库进行建模，并可以在对象模型和数据模型之间进行正、逆向工程，相互同步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建立构件模型（表达信息系统的物理组成，如有什么文件、进程、线程、分布如何等等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生成目标语言的框架代码，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DELPHI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17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Rational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核心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统一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1053059" y="2185168"/>
            <a:ext cx="432048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公认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的面向对象建模语言出现于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70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年代中期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多种建模语言的出现：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booch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1993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oose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omt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_2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ooa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ood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建模语言的形成，成为工业界的标准（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1996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年）。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011" y="1605581"/>
            <a:ext cx="4038600" cy="3762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29723" y="1981704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发展历程：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788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2781251" y="620688"/>
            <a:ext cx="65714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Rational </a:t>
            </a:r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Pages>0</Pages>
  <Words>3242</Words>
  <Characters>0</Characters>
  <Application>Microsoft Office PowerPoint</Application>
  <PresentationFormat>自定义</PresentationFormat>
  <Lines>0</Lines>
  <Paragraphs>475</Paragraphs>
  <Slides>54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Administrator</cp:lastModifiedBy>
  <cp:revision>132</cp:revision>
  <dcterms:created xsi:type="dcterms:W3CDTF">2014-05-22T15:27:15Z</dcterms:created>
  <dcterms:modified xsi:type="dcterms:W3CDTF">2018-10-23T12:19:05Z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