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70" r:id="rId10"/>
    <p:sldId id="277" r:id="rId11"/>
    <p:sldId id="271" r:id="rId12"/>
    <p:sldId id="272" r:id="rId13"/>
    <p:sldId id="280" r:id="rId14"/>
    <p:sldId id="281" r:id="rId15"/>
    <p:sldId id="273" r:id="rId16"/>
    <p:sldId id="274" r:id="rId17"/>
    <p:sldId id="278" r:id="rId18"/>
    <p:sldId id="279" r:id="rId19"/>
    <p:sldId id="284" r:id="rId20"/>
    <p:sldId id="275" r:id="rId21"/>
    <p:sldId id="282" r:id="rId22"/>
    <p:sldId id="283" r:id="rId23"/>
    <p:sldId id="276" r:id="rId2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70" y="-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6238"/>
            <a:ext cx="7772400" cy="122413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4E3F6-E354-4D67-8555-C7FB8BDFB0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54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841B-AF69-4D3A-949C-8025D68349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685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396EA-6E90-46F9-B1DD-FE60D6C783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3618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E84-8472-441F-AC2F-0CD5313E6AC6}" type="datetime1">
              <a:rPr lang="zh-CN" altLang="en-US"/>
              <a:pPr>
                <a:defRPr/>
              </a:pPr>
              <a:t>2018/4/28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5C096-C85C-46A9-A0D9-991C3E0264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C0C39-EE8C-4116-9CC5-0A17426B88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125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821"/>
            <a:ext cx="7772400" cy="125059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11423-F281-48FD-83EA-7600E5E5C2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0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8654D-03A5-4183-8A24-3893046E6D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401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95E2A-0FC9-467A-808A-CF0EDAB110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2318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D9941-971E-4271-AEDB-613421E714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3784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D38A-35A8-4525-A277-80DB07C463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0328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4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7E849-7DE2-4B40-B460-862F10A6C8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6723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223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65B74-4FE5-47BC-8D49-98EDC51293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837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9306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3501"/>
            <a:ext cx="8229600" cy="37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59"/>
            <a:ext cx="2895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CFD29D-1047-4C81-B44F-118CCF21A53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826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城市PNG" descr="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15350" r="12595"/>
          <a:stretch>
            <a:fillRect/>
          </a:stretch>
        </p:blipFill>
        <p:spPr bwMode="auto">
          <a:xfrm>
            <a:off x="3779840" y="1097140"/>
            <a:ext cx="4878387" cy="493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标题层"/>
          <p:cNvSpPr txBox="1">
            <a:spLocks noChangeArrowheads="1"/>
          </p:cNvSpPr>
          <p:nvPr/>
        </p:nvSpPr>
        <p:spPr bwMode="auto">
          <a:xfrm>
            <a:off x="414340" y="3018015"/>
            <a:ext cx="5381625" cy="769441"/>
          </a:xfrm>
          <a:prstGeom prst="rect">
            <a:avLst/>
          </a:prstGeom>
          <a:noFill/>
          <a:ln>
            <a:noFill/>
          </a:ln>
          <a:effectLst>
            <a:outerShdw dist="12699" dir="4379947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项目需求分析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1" name="小标题层"/>
          <p:cNvSpPr txBox="1">
            <a:spLocks noChangeArrowheads="1"/>
          </p:cNvSpPr>
          <p:nvPr/>
        </p:nvSpPr>
        <p:spPr bwMode="auto">
          <a:xfrm>
            <a:off x="1608139" y="3795890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dist="12700" dir="27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latin typeface="Adobe 黑体 Std R" pitchFamily="34" charset="-122"/>
                <a:ea typeface="Adobe 黑体 Std R" pitchFamily="34" charset="-122"/>
              </a:rPr>
              <a:t>G07</a:t>
            </a:r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小组 组长：陈帆</a:t>
            </a:r>
            <a:endParaRPr lang="en-US" altLang="zh-CN" sz="1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组员：张荣阳，赵伟宏</a:t>
            </a:r>
            <a:endParaRPr lang="zh-CN" altLang="en-US" sz="14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222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239890"/>
            <a:ext cx="731838" cy="75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93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2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接口需求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1.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接口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(User Interface)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用户的上传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自动上传积分，获取物品什么的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2.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通信接口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(Communication Interface)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：？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0384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1740" y="1519524"/>
            <a:ext cx="60486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约束</a:t>
            </a:r>
            <a:endParaRPr lang="zh-CN" altLang="en-US" sz="2400" b="1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软件限制：无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硬件限制：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可使用的服务器：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逆向</a:t>
            </a:r>
            <a:r>
              <a:rPr lang="zh-CN" altLang="en-US" sz="2400" b="1" dirty="0">
                <a:latin typeface="微软雅黑 Light" pitchFamily="34" charset="-122"/>
                <a:ea typeface="微软雅黑 Light" pitchFamily="34" charset="-122"/>
              </a:rPr>
              <a:t>需求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无需满足用户做种子的需求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将来</a:t>
            </a:r>
            <a:r>
              <a:rPr lang="zh-CN" altLang="en-US" sz="2400" b="1" dirty="0">
                <a:latin typeface="微软雅黑 Light" pitchFamily="34" charset="-122"/>
                <a:ea typeface="微软雅黑 Light" pitchFamily="34" charset="-122"/>
              </a:rPr>
              <a:t>可能提出的要求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用户的私有云空间（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OwnCloud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1286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38" y="2107387"/>
            <a:ext cx="64865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286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091781"/>
            <a:ext cx="65722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628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38" y="2061094"/>
            <a:ext cx="6562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628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实体联系图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33" y="2137420"/>
            <a:ext cx="4533556" cy="33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64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7" name="图片 6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338" y="2353444"/>
            <a:ext cx="6399033" cy="300084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64164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844040" y="2092019"/>
            <a:ext cx="5455920" cy="32594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628794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416093" y="2323251"/>
            <a:ext cx="6442710" cy="212598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628794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IPO</a:t>
            </a:r>
            <a:r>
              <a:rPr lang="zh-CN" altLang="en-US" sz="2800" b="1" dirty="0" smtClean="0">
                <a:solidFill>
                  <a:srgbClr val="3A38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仿宋简体" charset="-122"/>
              </a:rPr>
              <a:t>图</a:t>
            </a:r>
            <a:endParaRPr lang="en-US" sz="2800" b="1" dirty="0">
              <a:solidFill>
                <a:srgbClr val="3A38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仿宋简体" charset="-122"/>
            </a:endParaRPr>
          </a:p>
        </p:txBody>
      </p:sp>
      <p:grpSp>
        <p:nvGrpSpPr>
          <p:cNvPr id="3" name="画布 1"/>
          <p:cNvGrpSpPr/>
          <p:nvPr/>
        </p:nvGrpSpPr>
        <p:grpSpPr>
          <a:xfrm>
            <a:off x="1287145" y="2213610"/>
            <a:ext cx="6580505" cy="3276600"/>
            <a:chOff x="0" y="0"/>
            <a:chExt cx="5274310" cy="3072130"/>
          </a:xfrm>
        </p:grpSpPr>
        <p:sp>
          <p:nvSpPr>
            <p:cNvPr id="4" name="画布 1"/>
            <p:cNvSpPr/>
            <p:nvPr/>
          </p:nvSpPr>
          <p:spPr>
            <a:xfrm>
              <a:off x="0" y="0"/>
              <a:ext cx="5274310" cy="3072130"/>
            </a:xfrm>
            <a:ln>
              <a:solidFill>
                <a:schemeClr val="tx1"/>
              </a:solidFill>
            </a:ln>
          </p:spPr>
        </p:sp>
        <p:sp>
          <p:nvSpPr>
            <p:cNvPr id="5" name="矩形 2"/>
            <p:cNvSpPr/>
            <p:nvPr/>
          </p:nvSpPr>
          <p:spPr>
            <a:xfrm>
              <a:off x="178435" y="392430"/>
              <a:ext cx="1169035" cy="265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矩形 3"/>
            <p:cNvSpPr/>
            <p:nvPr/>
          </p:nvSpPr>
          <p:spPr>
            <a:xfrm>
              <a:off x="2067560" y="413385"/>
              <a:ext cx="1169035" cy="265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矩形 4"/>
            <p:cNvSpPr/>
            <p:nvPr/>
          </p:nvSpPr>
          <p:spPr>
            <a:xfrm>
              <a:off x="3940810" y="413385"/>
              <a:ext cx="1169035" cy="265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文本框 5"/>
            <p:cNvSpPr txBox="1"/>
            <p:nvPr/>
          </p:nvSpPr>
          <p:spPr>
            <a:xfrm>
              <a:off x="247015" y="54610"/>
              <a:ext cx="987425" cy="24257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输入</a:t>
              </a: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2153920" y="67310"/>
              <a:ext cx="987425" cy="29337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处理</a:t>
              </a:r>
            </a:p>
          </p:txBody>
        </p:sp>
        <p:sp>
          <p:nvSpPr>
            <p:cNvPr id="10" name="文本框 7"/>
            <p:cNvSpPr txBox="1"/>
            <p:nvPr/>
          </p:nvSpPr>
          <p:spPr>
            <a:xfrm>
              <a:off x="4023995" y="75565"/>
              <a:ext cx="987425" cy="26860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输出</a:t>
              </a:r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238125" y="470535"/>
              <a:ext cx="1047750" cy="49276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玩家及其联系人信息</a:t>
              </a: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2143760" y="539750"/>
              <a:ext cx="1038860" cy="3213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1.得分排序</a:t>
              </a:r>
            </a:p>
          </p:txBody>
        </p:sp>
        <p:sp>
          <p:nvSpPr>
            <p:cNvPr id="13" name="文本框 11"/>
            <p:cNvSpPr txBox="1"/>
            <p:nvPr/>
          </p:nvSpPr>
          <p:spPr>
            <a:xfrm>
              <a:off x="4074160" y="556260"/>
              <a:ext cx="952500" cy="3035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排行榜</a:t>
              </a:r>
            </a:p>
          </p:txBody>
        </p:sp>
        <p:sp>
          <p:nvSpPr>
            <p:cNvPr id="17" name="文本框 12"/>
            <p:cNvSpPr txBox="1"/>
            <p:nvPr/>
          </p:nvSpPr>
          <p:spPr>
            <a:xfrm>
              <a:off x="4022090" y="1042035"/>
              <a:ext cx="1048385" cy="510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显示玩家游戏信息</a:t>
              </a:r>
            </a:p>
          </p:txBody>
        </p:sp>
        <p:sp>
          <p:nvSpPr>
            <p:cNvPr id="18" name="文本框 13"/>
            <p:cNvSpPr txBox="1"/>
            <p:nvPr/>
          </p:nvSpPr>
          <p:spPr>
            <a:xfrm>
              <a:off x="247015" y="1171575"/>
              <a:ext cx="995680" cy="3549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游戏操作</a:t>
              </a:r>
            </a:p>
          </p:txBody>
        </p:sp>
        <p:sp>
          <p:nvSpPr>
            <p:cNvPr id="22" name="文本框 10"/>
            <p:cNvSpPr txBox="1"/>
            <p:nvPr/>
          </p:nvSpPr>
          <p:spPr>
            <a:xfrm>
              <a:off x="2171700" y="1036955"/>
              <a:ext cx="978535" cy="3213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2.连接数据库</a:t>
              </a:r>
            </a:p>
          </p:txBody>
        </p:sp>
        <p:sp>
          <p:nvSpPr>
            <p:cNvPr id="23" name="文本框 14"/>
            <p:cNvSpPr txBox="1"/>
            <p:nvPr/>
          </p:nvSpPr>
          <p:spPr>
            <a:xfrm>
              <a:off x="2154555" y="1556385"/>
              <a:ext cx="995680" cy="47561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3.数据收集和转换</a:t>
              </a:r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2155825" y="2188845"/>
              <a:ext cx="986155" cy="3378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4.游戏结算</a:t>
              </a:r>
            </a:p>
          </p:txBody>
        </p:sp>
        <p:sp>
          <p:nvSpPr>
            <p:cNvPr id="25" name="文本框 18"/>
            <p:cNvSpPr txBox="1"/>
            <p:nvPr/>
          </p:nvSpPr>
          <p:spPr>
            <a:xfrm>
              <a:off x="240665" y="1703705"/>
              <a:ext cx="1021715" cy="3549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选择人物皮肤</a:t>
              </a:r>
            </a:p>
          </p:txBody>
        </p:sp>
        <p:sp>
          <p:nvSpPr>
            <p:cNvPr id="26" name="文本框 26"/>
            <p:cNvSpPr txBox="1"/>
            <p:nvPr/>
          </p:nvSpPr>
          <p:spPr>
            <a:xfrm>
              <a:off x="4015740" y="1616710"/>
              <a:ext cx="1021080" cy="4578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更新后的游戏画面</a:t>
              </a:r>
            </a:p>
          </p:txBody>
        </p:sp>
        <p:sp>
          <p:nvSpPr>
            <p:cNvPr id="27" name="文本框 27"/>
            <p:cNvSpPr txBox="1"/>
            <p:nvPr/>
          </p:nvSpPr>
          <p:spPr>
            <a:xfrm>
              <a:off x="4006850" y="2214245"/>
              <a:ext cx="1038225" cy="29400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更新玩家信息</a:t>
              </a:r>
            </a:p>
          </p:txBody>
        </p:sp>
        <p:cxnSp>
          <p:nvCxnSpPr>
            <p:cNvPr id="28" name="直接箭头连接符 28"/>
            <p:cNvCxnSpPr>
              <a:stCxn id="11" idx="3"/>
              <a:endCxn id="22" idx="1"/>
            </p:cNvCxnSpPr>
            <p:nvPr/>
          </p:nvCxnSpPr>
          <p:spPr>
            <a:xfrm>
              <a:off x="1285875" y="716915"/>
              <a:ext cx="885825" cy="480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9"/>
            <p:cNvCxnSpPr>
              <a:stCxn id="22" idx="3"/>
              <a:endCxn id="17" idx="1"/>
            </p:cNvCxnSpPr>
            <p:nvPr/>
          </p:nvCxnSpPr>
          <p:spPr>
            <a:xfrm>
              <a:off x="3150235" y="1197610"/>
              <a:ext cx="871855" cy="99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1"/>
            <p:cNvCxnSpPr/>
            <p:nvPr/>
          </p:nvCxnSpPr>
          <p:spPr>
            <a:xfrm>
              <a:off x="1251585" y="1349375"/>
              <a:ext cx="911860" cy="445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2"/>
            <p:cNvCxnSpPr>
              <a:stCxn id="23" idx="3"/>
              <a:endCxn id="26" idx="1"/>
            </p:cNvCxnSpPr>
            <p:nvPr/>
          </p:nvCxnSpPr>
          <p:spPr>
            <a:xfrm>
              <a:off x="3150235" y="1794510"/>
              <a:ext cx="865505" cy="51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3"/>
            <p:cNvCxnSpPr>
              <a:endCxn id="24" idx="3"/>
            </p:cNvCxnSpPr>
            <p:nvPr/>
          </p:nvCxnSpPr>
          <p:spPr>
            <a:xfrm flipH="1">
              <a:off x="3141980" y="1847215"/>
              <a:ext cx="871220" cy="510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4"/>
            <p:cNvCxnSpPr>
              <a:stCxn id="24" idx="3"/>
              <a:endCxn id="27" idx="1"/>
            </p:cNvCxnSpPr>
            <p:nvPr/>
          </p:nvCxnSpPr>
          <p:spPr>
            <a:xfrm>
              <a:off x="3141980" y="2357755"/>
              <a:ext cx="864870" cy="3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5"/>
            <p:cNvCxnSpPr>
              <a:stCxn id="25" idx="3"/>
              <a:endCxn id="22" idx="1"/>
            </p:cNvCxnSpPr>
            <p:nvPr/>
          </p:nvCxnSpPr>
          <p:spPr>
            <a:xfrm flipV="1">
              <a:off x="1262380" y="1197610"/>
              <a:ext cx="909320" cy="683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6"/>
            <p:cNvCxnSpPr>
              <a:stCxn id="22" idx="3"/>
            </p:cNvCxnSpPr>
            <p:nvPr/>
          </p:nvCxnSpPr>
          <p:spPr>
            <a:xfrm>
              <a:off x="3150235" y="1197610"/>
              <a:ext cx="828040" cy="11258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7"/>
            <p:cNvCxnSpPr>
              <a:endCxn id="12" idx="3"/>
            </p:cNvCxnSpPr>
            <p:nvPr/>
          </p:nvCxnSpPr>
          <p:spPr>
            <a:xfrm flipH="1" flipV="1">
              <a:off x="3182620" y="700405"/>
              <a:ext cx="786765" cy="1614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8"/>
            <p:cNvCxnSpPr>
              <a:stCxn id="12" idx="3"/>
              <a:endCxn id="13" idx="1"/>
            </p:cNvCxnSpPr>
            <p:nvPr/>
          </p:nvCxnSpPr>
          <p:spPr>
            <a:xfrm>
              <a:off x="3182620" y="700405"/>
              <a:ext cx="891540" cy="7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9"/>
            <p:cNvCxnSpPr/>
            <p:nvPr/>
          </p:nvCxnSpPr>
          <p:spPr>
            <a:xfrm>
              <a:off x="1251585" y="1358265"/>
              <a:ext cx="911860" cy="445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40"/>
            <p:cNvCxnSpPr/>
            <p:nvPr/>
          </p:nvCxnSpPr>
          <p:spPr>
            <a:xfrm flipV="1">
              <a:off x="1262380" y="1206500"/>
              <a:ext cx="909320" cy="683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1"/>
            <p:cNvCxnSpPr/>
            <p:nvPr/>
          </p:nvCxnSpPr>
          <p:spPr>
            <a:xfrm>
              <a:off x="3150235" y="1206500"/>
              <a:ext cx="828040" cy="11258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2"/>
            <p:cNvCxnSpPr/>
            <p:nvPr/>
          </p:nvCxnSpPr>
          <p:spPr>
            <a:xfrm flipH="1" flipV="1">
              <a:off x="3182620" y="709295"/>
              <a:ext cx="786765" cy="16141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3"/>
            <p:cNvCxnSpPr/>
            <p:nvPr/>
          </p:nvCxnSpPr>
          <p:spPr>
            <a:xfrm>
              <a:off x="3182620" y="709295"/>
              <a:ext cx="891540" cy="76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701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角三角形 10"/>
          <p:cNvSpPr>
            <a:spLocks noChangeArrowheads="1"/>
          </p:cNvSpPr>
          <p:nvPr/>
        </p:nvSpPr>
        <p:spPr bwMode="auto">
          <a:xfrm>
            <a:off x="-10699" y="-15875"/>
            <a:ext cx="5152119" cy="5736167"/>
          </a:xfrm>
          <a:prstGeom prst="rtTriangle">
            <a:avLst/>
          </a:prstGeom>
          <a:solidFill>
            <a:srgbClr val="92D050">
              <a:alpha val="50195"/>
            </a:srgbClr>
          </a:solidFill>
          <a:ln>
            <a:noFill/>
          </a:ln>
        </p:spPr>
        <p:txBody>
          <a:bodyPr lIns="71250" tIns="35625" rIns="71250" bIns="35625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sz="37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 rot="2700000">
            <a:off x="632662" y="3191463"/>
            <a:ext cx="3518277" cy="79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700" b="1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738225" y="1109927"/>
            <a:ext cx="3664970" cy="4078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250" tIns="35625" rIns="71250" bIns="35625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711086" y="1731699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1</a:t>
            </a:r>
            <a:r>
              <a:rPr lang="zh-CN" altLang="en-US" sz="2000" b="1" dirty="0">
                <a:ea typeface="微软雅黑" pitchFamily="34" charset="-122"/>
              </a:rPr>
              <a:t>、总体说明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711086" y="2204629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2</a:t>
            </a:r>
            <a:r>
              <a:rPr lang="zh-CN" altLang="en-US" sz="2000" b="1" dirty="0">
                <a:ea typeface="微软雅黑" pitchFamily="34" charset="-122"/>
              </a:rPr>
              <a:t>、功能需求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711086" y="2677735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3</a:t>
            </a:r>
            <a:r>
              <a:rPr lang="zh-CN" altLang="en-US" sz="2000" b="1" dirty="0">
                <a:ea typeface="微软雅黑" pitchFamily="34" charset="-122"/>
              </a:rPr>
              <a:t>、综合需求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711086" y="3149203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4</a:t>
            </a:r>
            <a:r>
              <a:rPr lang="zh-CN" altLang="en-US" sz="2000" b="1" dirty="0">
                <a:ea typeface="微软雅黑" pitchFamily="34" charset="-122"/>
              </a:rPr>
              <a:t>、数据需求</a:t>
            </a:r>
          </a:p>
        </p:txBody>
      </p:sp>
    </p:spTree>
    <p:extLst>
      <p:ext uri="{BB962C8B-B14F-4D97-AF65-F5344CB8AC3E}">
        <p14:creationId xmlns:p14="http://schemas.microsoft.com/office/powerpoint/2010/main" val="7795822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数据字典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22" y="2061916"/>
            <a:ext cx="3143522" cy="347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08" y="2086710"/>
            <a:ext cx="2881543" cy="337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41214"/>
            <a:ext cx="3066223" cy="350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93" y="2035062"/>
            <a:ext cx="3141529" cy="347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94780"/>
            <a:ext cx="3120430" cy="351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61"/>
          <a:stretch/>
        </p:blipFill>
        <p:spPr bwMode="auto">
          <a:xfrm>
            <a:off x="6335460" y="2764108"/>
            <a:ext cx="2601072" cy="197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1649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数据字典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81" y="2103678"/>
            <a:ext cx="3314501" cy="361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8498"/>
            <a:ext cx="3702132" cy="282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9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绩效评估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1085850" y="252158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陈帆：</a:t>
            </a:r>
            <a:r>
              <a:rPr lang="en-US" altLang="zh-CN" sz="2400"/>
              <a:t>88</a:t>
            </a:r>
          </a:p>
        </p:txBody>
      </p:sp>
      <p:sp>
        <p:nvSpPr>
          <p:cNvPr id="8" name="文本框 3"/>
          <p:cNvSpPr txBox="1"/>
          <p:nvPr/>
        </p:nvSpPr>
        <p:spPr>
          <a:xfrm>
            <a:off x="1085850" y="288988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张荣阳：</a:t>
            </a:r>
            <a:r>
              <a:rPr lang="en-US" altLang="zh-CN" sz="2400"/>
              <a:t>89</a:t>
            </a:r>
            <a:r>
              <a:rPr lang="zh-CN" altLang="en-US" sz="2400"/>
              <a:t>（本次出力最多）</a:t>
            </a:r>
          </a:p>
        </p:txBody>
      </p:sp>
      <p:sp>
        <p:nvSpPr>
          <p:cNvPr id="9" name="文本框 4"/>
          <p:cNvSpPr txBox="1"/>
          <p:nvPr/>
        </p:nvSpPr>
        <p:spPr>
          <a:xfrm>
            <a:off x="1085850" y="333565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赵伟宏：</a:t>
            </a:r>
            <a:r>
              <a:rPr lang="en-US" altLang="zh-CN" sz="2400" dirty="0"/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28689205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r="14870"/>
          <a:stretch>
            <a:fillRect/>
          </a:stretch>
        </p:blipFill>
        <p:spPr bwMode="auto">
          <a:xfrm>
            <a:off x="-19050" y="-2646"/>
            <a:ext cx="4712494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4572000" y="0"/>
            <a:ext cx="4572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71323" tIns="35662" rIns="71323" bIns="35662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文本框 5"/>
          <p:cNvSpPr>
            <a:spLocks noChangeArrowheads="1"/>
          </p:cNvSpPr>
          <p:nvPr/>
        </p:nvSpPr>
        <p:spPr bwMode="auto">
          <a:xfrm>
            <a:off x="5441157" y="2217209"/>
            <a:ext cx="3061097" cy="191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>
            <a:spAutoFit/>
          </a:bodyPr>
          <a:lstStyle/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Thank you  for</a:t>
            </a:r>
          </a:p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watching</a:t>
            </a:r>
            <a:endParaRPr lang="zh-CN" altLang="en-US" sz="4000" dirty="0"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4843463" y="2057136"/>
            <a:ext cx="447675" cy="750093"/>
            <a:chOff x="0" y="0"/>
            <a:chExt cx="376" cy="567"/>
          </a:xfrm>
        </p:grpSpPr>
        <p:sp>
          <p:nvSpPr>
            <p:cNvPr id="30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7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201" y="1"/>
              <a:ext cx="1" cy="1"/>
            </a:xfrm>
            <a:prstGeom prst="rect">
              <a:avLst/>
            </a:prstGeom>
            <a:solidFill>
              <a:srgbClr val="ED73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080" name="Freeform 6"/>
            <p:cNvSpPr>
              <a:spLocks noChangeArrowheads="1"/>
            </p:cNvSpPr>
            <p:nvPr/>
          </p:nvSpPr>
          <p:spPr bwMode="auto">
            <a:xfrm>
              <a:off x="112" y="495"/>
              <a:ext cx="120" cy="73"/>
            </a:xfrm>
            <a:custGeom>
              <a:avLst/>
              <a:gdLst>
                <a:gd name="T0" fmla="*/ 120 w 120"/>
                <a:gd name="T1" fmla="*/ 0 h 73"/>
                <a:gd name="T2" fmla="*/ 60 w 120"/>
                <a:gd name="T3" fmla="*/ 73 h 73"/>
                <a:gd name="T4" fmla="*/ 0 w 120"/>
                <a:gd name="T5" fmla="*/ 1 h 73"/>
                <a:gd name="T6" fmla="*/ 120 w 120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3">
                  <a:moveTo>
                    <a:pt x="120" y="0"/>
                  </a:moveTo>
                  <a:lnTo>
                    <a:pt x="60" y="73"/>
                  </a:lnTo>
                  <a:lnTo>
                    <a:pt x="0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14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7"/>
            <p:cNvSpPr>
              <a:spLocks noChangeArrowheads="1"/>
            </p:cNvSpPr>
            <p:nvPr/>
          </p:nvSpPr>
          <p:spPr bwMode="auto">
            <a:xfrm>
              <a:off x="0" y="120"/>
              <a:ext cx="345" cy="344"/>
            </a:xfrm>
            <a:custGeom>
              <a:avLst/>
              <a:gdLst>
                <a:gd name="T0" fmla="*/ 338 w 696"/>
                <a:gd name="T1" fmla="*/ 358 h 696"/>
                <a:gd name="T2" fmla="*/ 338 w 696"/>
                <a:gd name="T3" fmla="*/ 0 h 696"/>
                <a:gd name="T4" fmla="*/ 0 w 696"/>
                <a:gd name="T5" fmla="*/ 348 h 696"/>
                <a:gd name="T6" fmla="*/ 348 w 696"/>
                <a:gd name="T7" fmla="*/ 696 h 696"/>
                <a:gd name="T8" fmla="*/ 696 w 696"/>
                <a:gd name="T9" fmla="*/ 358 h 696"/>
                <a:gd name="T10" fmla="*/ 338 w 696"/>
                <a:gd name="T11" fmla="*/ 3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6">
                  <a:moveTo>
                    <a:pt x="338" y="358"/>
                  </a:moveTo>
                  <a:cubicBezTo>
                    <a:pt x="338" y="0"/>
                    <a:pt x="338" y="0"/>
                    <a:pt x="338" y="0"/>
                  </a:cubicBezTo>
                  <a:cubicBezTo>
                    <a:pt x="150" y="5"/>
                    <a:pt x="0" y="159"/>
                    <a:pt x="0" y="348"/>
                  </a:cubicBezTo>
                  <a:cubicBezTo>
                    <a:pt x="0" y="540"/>
                    <a:pt x="156" y="696"/>
                    <a:pt x="348" y="696"/>
                  </a:cubicBezTo>
                  <a:cubicBezTo>
                    <a:pt x="537" y="696"/>
                    <a:pt x="690" y="546"/>
                    <a:pt x="696" y="358"/>
                  </a:cubicBezTo>
                  <a:lnTo>
                    <a:pt x="338" y="3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8"/>
            <p:cNvSpPr>
              <a:spLocks noChangeArrowheads="1"/>
            </p:cNvSpPr>
            <p:nvPr/>
          </p:nvSpPr>
          <p:spPr bwMode="auto">
            <a:xfrm>
              <a:off x="199" y="86"/>
              <a:ext cx="177" cy="178"/>
            </a:xfrm>
            <a:custGeom>
              <a:avLst/>
              <a:gdLst>
                <a:gd name="T0" fmla="*/ 10 w 358"/>
                <a:gd name="T1" fmla="*/ 0 h 359"/>
                <a:gd name="T2" fmla="*/ 0 w 358"/>
                <a:gd name="T3" fmla="*/ 0 h 359"/>
                <a:gd name="T4" fmla="*/ 0 w 358"/>
                <a:gd name="T5" fmla="*/ 359 h 359"/>
                <a:gd name="T6" fmla="*/ 358 w 358"/>
                <a:gd name="T7" fmla="*/ 359 h 359"/>
                <a:gd name="T8" fmla="*/ 358 w 358"/>
                <a:gd name="T9" fmla="*/ 348 h 359"/>
                <a:gd name="T10" fmla="*/ 10 w 358"/>
                <a:gd name="T1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359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8" y="359"/>
                    <a:pt x="358" y="359"/>
                    <a:pt x="358" y="359"/>
                  </a:cubicBezTo>
                  <a:cubicBezTo>
                    <a:pt x="358" y="355"/>
                    <a:pt x="358" y="352"/>
                    <a:pt x="358" y="348"/>
                  </a:cubicBezTo>
                  <a:cubicBezTo>
                    <a:pt x="358" y="156"/>
                    <a:pt x="202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9"/>
            <p:cNvSpPr>
              <a:spLocks noChangeArrowheads="1"/>
            </p:cNvSpPr>
            <p:nvPr/>
          </p:nvSpPr>
          <p:spPr bwMode="auto">
            <a:xfrm>
              <a:off x="38" y="361"/>
              <a:ext cx="269" cy="122"/>
            </a:xfrm>
            <a:custGeom>
              <a:avLst/>
              <a:gdLst>
                <a:gd name="T0" fmla="*/ 205 w 269"/>
                <a:gd name="T1" fmla="*/ 121 h 122"/>
                <a:gd name="T2" fmla="*/ 269 w 269"/>
                <a:gd name="T3" fmla="*/ 45 h 122"/>
                <a:gd name="T4" fmla="*/ 269 w 269"/>
                <a:gd name="T5" fmla="*/ 45 h 122"/>
                <a:gd name="T6" fmla="*/ 269 w 269"/>
                <a:gd name="T7" fmla="*/ 45 h 122"/>
                <a:gd name="T8" fmla="*/ 202 w 269"/>
                <a:gd name="T9" fmla="*/ 0 h 122"/>
                <a:gd name="T10" fmla="*/ 134 w 269"/>
                <a:gd name="T11" fmla="*/ 45 h 122"/>
                <a:gd name="T12" fmla="*/ 67 w 269"/>
                <a:gd name="T13" fmla="*/ 0 h 122"/>
                <a:gd name="T14" fmla="*/ 0 w 269"/>
                <a:gd name="T15" fmla="*/ 45 h 122"/>
                <a:gd name="T16" fmla="*/ 0 w 269"/>
                <a:gd name="T17" fmla="*/ 45 h 122"/>
                <a:gd name="T18" fmla="*/ 0 w 269"/>
                <a:gd name="T19" fmla="*/ 45 h 122"/>
                <a:gd name="T20" fmla="*/ 65 w 269"/>
                <a:gd name="T21" fmla="*/ 122 h 122"/>
                <a:gd name="T22" fmla="*/ 205 w 269"/>
                <a:gd name="T23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2">
                  <a:moveTo>
                    <a:pt x="205" y="121"/>
                  </a:moveTo>
                  <a:lnTo>
                    <a:pt x="269" y="45"/>
                  </a:lnTo>
                  <a:lnTo>
                    <a:pt x="202" y="0"/>
                  </a:lnTo>
                  <a:lnTo>
                    <a:pt x="134" y="45"/>
                  </a:lnTo>
                  <a:lnTo>
                    <a:pt x="67" y="0"/>
                  </a:lnTo>
                  <a:lnTo>
                    <a:pt x="0" y="45"/>
                  </a:lnTo>
                  <a:lnTo>
                    <a:pt x="65" y="122"/>
                  </a:lnTo>
                  <a:lnTo>
                    <a:pt x="205" y="121"/>
                  </a:lnTo>
                  <a:close/>
                </a:path>
              </a:pathLst>
            </a:custGeom>
            <a:solidFill>
              <a:srgbClr val="D3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917978"/>
      </p:ext>
    </p:extLst>
  </p:cSld>
  <p:clrMapOvr>
    <a:masterClrMapping/>
  </p:clrMapOvr>
  <p:transition spd="slow" advTm="5000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6564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编写目的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1.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需求分析以系统规格说明和项目规划作为分析活动的基本出发点，并从软件角度对它们进行检查与调整；</a:t>
            </a:r>
          </a:p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2.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需求规格说明又是软件设计、实现、测试直至维护的主要基础。</a:t>
            </a:r>
          </a:p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3.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良好的分析活动有助于避免或尽早剔除早期错误，从而提高软件生产率，降低开发成本，改进软件质量。</a:t>
            </a:r>
          </a:p>
        </p:txBody>
      </p:sp>
    </p:spTree>
    <p:extLst>
      <p:ext uri="{BB962C8B-B14F-4D97-AF65-F5344CB8AC3E}">
        <p14:creationId xmlns:p14="http://schemas.microsoft.com/office/powerpoint/2010/main" val="999056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引用文献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[1]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张海潘，牟永敏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.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软件工程导论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[M].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北京：清华大学出版社，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1996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305-335</a:t>
            </a:r>
          </a:p>
        </p:txBody>
      </p:sp>
    </p:spTree>
    <p:extLst>
      <p:ext uri="{BB962C8B-B14F-4D97-AF65-F5344CB8AC3E}">
        <p14:creationId xmlns:p14="http://schemas.microsoft.com/office/powerpoint/2010/main" val="1464432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6564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小组分工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陈帆：数据流图，功能流图绘制，数据字典制作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张荣阳：状态转换图绘制，需求分析报告制作，调查问卷制作及发放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赵伟宏：实体联系图绘制，</a:t>
            </a:r>
            <a:r>
              <a:rPr lang="en-US" altLang="zh-CN" sz="2400" dirty="0" err="1">
                <a:latin typeface="微软雅黑 Light" pitchFamily="34" charset="-122"/>
                <a:ea typeface="微软雅黑 Light" pitchFamily="34" charset="-122"/>
              </a:rPr>
              <a:t>ppt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制作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773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总体流程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1.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需求分析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 2.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规格说明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 3.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设计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 4.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编码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 5.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综合测试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 6.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766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4763" y="1127770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4033" y="540395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424758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功能范围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04549"/>
              </p:ext>
            </p:extLst>
          </p:nvPr>
        </p:nvGraphicFramePr>
        <p:xfrm>
          <a:off x="1502669" y="1979102"/>
          <a:ext cx="6884196" cy="2813323"/>
        </p:xfrm>
        <a:graphic>
          <a:graphicData uri="http://schemas.openxmlformats.org/drawingml/2006/table">
            <a:tbl>
              <a:tblPr/>
              <a:tblGrid>
                <a:gridCol w="3114012"/>
                <a:gridCol w="3115886"/>
                <a:gridCol w="654298"/>
              </a:tblGrid>
              <a:tr h="4623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功能模块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主要功能点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优先级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559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物品模块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Calibri"/>
                          <a:ea typeface="宋体"/>
                          <a:cs typeface="Arial"/>
                        </a:rPr>
                        <a:t>查看物品列表</a:t>
                      </a:r>
                      <a:endParaRPr lang="zh-CN" sz="12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宋体"/>
                          <a:ea typeface="宋体"/>
                          <a:cs typeface="Arial"/>
                        </a:rPr>
                        <a:t>1</a:t>
                      </a:r>
                      <a:endParaRPr lang="zh-CN" sz="12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93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Calibri"/>
                          <a:ea typeface="宋体"/>
                          <a:cs typeface="Arial"/>
                        </a:rPr>
                        <a:t>物品兑换成就</a:t>
                      </a:r>
                      <a:endParaRPr lang="zh-CN" sz="12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宋体"/>
                          <a:ea typeface="宋体"/>
                          <a:cs typeface="Arial"/>
                        </a:rPr>
                        <a:t>3</a:t>
                      </a:r>
                      <a:endParaRPr lang="zh-CN" sz="12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93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物品等级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宋体"/>
                          <a:ea typeface="宋体"/>
                          <a:cs typeface="Arial"/>
                        </a:rPr>
                        <a:t>2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214">
                <a:tc rowSpan="2">
                  <a:txBody>
                    <a:bodyPr/>
                    <a:lstStyle/>
                    <a:p>
                      <a:pPr indent="133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Calibri"/>
                          <a:ea typeface="宋体"/>
                          <a:cs typeface="Arial"/>
                        </a:rPr>
                        <a:t>游戏主模块</a:t>
                      </a:r>
                      <a:endParaRPr lang="zh-CN" sz="12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用户登录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宋体"/>
                          <a:ea typeface="宋体"/>
                          <a:cs typeface="Arial"/>
                        </a:rPr>
                        <a:t>1</a:t>
                      </a:r>
                      <a:endParaRPr lang="zh-CN" sz="12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3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用户修改头像</a:t>
                      </a:r>
                      <a:r>
                        <a:rPr lang="en-US" sz="1200" b="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/</a:t>
                      </a:r>
                      <a:r>
                        <a:rPr lang="zh-CN" sz="1200" b="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昵称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宋体"/>
                          <a:ea typeface="宋体"/>
                          <a:cs typeface="Arial"/>
                        </a:rPr>
                        <a:t>1</a:t>
                      </a:r>
                      <a:endParaRPr lang="zh-CN" sz="12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559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Calibri"/>
                          <a:ea typeface="宋体"/>
                          <a:cs typeface="Arial"/>
                        </a:rPr>
                        <a:t>排行榜模块</a:t>
                      </a:r>
                      <a:endParaRPr lang="zh-CN" sz="12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排行榜查看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宋体"/>
                          <a:ea typeface="宋体"/>
                          <a:cs typeface="Arial"/>
                        </a:rPr>
                        <a:t>2</a:t>
                      </a:r>
                      <a:endParaRPr lang="zh-CN" sz="1200" b="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55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积分查看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宋体"/>
                          <a:ea typeface="宋体"/>
                          <a:cs typeface="Arial"/>
                        </a:rPr>
                        <a:t>1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917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用户范围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48178"/>
              </p:ext>
            </p:extLst>
          </p:nvPr>
        </p:nvGraphicFramePr>
        <p:xfrm>
          <a:off x="1922622" y="2497460"/>
          <a:ext cx="5303520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1715656"/>
                <a:gridCol w="358786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角色</a:t>
                      </a:r>
                      <a:endParaRPr lang="zh-CN" sz="2000" kern="100" dirty="0">
                        <a:effectLst/>
                        <a:latin typeface="幼圆" pitchFamily="49" charset="-122"/>
                        <a:ea typeface="幼圆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描述</a:t>
                      </a:r>
                      <a:endParaRPr lang="zh-CN" sz="2000" kern="100" dirty="0">
                        <a:effectLst/>
                        <a:latin typeface="幼圆" pitchFamily="49" charset="-122"/>
                        <a:ea typeface="幼圆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浙江大学城市学院师生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微信用户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917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2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出错处理需求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79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网站访问流量过大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崩溃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服务器总存储容量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不足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用户网络异常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下载异常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上传异常</a:t>
            </a:r>
          </a:p>
        </p:txBody>
      </p:sp>
    </p:spTree>
    <p:extLst>
      <p:ext uri="{BB962C8B-B14F-4D97-AF65-F5344CB8AC3E}">
        <p14:creationId xmlns:p14="http://schemas.microsoft.com/office/powerpoint/2010/main" val="741286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73C4"/>
      </a:dk2>
      <a:lt2>
        <a:srgbClr val="00AFF0"/>
      </a:lt2>
      <a:accent1>
        <a:srgbClr val="EB7D1E"/>
      </a:accent1>
      <a:accent2>
        <a:srgbClr val="FFBE00"/>
      </a:accent2>
      <a:accent3>
        <a:srgbClr val="FFFFFF"/>
      </a:accent3>
      <a:accent4>
        <a:srgbClr val="000000"/>
      </a:accent4>
      <a:accent5>
        <a:srgbClr val="F3BFAB"/>
      </a:accent5>
      <a:accent6>
        <a:srgbClr val="E7AC00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73C4"/>
        </a:dk2>
        <a:lt2>
          <a:srgbClr val="00AFF0"/>
        </a:lt2>
        <a:accent1>
          <a:srgbClr val="EB7D1E"/>
        </a:accent1>
        <a:accent2>
          <a:srgbClr val="FFBE00"/>
        </a:accent2>
        <a:accent3>
          <a:srgbClr val="FFFFFF"/>
        </a:accent3>
        <a:accent4>
          <a:srgbClr val="000000"/>
        </a:accent4>
        <a:accent5>
          <a:srgbClr val="F3BFAB"/>
        </a:accent5>
        <a:accent6>
          <a:srgbClr val="E7AC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435</Words>
  <Application>Microsoft Office PowerPoint</Application>
  <PresentationFormat>全屏显示(16:10)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</cp:revision>
  <dcterms:created xsi:type="dcterms:W3CDTF">2018-04-22T11:40:04Z</dcterms:created>
  <dcterms:modified xsi:type="dcterms:W3CDTF">2018-04-28T09:30:03Z</dcterms:modified>
</cp:coreProperties>
</file>