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69" r:id="rId3"/>
    <p:sldId id="282" r:id="rId4"/>
    <p:sldId id="257" r:id="rId5"/>
    <p:sldId id="283" r:id="rId6"/>
    <p:sldId id="284" r:id="rId7"/>
    <p:sldId id="285" r:id="rId8"/>
    <p:sldId id="286" r:id="rId9"/>
    <p:sldId id="294" r:id="rId10"/>
    <p:sldId id="295" r:id="rId11"/>
    <p:sldId id="296" r:id="rId12"/>
    <p:sldId id="297" r:id="rId13"/>
    <p:sldId id="287" r:id="rId14"/>
    <p:sldId id="298" r:id="rId15"/>
    <p:sldId id="299" r:id="rId16"/>
    <p:sldId id="300" r:id="rId17"/>
    <p:sldId id="301" r:id="rId18"/>
    <p:sldId id="302" r:id="rId19"/>
    <p:sldId id="303" r:id="rId20"/>
    <p:sldId id="289" r:id="rId21"/>
    <p:sldId id="304" r:id="rId22"/>
    <p:sldId id="290" r:id="rId23"/>
    <p:sldId id="305" r:id="rId24"/>
    <p:sldId id="291" r:id="rId25"/>
    <p:sldId id="292" r:id="rId26"/>
    <p:sldId id="293" r:id="rId27"/>
    <p:sldId id="281" r:id="rId28"/>
  </p:sldIdLst>
  <p:sldSz cx="12192000" cy="6858000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Calibri Light" pitchFamily="34" charset="0"/>
      <p:regular r:id="rId35"/>
      <p:italic r:id="rId36"/>
    </p:embeddedFont>
    <p:embeddedFont>
      <p:font typeface="等线" pitchFamily="2" charset="-122"/>
      <p:regular r:id="rId37"/>
      <p:bold r:id="rId38"/>
    </p:embeddedFont>
    <p:embeddedFont>
      <p:font typeface="方正正纤黑简体" charset="-122"/>
      <p:regular r:id="rId39"/>
    </p:embeddedFont>
    <p:embeddedFont>
      <p:font typeface="Droid Sans" charset="0"/>
      <p:regular r:id="rId40"/>
    </p:embeddedFont>
    <p:embeddedFont>
      <p:font typeface="微软雅黑" pitchFamily="34" charset="-122"/>
      <p:regular r:id="rId41"/>
      <p:bold r:id="rId42"/>
    </p:embeddedFont>
    <p:embeddedFont>
      <p:font typeface="微软雅黑 Light" pitchFamily="34" charset="-122"/>
      <p:regular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8C9"/>
    <a:srgbClr val="FFC000"/>
    <a:srgbClr val="2ABD82"/>
    <a:srgbClr val="4CC1D0"/>
    <a:srgbClr val="595959"/>
    <a:srgbClr val="33C2BC"/>
    <a:srgbClr val="3BBAB5"/>
    <a:srgbClr val="FAB450"/>
    <a:srgbClr val="BFBFBF"/>
    <a:srgbClr val="54C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34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2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4DCD-3E9F-4F9E-ACC9-6C38FDEAE701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D8AA7-E4F4-4954-B1C4-D60F0423E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1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3D33-261F-41EA-AFA7-31BD512684F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B330-6AAC-4D3D-B270-2BD0359A3F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2018/7/5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74620" y="3871707"/>
            <a:ext cx="6833562" cy="830921"/>
            <a:chOff x="2674620" y="3958792"/>
            <a:chExt cx="6833562" cy="830921"/>
          </a:xfrm>
        </p:grpSpPr>
        <p:sp>
          <p:nvSpPr>
            <p:cNvPr id="24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77367" y="4081864"/>
              <a:ext cx="3324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solidFill>
                    <a:srgbClr val="FFFFFF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rPr>
                <a:t>G07——</a:t>
              </a:r>
              <a:r>
                <a:rPr lang="zh-CN" altLang="en-US" sz="3200" i="1" dirty="0" smtClean="0">
                  <a:solidFill>
                    <a:srgbClr val="FFFFFF"/>
                  </a:solidFill>
                  <a:latin typeface="Adobe 宋体 Std L" panose="02020300000000000000" pitchFamily="18" charset="-122"/>
                  <a:ea typeface="Adobe 宋体 Std L" panose="02020300000000000000" pitchFamily="18" charset="-122"/>
                </a:rPr>
                <a:t>最终评审</a:t>
              </a:r>
              <a:r>
                <a:rPr lang="en-US" altLang="zh-CN" sz="3200" b="1" i="1" dirty="0" smtClean="0">
                  <a:solidFill>
                    <a:srgbClr val="FFFFFF"/>
                  </a:solidFill>
                  <a:latin typeface="Droid Sans" panose="020B0606030804020204" pitchFamily="34" charset="0"/>
                  <a:ea typeface="Droid Sans" panose="020B0606030804020204" pitchFamily="34" charset="0"/>
                  <a:cs typeface="Droid Sans" panose="020B0606030804020204" pitchFamily="34" charset="0"/>
                </a:rPr>
                <a:t>GG</a:t>
              </a:r>
              <a:endParaRPr lang="zh-CN" altLang="en-US" sz="3200" b="1" i="1" dirty="0">
                <a:solidFill>
                  <a:srgbClr val="FFFFFF"/>
                </a:solidFill>
                <a:latin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36464" y="3105553"/>
            <a:ext cx="3518912" cy="486361"/>
            <a:chOff x="4336464" y="3468410"/>
            <a:chExt cx="3518912" cy="486361"/>
          </a:xfrm>
        </p:grpSpPr>
        <p:sp>
          <p:nvSpPr>
            <p:cNvPr id="39" name="矩形 38"/>
            <p:cNvSpPr/>
            <p:nvPr/>
          </p:nvSpPr>
          <p:spPr>
            <a:xfrm>
              <a:off x="4336464" y="3468410"/>
              <a:ext cx="3518912" cy="4863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02136" y="351153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 smtClean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套一套网页小游戏</a:t>
              </a:r>
              <a:endParaRPr lang="zh-CN" altLang="en-US" sz="2000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100963" y="5039119"/>
            <a:ext cx="1828799" cy="378864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03442" y="5046387"/>
            <a:ext cx="179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主讲人</a:t>
            </a:r>
            <a:r>
              <a:rPr lang="zh-CN" altLang="en-US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：</a:t>
            </a:r>
            <a:r>
              <a:rPr lang="en-US" altLang="zh-CN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g07</a:t>
            </a:r>
            <a:endParaRPr lang="zh-CN" altLang="en-US" i="1" dirty="0">
              <a:solidFill>
                <a:srgbClr val="FFFFFF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84167" y="1291533"/>
            <a:ext cx="1423666" cy="1320172"/>
            <a:chOff x="5384167" y="1291533"/>
            <a:chExt cx="1423666" cy="1320172"/>
          </a:xfrm>
        </p:grpSpPr>
        <p:sp>
          <p:nvSpPr>
            <p:cNvPr id="21" name="椭圆 20"/>
            <p:cNvSpPr/>
            <p:nvPr/>
          </p:nvSpPr>
          <p:spPr>
            <a:xfrm>
              <a:off x="5384167" y="1778836"/>
              <a:ext cx="832869" cy="832869"/>
            </a:xfrm>
            <a:prstGeom prst="ellipse">
              <a:avLst/>
            </a:prstGeom>
            <a:solidFill>
              <a:srgbClr val="20BA7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74964" y="1778836"/>
              <a:ext cx="832869" cy="832869"/>
            </a:xfrm>
            <a:prstGeom prst="ellipse">
              <a:avLst/>
            </a:prstGeom>
            <a:solidFill>
              <a:srgbClr val="FFC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71442" y="1291533"/>
              <a:ext cx="832869" cy="832869"/>
            </a:xfrm>
            <a:prstGeom prst="ellipse">
              <a:avLst/>
            </a:prstGeom>
            <a:solidFill>
              <a:srgbClr val="00A6B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5759615" y="1669703"/>
              <a:ext cx="560450" cy="672750"/>
              <a:chOff x="10768187" y="3367088"/>
              <a:chExt cx="847725" cy="1017587"/>
            </a:xfrm>
            <a:solidFill>
              <a:schemeClr val="bg1"/>
            </a:solidFill>
          </p:grpSpPr>
          <p:sp>
            <p:nvSpPr>
              <p:cNvPr id="87" name="Freeform 5"/>
              <p:cNvSpPr>
                <a:spLocks noEditPoints="1"/>
              </p:cNvSpPr>
              <p:nvPr/>
            </p:nvSpPr>
            <p:spPr bwMode="auto">
              <a:xfrm>
                <a:off x="10768187" y="3367088"/>
                <a:ext cx="847725" cy="968375"/>
              </a:xfrm>
              <a:custGeom>
                <a:avLst/>
                <a:gdLst>
                  <a:gd name="T0" fmla="*/ 246 w 325"/>
                  <a:gd name="T1" fmla="*/ 219 h 372"/>
                  <a:gd name="T2" fmla="*/ 310 w 325"/>
                  <a:gd name="T3" fmla="*/ 113 h 372"/>
                  <a:gd name="T4" fmla="*/ 310 w 325"/>
                  <a:gd name="T5" fmla="*/ 113 h 372"/>
                  <a:gd name="T6" fmla="*/ 318 w 325"/>
                  <a:gd name="T7" fmla="*/ 84 h 372"/>
                  <a:gd name="T8" fmla="*/ 318 w 325"/>
                  <a:gd name="T9" fmla="*/ 81 h 372"/>
                  <a:gd name="T10" fmla="*/ 319 w 325"/>
                  <a:gd name="T11" fmla="*/ 76 h 372"/>
                  <a:gd name="T12" fmla="*/ 320 w 325"/>
                  <a:gd name="T13" fmla="*/ 19 h 372"/>
                  <a:gd name="T14" fmla="*/ 322 w 325"/>
                  <a:gd name="T15" fmla="*/ 17 h 372"/>
                  <a:gd name="T16" fmla="*/ 324 w 325"/>
                  <a:gd name="T17" fmla="*/ 10 h 372"/>
                  <a:gd name="T18" fmla="*/ 323 w 325"/>
                  <a:gd name="T19" fmla="*/ 10 h 372"/>
                  <a:gd name="T20" fmla="*/ 325 w 325"/>
                  <a:gd name="T21" fmla="*/ 0 h 372"/>
                  <a:gd name="T22" fmla="*/ 315 w 325"/>
                  <a:gd name="T23" fmla="*/ 3 h 372"/>
                  <a:gd name="T24" fmla="*/ 313 w 325"/>
                  <a:gd name="T25" fmla="*/ 2 h 372"/>
                  <a:gd name="T26" fmla="*/ 308 w 325"/>
                  <a:gd name="T27" fmla="*/ 6 h 372"/>
                  <a:gd name="T28" fmla="*/ 307 w 325"/>
                  <a:gd name="T29" fmla="*/ 7 h 372"/>
                  <a:gd name="T30" fmla="*/ 225 w 325"/>
                  <a:gd name="T31" fmla="*/ 36 h 372"/>
                  <a:gd name="T32" fmla="*/ 225 w 325"/>
                  <a:gd name="T33" fmla="*/ 36 h 372"/>
                  <a:gd name="T34" fmla="*/ 135 w 325"/>
                  <a:gd name="T35" fmla="*/ 134 h 372"/>
                  <a:gd name="T36" fmla="*/ 0 w 325"/>
                  <a:gd name="T37" fmla="*/ 222 h 372"/>
                  <a:gd name="T38" fmla="*/ 186 w 325"/>
                  <a:gd name="T39" fmla="*/ 372 h 372"/>
                  <a:gd name="T40" fmla="*/ 246 w 325"/>
                  <a:gd name="T41" fmla="*/ 219 h 372"/>
                  <a:gd name="T42" fmla="*/ 238 w 325"/>
                  <a:gd name="T43" fmla="*/ 162 h 372"/>
                  <a:gd name="T44" fmla="*/ 199 w 325"/>
                  <a:gd name="T45" fmla="*/ 168 h 372"/>
                  <a:gd name="T46" fmla="*/ 187 w 325"/>
                  <a:gd name="T47" fmla="*/ 125 h 372"/>
                  <a:gd name="T48" fmla="*/ 191 w 325"/>
                  <a:gd name="T49" fmla="*/ 120 h 372"/>
                  <a:gd name="T50" fmla="*/ 230 w 325"/>
                  <a:gd name="T51" fmla="*/ 114 h 372"/>
                  <a:gd name="T52" fmla="*/ 242 w 325"/>
                  <a:gd name="T53" fmla="*/ 157 h 372"/>
                  <a:gd name="T54" fmla="*/ 238 w 325"/>
                  <a:gd name="T55" fmla="*/ 1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5" h="372">
                    <a:moveTo>
                      <a:pt x="246" y="219"/>
                    </a:moveTo>
                    <a:cubicBezTo>
                      <a:pt x="280" y="181"/>
                      <a:pt x="299" y="144"/>
                      <a:pt x="310" y="113"/>
                    </a:cubicBezTo>
                    <a:cubicBezTo>
                      <a:pt x="310" y="113"/>
                      <a:pt x="310" y="113"/>
                      <a:pt x="310" y="113"/>
                    </a:cubicBezTo>
                    <a:cubicBezTo>
                      <a:pt x="310" y="113"/>
                      <a:pt x="314" y="102"/>
                      <a:pt x="318" y="84"/>
                    </a:cubicBezTo>
                    <a:cubicBezTo>
                      <a:pt x="318" y="83"/>
                      <a:pt x="318" y="82"/>
                      <a:pt x="318" y="81"/>
                    </a:cubicBezTo>
                    <a:cubicBezTo>
                      <a:pt x="319" y="79"/>
                      <a:pt x="319" y="78"/>
                      <a:pt x="319" y="76"/>
                    </a:cubicBezTo>
                    <a:cubicBezTo>
                      <a:pt x="323" y="51"/>
                      <a:pt x="322" y="30"/>
                      <a:pt x="320" y="19"/>
                    </a:cubicBezTo>
                    <a:cubicBezTo>
                      <a:pt x="321" y="18"/>
                      <a:pt x="321" y="17"/>
                      <a:pt x="322" y="17"/>
                    </a:cubicBezTo>
                    <a:cubicBezTo>
                      <a:pt x="324" y="14"/>
                      <a:pt x="325" y="11"/>
                      <a:pt x="324" y="10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2" y="2"/>
                      <a:pt x="310" y="3"/>
                      <a:pt x="308" y="6"/>
                    </a:cubicBezTo>
                    <a:cubicBezTo>
                      <a:pt x="307" y="6"/>
                      <a:pt x="307" y="7"/>
                      <a:pt x="307" y="7"/>
                    </a:cubicBezTo>
                    <a:cubicBezTo>
                      <a:pt x="307" y="7"/>
                      <a:pt x="269" y="9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164" y="74"/>
                      <a:pt x="135" y="134"/>
                      <a:pt x="135" y="134"/>
                    </a:cubicBezTo>
                    <a:cubicBezTo>
                      <a:pt x="24" y="119"/>
                      <a:pt x="0" y="222"/>
                      <a:pt x="0" y="222"/>
                    </a:cubicBezTo>
                    <a:cubicBezTo>
                      <a:pt x="215" y="209"/>
                      <a:pt x="186" y="372"/>
                      <a:pt x="186" y="372"/>
                    </a:cubicBezTo>
                    <a:cubicBezTo>
                      <a:pt x="281" y="331"/>
                      <a:pt x="246" y="219"/>
                      <a:pt x="246" y="219"/>
                    </a:cubicBezTo>
                    <a:close/>
                    <a:moveTo>
                      <a:pt x="238" y="162"/>
                    </a:moveTo>
                    <a:cubicBezTo>
                      <a:pt x="229" y="173"/>
                      <a:pt x="212" y="176"/>
                      <a:pt x="199" y="168"/>
                    </a:cubicBezTo>
                    <a:cubicBezTo>
                      <a:pt x="184" y="159"/>
                      <a:pt x="178" y="140"/>
                      <a:pt x="187" y="125"/>
                    </a:cubicBezTo>
                    <a:cubicBezTo>
                      <a:pt x="188" y="123"/>
                      <a:pt x="189" y="122"/>
                      <a:pt x="191" y="120"/>
                    </a:cubicBezTo>
                    <a:cubicBezTo>
                      <a:pt x="200" y="109"/>
                      <a:pt x="217" y="107"/>
                      <a:pt x="230" y="114"/>
                    </a:cubicBezTo>
                    <a:cubicBezTo>
                      <a:pt x="245" y="123"/>
                      <a:pt x="251" y="142"/>
                      <a:pt x="242" y="157"/>
                    </a:cubicBezTo>
                    <a:cubicBezTo>
                      <a:pt x="241" y="159"/>
                      <a:pt x="240" y="161"/>
                      <a:pt x="238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"/>
              <p:cNvSpPr/>
              <p:nvPr/>
            </p:nvSpPr>
            <p:spPr bwMode="auto">
              <a:xfrm>
                <a:off x="10945813" y="4137025"/>
                <a:ext cx="187325" cy="231775"/>
              </a:xfrm>
              <a:custGeom>
                <a:avLst/>
                <a:gdLst>
                  <a:gd name="T0" fmla="*/ 0 w 72"/>
                  <a:gd name="T1" fmla="*/ 89 h 89"/>
                  <a:gd name="T2" fmla="*/ 72 w 72"/>
                  <a:gd name="T3" fmla="*/ 0 h 89"/>
                  <a:gd name="T4" fmla="*/ 0 w 72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89">
                    <a:moveTo>
                      <a:pt x="0" y="89"/>
                    </a:moveTo>
                    <a:cubicBezTo>
                      <a:pt x="53" y="70"/>
                      <a:pt x="72" y="0"/>
                      <a:pt x="72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7"/>
              <p:cNvSpPr/>
              <p:nvPr/>
            </p:nvSpPr>
            <p:spPr bwMode="auto">
              <a:xfrm>
                <a:off x="10796588" y="4070350"/>
                <a:ext cx="250825" cy="314325"/>
              </a:xfrm>
              <a:custGeom>
                <a:avLst/>
                <a:gdLst>
                  <a:gd name="T0" fmla="*/ 0 w 96"/>
                  <a:gd name="T1" fmla="*/ 121 h 121"/>
                  <a:gd name="T2" fmla="*/ 96 w 96"/>
                  <a:gd name="T3" fmla="*/ 0 h 121"/>
                  <a:gd name="T4" fmla="*/ 0 w 96"/>
                  <a:gd name="T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21">
                    <a:moveTo>
                      <a:pt x="0" y="121"/>
                    </a:moveTo>
                    <a:cubicBezTo>
                      <a:pt x="71" y="95"/>
                      <a:pt x="96" y="0"/>
                      <a:pt x="96" y="0"/>
                    </a:cubicBezTo>
                    <a:cubicBezTo>
                      <a:pt x="21" y="34"/>
                      <a:pt x="0" y="121"/>
                      <a:pt x="0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"/>
              <p:cNvSpPr/>
              <p:nvPr/>
            </p:nvSpPr>
            <p:spPr bwMode="auto">
              <a:xfrm>
                <a:off x="10771188" y="4002088"/>
                <a:ext cx="190500" cy="231775"/>
              </a:xfrm>
              <a:custGeom>
                <a:avLst/>
                <a:gdLst>
                  <a:gd name="T0" fmla="*/ 0 w 73"/>
                  <a:gd name="T1" fmla="*/ 89 h 89"/>
                  <a:gd name="T2" fmla="*/ 73 w 73"/>
                  <a:gd name="T3" fmla="*/ 0 h 89"/>
                  <a:gd name="T4" fmla="*/ 0 w 73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89">
                    <a:moveTo>
                      <a:pt x="0" y="89"/>
                    </a:moveTo>
                    <a:cubicBezTo>
                      <a:pt x="53" y="70"/>
                      <a:pt x="73" y="0"/>
                      <a:pt x="73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</a:t>
            </a:r>
            <a:r>
              <a:rPr lang="zh-CN" altLang="en-US" sz="1400" dirty="0">
                <a:solidFill>
                  <a:schemeClr val="bg1"/>
                </a:solidFill>
              </a:rPr>
              <a:t>界面原型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40313"/>
            <a:ext cx="28829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20" y="1088717"/>
            <a:ext cx="2737380" cy="482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（数据字典）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96" y="1125417"/>
            <a:ext cx="3380643" cy="5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06" y="1125417"/>
            <a:ext cx="3961256" cy="494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</a:rPr>
              <a:t>HIPO</a:t>
            </a:r>
            <a:r>
              <a:rPr lang="zh-CN" altLang="en-US" sz="1400" dirty="0" smtClean="0">
                <a:solidFill>
                  <a:schemeClr val="bg1"/>
                </a:solidFill>
              </a:rPr>
              <a:t>图）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262" y="1415561"/>
            <a:ext cx="4255815" cy="356000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04356" y="1415559"/>
            <a:ext cx="4542849" cy="3560005"/>
          </a:xfrm>
          <a:prstGeom prst="rect">
            <a:avLst/>
          </a:prstGeom>
        </p:spPr>
      </p:pic>
      <p:pic>
        <p:nvPicPr>
          <p:cNvPr id="7" name="图片 6" descr="H:\Sourcetree本地仓库\SE2018春-G07\详细设计\用户登录HIP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46" y="1860499"/>
            <a:ext cx="5274310" cy="249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:\Sourcetree本地仓库\SE2018春-G07\详细设计\服务器HIPO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62" y="1415561"/>
            <a:ext cx="4327686" cy="362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5851501" y="3585452"/>
            <a:ext cx="4846955" cy="2101359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6534220" y="613609"/>
            <a:ext cx="3908872" cy="2827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ABD8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总体设计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（系统模块结构）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6" y="1143000"/>
            <a:ext cx="4469842" cy="507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（数据库设计）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1137604"/>
            <a:ext cx="5624146" cy="494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110560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查看排行榜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1444162"/>
            <a:ext cx="89201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procedure &lt;</a:t>
            </a:r>
            <a:r>
              <a:rPr lang="zh-CN" altLang="zh-CN" dirty="0"/>
              <a:t>处理来自</a:t>
            </a:r>
            <a:r>
              <a:rPr lang="en-US" altLang="zh-CN" dirty="0"/>
              <a:t>/remark</a:t>
            </a:r>
            <a:r>
              <a:rPr lang="zh-CN" altLang="zh-CN" dirty="0"/>
              <a:t>的请求</a:t>
            </a:r>
            <a:r>
              <a:rPr lang="en-US" altLang="zh-CN" dirty="0"/>
              <a:t>&gt; interface&lt;http</a:t>
            </a:r>
            <a:r>
              <a:rPr lang="zh-CN" altLang="zh-CN" dirty="0"/>
              <a:t>请求对象</a:t>
            </a:r>
            <a:r>
              <a:rPr lang="en-US" altLang="zh-CN" dirty="0"/>
              <a:t>&gt; is</a:t>
            </a:r>
            <a:endParaRPr lang="zh-CN" altLang="zh-CN" dirty="0"/>
          </a:p>
          <a:p>
            <a:r>
              <a:rPr lang="en-US" altLang="zh-CN" dirty="0"/>
              <a:t>begin</a:t>
            </a:r>
            <a:endParaRPr lang="zh-CN" altLang="zh-CN" dirty="0"/>
          </a:p>
          <a:p>
            <a:r>
              <a:rPr lang="en-US" altLang="zh-CN" dirty="0"/>
              <a:t>	if &lt;</a:t>
            </a:r>
            <a:r>
              <a:rPr lang="zh-CN" altLang="zh-CN" dirty="0"/>
              <a:t>从</a:t>
            </a:r>
            <a:r>
              <a:rPr lang="en-US" altLang="zh-CN" dirty="0"/>
              <a:t>request</a:t>
            </a:r>
            <a:r>
              <a:rPr lang="zh-CN" altLang="zh-CN" dirty="0"/>
              <a:t>对象的</a:t>
            </a:r>
            <a:r>
              <a:rPr lang="en-US" altLang="zh-CN" dirty="0"/>
              <a:t>session</a:t>
            </a:r>
            <a:r>
              <a:rPr lang="zh-CN" altLang="zh-CN" dirty="0"/>
              <a:t>中得出没有登录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重定向到‘用户未登录’页面</a:t>
            </a:r>
          </a:p>
          <a:p>
            <a:r>
              <a:rPr lang="en-US" altLang="zh-CN" dirty="0"/>
              <a:t>    if &lt;</a:t>
            </a:r>
            <a:r>
              <a:rPr lang="zh-CN" altLang="zh-CN" dirty="0"/>
              <a:t>请求是</a:t>
            </a:r>
            <a:r>
              <a:rPr lang="en-US" altLang="zh-CN" dirty="0"/>
              <a:t>POST</a:t>
            </a:r>
            <a:r>
              <a:rPr lang="zh-CN" altLang="zh-CN" dirty="0"/>
              <a:t>请求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		form = </a:t>
            </a:r>
            <a:r>
              <a:rPr lang="zh-CN" altLang="zh-CN" dirty="0"/>
              <a:t>调用</a:t>
            </a:r>
            <a:r>
              <a:rPr lang="en-US" altLang="zh-CN" dirty="0" err="1"/>
              <a:t>RemarkForm</a:t>
            </a:r>
            <a:r>
              <a:rPr lang="zh-CN" altLang="zh-CN" dirty="0"/>
              <a:t>生成的表单</a:t>
            </a:r>
          </a:p>
          <a:p>
            <a:r>
              <a:rPr lang="en-US" altLang="zh-CN" dirty="0"/>
              <a:t>		if &lt;</a:t>
            </a:r>
            <a:r>
              <a:rPr lang="zh-CN" altLang="zh-CN" dirty="0"/>
              <a:t>表单验证成功</a:t>
            </a:r>
            <a:r>
              <a:rPr lang="en-US" altLang="zh-CN" dirty="0"/>
              <a:t>&gt; then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</a:t>
            </a:r>
            <a:r>
              <a:rPr lang="en-US" altLang="zh-CN" dirty="0"/>
              <a:t> = </a:t>
            </a:r>
            <a:r>
              <a:rPr lang="zh-CN" altLang="zh-CN" dirty="0"/>
              <a:t>调用</a:t>
            </a:r>
            <a:r>
              <a:rPr lang="en-US" altLang="zh-CN" dirty="0"/>
              <a:t>Remark</a:t>
            </a:r>
            <a:r>
              <a:rPr lang="zh-CN" altLang="zh-CN" dirty="0"/>
              <a:t>生成的</a:t>
            </a:r>
            <a:r>
              <a:rPr lang="en-US" altLang="zh-CN" dirty="0"/>
              <a:t>Remark</a:t>
            </a:r>
            <a:r>
              <a:rPr lang="zh-CN" altLang="zh-CN" dirty="0"/>
              <a:t>模型</a:t>
            </a:r>
          </a:p>
          <a:p>
            <a:r>
              <a:rPr lang="en-US" altLang="zh-CN" dirty="0"/>
              <a:t>			myremark.id = </a:t>
            </a:r>
            <a:r>
              <a:rPr lang="zh-CN" altLang="zh-CN" dirty="0"/>
              <a:t>表单中</a:t>
            </a:r>
            <a:r>
              <a:rPr lang="en-US" altLang="zh-CN" dirty="0"/>
              <a:t>'id'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资源</a:t>
            </a:r>
            <a:r>
              <a:rPr lang="en-US" altLang="zh-CN" dirty="0"/>
              <a:t>id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myremark.subject</a:t>
            </a:r>
            <a:r>
              <a:rPr lang="en-US" altLang="zh-CN" dirty="0"/>
              <a:t> = </a:t>
            </a:r>
            <a:r>
              <a:rPr lang="zh-CN" altLang="zh-CN" dirty="0"/>
              <a:t>表单中</a:t>
            </a:r>
            <a:r>
              <a:rPr lang="en-US" altLang="zh-CN" dirty="0"/>
              <a:t>'subject'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用户</a:t>
            </a:r>
            <a:r>
              <a:rPr lang="en-US" altLang="zh-CN" dirty="0"/>
              <a:t>subject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myremark.score</a:t>
            </a:r>
            <a:r>
              <a:rPr lang="en-US" altLang="zh-CN" dirty="0"/>
              <a:t>= </a:t>
            </a:r>
            <a:r>
              <a:rPr lang="zh-CN" altLang="zh-CN" dirty="0"/>
              <a:t>表单中</a:t>
            </a:r>
            <a:r>
              <a:rPr lang="en-US" altLang="zh-CN" dirty="0"/>
              <a:t>'score'</a:t>
            </a:r>
            <a:r>
              <a:rPr lang="zh-CN" altLang="zh-CN" dirty="0"/>
              <a:t>字段的数据</a:t>
            </a:r>
            <a:r>
              <a:rPr lang="en-US" altLang="zh-CN" dirty="0"/>
              <a:t>  //</a:t>
            </a:r>
            <a:r>
              <a:rPr lang="zh-CN" altLang="zh-CN" dirty="0"/>
              <a:t>积分</a:t>
            </a:r>
            <a:r>
              <a:rPr lang="en-US" altLang="zh-CN" dirty="0"/>
              <a:t>score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zh-CN" altLang="zh-CN" dirty="0"/>
              <a:t>保存</a:t>
            </a:r>
            <a:r>
              <a:rPr lang="en-US" altLang="zh-CN" dirty="0" err="1"/>
              <a:t>myremark</a:t>
            </a:r>
            <a:r>
              <a:rPr lang="zh-CN" altLang="zh-CN" dirty="0"/>
              <a:t>并上传至游戏前端</a:t>
            </a:r>
            <a:r>
              <a:rPr lang="en-US" altLang="zh-CN" dirty="0"/>
              <a:t>			</a:t>
            </a:r>
            <a:endParaRPr lang="zh-CN" altLang="zh-CN" dirty="0"/>
          </a:p>
          <a:p>
            <a:r>
              <a:rPr lang="zh-CN" altLang="zh-CN" dirty="0"/>
              <a:t>出现“相应积分：”提示信息</a:t>
            </a:r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		form = </a:t>
            </a:r>
            <a:r>
              <a:rPr lang="zh-CN" altLang="zh-CN" dirty="0"/>
              <a:t>空的</a:t>
            </a:r>
            <a:r>
              <a:rPr lang="en-US" altLang="zh-CN" dirty="0" err="1"/>
              <a:t>RemarkForm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返回‘查看界面’并显示含有该用户积分排行榜</a:t>
            </a:r>
          </a:p>
          <a:p>
            <a:r>
              <a:rPr lang="en-US" altLang="zh-CN" dirty="0"/>
              <a:t>end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用户认证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869" y="1338655"/>
            <a:ext cx="66999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procedure &lt;</a:t>
            </a:r>
            <a:r>
              <a:rPr lang="zh-CN" altLang="en-US" sz="1600" dirty="0"/>
              <a:t>处理来自</a:t>
            </a:r>
            <a:r>
              <a:rPr lang="en-US" altLang="zh-CN" sz="1600" dirty="0"/>
              <a:t>/remark/</a:t>
            </a:r>
            <a:r>
              <a:rPr lang="en-US" altLang="zh-CN" sz="1600" dirty="0" err="1"/>
              <a:t>delete?id</a:t>
            </a:r>
            <a:r>
              <a:rPr lang="en-US" altLang="zh-CN" sz="1600" dirty="0"/>
              <a:t>=</a:t>
            </a:r>
            <a:r>
              <a:rPr lang="zh-CN" altLang="en-US" sz="1600" dirty="0"/>
              <a:t>的请求</a:t>
            </a:r>
            <a:r>
              <a:rPr lang="en-US" altLang="zh-CN" sz="1600" dirty="0"/>
              <a:t>&gt; interface&lt;http</a:t>
            </a:r>
            <a:r>
              <a:rPr lang="zh-CN" altLang="en-US" sz="1600" dirty="0"/>
              <a:t>请求对象</a:t>
            </a:r>
            <a:r>
              <a:rPr lang="en-US" altLang="zh-CN" sz="16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if &lt;</a:t>
            </a:r>
            <a:r>
              <a:rPr lang="zh-CN" altLang="en-US" sz="1600" dirty="0"/>
              <a:t>从</a:t>
            </a:r>
            <a:r>
              <a:rPr lang="en-US" altLang="zh-CN" sz="1600" dirty="0"/>
              <a:t>request</a:t>
            </a:r>
            <a:r>
              <a:rPr lang="zh-CN" altLang="en-US" sz="1600" dirty="0"/>
              <a:t>对象的</a:t>
            </a:r>
            <a:r>
              <a:rPr lang="en-US" altLang="zh-CN" sz="1600" dirty="0"/>
              <a:t>session</a:t>
            </a:r>
            <a:r>
              <a:rPr lang="zh-CN" altLang="en-US" sz="1600" dirty="0"/>
              <a:t>中得出没有登录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</a:t>
            </a:r>
            <a:r>
              <a:rPr lang="zh-CN" altLang="en-US" sz="16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if &lt;</a:t>
            </a:r>
            <a:r>
              <a:rPr lang="zh-CN" altLang="en-US" sz="1600" dirty="0"/>
              <a:t>请求不是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raise 404</a:t>
            </a:r>
            <a:r>
              <a:rPr lang="zh-CN" altLang="en-US" sz="16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#</a:t>
            </a:r>
            <a:r>
              <a:rPr lang="zh-CN" altLang="en-US" sz="1600" dirty="0"/>
              <a:t>请求是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if &lt;</a:t>
            </a:r>
            <a:r>
              <a:rPr lang="zh-CN" altLang="en-US" sz="1600" dirty="0"/>
              <a:t>请求用户不存在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返回用户未找到出错页面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begin &lt;</a:t>
            </a:r>
            <a:r>
              <a:rPr lang="zh-CN" altLang="en-US" sz="1600" dirty="0"/>
              <a:t>整合信息</a:t>
            </a:r>
            <a:r>
              <a:rPr lang="en-US" altLang="zh-CN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</a:t>
            </a:r>
            <a:r>
              <a:rPr lang="zh-CN" altLang="en-US" sz="1600" dirty="0"/>
              <a:t>将</a:t>
            </a:r>
            <a:r>
              <a:rPr lang="en-US" altLang="zh-CN" sz="1600" dirty="0"/>
              <a:t>code</a:t>
            </a:r>
            <a:r>
              <a:rPr lang="zh-CN" altLang="en-US" sz="1600" dirty="0"/>
              <a:t>和服务器小程序相关</a:t>
            </a:r>
            <a:r>
              <a:rPr lang="en-US" altLang="zh-CN" sz="1600" dirty="0"/>
              <a:t>id</a:t>
            </a:r>
            <a:r>
              <a:rPr lang="zh-CN" altLang="en-US" sz="1600" dirty="0"/>
              <a:t>等等准备发送至微信服务接口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end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zh-CN" altLang="en-US" sz="1600" dirty="0"/>
              <a:t>微信服务接口接收信息成功，产生相应反馈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用户登录成功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end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9570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成绩提取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570" y="1303485"/>
            <a:ext cx="7594451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procedure &lt;</a:t>
            </a:r>
            <a:r>
              <a:rPr lang="zh-CN" altLang="en-US" sz="1400" dirty="0" smtClean="0"/>
              <a:t>处理来自</a:t>
            </a:r>
            <a:r>
              <a:rPr lang="en-US" altLang="zh-CN" sz="1400" dirty="0" smtClean="0"/>
              <a:t>/remark</a:t>
            </a:r>
            <a:r>
              <a:rPr lang="zh-CN" altLang="en-US" sz="1400" dirty="0" smtClean="0"/>
              <a:t>的请求</a:t>
            </a:r>
            <a:r>
              <a:rPr lang="en-US" altLang="zh-CN" sz="1400" dirty="0" smtClean="0"/>
              <a:t>&gt; interface&lt;http</a:t>
            </a:r>
            <a:r>
              <a:rPr lang="zh-CN" altLang="en-US" sz="1400" dirty="0" smtClean="0"/>
              <a:t>请求对象</a:t>
            </a:r>
            <a:r>
              <a:rPr lang="en-US" altLang="zh-CN" sz="1400" dirty="0" smtClean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begin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if &lt;</a:t>
            </a:r>
            <a:r>
              <a:rPr lang="zh-CN" altLang="en-US" sz="1400" dirty="0"/>
              <a:t>从</a:t>
            </a:r>
            <a:r>
              <a:rPr lang="en-US" altLang="zh-CN" sz="1400" dirty="0"/>
              <a:t>request</a:t>
            </a:r>
            <a:r>
              <a:rPr lang="zh-CN" altLang="en-US" sz="1400" dirty="0"/>
              <a:t>对象的</a:t>
            </a:r>
            <a:r>
              <a:rPr lang="en-US" altLang="zh-CN" sz="1400" dirty="0"/>
              <a:t>session</a:t>
            </a:r>
            <a:r>
              <a:rPr lang="zh-CN" altLang="en-US" sz="1400" dirty="0"/>
              <a:t>中得出没有登录</a:t>
            </a:r>
            <a:r>
              <a:rPr lang="en-US" altLang="zh-CN" sz="14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zh-CN" altLang="en-US" sz="1400" dirty="0"/>
              <a:t>重定向到‘用户未登录’页面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</a:t>
            </a:r>
            <a:r>
              <a:rPr lang="en-US" altLang="zh-CN" sz="1400" dirty="0"/>
              <a:t>if &lt;</a:t>
            </a:r>
            <a:r>
              <a:rPr lang="zh-CN" altLang="en-US" sz="1400" dirty="0"/>
              <a:t>请求是</a:t>
            </a:r>
            <a:r>
              <a:rPr lang="en-US" altLang="zh-CN" sz="1400" dirty="0"/>
              <a:t>POST</a:t>
            </a:r>
            <a:r>
              <a:rPr lang="zh-CN" altLang="en-US" sz="1400" dirty="0"/>
              <a:t>请求</a:t>
            </a:r>
            <a:r>
              <a:rPr lang="en-US" altLang="zh-CN" sz="14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form = 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RemarkForm</a:t>
            </a:r>
            <a:r>
              <a:rPr lang="zh-CN" altLang="en-US" sz="1400" dirty="0"/>
              <a:t>生成的表单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if &lt;</a:t>
            </a:r>
            <a:r>
              <a:rPr lang="zh-CN" altLang="en-US" sz="1400" dirty="0"/>
              <a:t>表单验证成功</a:t>
            </a:r>
            <a:r>
              <a:rPr lang="en-US" altLang="zh-CN" sz="14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</a:t>
            </a:r>
            <a:r>
              <a:rPr lang="en-US" altLang="zh-CN" sz="1400" dirty="0"/>
              <a:t> = </a:t>
            </a:r>
            <a:r>
              <a:rPr lang="zh-CN" altLang="en-US" sz="1400" dirty="0"/>
              <a:t>调用</a:t>
            </a:r>
            <a:r>
              <a:rPr lang="en-US" altLang="zh-CN" sz="1400" dirty="0"/>
              <a:t>Remark</a:t>
            </a:r>
            <a:r>
              <a:rPr lang="zh-CN" altLang="en-US" sz="1400" dirty="0"/>
              <a:t>生成的</a:t>
            </a:r>
            <a:r>
              <a:rPr lang="en-US" altLang="zh-CN" sz="1400" dirty="0"/>
              <a:t>Remark</a:t>
            </a:r>
            <a:r>
              <a:rPr lang="zh-CN" altLang="en-US" sz="1400" dirty="0"/>
              <a:t>模型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			</a:t>
            </a:r>
            <a:r>
              <a:rPr lang="en-US" altLang="zh-CN" sz="1400" dirty="0"/>
              <a:t>myremark.id 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'id'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资源</a:t>
            </a:r>
            <a:r>
              <a:rPr lang="en-US" altLang="zh-CN" sz="1400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myremark.subject</a:t>
            </a:r>
            <a:r>
              <a:rPr lang="en-US" altLang="zh-CN" sz="1400" dirty="0"/>
              <a:t> 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'subject'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用户</a:t>
            </a:r>
            <a:r>
              <a:rPr lang="en-US" altLang="zh-CN" sz="1400" dirty="0"/>
              <a:t>subject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myremark.score</a:t>
            </a:r>
            <a:r>
              <a:rPr lang="en-US" altLang="zh-CN" sz="1400" dirty="0"/>
              <a:t>= </a:t>
            </a:r>
            <a:r>
              <a:rPr lang="zh-CN" altLang="en-US" sz="1400" dirty="0"/>
              <a:t>表单中</a:t>
            </a:r>
            <a:r>
              <a:rPr lang="en-US" altLang="zh-CN" sz="1400" dirty="0"/>
              <a:t>'score'</a:t>
            </a:r>
            <a:r>
              <a:rPr lang="zh-CN" altLang="en-US" sz="1400" dirty="0"/>
              <a:t>字段的数据  </a:t>
            </a:r>
            <a:r>
              <a:rPr lang="en-US" altLang="zh-CN" sz="1400" dirty="0"/>
              <a:t>//</a:t>
            </a:r>
            <a:r>
              <a:rPr lang="zh-CN" altLang="en-US" sz="1400" dirty="0"/>
              <a:t>积分</a:t>
            </a:r>
            <a:r>
              <a:rPr lang="en-US" altLang="zh-CN" sz="1400" dirty="0"/>
              <a:t>score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	</a:t>
            </a:r>
            <a:r>
              <a:rPr lang="zh-CN" altLang="en-US" sz="1400" dirty="0"/>
              <a:t>保存</a:t>
            </a:r>
            <a:r>
              <a:rPr lang="en-US" altLang="zh-CN" sz="1400" dirty="0" err="1"/>
              <a:t>myremark</a:t>
            </a:r>
            <a:r>
              <a:rPr lang="zh-CN" altLang="en-US" sz="1400" dirty="0"/>
              <a:t>并上传至游戏前端			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出现“相应积分：”提示信息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    </a:t>
            </a:r>
            <a:r>
              <a:rPr lang="en-US" altLang="zh-CN" sz="1400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	form = </a:t>
            </a:r>
            <a:r>
              <a:rPr lang="zh-CN" altLang="en-US" sz="1400" dirty="0"/>
              <a:t>空的</a:t>
            </a:r>
            <a:r>
              <a:rPr lang="en-US" altLang="zh-CN" sz="1400" dirty="0" err="1"/>
              <a:t>RemarkForm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zh-CN" altLang="en-US" sz="1400" dirty="0"/>
              <a:t>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end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详细设计</a:t>
            </a:r>
            <a:r>
              <a:rPr lang="zh-CN" altLang="en-US" sz="1400" dirty="0" smtClean="0">
                <a:solidFill>
                  <a:schemeClr val="bg1"/>
                </a:solidFill>
              </a:rPr>
              <a:t>（模块具体流程）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8953" y="11056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信息更新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3338" y="1285901"/>
            <a:ext cx="66999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procedure &lt;</a:t>
            </a:r>
            <a:r>
              <a:rPr lang="zh-CN" altLang="en-US" sz="1600" dirty="0"/>
              <a:t>处理来自</a:t>
            </a:r>
            <a:r>
              <a:rPr lang="en-US" altLang="zh-CN" sz="1600" dirty="0"/>
              <a:t>/remark/</a:t>
            </a:r>
            <a:r>
              <a:rPr lang="en-US" altLang="zh-CN" sz="1600" dirty="0" err="1"/>
              <a:t>delete?id</a:t>
            </a:r>
            <a:r>
              <a:rPr lang="en-US" altLang="zh-CN" sz="1600" dirty="0"/>
              <a:t>=</a:t>
            </a:r>
            <a:r>
              <a:rPr lang="zh-CN" altLang="en-US" sz="1600" dirty="0"/>
              <a:t>的请求</a:t>
            </a:r>
            <a:r>
              <a:rPr lang="en-US" altLang="zh-CN" sz="1600" dirty="0"/>
              <a:t>&gt; interface&lt;http</a:t>
            </a:r>
            <a:r>
              <a:rPr lang="zh-CN" altLang="en-US" sz="1600" dirty="0"/>
              <a:t>请求对象</a:t>
            </a:r>
            <a:r>
              <a:rPr lang="en-US" altLang="zh-CN" sz="1600" dirty="0"/>
              <a:t>&gt; is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if &lt;</a:t>
            </a:r>
            <a:r>
              <a:rPr lang="zh-CN" altLang="en-US" sz="1600" dirty="0"/>
              <a:t>从</a:t>
            </a:r>
            <a:r>
              <a:rPr lang="en-US" altLang="zh-CN" sz="1600" dirty="0"/>
              <a:t>request</a:t>
            </a:r>
            <a:r>
              <a:rPr lang="zh-CN" altLang="en-US" sz="1600" dirty="0"/>
              <a:t>对象的</a:t>
            </a:r>
            <a:r>
              <a:rPr lang="en-US" altLang="zh-CN" sz="1600" dirty="0"/>
              <a:t>session</a:t>
            </a:r>
            <a:r>
              <a:rPr lang="zh-CN" altLang="en-US" sz="1600" dirty="0"/>
              <a:t>中得出没有登录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</a:t>
            </a:r>
            <a:r>
              <a:rPr lang="zh-CN" altLang="en-US" sz="1600" dirty="0"/>
              <a:t>重定向到‘非法操作’页面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if &lt;</a:t>
            </a:r>
            <a:r>
              <a:rPr lang="zh-CN" altLang="en-US" sz="1600" dirty="0"/>
              <a:t>请求不是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raise 404</a:t>
            </a:r>
            <a:r>
              <a:rPr lang="zh-CN" altLang="en-US" sz="1600" dirty="0"/>
              <a:t>异常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</a:t>
            </a:r>
            <a:r>
              <a:rPr lang="en-US" altLang="zh-CN" sz="1600" dirty="0"/>
              <a:t>else #</a:t>
            </a:r>
            <a:r>
              <a:rPr lang="zh-CN" altLang="en-US" sz="1600" dirty="0"/>
              <a:t>请求是</a:t>
            </a:r>
            <a:r>
              <a:rPr lang="en-US" altLang="zh-CN" sz="1600" dirty="0"/>
              <a:t>get</a:t>
            </a:r>
            <a:r>
              <a:rPr lang="zh-CN" altLang="en-US" sz="1600" dirty="0"/>
              <a:t>请求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if &lt;</a:t>
            </a:r>
            <a:r>
              <a:rPr lang="zh-CN" altLang="en-US" sz="1600" dirty="0"/>
              <a:t>请求信息不存在</a:t>
            </a:r>
            <a:r>
              <a:rPr lang="en-US" altLang="zh-CN" sz="1600" dirty="0"/>
              <a:t>&gt; then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返回用户信息未找到出错页面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begin &lt;</a:t>
            </a:r>
            <a:r>
              <a:rPr lang="zh-CN" altLang="en-US" sz="1600" dirty="0"/>
              <a:t>更新信息</a:t>
            </a:r>
            <a:r>
              <a:rPr lang="en-US" altLang="zh-CN" sz="16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   </a:t>
            </a:r>
            <a:r>
              <a:rPr lang="zh-CN" altLang="en-US" sz="1600" dirty="0"/>
              <a:t>更新相应信息至数据库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</a:t>
            </a:r>
            <a:r>
              <a:rPr lang="en-US" altLang="zh-CN" sz="1600" dirty="0"/>
              <a:t>end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出现新的积分排行榜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     返回‘主界面’并显示该用户当前积分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end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代码规范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4" y="1025608"/>
            <a:ext cx="8508818" cy="551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78554" y="140293"/>
            <a:ext cx="2429569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555" y="137713"/>
            <a:ext cx="45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a typeface="造字工房悦黑体验版细体" pitchFamily="2" charset="-122"/>
              </a:rPr>
              <a:t>目录</a:t>
            </a:r>
            <a:endParaRPr lang="zh-CN" altLang="en-US" sz="2800" dirty="0">
              <a:solidFill>
                <a:schemeClr val="bg1"/>
              </a:solidFill>
              <a:ea typeface="造字工房悦黑体验版细体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29918" y="6386287"/>
            <a:ext cx="10537829" cy="656763"/>
            <a:chOff x="1485900" y="6386287"/>
            <a:chExt cx="10537829" cy="656763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1485900" y="6386287"/>
              <a:ext cx="31953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681240" y="6386287"/>
              <a:ext cx="366894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369230" y="6386287"/>
              <a:ext cx="3654499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5444526" y="6461390"/>
              <a:ext cx="1947536" cy="581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E7E6E6">
                      <a:lumMod val="50000"/>
                    </a:srgbClr>
                  </a:solidFill>
                </a:rPr>
                <a:t>Made by </a:t>
              </a:r>
              <a:r>
                <a:rPr lang="zh-CN" altLang="en-US" sz="1600" dirty="0" smtClean="0">
                  <a:solidFill>
                    <a:srgbClr val="E7E6E6">
                      <a:lumMod val="50000"/>
                    </a:srgbClr>
                  </a:solidFill>
                </a:rPr>
                <a:t>达人ppt模板素材</a:t>
              </a:r>
              <a:endParaRPr lang="zh-CN" altLang="en-US" sz="16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1839" y="1404471"/>
            <a:ext cx="1741717" cy="430887"/>
            <a:chOff x="1271839" y="1404471"/>
            <a:chExt cx="1741717" cy="430887"/>
          </a:xfrm>
        </p:grpSpPr>
        <p:sp>
          <p:nvSpPr>
            <p:cNvPr id="40" name="椭圆 39"/>
            <p:cNvSpPr/>
            <p:nvPr/>
          </p:nvSpPr>
          <p:spPr>
            <a:xfrm>
              <a:off x="1271839" y="144193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4046" y="1404471"/>
              <a:ext cx="8695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引言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71837" y="2226189"/>
            <a:ext cx="3404435" cy="430887"/>
            <a:chOff x="1271837" y="2226189"/>
            <a:chExt cx="3404435" cy="430887"/>
          </a:xfrm>
        </p:grpSpPr>
        <p:sp>
          <p:nvSpPr>
            <p:cNvPr id="43" name="椭圆 42"/>
            <p:cNvSpPr/>
            <p:nvPr/>
          </p:nvSpPr>
          <p:spPr>
            <a:xfrm>
              <a:off x="1271837" y="2263655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46701" y="2226189"/>
              <a:ext cx="25295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71835" y="3025700"/>
            <a:ext cx="3401781" cy="430887"/>
            <a:chOff x="1271835" y="3025700"/>
            <a:chExt cx="3401781" cy="430887"/>
          </a:xfrm>
        </p:grpSpPr>
        <p:sp>
          <p:nvSpPr>
            <p:cNvPr id="44" name="椭圆 43"/>
            <p:cNvSpPr/>
            <p:nvPr/>
          </p:nvSpPr>
          <p:spPr>
            <a:xfrm>
              <a:off x="1271835" y="3063166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44046" y="3025700"/>
              <a:ext cx="252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项目计划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71839" y="3762797"/>
            <a:ext cx="4121570" cy="430887"/>
            <a:chOff x="1271839" y="3762797"/>
            <a:chExt cx="4121570" cy="430887"/>
          </a:xfrm>
        </p:grpSpPr>
        <p:sp>
          <p:nvSpPr>
            <p:cNvPr id="45" name="椭圆 44"/>
            <p:cNvSpPr/>
            <p:nvPr/>
          </p:nvSpPr>
          <p:spPr>
            <a:xfrm>
              <a:off x="1271839" y="3800263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44045" y="3762797"/>
              <a:ext cx="32493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可行性分析报告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71839" y="4529863"/>
            <a:ext cx="3803966" cy="430887"/>
            <a:chOff x="1271839" y="4529863"/>
            <a:chExt cx="3803966" cy="430887"/>
          </a:xfrm>
        </p:grpSpPr>
        <p:sp>
          <p:nvSpPr>
            <p:cNvPr id="46" name="椭圆 45"/>
            <p:cNvSpPr/>
            <p:nvPr/>
          </p:nvSpPr>
          <p:spPr>
            <a:xfrm>
              <a:off x="1271839" y="4567329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46701" y="4529863"/>
              <a:ext cx="29291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需求分析报告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31774" y="3011121"/>
            <a:ext cx="3744289" cy="430887"/>
            <a:chOff x="6131774" y="3011121"/>
            <a:chExt cx="3744289" cy="430887"/>
          </a:xfrm>
        </p:grpSpPr>
        <p:sp>
          <p:nvSpPr>
            <p:cNvPr id="52" name="椭圆 51"/>
            <p:cNvSpPr/>
            <p:nvPr/>
          </p:nvSpPr>
          <p:spPr>
            <a:xfrm>
              <a:off x="6131774" y="3063165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01943" y="3011121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测试文档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31775" y="2210800"/>
            <a:ext cx="3933692" cy="430887"/>
            <a:chOff x="6131775" y="2210800"/>
            <a:chExt cx="3933692" cy="430887"/>
          </a:xfrm>
        </p:grpSpPr>
        <p:sp>
          <p:nvSpPr>
            <p:cNvPr id="53" name="椭圆 52"/>
            <p:cNvSpPr/>
            <p:nvPr/>
          </p:nvSpPr>
          <p:spPr>
            <a:xfrm>
              <a:off x="6131775" y="2279042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01943" y="2210800"/>
              <a:ext cx="29635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代码规范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31776" y="1404470"/>
            <a:ext cx="3535901" cy="430887"/>
            <a:chOff x="6131776" y="1404470"/>
            <a:chExt cx="3535901" cy="430887"/>
          </a:xfrm>
        </p:grpSpPr>
        <p:sp>
          <p:nvSpPr>
            <p:cNvPr id="54" name="椭圆 53"/>
            <p:cNvSpPr/>
            <p:nvPr/>
          </p:nvSpPr>
          <p:spPr>
            <a:xfrm>
              <a:off x="6131776" y="144193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01943" y="1404470"/>
              <a:ext cx="25657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71834" y="5294544"/>
            <a:ext cx="3794406" cy="430887"/>
            <a:chOff x="1271834" y="5294544"/>
            <a:chExt cx="3794406" cy="430887"/>
          </a:xfrm>
        </p:grpSpPr>
        <p:sp>
          <p:nvSpPr>
            <p:cNvPr id="55" name="椭圆 54"/>
            <p:cNvSpPr/>
            <p:nvPr/>
          </p:nvSpPr>
          <p:spPr>
            <a:xfrm>
              <a:off x="1271834" y="5332010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44045" y="5294544"/>
              <a:ext cx="29221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总体设计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31773" y="3762797"/>
            <a:ext cx="3744290" cy="769441"/>
            <a:chOff x="6131773" y="3762797"/>
            <a:chExt cx="3744290" cy="769441"/>
          </a:xfrm>
        </p:grpSpPr>
        <p:sp>
          <p:nvSpPr>
            <p:cNvPr id="56" name="椭圆 55"/>
            <p:cNvSpPr/>
            <p:nvPr/>
          </p:nvSpPr>
          <p:spPr>
            <a:xfrm>
              <a:off x="6131773" y="3815650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01943" y="3762797"/>
              <a:ext cx="2774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用户手册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31776" y="4529863"/>
            <a:ext cx="3744287" cy="430887"/>
            <a:chOff x="6131776" y="4529863"/>
            <a:chExt cx="3744287" cy="430887"/>
          </a:xfrm>
        </p:grpSpPr>
        <p:sp>
          <p:nvSpPr>
            <p:cNvPr id="79" name="椭圆 78"/>
            <p:cNvSpPr/>
            <p:nvPr/>
          </p:nvSpPr>
          <p:spPr>
            <a:xfrm>
              <a:off x="6131776" y="4582716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01943" y="4529863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程序清单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31772" y="5279155"/>
            <a:ext cx="3744291" cy="430887"/>
            <a:chOff x="6131772" y="5279155"/>
            <a:chExt cx="3744291" cy="430887"/>
          </a:xfrm>
        </p:grpSpPr>
        <p:sp>
          <p:nvSpPr>
            <p:cNvPr id="81" name="椭圆 80"/>
            <p:cNvSpPr/>
            <p:nvPr/>
          </p:nvSpPr>
          <p:spPr>
            <a:xfrm>
              <a:off x="6131772" y="5347397"/>
              <a:ext cx="325179" cy="325179"/>
            </a:xfrm>
            <a:prstGeom prst="ellipse">
              <a:avLst/>
            </a:prstGeom>
            <a:solidFill>
              <a:srgbClr val="1F8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01943" y="5279155"/>
              <a:ext cx="27741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组员绩效评定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代码规范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92" y="1246146"/>
            <a:ext cx="6474069" cy="413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测试文档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3552" y="1239742"/>
            <a:ext cx="166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单元测试</a:t>
            </a:r>
            <a:endParaRPr lang="zh-CN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52" y="1609074"/>
            <a:ext cx="9478840" cy="491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用户手册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1127739"/>
            <a:ext cx="7556500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87" y="1121389"/>
            <a:ext cx="76835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09" y="1121389"/>
            <a:ext cx="78232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程序清单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1" y="1113531"/>
            <a:ext cx="95504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685" y="1324408"/>
            <a:ext cx="10037287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教训：没有做好整个项目的规划，各个阶段该做什么，细节上做到了如指掌</a:t>
            </a:r>
          </a:p>
          <a:p>
            <a:r>
              <a:rPr lang="zh-CN" altLang="en-US" dirty="0"/>
              <a:t>可行性研究阶段：没有列出多种方案（超过2种），后来证明唯一的方案不可行，没有时间修改调整项目。该阶段对项目资料没有付出足够多的资料去了解项目架构等等，技术路线单一，想着依靠微信接口。</a:t>
            </a:r>
          </a:p>
          <a:p>
            <a:r>
              <a:rPr lang="zh-CN" altLang="en-US" dirty="0"/>
              <a:t>需求分析阶段：没有修正和确定具体的开发计划，也没有相应的软件原型。因为当时只看了一个腊鸭引擎，然后对其他的引擎没有去了解，视野太窄了，也没有任何游戏引擎使用的经验，也没有开始学习相关的技术，访谈以后相应的demo，需求确认不够。</a:t>
            </a:r>
          </a:p>
          <a:p>
            <a:r>
              <a:rPr lang="zh-CN" altLang="en-US" dirty="0"/>
              <a:t>在设计阶段 ,设有及时使用引擎制作界面原型，因为之前没有准确的数据流图，之后描绘软件结构十分困难，最后凭借主观意向画出了不准确的层次图和HIPO图。</a:t>
            </a:r>
          </a:p>
          <a:p>
            <a:r>
              <a:rPr lang="zh-CN" altLang="en-US" dirty="0"/>
              <a:t>在详细设计阶段，我们才最终选择使用cocos creater作为引擎编写游戏开始学习该引擎相关的文档和API，这时候已经太晚了。</a:t>
            </a:r>
          </a:p>
          <a:p>
            <a:r>
              <a:rPr lang="zh-CN" altLang="en-US" dirty="0"/>
              <a:t>在实现测试阶段，每个人都在全力学习自己负责的部分，陈帆学习cocos creater，张荣阳负责服务器的搭建，前端和服务器的通信连接；赵伟宏负责数据库的搭建和编写数据库的相应函数。测试方面则无法进行下去。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6BA8C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组员绩效评定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8653" y="1714501"/>
            <a:ext cx="4132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陈帆：前端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83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张荣阳：服务器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85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赵</a:t>
            </a:r>
            <a:r>
              <a:rPr lang="zh-CN" altLang="en-US" sz="2400" dirty="0"/>
              <a:t>伟</a:t>
            </a:r>
            <a:r>
              <a:rPr lang="zh-CN" altLang="en-US" sz="2400" dirty="0" smtClean="0"/>
              <a:t>宏：数据库</a:t>
            </a:r>
            <a:r>
              <a:rPr lang="en-US" altLang="zh-CN" sz="2400" dirty="0" smtClean="0"/>
              <a:t>	</a:t>
            </a:r>
            <a:r>
              <a:rPr lang="en-US" altLang="zh-CN" sz="2400" dirty="0" smtClean="0"/>
              <a:t>84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9217" y="1995438"/>
            <a:ext cx="1573566" cy="1773359"/>
            <a:chOff x="5309217" y="1620688"/>
            <a:chExt cx="1573566" cy="1773359"/>
          </a:xfrm>
        </p:grpSpPr>
        <p:grpSp>
          <p:nvGrpSpPr>
            <p:cNvPr id="34" name="组合 33"/>
            <p:cNvGrpSpPr/>
            <p:nvPr/>
          </p:nvGrpSpPr>
          <p:grpSpPr>
            <a:xfrm>
              <a:off x="5309217" y="1620688"/>
              <a:ext cx="1573566" cy="1773359"/>
              <a:chOff x="5308868" y="840747"/>
              <a:chExt cx="1573566" cy="177335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308868" y="1328050"/>
                <a:ext cx="832869" cy="832869"/>
              </a:xfrm>
              <a:prstGeom prst="ellipse">
                <a:avLst/>
              </a:prstGeom>
              <a:solidFill>
                <a:srgbClr val="20BA7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049565" y="1328050"/>
                <a:ext cx="832869" cy="832869"/>
              </a:xfrm>
              <a:prstGeom prst="ellipse">
                <a:avLst/>
              </a:prstGeom>
              <a:solidFill>
                <a:srgbClr val="FFC00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671093" y="840747"/>
                <a:ext cx="832869" cy="832869"/>
              </a:xfrm>
              <a:prstGeom prst="ellipse">
                <a:avLst/>
              </a:prstGeom>
              <a:solidFill>
                <a:srgbClr val="00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86082" y="1781237"/>
                <a:ext cx="832869" cy="832869"/>
              </a:xfrm>
              <a:prstGeom prst="ellipse">
                <a:avLst/>
              </a:prstGeom>
              <a:solidFill>
                <a:srgbClr val="595959">
                  <a:alpha val="9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4" name="Freeform 17"/>
            <p:cNvSpPr>
              <a:spLocks noEditPoints="1"/>
            </p:cNvSpPr>
            <p:nvPr/>
          </p:nvSpPr>
          <p:spPr bwMode="auto">
            <a:xfrm>
              <a:off x="5686431" y="2136533"/>
              <a:ext cx="700506" cy="702029"/>
            </a:xfrm>
            <a:custGeom>
              <a:avLst/>
              <a:gdLst>
                <a:gd name="T0" fmla="*/ 345 w 460"/>
                <a:gd name="T1" fmla="*/ 461 h 461"/>
                <a:gd name="T2" fmla="*/ 192 w 460"/>
                <a:gd name="T3" fmla="*/ 346 h 461"/>
                <a:gd name="T4" fmla="*/ 403 w 460"/>
                <a:gd name="T5" fmla="*/ 58 h 461"/>
                <a:gd name="T6" fmla="*/ 132 w 460"/>
                <a:gd name="T7" fmla="*/ 300 h 461"/>
                <a:gd name="T8" fmla="*/ 0 w 460"/>
                <a:gd name="T9" fmla="*/ 202 h 461"/>
                <a:gd name="T10" fmla="*/ 460 w 460"/>
                <a:gd name="T11" fmla="*/ 0 h 461"/>
                <a:gd name="T12" fmla="*/ 345 w 460"/>
                <a:gd name="T13" fmla="*/ 461 h 461"/>
                <a:gd name="T14" fmla="*/ 115 w 460"/>
                <a:gd name="T15" fmla="*/ 461 h 461"/>
                <a:gd name="T16" fmla="*/ 115 w 460"/>
                <a:gd name="T17" fmla="*/ 346 h 461"/>
                <a:gd name="T18" fmla="*/ 202 w 460"/>
                <a:gd name="T19" fmla="*/ 404 h 461"/>
                <a:gd name="T20" fmla="*/ 115 w 460"/>
                <a:gd name="T21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0" h="461">
                  <a:moveTo>
                    <a:pt x="345" y="461"/>
                  </a:moveTo>
                  <a:lnTo>
                    <a:pt x="192" y="346"/>
                  </a:lnTo>
                  <a:lnTo>
                    <a:pt x="403" y="58"/>
                  </a:lnTo>
                  <a:lnTo>
                    <a:pt x="132" y="300"/>
                  </a:lnTo>
                  <a:lnTo>
                    <a:pt x="0" y="202"/>
                  </a:lnTo>
                  <a:lnTo>
                    <a:pt x="460" y="0"/>
                  </a:lnTo>
                  <a:lnTo>
                    <a:pt x="345" y="461"/>
                  </a:lnTo>
                  <a:close/>
                  <a:moveTo>
                    <a:pt x="115" y="461"/>
                  </a:moveTo>
                  <a:lnTo>
                    <a:pt x="115" y="346"/>
                  </a:lnTo>
                  <a:lnTo>
                    <a:pt x="202" y="404"/>
                  </a:lnTo>
                  <a:lnTo>
                    <a:pt x="115" y="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3798454" y="4117054"/>
            <a:ext cx="4637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Thank </a:t>
            </a:r>
            <a:r>
              <a:rPr lang="en-US" altLang="zh-CN" sz="3200" b="1" i="1" dirty="0" smtClean="0">
                <a:solidFill>
                  <a:srgbClr val="FFC00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You </a:t>
            </a:r>
            <a:r>
              <a:rPr lang="en-US" altLang="zh-CN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For </a:t>
            </a:r>
            <a:r>
              <a:rPr lang="en-US" altLang="zh-CN" sz="3200" b="1" i="1" dirty="0" smtClean="0">
                <a:solidFill>
                  <a:srgbClr val="2ABD8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Watching</a:t>
            </a:r>
            <a:endParaRPr lang="zh-CN" altLang="en-US" sz="3200" b="1" i="1" dirty="0">
              <a:solidFill>
                <a:srgbClr val="2ABD82"/>
              </a:solidFill>
              <a:latin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引言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038" y="1763072"/>
            <a:ext cx="930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目的为说明本组完成的所有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项目文档与项目最终结果。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参考文献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96685" y="1397326"/>
            <a:ext cx="10290518" cy="40233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张海潘，牟永敏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软件工程导论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北京：清华大学出版社，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1996</a:t>
            </a:r>
            <a:r>
              <a:rPr lang="zh-CN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305-335</a:t>
            </a: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[2]cocos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官网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Cocos引擎文档[EB/OL]. http://www.cocos.com/docs/.</a:t>
            </a: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[3]cocos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官网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Cocos API[EB/OL]. http://http://docs.cocos.com/creator/api/zh/</a:t>
            </a:r>
          </a:p>
          <a:p>
            <a:pPr marL="0" indent="0" algn="just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[4]socket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官方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socket.io[EB/OL]. https://socket.io/docs/.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78" y="1228726"/>
            <a:ext cx="97631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68" y="1228726"/>
            <a:ext cx="5706575" cy="463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4CC1D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7554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可行性分析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（技术可行性）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5" y="1521781"/>
            <a:ext cx="10058400" cy="3442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ABD8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（用户范围）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7" y="1457691"/>
            <a:ext cx="10032023" cy="177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（功能需求）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263914"/>
            <a:ext cx="7318624" cy="4321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513" y="440833"/>
            <a:ext cx="3363687" cy="584775"/>
          </a:xfrm>
          <a:prstGeom prst="rect">
            <a:avLst/>
          </a:prstGeom>
          <a:solidFill>
            <a:srgbClr val="20BA7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685" y="411079"/>
            <a:ext cx="357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需求分析</a:t>
            </a:r>
            <a:r>
              <a:rPr lang="zh-CN" altLang="en-US" sz="1400" dirty="0" smtClean="0">
                <a:solidFill>
                  <a:schemeClr val="bg1"/>
                </a:solidFill>
              </a:rPr>
              <a:t>（非功能需求）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1404381"/>
            <a:ext cx="3243629" cy="133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882028"/>
            <a:ext cx="4957083" cy="149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4" y="1404381"/>
            <a:ext cx="3072178" cy="120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578961"/>
            <a:ext cx="29432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43" y="2841096"/>
            <a:ext cx="1777941" cy="157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260" y="1261432"/>
            <a:ext cx="2238374" cy="152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77" y="2961773"/>
            <a:ext cx="2076140" cy="291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28" y="4552584"/>
            <a:ext cx="3677657" cy="122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6B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735</Words>
  <Application>Microsoft Office PowerPoint</Application>
  <PresentationFormat>自定义</PresentationFormat>
  <Paragraphs>127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Calibri</vt:lpstr>
      <vt:lpstr>Calibri Light</vt:lpstr>
      <vt:lpstr>等线</vt:lpstr>
      <vt:lpstr>Times New Roman</vt:lpstr>
      <vt:lpstr>Adobe 宋体 Std L</vt:lpstr>
      <vt:lpstr>方正正纤黑简体</vt:lpstr>
      <vt:lpstr>Droid Sans</vt:lpstr>
      <vt:lpstr>微软雅黑</vt:lpstr>
      <vt:lpstr>造字工房悦黑体验版细体</vt:lpstr>
      <vt:lpstr>微软雅黑 Light</vt:lpstr>
      <vt:lpstr>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四川大学商学院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Administrator</cp:lastModifiedBy>
  <cp:revision>69</cp:revision>
  <dcterms:created xsi:type="dcterms:W3CDTF">2014-11-05T04:28:00Z</dcterms:created>
  <dcterms:modified xsi:type="dcterms:W3CDTF">2018-07-05T04:36:43Z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