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7" r:id="rId3"/>
    <p:sldId id="258" r:id="rId4"/>
    <p:sldId id="271" r:id="rId5"/>
    <p:sldId id="270" r:id="rId6"/>
    <p:sldId id="289" r:id="rId7"/>
    <p:sldId id="290" r:id="rId8"/>
    <p:sldId id="260" r:id="rId9"/>
    <p:sldId id="294" r:id="rId10"/>
    <p:sldId id="310" r:id="rId11"/>
    <p:sldId id="295" r:id="rId12"/>
    <p:sldId id="311" r:id="rId13"/>
    <p:sldId id="296" r:id="rId14"/>
    <p:sldId id="297" r:id="rId15"/>
    <p:sldId id="266" r:id="rId16"/>
    <p:sldId id="273" r:id="rId17"/>
    <p:sldId id="299" r:id="rId18"/>
    <p:sldId id="309" r:id="rId19"/>
    <p:sldId id="293" r:id="rId20"/>
    <p:sldId id="262" r:id="rId21"/>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FF00"/>
    <a:srgbClr val="9ED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86"/>
      </p:cViewPr>
      <p:guideLst>
        <p:guide orient="horz" pos="217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F9299-75BE-4C6B-93A0-C9F34704F51B}" type="datetimeFigureOut">
              <a:rPr lang="zh-CN" altLang="en-US" smtClean="0"/>
              <a:t>2018/3/31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208B42-2A89-4851-A13C-ED35BD6BF815}" type="slidenum">
              <a:rPr lang="zh-CN" altLang="en-US" smtClean="0"/>
              <a:t>‹#›</a:t>
            </a:fld>
            <a:endParaRPr lang="zh-CN" altLang="en-US"/>
          </a:p>
        </p:txBody>
      </p:sp>
    </p:spTree>
    <p:extLst>
      <p:ext uri="{BB962C8B-B14F-4D97-AF65-F5344CB8AC3E}">
        <p14:creationId xmlns:p14="http://schemas.microsoft.com/office/powerpoint/2010/main" val="114338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1CA12AD1-24D2-4D9D-99F3-A62AE6FA1093}" type="slidenum">
              <a:rPr lang="zh-CN" altLang="en-US">
                <a:solidFill>
                  <a:prstClr val="black"/>
                </a:solidFill>
                <a:ea typeface="宋体" panose="02010600030101010101" pitchFamily="2" charset="-122"/>
              </a:rPr>
              <a:t>1</a:t>
            </a:fld>
            <a:endParaRPr lang="zh-CN" altLang="en-US">
              <a:solidFill>
                <a:prstClr val="black"/>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fld id="{DE109295-059B-46EB-86EA-12BECFABCFEE}" type="slidenum">
              <a:rPr lang="zh-CN" altLang="en-US">
                <a:solidFill>
                  <a:prstClr val="black"/>
                </a:solidFill>
                <a:ea typeface="宋体" panose="02010600030101010101" pitchFamily="2" charset="-122"/>
              </a:rPr>
              <a:t>19</a:t>
            </a:fld>
            <a:endParaRPr lang="zh-CN" altLang="en-US">
              <a:solidFill>
                <a:prstClr val="black"/>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5" y="365125"/>
            <a:ext cx="2628558"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2" y="365125"/>
            <a:ext cx="773329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8" y="365129"/>
            <a:ext cx="10514231" cy="1325563"/>
          </a:xfrm>
        </p:spPr>
        <p:txBody>
          <a:bodyPr/>
          <a:lstStyle/>
          <a:p>
            <a:r>
              <a:rPr lang="zh-CN" altLang="en-US"/>
              <a:t>单击此处编辑母版标题样式</a:t>
            </a:r>
          </a:p>
        </p:txBody>
      </p:sp>
      <p:sp>
        <p:nvSpPr>
          <p:cNvPr id="3" name="文本占位符 2"/>
          <p:cNvSpPr>
            <a:spLocks noGrp="1"/>
          </p:cNvSpPr>
          <p:nvPr>
            <p:ph type="body" idx="1"/>
          </p:nvPr>
        </p:nvSpPr>
        <p:spPr>
          <a:xfrm>
            <a:off x="839688" y="1681163"/>
            <a:ext cx="51571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88" y="2505075"/>
            <a:ext cx="51571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06" y="1681163"/>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1406" y="2505075"/>
            <a:ext cx="5182513"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8" y="457200"/>
            <a:ext cx="393172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513" y="987444"/>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88"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88" y="457200"/>
            <a:ext cx="393172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3" y="987444"/>
            <a:ext cx="6171397"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88"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38FDC3B-538F-481A-B3D2-0419C1F51CFB}"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0CCB19-EDAE-45B4-A932-E73D4ED35AF8}"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125"/>
            <a:ext cx="2628558"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91" y="365125"/>
            <a:ext cx="7733293"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EA5E217-FE1B-4B1E-B077-AABF0D8C7EE1}"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3C47D7C-85F5-4ABD-8FFB-B7C13FFB713A}"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91"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396" y="1825625"/>
            <a:ext cx="5180926"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C1B8FEA-B091-4DD6-857E-9AAF9B745A5A}"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230867F-BFA4-4609-81F0-0DC9E2A406C9}"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93" y="365129"/>
            <a:ext cx="10514231" cy="1325563"/>
          </a:xfrm>
        </p:spPr>
        <p:txBody>
          <a:bodyPr/>
          <a:lstStyle/>
          <a:p>
            <a:r>
              <a:rPr lang="zh-CN" altLang="en-US"/>
              <a:t>单击此处编辑母版标题样式</a:t>
            </a:r>
          </a:p>
        </p:txBody>
      </p:sp>
      <p:sp>
        <p:nvSpPr>
          <p:cNvPr id="3" name="文本占位符 2"/>
          <p:cNvSpPr>
            <a:spLocks noGrp="1"/>
          </p:cNvSpPr>
          <p:nvPr>
            <p:ph type="body" idx="1"/>
          </p:nvPr>
        </p:nvSpPr>
        <p:spPr>
          <a:xfrm>
            <a:off x="839680" y="1681163"/>
            <a:ext cx="51571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80" y="2505075"/>
            <a:ext cx="5157115"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411" y="1681163"/>
            <a:ext cx="51825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1411" y="2505075"/>
            <a:ext cx="5182513"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4C3D300-0C33-4F8C-8EAE-AF177F2D9E12}"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AC09EBD9-7CD2-4CA3-BB31-B0A7003EAF65}"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94DC027-3C35-4139-857C-CEC7BD0405D1}"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55FEBBD2-A193-4F3B-B3B5-F4F3B7FEC9BD}"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DA37BF7-032E-4A85-ABC6-862BE87EDF8F}"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0246EA9B-FF99-4A2D-8290-0FA2A8D370FB}"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93" y="457200"/>
            <a:ext cx="393172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513" y="987455"/>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93"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8A55E64-DF97-4C0A-893B-B7030905B323}"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1C3A5A6-F635-44B6-90E2-8E13716B6CBB}"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93" y="457200"/>
            <a:ext cx="393172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3" y="987455"/>
            <a:ext cx="6171397"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693" y="2057400"/>
            <a:ext cx="39317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47DD51D-0780-4D17-A679-528BD1AFF5FD}"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6AF9255-FBB3-4C01-AD44-F4BC6CE1132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105" y="365129"/>
            <a:ext cx="1051423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105" y="1825625"/>
            <a:ext cx="1051423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105" y="6356380"/>
            <a:ext cx="274284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6380"/>
            <a:ext cx="4114264"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6380"/>
            <a:ext cx="2742843"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fontAlgn="base">
              <a:spcBef>
                <a:spcPct val="0"/>
              </a:spcBef>
              <a:spcAft>
                <a:spcPct val="0"/>
              </a:spcAft>
              <a:defRPr/>
            </a:pPr>
            <a:fld id="{F4C1D0D3-E325-4E81-B195-664B64ADC98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dkUpDiag">
          <a:fgClr>
            <a:srgbClr val="F2F2F2"/>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100" y="365129"/>
            <a:ext cx="1051423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100" y="1825625"/>
            <a:ext cx="1051423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100" y="6356369"/>
            <a:ext cx="274284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76BF703-B06D-4357-B185-FCE1B70873AA}" type="datetimeFigureOut">
              <a:rPr lang="zh-CN" altLang="en-US">
                <a:solidFill>
                  <a:prstClr val="black">
                    <a:tint val="75000"/>
                  </a:prstClr>
                </a:solidFill>
              </a:rPr>
              <a:t>2018/3/31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6369"/>
            <a:ext cx="4114264"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6369"/>
            <a:ext cx="2742843"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fontAlgn="base">
              <a:spcBef>
                <a:spcPct val="0"/>
              </a:spcBef>
              <a:spcAft>
                <a:spcPct val="0"/>
              </a:spcAft>
              <a:defRPr/>
            </a:pPr>
            <a:fld id="{F4C1D0D3-E325-4E81-B195-664B64ADC98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时尚中黑简体" panose="01010104010101010101"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20854;&#20182;&#25991;&#20214;/SE2018&#26149;-G07-&#39033;&#30446;&#35745;&#21010;&#20070;&#65288;&#20462;&#25913;&#30446;&#24405;&#21518;&#65289;.doc"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20854;&#20182;&#25991;&#20214;/&#39033;&#30446;&#35745;&#21010;.mp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package" Target="../embeddings/Microsoft_Word___1.docx"/><Relationship Id="rId7" Type="http://schemas.openxmlformats.org/officeDocument/2006/relationships/package" Target="../embeddings/Microsoft_Word___3.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package" Target="../embeddings/Microsoft_Word___2.docx"/><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PA_文本框 1105"/>
          <p:cNvSpPr txBox="1">
            <a:spLocks noChangeArrowheads="1"/>
          </p:cNvSpPr>
          <p:nvPr>
            <p:custDataLst>
              <p:tags r:id="rId1"/>
            </p:custDataLst>
          </p:nvPr>
        </p:nvSpPr>
        <p:spPr bwMode="auto">
          <a:xfrm>
            <a:off x="1870075" y="1929765"/>
            <a:ext cx="8456295" cy="120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lnSpc>
                <a:spcPct val="150000"/>
              </a:lnSpc>
              <a:spcBef>
                <a:spcPct val="0"/>
              </a:spcBef>
              <a:spcAft>
                <a:spcPct val="0"/>
              </a:spcAft>
            </a:pPr>
            <a:r>
              <a:rPr lang="zh-CN" altLang="en-US" sz="5400" b="1" dirty="0" smtClean="0">
                <a:solidFill>
                  <a:schemeClr val="accent5">
                    <a:lumMod val="75000"/>
                  </a:schemeClr>
                </a:solidFill>
              </a:rPr>
              <a:t>微信小游戏</a:t>
            </a:r>
            <a:r>
              <a:rPr lang="en-US" altLang="zh-CN" sz="5400" b="1" dirty="0" smtClean="0">
                <a:solidFill>
                  <a:schemeClr val="accent5">
                    <a:lumMod val="75000"/>
                  </a:schemeClr>
                </a:solidFill>
              </a:rPr>
              <a:t>——</a:t>
            </a:r>
            <a:r>
              <a:rPr lang="zh-CN" altLang="en-US" sz="5400" b="1" dirty="0" smtClean="0">
                <a:solidFill>
                  <a:schemeClr val="accent5">
                    <a:lumMod val="75000"/>
                  </a:schemeClr>
                </a:solidFill>
              </a:rPr>
              <a:t>套圈小游戏</a:t>
            </a:r>
          </a:p>
        </p:txBody>
      </p:sp>
      <p:sp>
        <p:nvSpPr>
          <p:cNvPr id="114" name="PA_任意多边形 6"/>
          <p:cNvSpPr>
            <a:spLocks noEditPoints="1"/>
          </p:cNvSpPr>
          <p:nvPr>
            <p:custDataLst>
              <p:tags r:id="rId2"/>
            </p:custDataLst>
          </p:nvPr>
        </p:nvSpPr>
        <p:spPr bwMode="auto">
          <a:xfrm rot="-5400000">
            <a:off x="5738830" y="-579699"/>
            <a:ext cx="712787" cy="8174561"/>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chemeClr val="accent5">
              <a:lumMod val="75000"/>
            </a:schemeClr>
          </a:solidFill>
          <a:ln>
            <a:noFill/>
          </a:ln>
        </p:spPr>
        <p:txBody>
          <a:bodyPr/>
          <a:lstStyle/>
          <a:p>
            <a:pPr eaLnBrk="0" fontAlgn="base" hangingPunct="0">
              <a:spcBef>
                <a:spcPct val="0"/>
              </a:spcBef>
              <a:spcAft>
                <a:spcPct val="0"/>
              </a:spcAft>
            </a:pPr>
            <a:endParaRPr lang="zh-CN" altLang="en-US">
              <a:solidFill>
                <a:srgbClr val="70C9C4"/>
              </a:solidFill>
            </a:endParaRPr>
          </a:p>
        </p:txBody>
      </p:sp>
      <p:sp>
        <p:nvSpPr>
          <p:cNvPr id="2" name="文本框 1"/>
          <p:cNvSpPr txBox="1"/>
          <p:nvPr/>
        </p:nvSpPr>
        <p:spPr>
          <a:xfrm>
            <a:off x="5018405" y="3863975"/>
            <a:ext cx="2093843" cy="584775"/>
          </a:xfrm>
          <a:prstGeom prst="rect">
            <a:avLst/>
          </a:prstGeom>
          <a:noFill/>
        </p:spPr>
        <p:txBody>
          <a:bodyPr wrap="none" rtlCol="0" anchor="t">
            <a:spAutoFit/>
          </a:bodyPr>
          <a:lstStyle/>
          <a:p>
            <a:r>
              <a:rPr lang="zh-CN" sz="3200" b="1" dirty="0" smtClean="0">
                <a:solidFill>
                  <a:schemeClr val="accent5">
                    <a:lumMod val="75000"/>
                  </a:schemeClr>
                </a:solidFill>
                <a:sym typeface="+mn-ea"/>
              </a:rPr>
              <a:t>小组：</a:t>
            </a:r>
            <a:r>
              <a:rPr lang="en-US" altLang="zh-CN" sz="3200" b="1" dirty="0" smtClean="0">
                <a:solidFill>
                  <a:schemeClr val="accent5">
                    <a:lumMod val="75000"/>
                  </a:schemeClr>
                </a:solidFill>
                <a:sym typeface="+mn-ea"/>
              </a:rPr>
              <a:t>G07</a:t>
            </a:r>
          </a:p>
        </p:txBody>
      </p:sp>
      <p:sp>
        <p:nvSpPr>
          <p:cNvPr id="4" name="TextBox 3"/>
          <p:cNvSpPr txBox="1"/>
          <p:nvPr/>
        </p:nvSpPr>
        <p:spPr>
          <a:xfrm>
            <a:off x="3934966" y="4523648"/>
            <a:ext cx="4752528" cy="369332"/>
          </a:xfrm>
          <a:prstGeom prst="rect">
            <a:avLst/>
          </a:prstGeom>
          <a:noFill/>
        </p:spPr>
        <p:txBody>
          <a:bodyPr wrap="square" rtlCol="0">
            <a:spAutoFit/>
          </a:bodyPr>
          <a:lstStyle/>
          <a:p>
            <a:r>
              <a:rPr lang="zh-CN" altLang="en-US" dirty="0" smtClean="0">
                <a:solidFill>
                  <a:schemeClr val="accent5">
                    <a:lumMod val="75000"/>
                  </a:schemeClr>
                </a:solidFill>
              </a:rPr>
              <a:t>（组长：陈帆</a:t>
            </a:r>
            <a:r>
              <a:rPr lang="en-US" altLang="zh-CN" dirty="0" smtClean="0">
                <a:solidFill>
                  <a:schemeClr val="accent5">
                    <a:lumMod val="75000"/>
                  </a:schemeClr>
                </a:solidFill>
              </a:rPr>
              <a:t>	</a:t>
            </a:r>
            <a:r>
              <a:rPr lang="zh-CN" altLang="en-US" dirty="0" smtClean="0">
                <a:solidFill>
                  <a:schemeClr val="accent5">
                    <a:lumMod val="75000"/>
                  </a:schemeClr>
                </a:solidFill>
              </a:rPr>
              <a:t>组员：张荣阳，赵伟宏</a:t>
            </a:r>
            <a:r>
              <a:rPr lang="en-US" altLang="zh-CN" dirty="0" smtClean="0">
                <a:solidFill>
                  <a:schemeClr val="accent5">
                    <a:lumMod val="75000"/>
                  </a:schemeClr>
                </a:solidFill>
              </a:rPr>
              <a:t>)</a:t>
            </a:r>
            <a:endParaRPr lang="zh-CN" altLang="en-US" dirty="0">
              <a:solidFill>
                <a:schemeClr val="accent5">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6"/>
                                        </p:tgtEl>
                                        <p:attrNameLst>
                                          <p:attrName>style.visibility</p:attrName>
                                        </p:attrNameLst>
                                      </p:cBhvr>
                                      <p:to>
                                        <p:strVal val="visible"/>
                                      </p:to>
                                    </p:set>
                                    <p:anim calcmode="lin" valueType="num">
                                      <p:cBhvr>
                                        <p:cTn id="7" dur="500" fill="hold"/>
                                        <p:tgtEl>
                                          <p:spTgt spid="1106"/>
                                        </p:tgtEl>
                                        <p:attrNameLst>
                                          <p:attrName>ppt_w</p:attrName>
                                        </p:attrNameLst>
                                      </p:cBhvr>
                                      <p:tavLst>
                                        <p:tav tm="0">
                                          <p:val>
                                            <p:fltVal val="0"/>
                                          </p:val>
                                        </p:tav>
                                        <p:tav tm="100000">
                                          <p:val>
                                            <p:strVal val="#ppt_w"/>
                                          </p:val>
                                        </p:tav>
                                      </p:tavLst>
                                    </p:anim>
                                    <p:anim calcmode="lin" valueType="num">
                                      <p:cBhvr>
                                        <p:cTn id="8" dur="500" fill="hold"/>
                                        <p:tgtEl>
                                          <p:spTgt spid="1106"/>
                                        </p:tgtEl>
                                        <p:attrNameLst>
                                          <p:attrName>ppt_h</p:attrName>
                                        </p:attrNameLst>
                                      </p:cBhvr>
                                      <p:tavLst>
                                        <p:tav tm="0">
                                          <p:val>
                                            <p:fltVal val="0"/>
                                          </p:val>
                                        </p:tav>
                                        <p:tav tm="100000">
                                          <p:val>
                                            <p:strVal val="#ppt_h"/>
                                          </p:val>
                                        </p:tav>
                                      </p:tavLst>
                                    </p:anim>
                                    <p:animEffect transition="in" filter="fade">
                                      <p:cBhvr>
                                        <p:cTn id="9" dur="500"/>
                                        <p:tgtEl>
                                          <p:spTgt spid="11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6223615" y="2114755"/>
            <a:ext cx="5109364" cy="4126855"/>
            <a:chOff x="6540501" y="1988899"/>
            <a:chExt cx="4664528" cy="3768173"/>
          </a:xfrm>
        </p:grpSpPr>
        <p:pic>
          <p:nvPicPr>
            <p:cNvPr id="8199" name="Picture 2" descr="D:\Users\zyf\Desktop\常用\待完成的PPT\GD4{68O74YS)85T7LG[W]EA.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1" y="1988899"/>
              <a:ext cx="4664528" cy="376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2" descr="d:\users\zyf\appdata\roaming\360se6\User Data\temp\u=2066958560,1613032792&amp;fm=21&amp;gp=0.jpg">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t="11748"/>
            <a:stretch>
              <a:fillRect/>
            </a:stretch>
          </p:blipFill>
          <p:spPr bwMode="auto">
            <a:xfrm>
              <a:off x="6723026" y="2187388"/>
              <a:ext cx="4299478" cy="2537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p:cNvSpPr txBox="1"/>
          <p:nvPr/>
        </p:nvSpPr>
        <p:spPr>
          <a:xfrm>
            <a:off x="2490641" y="2114749"/>
            <a:ext cx="4726836" cy="109156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3200" b="1" dirty="0">
                <a:solidFill>
                  <a:schemeClr val="tx1"/>
                </a:solidFill>
                <a:effectLst>
                  <a:outerShdw blurRad="38100" dist="19050" dir="2700000" algn="tl" rotWithShape="0">
                    <a:schemeClr val="dk1">
                      <a:alpha val="40000"/>
                    </a:schemeClr>
                  </a:outerShdw>
                </a:effectLst>
                <a:latin typeface="+mn-lt"/>
                <a:ea typeface="+mn-ea"/>
              </a:rPr>
              <a:t>模板</a:t>
            </a:r>
          </a:p>
          <a:p>
            <a:pPr eaLnBrk="1" fontAlgn="auto" hangingPunct="1">
              <a:lnSpc>
                <a:spcPct val="125000"/>
              </a:lnSpc>
              <a:spcBef>
                <a:spcPts val="0"/>
              </a:spcBef>
              <a:spcAft>
                <a:spcPts val="0"/>
              </a:spcAft>
              <a:defRPr/>
            </a:pPr>
            <a:r>
              <a:rPr lang="zh-CN" altLang="en-US" sz="2000" dirty="0">
                <a:solidFill>
                  <a:schemeClr val="tx1"/>
                </a:solidFill>
                <a:effectLst>
                  <a:outerShdw blurRad="38100" dist="19050" dir="2700000" algn="tl" rotWithShape="0">
                    <a:schemeClr val="dk1">
                      <a:alpha val="40000"/>
                    </a:schemeClr>
                  </a:outerShdw>
                </a:effectLst>
                <a:latin typeface="+mn-lt"/>
                <a:ea typeface="+mn-ea"/>
              </a:rPr>
              <a:t>由</a:t>
            </a:r>
            <a:r>
              <a:rPr lang="en-US" altLang="zh-CN" sz="2000" dirty="0">
                <a:solidFill>
                  <a:schemeClr val="tx1"/>
                </a:solidFill>
                <a:effectLst>
                  <a:outerShdw blurRad="38100" dist="19050" dir="2700000" algn="tl" rotWithShape="0">
                    <a:schemeClr val="dk1">
                      <a:alpha val="40000"/>
                    </a:schemeClr>
                  </a:outerShdw>
                </a:effectLst>
                <a:latin typeface="+mn-lt"/>
                <a:ea typeface="+mn-ea"/>
              </a:rPr>
              <a:t>ISO</a:t>
            </a:r>
            <a:r>
              <a:rPr lang="zh-CN" altLang="en-US" sz="2000" dirty="0">
                <a:solidFill>
                  <a:schemeClr val="tx1"/>
                </a:solidFill>
                <a:effectLst>
                  <a:outerShdw blurRad="38100" dist="19050" dir="2700000" algn="tl" rotWithShape="0">
                    <a:schemeClr val="dk1">
                      <a:alpha val="40000"/>
                    </a:schemeClr>
                  </a:outerShdw>
                </a:effectLst>
                <a:latin typeface="+mn-lt"/>
                <a:ea typeface="+mn-ea"/>
              </a:rPr>
              <a:t>标准改编</a:t>
            </a:r>
          </a:p>
        </p:txBody>
      </p:sp>
      <p:sp>
        <p:nvSpPr>
          <p:cNvPr id="17" name="TextBox 16"/>
          <p:cNvSpPr txBox="1"/>
          <p:nvPr/>
        </p:nvSpPr>
        <p:spPr>
          <a:xfrm>
            <a:off x="2490641" y="4011516"/>
            <a:ext cx="4726836" cy="1091565"/>
          </a:xfrm>
          <a:prstGeom prst="rect">
            <a:avLst/>
          </a:prstGeom>
          <a:noFill/>
        </p:spPr>
        <p:txBody>
          <a:bodyPr>
            <a:spAutoFit/>
          </a:bodyPr>
          <a:lstStyle/>
          <a:p>
            <a:pPr eaLnBrk="1" fontAlgn="auto" hangingPunct="1">
              <a:lnSpc>
                <a:spcPct val="125000"/>
              </a:lnSpc>
              <a:spcBef>
                <a:spcPts val="0"/>
              </a:spcBef>
              <a:spcAft>
                <a:spcPts val="0"/>
              </a:spcAft>
              <a:defRPr/>
            </a:pPr>
            <a:r>
              <a:rPr lang="zh-CN" altLang="en-US" sz="3200" b="1" dirty="0">
                <a:solidFill>
                  <a:schemeClr val="tx1"/>
                </a:solidFill>
                <a:effectLst>
                  <a:outerShdw blurRad="38100" dist="19050" dir="2700000" algn="tl" rotWithShape="0">
                    <a:schemeClr val="dk1">
                      <a:alpha val="40000"/>
                    </a:schemeClr>
                  </a:outerShdw>
                </a:effectLst>
                <a:latin typeface="+mn-lt"/>
                <a:ea typeface="+mn-ea"/>
              </a:rPr>
              <a:t>最后修订日期</a:t>
            </a:r>
          </a:p>
          <a:p>
            <a:pPr eaLnBrk="1" fontAlgn="auto" hangingPunct="1">
              <a:lnSpc>
                <a:spcPct val="125000"/>
              </a:lnSpc>
              <a:spcBef>
                <a:spcPts val="0"/>
              </a:spcBef>
              <a:spcAft>
                <a:spcPts val="0"/>
              </a:spcAft>
              <a:defRPr/>
            </a:pPr>
            <a:r>
              <a:rPr lang="en-US" altLang="zh-CN" sz="2000" dirty="0">
                <a:solidFill>
                  <a:schemeClr val="tx1"/>
                </a:solidFill>
                <a:effectLst>
                  <a:outerShdw blurRad="38100" dist="19050" dir="2700000" algn="tl" rotWithShape="0">
                    <a:schemeClr val="dk1">
                      <a:alpha val="40000"/>
                    </a:schemeClr>
                  </a:outerShdw>
                </a:effectLst>
                <a:latin typeface="+mn-lt"/>
                <a:ea typeface="+mn-ea"/>
              </a:rPr>
              <a:t>2018.03.30</a:t>
            </a:r>
          </a:p>
        </p:txBody>
      </p:sp>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06     </a:t>
            </a:r>
            <a:r>
              <a:rPr lang="zh-CN" altLang="en-US" sz="3200" b="1" dirty="0">
                <a:solidFill>
                  <a:srgbClr val="2F5597"/>
                </a:solidFill>
                <a:latin typeface="Century Gothic" panose="020B0502020202020204" pitchFamily="34" charset="0"/>
              </a:rPr>
              <a:t>项目计划书</a:t>
            </a: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07     OBS</a:t>
            </a:r>
            <a:r>
              <a:rPr lang="zh-CN" altLang="en-US" sz="3200" b="1" dirty="0">
                <a:solidFill>
                  <a:srgbClr val="2F5597"/>
                </a:solidFill>
                <a:latin typeface="Century Gothic" panose="020B0502020202020204" pitchFamily="34" charset="0"/>
              </a:rPr>
              <a:t>图</a:t>
            </a: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pic>
        <p:nvPicPr>
          <p:cNvPr id="2" name="图片 1"/>
          <p:cNvPicPr>
            <a:picLocks noChangeAspect="1"/>
          </p:cNvPicPr>
          <p:nvPr/>
        </p:nvPicPr>
        <p:blipFill>
          <a:blip r:embed="rId2"/>
          <a:stretch>
            <a:fillRect/>
          </a:stretch>
        </p:blipFill>
        <p:spPr>
          <a:xfrm>
            <a:off x="1072515" y="1450340"/>
            <a:ext cx="10045700" cy="2491105"/>
          </a:xfrm>
          <a:prstGeom prst="rect">
            <a:avLst/>
          </a:prstGeom>
        </p:spPr>
      </p:pic>
      <p:graphicFrame>
        <p:nvGraphicFramePr>
          <p:cNvPr id="3" name="表格 -1"/>
          <p:cNvGraphicFramePr/>
          <p:nvPr/>
        </p:nvGraphicFramePr>
        <p:xfrm>
          <a:off x="1992630" y="4027805"/>
          <a:ext cx="8321675" cy="2109470"/>
        </p:xfrm>
        <a:graphic>
          <a:graphicData uri="http://schemas.openxmlformats.org/drawingml/2006/table">
            <a:tbl>
              <a:tblPr firstRow="1" bandRow="1">
                <a:tableStyleId>{5C22544A-7EE6-4342-B048-85BDC9FD1C3A}</a:tableStyleId>
              </a:tblPr>
              <a:tblGrid>
                <a:gridCol w="1267460"/>
                <a:gridCol w="984885"/>
                <a:gridCol w="1231265"/>
                <a:gridCol w="3482975"/>
                <a:gridCol w="1355090"/>
              </a:tblGrid>
              <a:tr h="356235">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角色</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姓名</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联系方式</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邮箱</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r">
                        <a:buNone/>
                      </a:pPr>
                      <a:r>
                        <a:rPr lang="en-US" altLang="zh-CN" sz="2000" b="0">
                          <a:solidFill>
                            <a:srgbClr val="000000"/>
                          </a:solidFill>
                          <a:latin typeface="Calibri" panose="020F0502020204030204" pitchFamily="34" charset="0"/>
                          <a:cs typeface="Calibri" panose="020F0502020204030204" pitchFamily="34" charset="0"/>
                        </a:rPr>
                        <a:t>QQ</a:t>
                      </a: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号</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657860">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需求人、验收人</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杨枨</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邮箱</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800" b="0">
                          <a:solidFill>
                            <a:srgbClr val="555555"/>
                          </a:solidFill>
                          <a:latin typeface="Verdana" panose="020B0604030504040204" charset="0"/>
                          <a:cs typeface="Verdana" panose="020B0604030504040204" charset="0"/>
                        </a:rPr>
                        <a:t>yangc@zucc.edu.cn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2000" b="0">
                          <a:solidFill>
                            <a:srgbClr val="000000"/>
                          </a:solidFill>
                          <a:latin typeface="Calibri" panose="020F0502020204030204" pitchFamily="34" charset="0"/>
                          <a:cs typeface="Calibri" panose="020F0502020204030204" pitchFamily="34" charset="0"/>
                        </a:rPr>
                        <a:t>/</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组长</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陈帆</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800">
                          <a:solidFill>
                            <a:srgbClr val="555555"/>
                          </a:solidFill>
                          <a:latin typeface="Verdana" panose="020B0604030504040204" charset="0"/>
                          <a:cs typeface="Verdana" panose="020B0604030504040204" charset="0"/>
                          <a:sym typeface="+mn-ea"/>
                        </a:rPr>
                        <a:t>31601345@stu.zucc.edu.cn</a:t>
                      </a:r>
                      <a:endParaRPr lang="en-US" altLang="zh-CN" sz="1800" b="0">
                        <a:solidFill>
                          <a:srgbClr val="555555"/>
                        </a:solidFill>
                        <a:latin typeface="Verdana" panose="020B0604030504040204" charset="0"/>
                        <a:ea typeface="宋体" panose="02010600030101010101" pitchFamily="2" charset="-122"/>
                        <a:cs typeface="Verdana" panose="020B0604030504040204" charset="0"/>
                        <a:sym typeface="+mn-ea"/>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2000" b="0">
                          <a:solidFill>
                            <a:srgbClr val="000000"/>
                          </a:solidFill>
                          <a:latin typeface="Calibri" panose="020F0502020204030204" pitchFamily="34" charset="0"/>
                          <a:cs typeface="Calibri" panose="020F0502020204030204" pitchFamily="34" charset="0"/>
                        </a:rPr>
                        <a:t>1670867189</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组员</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张荣阳</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800" b="0">
                          <a:solidFill>
                            <a:srgbClr val="555555"/>
                          </a:solidFill>
                          <a:latin typeface="Verdana" panose="020B0604030504040204" charset="0"/>
                          <a:cs typeface="Verdana" panose="020B0604030504040204" charset="0"/>
                        </a:rPr>
                        <a:t>31601376@stu.zucc.edu.cn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2000" b="0">
                          <a:solidFill>
                            <a:srgbClr val="000000"/>
                          </a:solidFill>
                          <a:latin typeface="Calibri" panose="020F0502020204030204" pitchFamily="34" charset="0"/>
                          <a:cs typeface="Calibri" panose="020F0502020204030204" pitchFamily="34" charset="0"/>
                        </a:rPr>
                        <a:t>905600387</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65125">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组员</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赵伟宏</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2000" b="0">
                          <a:solidFill>
                            <a:srgbClr val="000000"/>
                          </a:solidFill>
                          <a:latin typeface="Calibri" panose="020F0502020204030204" pitchFamily="34" charset="0"/>
                          <a:cs typeface="Calibri" panose="020F0502020204030204" pitchFamily="34" charset="0"/>
                        </a:rPr>
                        <a:t>TIM</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zh-CN" sz="1800" b="0">
                          <a:solidFill>
                            <a:srgbClr val="555555"/>
                          </a:solidFill>
                          <a:latin typeface="Verdana" panose="020B0604030504040204" charset="0"/>
                          <a:cs typeface="Verdana" panose="020B0604030504040204" charset="0"/>
                        </a:rPr>
                        <a:t>31601378@stu.zucc.edu.cn</a:t>
                      </a:r>
                      <a:endParaRPr lang="en-US" altLang="zh-CN" sz="1800" b="0">
                        <a:solidFill>
                          <a:srgbClr val="555555"/>
                        </a:solidFill>
                        <a:latin typeface="Verdana" panose="020B0604030504040204" charset="0"/>
                        <a:ea typeface="Verdana" panose="020B0604030504040204" charset="0"/>
                        <a:cs typeface="Verdana" panose="020B060403050404020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indent="0" algn="r">
                        <a:buNone/>
                      </a:pPr>
                      <a:r>
                        <a:rPr lang="en-US" altLang="zh-CN" sz="2000" b="0">
                          <a:solidFill>
                            <a:srgbClr val="000000"/>
                          </a:solidFill>
                          <a:latin typeface="Calibri" panose="020F0502020204030204" pitchFamily="34" charset="0"/>
                          <a:cs typeface="Calibri" panose="020F0502020204030204" pitchFamily="34" charset="0"/>
                        </a:rPr>
                        <a:t>1028711644</a:t>
                      </a:r>
                      <a:endParaRPr lang="en-US" altLang="zh-CN" sz="20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08     </a:t>
            </a:r>
            <a:r>
              <a:rPr lang="zh-CN" altLang="en-US" sz="3200" b="1" dirty="0" smtClean="0">
                <a:solidFill>
                  <a:schemeClr val="accent5">
                    <a:lumMod val="75000"/>
                  </a:schemeClr>
                </a:solidFill>
                <a:latin typeface="Century Gothic" panose="020B0502020202020204" pitchFamily="34" charset="0"/>
              </a:rPr>
              <a:t>计划阶段人员分工</a:t>
            </a:r>
            <a:endParaRPr lang="en-US" altLang="zh-CN" sz="3200" b="1" dirty="0" smtClean="0">
              <a:solidFill>
                <a:schemeClr val="accent5">
                  <a:lumMod val="75000"/>
                </a:schemeClr>
              </a:solidFill>
              <a:latin typeface="Century Gothic" panose="020B0502020202020204" pitchFamily="34" charset="0"/>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2" name="表格 -1"/>
          <p:cNvGraphicFramePr/>
          <p:nvPr/>
        </p:nvGraphicFramePr>
        <p:xfrm>
          <a:off x="2345055" y="1562100"/>
          <a:ext cx="7489825" cy="4229100"/>
        </p:xfrm>
        <a:graphic>
          <a:graphicData uri="http://schemas.openxmlformats.org/drawingml/2006/table">
            <a:tbl>
              <a:tblPr firstRow="1" bandRow="1">
                <a:tableStyleId>{5C22544A-7EE6-4342-B048-85BDC9FD1C3A}</a:tableStyleId>
              </a:tblPr>
              <a:tblGrid>
                <a:gridCol w="1461770"/>
                <a:gridCol w="464185"/>
                <a:gridCol w="1572895"/>
                <a:gridCol w="1336675"/>
                <a:gridCol w="1590675"/>
                <a:gridCol w="1063625"/>
              </a:tblGrid>
              <a:tr h="177800">
                <a:tc>
                  <a:txBody>
                    <a:bodyPr/>
                    <a:lstStyle/>
                    <a:p>
                      <a:pPr indent="0" algn="ctr">
                        <a:buNone/>
                      </a:pPr>
                      <a:r>
                        <a:rPr lang="zh-CN" altLang="en-US" sz="1800" b="1">
                          <a:solidFill>
                            <a:srgbClr val="363636"/>
                          </a:solidFill>
                          <a:latin typeface="Segoe UI" panose="020B0502040204020203" charset="0"/>
                          <a:cs typeface="Segoe UI" panose="020B0502040204020203" charset="0"/>
                        </a:rPr>
                        <a:t>任务名称</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800" b="1">
                          <a:solidFill>
                            <a:srgbClr val="363636"/>
                          </a:solidFill>
                          <a:latin typeface="Segoe UI" panose="020B0502040204020203" charset="0"/>
                          <a:cs typeface="Segoe UI" panose="020B0502040204020203" charset="0"/>
                        </a:rPr>
                        <a:t>工期</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800" b="1">
                          <a:solidFill>
                            <a:srgbClr val="363636"/>
                          </a:solidFill>
                          <a:latin typeface="Segoe UI" panose="020B0502040204020203" charset="0"/>
                          <a:cs typeface="Segoe UI" panose="020B0502040204020203" charset="0"/>
                        </a:rPr>
                        <a:t>开始时间</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800" b="1">
                          <a:solidFill>
                            <a:srgbClr val="363636"/>
                          </a:solidFill>
                          <a:latin typeface="Segoe UI" panose="020B0502040204020203" charset="0"/>
                          <a:cs typeface="Segoe UI" panose="020B0502040204020203" charset="0"/>
                        </a:rPr>
                        <a:t>完成时间</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800" b="1">
                          <a:solidFill>
                            <a:srgbClr val="363636"/>
                          </a:solidFill>
                          <a:latin typeface="Segoe UI" panose="020B0502040204020203" charset="0"/>
                          <a:cs typeface="Segoe UI" panose="020B0502040204020203" charset="0"/>
                        </a:rPr>
                        <a:t>负责人</a:t>
                      </a:r>
                      <a:endParaRPr lang="zh-CN" altLang="en-US" sz="18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zh-CN" sz="1800" b="1">
                          <a:solidFill>
                            <a:srgbClr val="363636"/>
                          </a:solidFill>
                          <a:latin typeface="+mn-ea"/>
                          <a:cs typeface="Segoe UI" panose="020B0502040204020203" charset="0"/>
                        </a:rPr>
                        <a:t>输出</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r>
              <a:tr h="342900">
                <a:tc>
                  <a:txBody>
                    <a:bodyPr/>
                    <a:lstStyle/>
                    <a:p>
                      <a:pPr indent="0" algn="ctr">
                        <a:buNone/>
                      </a:pPr>
                      <a:r>
                        <a:rPr lang="zh-CN" altLang="en-US" sz="1600" b="1">
                          <a:solidFill>
                            <a:srgbClr val="000000"/>
                          </a:solidFill>
                          <a:latin typeface="Calibri" panose="020F0502020204030204" pitchFamily="34" charset="0"/>
                          <a:cs typeface="Calibri" panose="020F0502020204030204" pitchFamily="34" charset="0"/>
                        </a:rPr>
                        <a:t>编写项目计划</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12</a:t>
                      </a:r>
                      <a:r>
                        <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14</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26</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334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编写项目计划（初稿）</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5</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14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18</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陈帆</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项目计划已输出</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第一次例会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23</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23</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陈帆</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mn-ea"/>
                          <a:cs typeface="Calibri" panose="020F0502020204030204" pitchFamily="34" charset="0"/>
                        </a:rPr>
                        <a:t>例会纪要</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556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修订项目计划</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22</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第一次修改完成</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第二次例会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张荣阳</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mn-ea"/>
                          <a:cs typeface="Calibri" panose="020F0502020204030204" pitchFamily="34" charset="0"/>
                        </a:rPr>
                        <a:t>例会纪要</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81000">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   </a:t>
                      </a:r>
                      <a:r>
                        <a:rPr lang="zh-CN" altLang="en-US" sz="1600" b="1">
                          <a:solidFill>
                            <a:srgbClr val="000000"/>
                          </a:solidFill>
                          <a:latin typeface="Calibri" panose="020F0502020204030204" pitchFamily="34" charset="0"/>
                          <a:cs typeface="Calibri" panose="020F0502020204030204" pitchFamily="34" charset="0"/>
                        </a:rPr>
                        <a:t>项目计划</a:t>
                      </a:r>
                      <a:r>
                        <a:rPr lang="en-US" altLang="zh-CN" sz="1600" b="1">
                          <a:solidFill>
                            <a:srgbClr val="000000"/>
                          </a:solidFill>
                          <a:latin typeface="Calibri" panose="020F0502020204030204" pitchFamily="34" charset="0"/>
                          <a:cs typeface="Calibri" panose="020F0502020204030204" pitchFamily="34" charset="0"/>
                        </a:rPr>
                        <a:t>PPT</a:t>
                      </a:r>
                      <a:endParaRPr lang="en-US" altLang="zh-CN"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宋体" panose="02010600030101010101" pitchFamily="2" charset="-122"/>
                          <a:ea typeface="宋体" panose="02010600030101010101" pitchFamily="2" charset="-122"/>
                          <a:cs typeface="宋体" panose="02010600030101010101" pitchFamily="2" charset="-122"/>
                        </a:rPr>
                        <a:t>5</a:t>
                      </a:r>
                      <a:r>
                        <a:rPr lang="zh-CN" alt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25</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1">
                          <a:solidFill>
                            <a:srgbClr val="000000"/>
                          </a:solidFill>
                          <a:latin typeface="Calibri" panose="020F0502020204030204" pitchFamily="34" charset="0"/>
                          <a:cs typeface="Calibri" panose="020F0502020204030204" pitchFamily="34" charset="0"/>
                        </a:rPr>
                        <a:t>2018</a:t>
                      </a:r>
                      <a:r>
                        <a:rPr lang="zh-CN" altLang="en-US" sz="1600" b="1">
                          <a:solidFill>
                            <a:srgbClr val="000000"/>
                          </a:solidFill>
                          <a:latin typeface="Calibri" panose="020F0502020204030204" pitchFamily="34" charset="0"/>
                          <a:cs typeface="Calibri" panose="020F0502020204030204" pitchFamily="34" charset="0"/>
                        </a:rPr>
                        <a:t>年</a:t>
                      </a:r>
                      <a:r>
                        <a:rPr lang="en-US" altLang="zh-CN" sz="1600" b="1">
                          <a:solidFill>
                            <a:srgbClr val="000000"/>
                          </a:solidFill>
                          <a:latin typeface="Calibri" panose="020F0502020204030204" pitchFamily="34" charset="0"/>
                          <a:cs typeface="Calibri" panose="020F0502020204030204" pitchFamily="34" charset="0"/>
                        </a:rPr>
                        <a:t>3</a:t>
                      </a:r>
                      <a:r>
                        <a:rPr lang="zh-CN" altLang="en-US" sz="1600" b="1">
                          <a:solidFill>
                            <a:srgbClr val="000000"/>
                          </a:solidFill>
                          <a:latin typeface="Calibri" panose="020F0502020204030204" pitchFamily="34" charset="0"/>
                          <a:cs typeface="Calibri" panose="020F0502020204030204" pitchFamily="34" charset="0"/>
                        </a:rPr>
                        <a:t>月</a:t>
                      </a:r>
                      <a:r>
                        <a:rPr lang="en-US" altLang="zh-CN" sz="1600" b="1">
                          <a:solidFill>
                            <a:srgbClr val="000000"/>
                          </a:solidFill>
                          <a:latin typeface="Calibri" panose="020F0502020204030204" pitchFamily="34" charset="0"/>
                          <a:cs typeface="Calibri" panose="020F0502020204030204" pitchFamily="34" charset="0"/>
                        </a:rPr>
                        <a:t>29</a:t>
                      </a:r>
                      <a:r>
                        <a:rPr lang="zh-CN" altLang="en-US" sz="1600" b="1">
                          <a:solidFill>
                            <a:srgbClr val="000000"/>
                          </a:solidFill>
                          <a:latin typeface="Calibri" panose="020F0502020204030204" pitchFamily="34" charset="0"/>
                          <a:cs typeface="Calibri" panose="020F0502020204030204" pitchFamily="34" charset="0"/>
                        </a:rPr>
                        <a:t>日</a:t>
                      </a:r>
                      <a:endParaRPr lang="zh-CN" altLang="en-US" sz="16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461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制作项目计划</a:t>
                      </a:r>
                      <a:r>
                        <a:rPr lang="en-US" altLang="zh-CN" sz="1600" b="0">
                          <a:solidFill>
                            <a:srgbClr val="000000"/>
                          </a:solidFill>
                          <a:latin typeface="Calibri" panose="020F0502020204030204" pitchFamily="34" charset="0"/>
                          <a:cs typeface="Calibri" panose="020F0502020204030204" pitchFamily="34" charset="0"/>
                        </a:rPr>
                        <a:t>PPT</a:t>
                      </a:r>
                      <a:endParaRPr lang="en-US" altLang="zh-CN"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24</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PPt</a:t>
                      </a:r>
                      <a:r>
                        <a:rPr lang="zh-CN" altLang="en-US" sz="1600" b="0">
                          <a:solidFill>
                            <a:srgbClr val="000000"/>
                          </a:solidFill>
                          <a:latin typeface="Calibri" panose="020F0502020204030204" pitchFamily="34" charset="0"/>
                          <a:cs typeface="Calibri" panose="020F0502020204030204" pitchFamily="34" charset="0"/>
                        </a:rPr>
                        <a:t>初稿</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3556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第三次例会</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1</a:t>
                      </a:r>
                      <a:r>
                        <a:rPr lang="zh-CN" altLang="en-US" sz="1600" b="0">
                          <a:solidFill>
                            <a:srgbClr val="000000"/>
                          </a:solidFill>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a:solidFill>
                            <a:srgbClr val="000000"/>
                          </a:solidFill>
                          <a:latin typeface="Calibri" panose="020F0502020204030204" pitchFamily="34" charset="0"/>
                          <a:cs typeface="Calibri" panose="020F0502020204030204" pitchFamily="34" charset="0"/>
                          <a:sym typeface="+mn-ea"/>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mn-ea"/>
                          <a:cs typeface="Calibri" panose="020F0502020204030204" pitchFamily="34" charset="0"/>
                        </a:rPr>
                        <a:t>例会纪要</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546100">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      </a:t>
                      </a:r>
                      <a:r>
                        <a:rPr lang="zh-CN" altLang="en-US" sz="1600" b="0">
                          <a:solidFill>
                            <a:srgbClr val="000000"/>
                          </a:solidFill>
                          <a:latin typeface="Calibri" panose="020F0502020204030204" pitchFamily="34" charset="0"/>
                          <a:cs typeface="Calibri" panose="020F0502020204030204" pitchFamily="34" charset="0"/>
                        </a:rPr>
                        <a:t>准备项目计划</a:t>
                      </a:r>
                      <a:r>
                        <a:rPr lang="en-US" altLang="zh-CN" sz="1600" b="0">
                          <a:solidFill>
                            <a:srgbClr val="000000"/>
                          </a:solidFill>
                          <a:latin typeface="Calibri" panose="020F0502020204030204" pitchFamily="34" charset="0"/>
                          <a:cs typeface="Calibri" panose="020F0502020204030204" pitchFamily="34" charset="0"/>
                        </a:rPr>
                        <a:t>PPT</a:t>
                      </a:r>
                      <a:r>
                        <a:rPr lang="zh-CN" altLang="en-US" sz="1600" b="0">
                          <a:solidFill>
                            <a:srgbClr val="000000"/>
                          </a:solidFill>
                          <a:latin typeface="Calibri" panose="020F0502020204030204" pitchFamily="34" charset="0"/>
                          <a:cs typeface="Calibri" panose="020F0502020204030204" pitchFamily="34" charset="0"/>
                        </a:rPr>
                        <a:t>评审</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25</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Calibri" panose="020F0502020204030204" pitchFamily="34" charset="0"/>
                          <a:cs typeface="Calibri" panose="020F0502020204030204" pitchFamily="34" charset="0"/>
                        </a:rPr>
                        <a:t>2018</a:t>
                      </a:r>
                      <a:r>
                        <a:rPr lang="zh-CN" altLang="en-US" sz="1600" b="0">
                          <a:solidFill>
                            <a:srgbClr val="000000"/>
                          </a:solidFill>
                          <a:latin typeface="Calibri" panose="020F0502020204030204" pitchFamily="34" charset="0"/>
                          <a:cs typeface="Calibri" panose="020F0502020204030204" pitchFamily="34" charset="0"/>
                        </a:rPr>
                        <a:t>年</a:t>
                      </a:r>
                      <a:r>
                        <a:rPr lang="en-US" altLang="zh-CN" sz="1600" b="0">
                          <a:solidFill>
                            <a:srgbClr val="000000"/>
                          </a:solidFill>
                          <a:latin typeface="Calibri" panose="020F0502020204030204" pitchFamily="34" charset="0"/>
                          <a:cs typeface="Calibri" panose="020F0502020204030204" pitchFamily="34" charset="0"/>
                        </a:rPr>
                        <a:t>3</a:t>
                      </a:r>
                      <a:r>
                        <a:rPr lang="zh-CN" altLang="en-US" sz="1600" b="0">
                          <a:solidFill>
                            <a:srgbClr val="000000"/>
                          </a:solidFill>
                          <a:latin typeface="Calibri" panose="020F0502020204030204" pitchFamily="34" charset="0"/>
                          <a:cs typeface="Calibri" panose="020F0502020204030204" pitchFamily="34" charset="0"/>
                        </a:rPr>
                        <a:t>月</a:t>
                      </a:r>
                      <a:r>
                        <a:rPr lang="en-US" altLang="zh-CN" sz="1600" b="0">
                          <a:solidFill>
                            <a:srgbClr val="000000"/>
                          </a:solidFill>
                          <a:latin typeface="Calibri" panose="020F0502020204030204" pitchFamily="34" charset="0"/>
                          <a:cs typeface="Calibri" panose="020F0502020204030204" pitchFamily="34" charset="0"/>
                        </a:rPr>
                        <a:t>29</a:t>
                      </a:r>
                      <a:r>
                        <a:rPr lang="zh-CN" altLang="en-US" sz="1600" b="0">
                          <a:solidFill>
                            <a:srgbClr val="000000"/>
                          </a:solidFill>
                          <a:latin typeface="Calibri" panose="020F0502020204030204" pitchFamily="34" charset="0"/>
                          <a:cs typeface="Calibri" panose="020F0502020204030204" pitchFamily="34" charset="0"/>
                        </a:rPr>
                        <a:t>日</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陈帆</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张荣阳</a:t>
                      </a:r>
                      <a:r>
                        <a:rPr lang="en-US" altLang="zh-CN" sz="1600" b="0">
                          <a:solidFill>
                            <a:srgbClr val="000000"/>
                          </a:solidFill>
                          <a:latin typeface="Calibri" panose="020F0502020204030204" pitchFamily="34" charset="0"/>
                          <a:cs typeface="Calibri" panose="020F0502020204030204" pitchFamily="34" charset="0"/>
                        </a:rPr>
                        <a:t>,</a:t>
                      </a:r>
                      <a:r>
                        <a:rPr lang="zh-CN" altLang="en-US" sz="1600" b="0">
                          <a:solidFill>
                            <a:srgbClr val="000000"/>
                          </a:solidFill>
                          <a:latin typeface="Calibri" panose="020F0502020204030204" pitchFamily="34" charset="0"/>
                          <a:cs typeface="Calibri" panose="020F0502020204030204" pitchFamily="34" charset="0"/>
                        </a:rPr>
                        <a:t>赵伟宏</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Calibri" panose="020F0502020204030204" pitchFamily="34" charset="0"/>
                          <a:cs typeface="Calibri" panose="020F0502020204030204" pitchFamily="34" charset="0"/>
                        </a:rPr>
                        <a:t>修改完毕</a:t>
                      </a:r>
                      <a:endParaRPr lang="zh-CN" altLang="en-US" sz="16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3842737" y="259258"/>
            <a:ext cx="450462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eaLnBrk="1" hangingPunct="1"/>
            <a:r>
              <a:rPr lang="en-US" altLang="zh-CN" sz="3200" b="1" dirty="0">
                <a:solidFill>
                  <a:srgbClr val="2F5597"/>
                </a:solidFill>
                <a:latin typeface="Century Gothic" panose="020B0502020202020204" pitchFamily="34" charset="0"/>
              </a:rPr>
              <a:t>09     WBS</a:t>
            </a:r>
            <a:r>
              <a:rPr lang="zh-CN" altLang="en-US" sz="3200" b="1" dirty="0">
                <a:solidFill>
                  <a:srgbClr val="2F5597"/>
                </a:solidFill>
                <a:latin typeface="Century Gothic" panose="020B0502020202020204" pitchFamily="34" charset="0"/>
              </a:rPr>
              <a:t>图</a:t>
            </a:r>
          </a:p>
        </p:txBody>
      </p:sp>
      <p:grpSp>
        <p:nvGrpSpPr>
          <p:cNvPr id="19" name="组合 18"/>
          <p:cNvGrpSpPr/>
          <p:nvPr/>
        </p:nvGrpSpPr>
        <p:grpSpPr>
          <a:xfrm>
            <a:off x="2345102" y="550169"/>
            <a:ext cx="7499892" cy="810364"/>
            <a:chOff x="-5183188" y="1276351"/>
            <a:chExt cx="10372726" cy="1120775"/>
          </a:xfrm>
          <a:solidFill>
            <a:srgbClr val="2F5597"/>
          </a:solidFill>
        </p:grpSpPr>
        <p:sp>
          <p:nvSpPr>
            <p:cNvPr id="20"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1"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2"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3"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4"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5"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6"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7"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pic>
        <p:nvPicPr>
          <p:cNvPr id="4" name="图片 3"/>
          <p:cNvPicPr>
            <a:picLocks noChangeAspect="1"/>
          </p:cNvPicPr>
          <p:nvPr/>
        </p:nvPicPr>
        <p:blipFill>
          <a:blip r:embed="rId2"/>
          <a:stretch>
            <a:fillRect/>
          </a:stretch>
        </p:blipFill>
        <p:spPr>
          <a:xfrm>
            <a:off x="826135" y="1360170"/>
            <a:ext cx="10539095" cy="5229225"/>
          </a:xfrm>
          <a:prstGeom prst="rect">
            <a:avLst/>
          </a:prstGeom>
        </p:spPr>
      </p:pic>
      <p:sp>
        <p:nvSpPr>
          <p:cNvPr id="2" name="流程图: 或者 1">
            <a:hlinkClick r:id="rId3" action="ppaction://hlinkfile"/>
          </p:cNvPr>
          <p:cNvSpPr/>
          <p:nvPr/>
        </p:nvSpPr>
        <p:spPr>
          <a:xfrm>
            <a:off x="10415686" y="620688"/>
            <a:ext cx="576064" cy="566523"/>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10     </a:t>
            </a:r>
            <a:r>
              <a:rPr lang="zh-CN" altLang="en-US" sz="3200" b="1" dirty="0" smtClean="0">
                <a:solidFill>
                  <a:schemeClr val="accent5">
                    <a:lumMod val="75000"/>
                  </a:schemeClr>
                </a:solidFill>
                <a:latin typeface="Century Gothic" panose="020B0502020202020204" pitchFamily="34" charset="0"/>
              </a:rPr>
              <a:t>里程碑设置</a:t>
            </a: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2" name="表格 -1"/>
          <p:cNvGraphicFramePr/>
          <p:nvPr/>
        </p:nvGraphicFramePr>
        <p:xfrm>
          <a:off x="580390" y="1081405"/>
          <a:ext cx="5902325" cy="5669280"/>
        </p:xfrm>
        <a:graphic>
          <a:graphicData uri="http://schemas.openxmlformats.org/drawingml/2006/table">
            <a:tbl>
              <a:tblPr firstRow="1" bandRow="1">
                <a:tableStyleId>{5C22544A-7EE6-4342-B048-85BDC9FD1C3A}</a:tableStyleId>
              </a:tblPr>
              <a:tblGrid>
                <a:gridCol w="1128395"/>
                <a:gridCol w="1315085"/>
                <a:gridCol w="1287145"/>
                <a:gridCol w="559435"/>
                <a:gridCol w="1612265"/>
              </a:tblGrid>
              <a:tr h="213360">
                <a:tc>
                  <a:txBody>
                    <a:bodyPr/>
                    <a:lstStyle/>
                    <a:p>
                      <a:pPr indent="0" algn="ctr">
                        <a:buNone/>
                      </a:pPr>
                      <a:r>
                        <a:rPr lang="zh-CN" altLang="en-US" sz="1400" b="1">
                          <a:solidFill>
                            <a:srgbClr val="363636"/>
                          </a:solidFill>
                          <a:latin typeface="Segoe UI" panose="020B0502040204020203" charset="0"/>
                          <a:cs typeface="Segoe UI" panose="020B0502040204020203" charset="0"/>
                        </a:rPr>
                        <a:t>任务名称</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400" b="1">
                          <a:solidFill>
                            <a:srgbClr val="363636"/>
                          </a:solidFill>
                          <a:latin typeface="Segoe UI" panose="020B0502040204020203" charset="0"/>
                          <a:cs typeface="Segoe UI" panose="020B0502040204020203" charset="0"/>
                        </a:rPr>
                        <a:t>开始时间</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400" b="1">
                          <a:solidFill>
                            <a:srgbClr val="363636"/>
                          </a:solidFill>
                          <a:latin typeface="Segoe UI" panose="020B0502040204020203" charset="0"/>
                          <a:cs typeface="Segoe UI" panose="020B0502040204020203" charset="0"/>
                        </a:rPr>
                        <a:t>完成时间</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400" b="1">
                          <a:solidFill>
                            <a:srgbClr val="363636"/>
                          </a:solidFill>
                          <a:latin typeface="Segoe UI" panose="020B0502040204020203" charset="0"/>
                          <a:cs typeface="Segoe UI" panose="020B0502040204020203" charset="0"/>
                        </a:rPr>
                        <a:t>里程碑</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c>
                  <a:txBody>
                    <a:bodyPr/>
                    <a:lstStyle/>
                    <a:p>
                      <a:pPr indent="0" algn="ctr">
                        <a:buNone/>
                      </a:pPr>
                      <a:r>
                        <a:rPr lang="zh-CN" altLang="en-US" sz="1400" b="1">
                          <a:solidFill>
                            <a:srgbClr val="363636"/>
                          </a:solidFill>
                          <a:latin typeface="Segoe UI" panose="020B0502040204020203" charset="0"/>
                          <a:cs typeface="Segoe UI" panose="020B0502040204020203" charset="0"/>
                        </a:rPr>
                        <a:t>备注</a:t>
                      </a:r>
                      <a:endParaRPr lang="zh-CN" altLang="en-US" sz="1400" b="1">
                        <a:solidFill>
                          <a:srgbClr val="363636"/>
                        </a:solidFill>
                        <a:latin typeface="Segoe UI" panose="020B0502040204020203" charset="0"/>
                        <a:ea typeface="Segoe UI" panose="020B0502040204020203" charset="0"/>
                        <a:cs typeface="Segoe UI" panose="020B0502040204020203"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DFE3E8"/>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修订项目计划</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22</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第一次修改完成</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准备项目计划</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评审</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修改完毕</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en-US" altLang="zh-CN" sz="1400" b="1">
                          <a:solidFill>
                            <a:srgbClr val="000000"/>
                          </a:solidFill>
                          <a:latin typeface="黑体" panose="02010609060101010101" charset="-122"/>
                          <a:ea typeface="黑体" panose="02010609060101010101" charset="-122"/>
                          <a:cs typeface="Calibri" panose="020F0502020204030204" pitchFamily="34" charset="0"/>
                        </a:rPr>
                        <a:t> </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编写可行性分析报告</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31</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正在筹备中</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修订需求说明</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SRS</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准备需求说明</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r>
                        <a:rPr lang="zh-CN" altLang="en-US" sz="1400" b="1">
                          <a:solidFill>
                            <a:srgbClr val="000000"/>
                          </a:solidFill>
                          <a:latin typeface="黑体" panose="02010609060101010101" charset="-122"/>
                          <a:ea typeface="黑体" panose="02010609060101010101" charset="-122"/>
                          <a:cs typeface="Calibri" panose="020F0502020204030204" pitchFamily="34" charset="0"/>
                        </a:rPr>
                        <a:t>评审</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编写总体设计报告</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2672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编写详细设计报告</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3</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6400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修订总体设计报告和详细设计报告</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生成代码清单和测试用例</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19</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5</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20</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编写项目总结报告</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17</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r h="487680">
                <a:tc>
                  <a:txBody>
                    <a:bodyPr/>
                    <a:lstStyle/>
                    <a:p>
                      <a:pPr indent="0" algn="l">
                        <a:buNone/>
                      </a:pPr>
                      <a:r>
                        <a:rPr lang="zh-CN" altLang="en-US" sz="1400" b="1">
                          <a:solidFill>
                            <a:srgbClr val="000000"/>
                          </a:solidFill>
                          <a:latin typeface="黑体" panose="02010609060101010101" charset="-122"/>
                          <a:ea typeface="黑体" panose="02010609060101010101" charset="-122"/>
                          <a:cs typeface="Calibri" panose="020F0502020204030204" pitchFamily="34" charset="0"/>
                        </a:rPr>
                        <a:t>练习总评审</a:t>
                      </a:r>
                      <a:r>
                        <a:rPr lang="en-US" altLang="zh-CN" sz="1400" b="1">
                          <a:solidFill>
                            <a:srgbClr val="000000"/>
                          </a:solidFill>
                          <a:latin typeface="黑体" panose="02010609060101010101" charset="-122"/>
                          <a:ea typeface="黑体" panose="02010609060101010101" charset="-122"/>
                          <a:cs typeface="Calibri" panose="020F0502020204030204" pitchFamily="34" charset="0"/>
                        </a:rPr>
                        <a:t>PPT</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21</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altLang="zh-CN" sz="1600" b="0">
                          <a:solidFill>
                            <a:srgbClr val="000000"/>
                          </a:solidFill>
                          <a:latin typeface="黑体" panose="02010609060101010101" charset="-122"/>
                          <a:ea typeface="黑体" panose="02010609060101010101" charset="-122"/>
                          <a:cs typeface="Calibri" panose="020F0502020204030204" pitchFamily="34" charset="0"/>
                        </a:rPr>
                        <a:t>2018</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年</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6</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月</a:t>
                      </a:r>
                      <a:r>
                        <a:rPr lang="en-US" altLang="zh-CN" sz="1600" b="0">
                          <a:solidFill>
                            <a:srgbClr val="000000"/>
                          </a:solidFill>
                          <a:latin typeface="黑体" panose="02010609060101010101" charset="-122"/>
                          <a:ea typeface="黑体" panose="02010609060101010101" charset="-122"/>
                          <a:cs typeface="Calibri" panose="020F0502020204030204" pitchFamily="34" charset="0"/>
                        </a:rPr>
                        <a:t>24</a:t>
                      </a:r>
                      <a:r>
                        <a:rPr lang="zh-CN" altLang="en-US" sz="1600" b="0">
                          <a:solidFill>
                            <a:srgbClr val="000000"/>
                          </a:solidFill>
                          <a:latin typeface="黑体" panose="02010609060101010101" charset="-122"/>
                          <a:ea typeface="黑体" panose="02010609060101010101" charset="-122"/>
                          <a:cs typeface="Calibri" panose="020F0502020204030204" pitchFamily="34" charset="0"/>
                        </a:rPr>
                        <a:t>日</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a:solidFill>
                            <a:srgbClr val="000000"/>
                          </a:solidFill>
                          <a:latin typeface="黑体" panose="02010609060101010101" charset="-122"/>
                          <a:ea typeface="黑体" panose="02010609060101010101" charset="-122"/>
                          <a:cs typeface="Calibri" panose="020F0502020204030204" pitchFamily="34" charset="0"/>
                        </a:rPr>
                        <a:t>是</a:t>
                      </a: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zh-CN" altLang="en-US" sz="1600" b="0">
                        <a:solidFill>
                          <a:srgbClr val="000000"/>
                        </a:solidFill>
                        <a:latin typeface="黑体" panose="02010609060101010101" charset="-122"/>
                        <a:ea typeface="黑体" panose="02010609060101010101" charset="-122"/>
                        <a:cs typeface="Calibri" panose="020F0502020204030204" pitchFamily="34" charset="0"/>
                      </a:endParaRPr>
                    </a:p>
                  </a:txBody>
                  <a:tcPr marL="0" marR="0" marT="0" marB="0" anchor="ctr">
                    <a:lnL w="6350" cap="flat" cmpd="sng">
                      <a:solidFill>
                        <a:srgbClr val="B1BBCC"/>
                      </a:solidFill>
                      <a:prstDash val="solid"/>
                      <a:headEnd type="none" w="med" len="med"/>
                      <a:tailEnd type="none" w="med" len="med"/>
                    </a:lnL>
                    <a:lnR w="6350" cap="flat" cmpd="sng">
                      <a:solidFill>
                        <a:srgbClr val="B1BBCC"/>
                      </a:solidFill>
                      <a:prstDash val="solid"/>
                      <a:headEnd type="none" w="med" len="med"/>
                      <a:tailEnd type="none" w="med" len="med"/>
                    </a:lnR>
                    <a:lnT w="6350" cap="flat" cmpd="sng">
                      <a:solidFill>
                        <a:srgbClr val="B1BBCC"/>
                      </a:solidFill>
                      <a:prstDash val="solid"/>
                      <a:headEnd type="none" w="med" len="med"/>
                      <a:tailEnd type="none" w="med" len="med"/>
                    </a:lnT>
                    <a:lnB w="6350" cap="flat" cmpd="sng">
                      <a:solidFill>
                        <a:srgbClr val="B1BBCC"/>
                      </a:solidFill>
                      <a:prstDash val="solid"/>
                      <a:headEnd type="none" w="med" len="med"/>
                      <a:tailEnd type="none" w="med" len="med"/>
                    </a:lnB>
                    <a:lnTlToBr>
                      <a:noFill/>
                    </a:lnTlToBr>
                    <a:lnBlToTr>
                      <a:noFill/>
                    </a:lnBlToTr>
                    <a:solidFill>
                      <a:srgbClr val="FFFFFF"/>
                    </a:solidFill>
                  </a:tcPr>
                </a:tc>
              </a:tr>
            </a:tbl>
          </a:graphicData>
        </a:graphic>
      </p:graphicFrame>
      <p:pic>
        <p:nvPicPr>
          <p:cNvPr id="6" name="图片 5"/>
          <p:cNvPicPr>
            <a:picLocks noChangeAspect="1"/>
          </p:cNvPicPr>
          <p:nvPr/>
        </p:nvPicPr>
        <p:blipFill>
          <a:blip r:embed="rId2"/>
          <a:stretch>
            <a:fillRect/>
          </a:stretch>
        </p:blipFill>
        <p:spPr>
          <a:xfrm>
            <a:off x="6482715" y="1081405"/>
            <a:ext cx="5238115" cy="566991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11     </a:t>
            </a:r>
            <a:r>
              <a:rPr lang="zh-CN" altLang="en-US" sz="3200" b="1" dirty="0" smtClean="0">
                <a:solidFill>
                  <a:schemeClr val="accent5">
                    <a:lumMod val="75000"/>
                  </a:schemeClr>
                </a:solidFill>
                <a:latin typeface="Century Gothic" panose="020B0502020202020204" pitchFamily="34" charset="0"/>
              </a:rPr>
              <a:t>项目预算</a:t>
            </a: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4" name="剪去对角的矩形 1"/>
          <p:cNvSpPr>
            <a:spLocks noChangeArrowheads="1"/>
          </p:cNvSpPr>
          <p:nvPr/>
        </p:nvSpPr>
        <p:spPr bwMode="auto">
          <a:xfrm>
            <a:off x="1543050" y="1461565"/>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solidFill>
                <a:prstClr val="black"/>
              </a:solidFill>
            </a:endParaRPr>
          </a:p>
        </p:txBody>
      </p:sp>
      <p:sp>
        <p:nvSpPr>
          <p:cNvPr id="15" name="文本框 24"/>
          <p:cNvSpPr txBox="1">
            <a:spLocks noChangeArrowheads="1"/>
          </p:cNvSpPr>
          <p:nvPr/>
        </p:nvSpPr>
        <p:spPr bwMode="auto">
          <a:xfrm>
            <a:off x="1903677" y="1798091"/>
            <a:ext cx="2463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prstClr val="white"/>
                </a:solidFill>
                <a:latin typeface="微软雅黑" panose="020B0503020204020204" pitchFamily="34" charset="-122"/>
                <a:ea typeface="微软雅黑" panose="020B0503020204020204" pitchFamily="34" charset="-122"/>
              </a:rPr>
              <a:t>9.1</a:t>
            </a:r>
            <a:r>
              <a:rPr lang="zh-CN" sz="2400" b="1" dirty="0">
                <a:solidFill>
                  <a:prstClr val="white"/>
                </a:solidFill>
                <a:latin typeface="微软雅黑" panose="020B0503020204020204" pitchFamily="34" charset="-122"/>
                <a:ea typeface="微软雅黑" panose="020B0503020204020204" pitchFamily="34" charset="-122"/>
              </a:rPr>
              <a:t>整体预算</a:t>
            </a:r>
          </a:p>
        </p:txBody>
      </p:sp>
      <p:sp>
        <p:nvSpPr>
          <p:cNvPr id="16" name="文本框 24"/>
          <p:cNvSpPr txBox="1">
            <a:spLocks noChangeArrowheads="1"/>
          </p:cNvSpPr>
          <p:nvPr/>
        </p:nvSpPr>
        <p:spPr bwMode="auto">
          <a:xfrm>
            <a:off x="1903910" y="2905873"/>
            <a:ext cx="2463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prstClr val="white"/>
                </a:solidFill>
                <a:latin typeface="微软雅黑" panose="020B0503020204020204" pitchFamily="34" charset="-122"/>
                <a:ea typeface="微软雅黑" panose="020B0503020204020204" pitchFamily="34" charset="-122"/>
              </a:rPr>
              <a:t>9.2</a:t>
            </a:r>
            <a:r>
              <a:rPr lang="zh-CN" altLang="en-US" sz="2400" b="1" dirty="0">
                <a:solidFill>
                  <a:prstClr val="white"/>
                </a:solidFill>
                <a:latin typeface="微软雅黑" panose="020B0503020204020204" pitchFamily="34" charset="-122"/>
                <a:ea typeface="微软雅黑" panose="020B0503020204020204" pitchFamily="34" charset="-122"/>
              </a:rPr>
              <a:t>用途</a:t>
            </a:r>
          </a:p>
        </p:txBody>
      </p:sp>
      <p:sp>
        <p:nvSpPr>
          <p:cNvPr id="17" name="TextBox 16"/>
          <p:cNvSpPr txBox="1"/>
          <p:nvPr/>
        </p:nvSpPr>
        <p:spPr>
          <a:xfrm>
            <a:off x="2422799" y="3366268"/>
            <a:ext cx="7344816" cy="193802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购买学习书籍</a:t>
            </a: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购买网络课程</a:t>
            </a: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服务器的</a:t>
            </a:r>
            <a:r>
              <a:rPr lang="zh-CN" altLang="en-US" sz="2000" dirty="0" smtClean="0">
                <a:solidFill>
                  <a:schemeClr val="accent4"/>
                </a:solidFill>
                <a:effectLst/>
                <a:latin typeface="微软雅黑" panose="020B0503020204020204" pitchFamily="34" charset="-122"/>
              </a:rPr>
              <a:t>租金（待定）</a:t>
            </a:r>
            <a:endParaRPr lang="zh-CN" altLang="en-US" sz="2000" dirty="0">
              <a:solidFill>
                <a:schemeClr val="accent4"/>
              </a:solidFill>
              <a:effectLst/>
              <a:latin typeface="微软雅黑" panose="020B0503020204020204" pitchFamily="34" charset="-122"/>
            </a:endParaRPr>
          </a:p>
          <a:p>
            <a:pPr marL="285750" indent="-285750">
              <a:lnSpc>
                <a:spcPct val="150000"/>
              </a:lnSpc>
              <a:buFont typeface="Wingdings" panose="05000000000000000000" charset="0"/>
              <a:buChar char=""/>
            </a:pPr>
            <a:r>
              <a:rPr lang="zh-CN" altLang="en-US" sz="2000" dirty="0">
                <a:solidFill>
                  <a:schemeClr val="accent4"/>
                </a:solidFill>
                <a:effectLst/>
                <a:latin typeface="微软雅黑" panose="020B0503020204020204" pitchFamily="34" charset="-122"/>
              </a:rPr>
              <a:t>素材的版权费</a:t>
            </a:r>
          </a:p>
        </p:txBody>
      </p:sp>
      <p:sp>
        <p:nvSpPr>
          <p:cNvPr id="3" name="TextBox 16"/>
          <p:cNvSpPr txBox="1"/>
          <p:nvPr/>
        </p:nvSpPr>
        <p:spPr>
          <a:xfrm>
            <a:off x="2707279" y="2258828"/>
            <a:ext cx="7344816" cy="553085"/>
          </a:xfrm>
          <a:prstGeom prst="rect">
            <a:avLst/>
          </a:prstGeom>
          <a:noFill/>
        </p:spPr>
        <p:txBody>
          <a:bodyPr wrap="square" rtlCol="0">
            <a:spAutoFit/>
          </a:bodyPr>
          <a:lstStyle/>
          <a:p>
            <a:pPr>
              <a:lnSpc>
                <a:spcPct val="150000"/>
              </a:lnSpc>
            </a:pPr>
            <a:r>
              <a:rPr lang="en-US" altLang="zh-CN" sz="2000" dirty="0">
                <a:solidFill>
                  <a:prstClr val="white"/>
                </a:solidFill>
                <a:latin typeface="微软雅黑" panose="020B0503020204020204" pitchFamily="34" charset="-122"/>
              </a:rPr>
              <a:t>300</a:t>
            </a:r>
            <a:r>
              <a:rPr lang="zh-CN" altLang="en-US" sz="2000" dirty="0">
                <a:solidFill>
                  <a:prstClr val="white"/>
                </a:solidFill>
                <a:latin typeface="微软雅黑" panose="020B0503020204020204" pitchFamily="34" charset="-122"/>
              </a:rPr>
              <a:t>元。由小组三人均摊，组长负责保管。</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50"/>
                                        <p:tgtEl>
                                          <p:spTgt spid="4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4" grpId="0" bldLvl="0" animBg="1"/>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12     </a:t>
            </a:r>
            <a:r>
              <a:rPr lang="zh-CN" altLang="en-US" sz="3200" b="1" dirty="0" smtClean="0">
                <a:solidFill>
                  <a:schemeClr val="accent5">
                    <a:lumMod val="75000"/>
                  </a:schemeClr>
                </a:solidFill>
                <a:latin typeface="Century Gothic" panose="020B0502020202020204" pitchFamily="34" charset="0"/>
              </a:rPr>
              <a:t>会议记录</a:t>
            </a: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71" name="缺角矩形"/>
          <p:cNvSpPr/>
          <p:nvPr/>
        </p:nvSpPr>
        <p:spPr>
          <a:xfrm>
            <a:off x="2082165"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1</a:t>
            </a:r>
          </a:p>
        </p:txBody>
      </p:sp>
      <p:sp>
        <p:nvSpPr>
          <p:cNvPr id="5" name="缺角矩形"/>
          <p:cNvSpPr/>
          <p:nvPr/>
        </p:nvSpPr>
        <p:spPr>
          <a:xfrm>
            <a:off x="8628380"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3</a:t>
            </a:r>
          </a:p>
        </p:txBody>
      </p:sp>
      <p:sp>
        <p:nvSpPr>
          <p:cNvPr id="6" name="缺角矩形"/>
          <p:cNvSpPr/>
          <p:nvPr/>
        </p:nvSpPr>
        <p:spPr>
          <a:xfrm>
            <a:off x="5343525" y="2353310"/>
            <a:ext cx="1503680" cy="1648460"/>
          </a:xfrm>
          <a:prstGeom prst="snip1Rect">
            <a:avLst>
              <a:gd name="adj" fmla="val 32099"/>
            </a:avLst>
          </a:prstGeom>
          <a:solidFill>
            <a:schemeClr val="bg1">
              <a:lumMod val="85000"/>
              <a:alpha val="80000"/>
            </a:schemeClr>
          </a:solidFill>
          <a:ln>
            <a:noFill/>
          </a:ln>
          <a:effectLst>
            <a:glow rad="215900">
              <a:schemeClr val="bg1">
                <a:lumMod val="50000"/>
                <a:alpha val="40000"/>
              </a:schemeClr>
            </a:glow>
            <a:softEdge rad="63500"/>
          </a:effectLst>
          <a:scene3d>
            <a:camera prst="perspectiveRight" fov="3600000">
              <a:rot lat="300000" lon="20400000" rev="21300000"/>
            </a:camera>
            <a:lightRig rig="three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7200">
                <a:ln w="28575" cmpd="sng">
                  <a:solidFill>
                    <a:schemeClr val="accent1">
                      <a:shade val="50000"/>
                    </a:schemeClr>
                  </a:solidFill>
                  <a:prstDash val="solid"/>
                </a:ln>
                <a:solidFill>
                  <a:srgbClr val="FFFFFF"/>
                </a:solidFill>
                <a:effectLst/>
                <a:latin typeface="华文行楷" panose="02010800040101010101" charset="-122"/>
                <a:ea typeface="华文行楷" panose="02010800040101010101" charset="-122"/>
              </a:rPr>
              <a:t>2</a:t>
            </a:r>
          </a:p>
        </p:txBody>
      </p:sp>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3587297162"/>
              </p:ext>
            </p:extLst>
          </p:nvPr>
        </p:nvGraphicFramePr>
        <p:xfrm>
          <a:off x="2348230" y="4641850"/>
          <a:ext cx="971550" cy="666750"/>
        </p:xfrm>
        <a:graphic>
          <a:graphicData uri="http://schemas.openxmlformats.org/presentationml/2006/ole">
            <mc:AlternateContent xmlns:mc="http://schemas.openxmlformats.org/markup-compatibility/2006">
              <mc:Choice xmlns:v="urn:schemas-microsoft-com:vml" Requires="v">
                <p:oleObj spid="_x0000_s1036" name="文档" showAsIcon="1" r:id="rId3" imgW="971550" imgH="666750" progId="Word.Document.12">
                  <p:embed/>
                </p:oleObj>
              </mc:Choice>
              <mc:Fallback>
                <p:oleObj name="文档" showAsIcon="1" r:id="rId3" imgW="971550" imgH="666750" progId="Word.Document.12">
                  <p:embed/>
                  <p:pic>
                    <p:nvPicPr>
                      <p:cNvPr id="0" name="图片 1024"/>
                      <p:cNvPicPr/>
                      <p:nvPr/>
                    </p:nvPicPr>
                    <p:blipFill>
                      <a:blip r:embed="rId4"/>
                      <a:stretch>
                        <a:fillRect/>
                      </a:stretch>
                    </p:blipFill>
                    <p:spPr>
                      <a:xfrm>
                        <a:off x="2348230" y="4641850"/>
                        <a:ext cx="971550" cy="66675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5608955" y="4641850"/>
          <a:ext cx="971550" cy="666750"/>
        </p:xfrm>
        <a:graphic>
          <a:graphicData uri="http://schemas.openxmlformats.org/presentationml/2006/ole">
            <mc:AlternateContent xmlns:mc="http://schemas.openxmlformats.org/markup-compatibility/2006">
              <mc:Choice xmlns:v="urn:schemas-microsoft-com:vml" Requires="v">
                <p:oleObj spid="_x0000_s1037" showAsIcon="1" r:id="rId5" imgW="971550" imgH="666750" progId="Word.Document.12">
                  <p:embed/>
                </p:oleObj>
              </mc:Choice>
              <mc:Fallback>
                <p:oleObj showAsIcon="1" r:id="rId5" imgW="971550" imgH="666750" progId="Word.Document.12">
                  <p:embed/>
                  <p:pic>
                    <p:nvPicPr>
                      <p:cNvPr id="0" name="图片 1025"/>
                      <p:cNvPicPr/>
                      <p:nvPr/>
                    </p:nvPicPr>
                    <p:blipFill>
                      <a:blip r:embed="rId6"/>
                      <a:stretch>
                        <a:fillRect/>
                      </a:stretch>
                    </p:blipFill>
                    <p:spPr>
                      <a:xfrm>
                        <a:off x="5608955" y="4641850"/>
                        <a:ext cx="971550" cy="66675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8682990" y="4641850"/>
          <a:ext cx="971550" cy="666750"/>
        </p:xfrm>
        <a:graphic>
          <a:graphicData uri="http://schemas.openxmlformats.org/presentationml/2006/ole">
            <mc:AlternateContent xmlns:mc="http://schemas.openxmlformats.org/markup-compatibility/2006">
              <mc:Choice xmlns:v="urn:schemas-microsoft-com:vml" Requires="v">
                <p:oleObj spid="_x0000_s1038" showAsIcon="1" r:id="rId7" imgW="971550" imgH="666750" progId="Word.Document.12">
                  <p:embed/>
                </p:oleObj>
              </mc:Choice>
              <mc:Fallback>
                <p:oleObj showAsIcon="1" r:id="rId7" imgW="971550" imgH="666750" progId="Word.Document.12">
                  <p:embed/>
                  <p:pic>
                    <p:nvPicPr>
                      <p:cNvPr id="0" name="图片 1026"/>
                      <p:cNvPicPr/>
                      <p:nvPr/>
                    </p:nvPicPr>
                    <p:blipFill>
                      <a:blip r:embed="rId8"/>
                      <a:stretch>
                        <a:fillRect/>
                      </a:stretch>
                    </p:blipFill>
                    <p:spPr>
                      <a:xfrm>
                        <a:off x="8682990" y="4641850"/>
                        <a:ext cx="971550" cy="666750"/>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871070" y="261100"/>
            <a:ext cx="328426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13     </a:t>
            </a:r>
            <a:r>
              <a:rPr lang="zh-CN" altLang="en-US" sz="3200" b="1" dirty="0" smtClean="0">
                <a:solidFill>
                  <a:schemeClr val="accent5">
                    <a:lumMod val="75000"/>
                  </a:schemeClr>
                </a:solidFill>
                <a:latin typeface="Century Gothic" panose="020B0502020202020204" pitchFamily="34" charset="0"/>
              </a:rPr>
              <a:t>自我评价</a:t>
            </a: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7" name="文本框 6"/>
          <p:cNvSpPr txBox="1"/>
          <p:nvPr/>
        </p:nvSpPr>
        <p:spPr>
          <a:xfrm>
            <a:off x="2019300" y="2108200"/>
            <a:ext cx="8151495" cy="2953385"/>
          </a:xfrm>
          <a:prstGeom prst="rect">
            <a:avLst/>
          </a:prstGeom>
          <a:noFill/>
        </p:spPr>
        <p:txBody>
          <a:bodyPr wrap="square" rtlCol="0">
            <a:spAutoFit/>
          </a:bodyPr>
          <a:lstStyle/>
          <a:p>
            <a:r>
              <a:rPr lang="zh-CN" altLang="en-US" sz="2800">
                <a:ln/>
                <a:solidFill>
                  <a:schemeClr val="tx1"/>
                </a:solidFill>
                <a:effectLst>
                  <a:outerShdw blurRad="38100" dist="19050" dir="2700000" algn="tl" rotWithShape="0">
                    <a:schemeClr val="dk1">
                      <a:alpha val="40000"/>
                    </a:schemeClr>
                  </a:outerShdw>
                </a:effectLst>
              </a:rPr>
              <a:t>对于小组：</a:t>
            </a: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及时开会，任务分配合理。</a:t>
            </a: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组员之间沟通紧密，有良好的合作意识。</a:t>
            </a: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组员的工作可以按时完成，组长按时检查进度。</a:t>
            </a:r>
          </a:p>
          <a:p>
            <a:pPr marL="342900" lvl="0" indent="-342900">
              <a:buFont typeface="+mj-lt"/>
              <a:buAutoNum type="arabicPeriod"/>
            </a:pPr>
            <a:r>
              <a:rPr lang="zh-CN" altLang="en-US" sz="2800">
                <a:ln/>
                <a:solidFill>
                  <a:schemeClr val="accent1"/>
                </a:solidFill>
                <a:effectLst>
                  <a:outerShdw blurRad="38100" dist="25400" dir="5400000" algn="ctr" rotWithShape="0">
                    <a:srgbClr val="6E747A">
                      <a:alpha val="43000"/>
                    </a:srgbClr>
                  </a:outerShdw>
                </a:effectLst>
                <a:latin typeface="华文隶书" panose="02010800040101010101" charset="-122"/>
                <a:ea typeface="华文隶书" panose="02010800040101010101" charset="-122"/>
              </a:rPr>
              <a:t>精益求精，不断完善成果。</a:t>
            </a:r>
          </a:p>
          <a:p>
            <a:pPr marL="342900" lvl="0" indent="-342900">
              <a:buFont typeface="+mj-lt"/>
              <a:buAutoNum type="arabicPeriod"/>
            </a:pPr>
            <a:endParaRPr lang="zh-CN" altLang="en-US"/>
          </a:p>
          <a:p>
            <a:pPr lvl="0" indent="0">
              <a:buFont typeface="+mj-lt"/>
              <a:buNone/>
            </a:pPr>
            <a:r>
              <a:rPr lang="zh-CN" altLang="en-US" sz="2800">
                <a:ln/>
                <a:solidFill>
                  <a:schemeClr val="tx1"/>
                </a:solidFill>
                <a:effectLst>
                  <a:outerShdw blurRad="38100" dist="19050" dir="2700000" algn="tl" rotWithShape="0">
                    <a:schemeClr val="dk1">
                      <a:alpha val="40000"/>
                    </a:schemeClr>
                  </a:outerShdw>
                </a:effectLst>
              </a:rPr>
              <a:t>总体来说，在该阶段我们小组运作正常，表现达标。</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439022" y="271465"/>
            <a:ext cx="391471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14     </a:t>
            </a:r>
            <a:r>
              <a:rPr lang="zh-CN" altLang="en-US" sz="3200" b="1" dirty="0" smtClean="0">
                <a:solidFill>
                  <a:schemeClr val="accent5">
                    <a:lumMod val="75000"/>
                  </a:schemeClr>
                </a:solidFill>
                <a:latin typeface="Century Gothic" panose="020B0502020202020204" pitchFamily="34" charset="0"/>
              </a:rPr>
              <a:t>参考文献</a:t>
            </a: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21" name="剪去对角的矩形 1"/>
          <p:cNvSpPr>
            <a:spLocks noChangeArrowheads="1"/>
          </p:cNvSpPr>
          <p:nvPr/>
        </p:nvSpPr>
        <p:spPr bwMode="auto">
          <a:xfrm>
            <a:off x="1563370" y="1481250"/>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solidFill>
                <a:prstClr val="black"/>
              </a:solidFill>
            </a:endParaRPr>
          </a:p>
        </p:txBody>
      </p:sp>
      <p:sp>
        <p:nvSpPr>
          <p:cNvPr id="22" name="文本框 24"/>
          <p:cNvSpPr txBox="1">
            <a:spLocks noChangeArrowheads="1"/>
          </p:cNvSpPr>
          <p:nvPr/>
        </p:nvSpPr>
        <p:spPr bwMode="auto">
          <a:xfrm>
            <a:off x="1903677" y="1798091"/>
            <a:ext cx="318341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sz="2400" b="1" dirty="0" smtClean="0">
                <a:solidFill>
                  <a:prstClr val="white"/>
                </a:solidFill>
                <a:latin typeface="微软雅黑" panose="020B0503020204020204" pitchFamily="34" charset="-122"/>
                <a:ea typeface="微软雅黑" panose="020B0503020204020204" pitchFamily="34" charset="-122"/>
              </a:rPr>
              <a:t>参考文献</a:t>
            </a:r>
            <a:endParaRPr lang="zh-CN" sz="2400" b="1" dirty="0">
              <a:solidFill>
                <a:prstClr val="white"/>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422799" y="2258486"/>
            <a:ext cx="7344816" cy="1753235"/>
          </a:xfrm>
          <a:prstGeom prst="rect">
            <a:avLst/>
          </a:prstGeom>
          <a:noFill/>
        </p:spPr>
        <p:txBody>
          <a:bodyPr wrap="square" rtlCol="0">
            <a:spAutoFit/>
          </a:bodyPr>
          <a:lstStyle/>
          <a:p>
            <a:pPr>
              <a:lnSpc>
                <a:spcPct val="150000"/>
              </a:lnSpc>
            </a:pPr>
            <a:endParaRPr lang="en-US" altLang="zh-CN" dirty="0">
              <a:solidFill>
                <a:prstClr val="white"/>
              </a:solidFill>
              <a:latin typeface="微软雅黑" panose="020B0503020204020204" pitchFamily="34" charset="-122"/>
            </a:endParaRPr>
          </a:p>
          <a:p>
            <a:pPr>
              <a:lnSpc>
                <a:spcPct val="150000"/>
              </a:lnSpc>
            </a:pPr>
            <a:r>
              <a:rPr lang="en-US" altLang="zh-CN" dirty="0">
                <a:solidFill>
                  <a:prstClr val="white"/>
                </a:solidFill>
                <a:latin typeface="微软雅黑" panose="020B0503020204020204" pitchFamily="34" charset="-122"/>
              </a:rPr>
              <a:t>[1]</a:t>
            </a:r>
            <a:r>
              <a:rPr lang="zh-CN" altLang="en-US" dirty="0">
                <a:solidFill>
                  <a:prstClr val="white"/>
                </a:solidFill>
                <a:latin typeface="微软雅黑" panose="020B0503020204020204" pitchFamily="34" charset="-122"/>
              </a:rPr>
              <a:t>知晓程序</a:t>
            </a:r>
            <a:r>
              <a:rPr lang="en-US" altLang="zh-CN" dirty="0">
                <a:solidFill>
                  <a:prstClr val="white"/>
                </a:solidFill>
                <a:latin typeface="微软雅黑" panose="020B0503020204020204" pitchFamily="34" charset="-122"/>
              </a:rPr>
              <a:t>.《小游戏行业发展报告（2018）》	[J/OL].https://drop.ifanr.cn/s/BaKURAibwHfcJYm</a:t>
            </a:r>
            <a:r>
              <a:rPr lang="zh-CN" altLang="en-US" dirty="0">
                <a:solidFill>
                  <a:prstClr val="white"/>
                </a:solidFill>
                <a:latin typeface="微软雅黑" panose="020B0503020204020204" pitchFamily="34" charset="-122"/>
              </a:rPr>
              <a:t>（密码：</a:t>
            </a:r>
            <a:r>
              <a:rPr lang="en-US" altLang="zh-CN" dirty="0">
                <a:solidFill>
                  <a:prstClr val="white"/>
                </a:solidFill>
                <a:latin typeface="微软雅黑" panose="020B0503020204020204" pitchFamily="34" charset="-122"/>
              </a:rPr>
              <a:t>	</a:t>
            </a:r>
            <a:r>
              <a:rPr lang="zh-CN" altLang="en-US" dirty="0">
                <a:solidFill>
                  <a:prstClr val="white"/>
                </a:solidFill>
                <a:latin typeface="微软雅黑" panose="020B0503020204020204" pitchFamily="34" charset="-122"/>
              </a:rPr>
              <a:t>zxcx0101）</a:t>
            </a:r>
            <a:r>
              <a:rPr lang="en-US" altLang="zh-CN" dirty="0">
                <a:solidFill>
                  <a:prstClr val="white"/>
                </a:solidFill>
                <a:latin typeface="微软雅黑" panose="020B0503020204020204" pitchFamily="34" charset="-122"/>
              </a:rPr>
              <a:t>，2018.01.19/2018.03.30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50"/>
                                        <p:tgtEl>
                                          <p:spTgt spid="4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1" grpId="0" bldLvl="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extBox 1105"/>
          <p:cNvSpPr txBox="1">
            <a:spLocks noChangeArrowheads="1"/>
          </p:cNvSpPr>
          <p:nvPr/>
        </p:nvSpPr>
        <p:spPr bwMode="auto">
          <a:xfrm>
            <a:off x="2374605" y="1909766"/>
            <a:ext cx="7441231" cy="121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lnSpc>
                <a:spcPct val="150000"/>
              </a:lnSpc>
              <a:spcBef>
                <a:spcPct val="0"/>
              </a:spcBef>
              <a:spcAft>
                <a:spcPct val="0"/>
              </a:spcAft>
            </a:pPr>
            <a:r>
              <a:rPr lang="en-US" altLang="zh-CN" sz="5400" b="1" dirty="0" smtClean="0">
                <a:solidFill>
                  <a:schemeClr val="accent5">
                    <a:lumMod val="75000"/>
                  </a:schemeClr>
                </a:solidFill>
              </a:rPr>
              <a:t>THANKS FOR WATCHING</a:t>
            </a:r>
            <a:endParaRPr lang="zh-CN" altLang="en-US" sz="5400" b="1" dirty="0">
              <a:solidFill>
                <a:schemeClr val="accent5">
                  <a:lumMod val="75000"/>
                </a:schemeClr>
              </a:solidFill>
            </a:endParaRPr>
          </a:p>
        </p:txBody>
      </p:sp>
      <p:sp>
        <p:nvSpPr>
          <p:cNvPr id="114" name="Freeform 6"/>
          <p:cNvSpPr>
            <a:spLocks noEditPoints="1"/>
          </p:cNvSpPr>
          <p:nvPr/>
        </p:nvSpPr>
        <p:spPr bwMode="auto">
          <a:xfrm rot="-5400000">
            <a:off x="5738830" y="-579699"/>
            <a:ext cx="712787" cy="8174561"/>
          </a:xfrm>
          <a:custGeom>
            <a:avLst/>
            <a:gdLst>
              <a:gd name="T0" fmla="*/ 2147483647 w 191"/>
              <a:gd name="T1" fmla="*/ 2147483647 h 2193"/>
              <a:gd name="T2" fmla="*/ 2147483647 w 191"/>
              <a:gd name="T3" fmla="*/ 2147483647 h 2193"/>
              <a:gd name="T4" fmla="*/ 2147483647 w 191"/>
              <a:gd name="T5" fmla="*/ 2147483647 h 2193"/>
              <a:gd name="T6" fmla="*/ 2147483647 w 191"/>
              <a:gd name="T7" fmla="*/ 2147483647 h 2193"/>
              <a:gd name="T8" fmla="*/ 2147483647 w 191"/>
              <a:gd name="T9" fmla="*/ 2147483647 h 2193"/>
              <a:gd name="T10" fmla="*/ 2147483647 w 191"/>
              <a:gd name="T11" fmla="*/ 2147483647 h 2193"/>
              <a:gd name="T12" fmla="*/ 0 w 191"/>
              <a:gd name="T13" fmla="*/ 2147483647 h 2193"/>
              <a:gd name="T14" fmla="*/ 2147483647 w 191"/>
              <a:gd name="T15" fmla="*/ 2147483647 h 2193"/>
              <a:gd name="T16" fmla="*/ 2147483647 w 191"/>
              <a:gd name="T17" fmla="*/ 2147483647 h 2193"/>
              <a:gd name="T18" fmla="*/ 2147483647 w 191"/>
              <a:gd name="T19" fmla="*/ 2147483647 h 2193"/>
              <a:gd name="T20" fmla="*/ 2147483647 w 191"/>
              <a:gd name="T21" fmla="*/ 2147483647 h 2193"/>
              <a:gd name="T22" fmla="*/ 2147483647 w 191"/>
              <a:gd name="T23" fmla="*/ 2147483647 h 2193"/>
              <a:gd name="T24" fmla="*/ 2147483647 w 191"/>
              <a:gd name="T25" fmla="*/ 2147483647 h 2193"/>
              <a:gd name="T26" fmla="*/ 2147483647 w 191"/>
              <a:gd name="T27" fmla="*/ 2147483647 h 2193"/>
              <a:gd name="T28" fmla="*/ 2147483647 w 191"/>
              <a:gd name="T29" fmla="*/ 2147483647 h 2193"/>
              <a:gd name="T30" fmla="*/ 2147483647 w 191"/>
              <a:gd name="T31" fmla="*/ 2147483647 h 2193"/>
              <a:gd name="T32" fmla="*/ 2147483647 w 191"/>
              <a:gd name="T33" fmla="*/ 0 h 2193"/>
              <a:gd name="T34" fmla="*/ 2147483647 w 191"/>
              <a:gd name="T35" fmla="*/ 2147483647 h 2193"/>
              <a:gd name="T36" fmla="*/ 2147483647 w 191"/>
              <a:gd name="T37" fmla="*/ 2147483647 h 2193"/>
              <a:gd name="T38" fmla="*/ 2147483647 w 191"/>
              <a:gd name="T39" fmla="*/ 2147483647 h 2193"/>
              <a:gd name="T40" fmla="*/ 2147483647 w 191"/>
              <a:gd name="T41" fmla="*/ 2147483647 h 2193"/>
              <a:gd name="T42" fmla="*/ 2147483647 w 191"/>
              <a:gd name="T43" fmla="*/ 2147483647 h 2193"/>
              <a:gd name="T44" fmla="*/ 2147483647 w 191"/>
              <a:gd name="T45" fmla="*/ 2147483647 h 2193"/>
              <a:gd name="T46" fmla="*/ 2147483647 w 191"/>
              <a:gd name="T47" fmla="*/ 2147483647 h 2193"/>
              <a:gd name="T48" fmla="*/ 2147483647 w 191"/>
              <a:gd name="T49" fmla="*/ 2147483647 h 2193"/>
              <a:gd name="T50" fmla="*/ 2147483647 w 191"/>
              <a:gd name="T51" fmla="*/ 2147483647 h 2193"/>
              <a:gd name="T52" fmla="*/ 2147483647 w 191"/>
              <a:gd name="T53" fmla="*/ 2147483647 h 2193"/>
              <a:gd name="T54" fmla="*/ 2147483647 w 191"/>
              <a:gd name="T55" fmla="*/ 2147483647 h 2193"/>
              <a:gd name="T56" fmla="*/ 2147483647 w 191"/>
              <a:gd name="T57" fmla="*/ 2147483647 h 2193"/>
              <a:gd name="T58" fmla="*/ 2147483647 w 191"/>
              <a:gd name="T59" fmla="*/ 2147483647 h 2193"/>
              <a:gd name="T60" fmla="*/ 2147483647 w 191"/>
              <a:gd name="T61" fmla="*/ 2147483647 h 2193"/>
              <a:gd name="T62" fmla="*/ 2147483647 w 191"/>
              <a:gd name="T63" fmla="*/ 2147483647 h 2193"/>
              <a:gd name="T64" fmla="*/ 2147483647 w 191"/>
              <a:gd name="T65" fmla="*/ 2147483647 h 2193"/>
              <a:gd name="T66" fmla="*/ 2147483647 w 191"/>
              <a:gd name="T67" fmla="*/ 2147483647 h 2193"/>
              <a:gd name="T68" fmla="*/ 2147483647 w 191"/>
              <a:gd name="T69" fmla="*/ 2147483647 h 2193"/>
              <a:gd name="T70" fmla="*/ 2147483647 w 191"/>
              <a:gd name="T71" fmla="*/ 2147483647 h 2193"/>
              <a:gd name="T72" fmla="*/ 2147483647 w 191"/>
              <a:gd name="T73" fmla="*/ 2147483647 h 2193"/>
              <a:gd name="T74" fmla="*/ 2147483647 w 191"/>
              <a:gd name="T75" fmla="*/ 2147483647 h 2193"/>
              <a:gd name="T76" fmla="*/ 2147483647 w 191"/>
              <a:gd name="T77" fmla="*/ 2147483647 h 2193"/>
              <a:gd name="T78" fmla="*/ 2147483647 w 191"/>
              <a:gd name="T79" fmla="*/ 2147483647 h 2193"/>
              <a:gd name="T80" fmla="*/ 2147483647 w 191"/>
              <a:gd name="T81" fmla="*/ 2147483647 h 219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2193">
                <a:moveTo>
                  <a:pt x="103" y="1096"/>
                </a:moveTo>
                <a:cubicBezTo>
                  <a:pt x="103" y="1101"/>
                  <a:pt x="100" y="1104"/>
                  <a:pt x="95" y="1104"/>
                </a:cubicBezTo>
                <a:cubicBezTo>
                  <a:pt x="91" y="1104"/>
                  <a:pt x="88" y="1101"/>
                  <a:pt x="88" y="1096"/>
                </a:cubicBezTo>
                <a:cubicBezTo>
                  <a:pt x="88" y="1092"/>
                  <a:pt x="91" y="1089"/>
                  <a:pt x="95" y="1089"/>
                </a:cubicBezTo>
                <a:cubicBezTo>
                  <a:pt x="100" y="1089"/>
                  <a:pt x="103" y="1092"/>
                  <a:pt x="103" y="1096"/>
                </a:cubicBezTo>
                <a:close/>
                <a:moveTo>
                  <a:pt x="191" y="1096"/>
                </a:moveTo>
                <a:cubicBezTo>
                  <a:pt x="191" y="1083"/>
                  <a:pt x="167" y="1070"/>
                  <a:pt x="120" y="1086"/>
                </a:cubicBezTo>
                <a:cubicBezTo>
                  <a:pt x="165" y="1064"/>
                  <a:pt x="172" y="1038"/>
                  <a:pt x="163" y="1029"/>
                </a:cubicBezTo>
                <a:cubicBezTo>
                  <a:pt x="153" y="1020"/>
                  <a:pt x="127" y="1027"/>
                  <a:pt x="105" y="1072"/>
                </a:cubicBezTo>
                <a:cubicBezTo>
                  <a:pt x="122" y="1025"/>
                  <a:pt x="109" y="1001"/>
                  <a:pt x="95" y="1001"/>
                </a:cubicBezTo>
                <a:cubicBezTo>
                  <a:pt x="82" y="1001"/>
                  <a:pt x="69" y="1025"/>
                  <a:pt x="85" y="1072"/>
                </a:cubicBezTo>
                <a:cubicBezTo>
                  <a:pt x="63" y="1027"/>
                  <a:pt x="38" y="1020"/>
                  <a:pt x="28" y="1029"/>
                </a:cubicBezTo>
                <a:cubicBezTo>
                  <a:pt x="19" y="1038"/>
                  <a:pt x="26" y="1064"/>
                  <a:pt x="71" y="1086"/>
                </a:cubicBezTo>
                <a:cubicBezTo>
                  <a:pt x="24" y="1070"/>
                  <a:pt x="0" y="1083"/>
                  <a:pt x="0" y="1096"/>
                </a:cubicBezTo>
                <a:cubicBezTo>
                  <a:pt x="0" y="1110"/>
                  <a:pt x="24" y="1123"/>
                  <a:pt x="71" y="1106"/>
                </a:cubicBezTo>
                <a:cubicBezTo>
                  <a:pt x="26" y="1128"/>
                  <a:pt x="19" y="1154"/>
                  <a:pt x="28" y="1164"/>
                </a:cubicBezTo>
                <a:cubicBezTo>
                  <a:pt x="38" y="1173"/>
                  <a:pt x="63" y="1166"/>
                  <a:pt x="85" y="1121"/>
                </a:cubicBezTo>
                <a:cubicBezTo>
                  <a:pt x="69" y="1168"/>
                  <a:pt x="82" y="1192"/>
                  <a:pt x="95" y="1192"/>
                </a:cubicBezTo>
                <a:cubicBezTo>
                  <a:pt x="109" y="1192"/>
                  <a:pt x="122" y="1168"/>
                  <a:pt x="105" y="1121"/>
                </a:cubicBezTo>
                <a:cubicBezTo>
                  <a:pt x="127" y="1166"/>
                  <a:pt x="153" y="1173"/>
                  <a:pt x="163" y="1164"/>
                </a:cubicBezTo>
                <a:cubicBezTo>
                  <a:pt x="172" y="1154"/>
                  <a:pt x="165" y="1128"/>
                  <a:pt x="120" y="1106"/>
                </a:cubicBezTo>
                <a:cubicBezTo>
                  <a:pt x="167" y="1123"/>
                  <a:pt x="191" y="1110"/>
                  <a:pt x="191" y="1096"/>
                </a:cubicBezTo>
                <a:close/>
                <a:moveTo>
                  <a:pt x="95" y="0"/>
                </a:moveTo>
                <a:cubicBezTo>
                  <a:pt x="89" y="125"/>
                  <a:pt x="89" y="125"/>
                  <a:pt x="89" y="125"/>
                </a:cubicBezTo>
                <a:cubicBezTo>
                  <a:pt x="86" y="191"/>
                  <a:pt x="84" y="291"/>
                  <a:pt x="81" y="395"/>
                </a:cubicBezTo>
                <a:cubicBezTo>
                  <a:pt x="78" y="568"/>
                  <a:pt x="76" y="753"/>
                  <a:pt x="75" y="810"/>
                </a:cubicBezTo>
                <a:cubicBezTo>
                  <a:pt x="75" y="827"/>
                  <a:pt x="75" y="842"/>
                  <a:pt x="75" y="857"/>
                </a:cubicBezTo>
                <a:cubicBezTo>
                  <a:pt x="74" y="881"/>
                  <a:pt x="74" y="901"/>
                  <a:pt x="74" y="920"/>
                </a:cubicBezTo>
                <a:cubicBezTo>
                  <a:pt x="117" y="920"/>
                  <a:pt x="117" y="920"/>
                  <a:pt x="117" y="920"/>
                </a:cubicBezTo>
                <a:cubicBezTo>
                  <a:pt x="117" y="901"/>
                  <a:pt x="117" y="881"/>
                  <a:pt x="116" y="857"/>
                </a:cubicBezTo>
                <a:cubicBezTo>
                  <a:pt x="116" y="842"/>
                  <a:pt x="116" y="827"/>
                  <a:pt x="116" y="810"/>
                </a:cubicBezTo>
                <a:cubicBezTo>
                  <a:pt x="115" y="753"/>
                  <a:pt x="113" y="568"/>
                  <a:pt x="109" y="395"/>
                </a:cubicBezTo>
                <a:cubicBezTo>
                  <a:pt x="107" y="291"/>
                  <a:pt x="105" y="191"/>
                  <a:pt x="102" y="125"/>
                </a:cubicBezTo>
                <a:cubicBezTo>
                  <a:pt x="95" y="0"/>
                  <a:pt x="95" y="0"/>
                  <a:pt x="95" y="0"/>
                </a:cubicBezTo>
                <a:close/>
                <a:moveTo>
                  <a:pt x="132" y="977"/>
                </a:moveTo>
                <a:cubicBezTo>
                  <a:pt x="132" y="977"/>
                  <a:pt x="132" y="977"/>
                  <a:pt x="132" y="977"/>
                </a:cubicBezTo>
                <a:cubicBezTo>
                  <a:pt x="132" y="985"/>
                  <a:pt x="126" y="992"/>
                  <a:pt x="117" y="992"/>
                </a:cubicBezTo>
                <a:cubicBezTo>
                  <a:pt x="74" y="992"/>
                  <a:pt x="74" y="992"/>
                  <a:pt x="74" y="992"/>
                </a:cubicBezTo>
                <a:cubicBezTo>
                  <a:pt x="65" y="992"/>
                  <a:pt x="59" y="985"/>
                  <a:pt x="59" y="977"/>
                </a:cubicBezTo>
                <a:cubicBezTo>
                  <a:pt x="59" y="977"/>
                  <a:pt x="59" y="977"/>
                  <a:pt x="59" y="977"/>
                </a:cubicBezTo>
                <a:cubicBezTo>
                  <a:pt x="59" y="968"/>
                  <a:pt x="65" y="962"/>
                  <a:pt x="74" y="962"/>
                </a:cubicBezTo>
                <a:cubicBezTo>
                  <a:pt x="117" y="962"/>
                  <a:pt x="117" y="962"/>
                  <a:pt x="117" y="962"/>
                </a:cubicBezTo>
                <a:cubicBezTo>
                  <a:pt x="126" y="962"/>
                  <a:pt x="132" y="968"/>
                  <a:pt x="132" y="977"/>
                </a:cubicBezTo>
                <a:close/>
                <a:moveTo>
                  <a:pt x="124" y="941"/>
                </a:moveTo>
                <a:cubicBezTo>
                  <a:pt x="124" y="941"/>
                  <a:pt x="124" y="941"/>
                  <a:pt x="124" y="941"/>
                </a:cubicBezTo>
                <a:cubicBezTo>
                  <a:pt x="124" y="947"/>
                  <a:pt x="119" y="953"/>
                  <a:pt x="112" y="953"/>
                </a:cubicBezTo>
                <a:cubicBezTo>
                  <a:pt x="79" y="953"/>
                  <a:pt x="79" y="953"/>
                  <a:pt x="79" y="953"/>
                </a:cubicBezTo>
                <a:cubicBezTo>
                  <a:pt x="72" y="953"/>
                  <a:pt x="67" y="947"/>
                  <a:pt x="67" y="941"/>
                </a:cubicBezTo>
                <a:cubicBezTo>
                  <a:pt x="67" y="941"/>
                  <a:pt x="67" y="941"/>
                  <a:pt x="67" y="941"/>
                </a:cubicBezTo>
                <a:cubicBezTo>
                  <a:pt x="67" y="935"/>
                  <a:pt x="72" y="929"/>
                  <a:pt x="79" y="929"/>
                </a:cubicBezTo>
                <a:cubicBezTo>
                  <a:pt x="112" y="929"/>
                  <a:pt x="112" y="929"/>
                  <a:pt x="112" y="929"/>
                </a:cubicBezTo>
                <a:cubicBezTo>
                  <a:pt x="119" y="929"/>
                  <a:pt x="124" y="935"/>
                  <a:pt x="124" y="941"/>
                </a:cubicBezTo>
                <a:close/>
                <a:moveTo>
                  <a:pt x="95" y="2193"/>
                </a:moveTo>
                <a:cubicBezTo>
                  <a:pt x="89" y="2067"/>
                  <a:pt x="89" y="2067"/>
                  <a:pt x="89" y="2067"/>
                </a:cubicBezTo>
                <a:cubicBezTo>
                  <a:pt x="86" y="2002"/>
                  <a:pt x="84" y="1902"/>
                  <a:pt x="81" y="1798"/>
                </a:cubicBezTo>
                <a:cubicBezTo>
                  <a:pt x="78" y="1625"/>
                  <a:pt x="76" y="1440"/>
                  <a:pt x="75" y="1383"/>
                </a:cubicBezTo>
                <a:cubicBezTo>
                  <a:pt x="75" y="1366"/>
                  <a:pt x="75" y="1350"/>
                  <a:pt x="75" y="1336"/>
                </a:cubicBezTo>
                <a:cubicBezTo>
                  <a:pt x="74" y="1312"/>
                  <a:pt x="74" y="1292"/>
                  <a:pt x="74" y="1273"/>
                </a:cubicBezTo>
                <a:cubicBezTo>
                  <a:pt x="117" y="1273"/>
                  <a:pt x="117" y="1273"/>
                  <a:pt x="117" y="1273"/>
                </a:cubicBezTo>
                <a:cubicBezTo>
                  <a:pt x="117" y="1292"/>
                  <a:pt x="117" y="1312"/>
                  <a:pt x="116" y="1336"/>
                </a:cubicBezTo>
                <a:cubicBezTo>
                  <a:pt x="116" y="1350"/>
                  <a:pt x="116" y="1366"/>
                  <a:pt x="116" y="1383"/>
                </a:cubicBezTo>
                <a:cubicBezTo>
                  <a:pt x="115" y="1440"/>
                  <a:pt x="113" y="1625"/>
                  <a:pt x="109" y="1798"/>
                </a:cubicBezTo>
                <a:cubicBezTo>
                  <a:pt x="107" y="1902"/>
                  <a:pt x="105" y="2002"/>
                  <a:pt x="102" y="2067"/>
                </a:cubicBezTo>
                <a:cubicBezTo>
                  <a:pt x="95" y="2193"/>
                  <a:pt x="95" y="2193"/>
                  <a:pt x="95" y="2193"/>
                </a:cubicBezTo>
                <a:close/>
                <a:moveTo>
                  <a:pt x="132" y="1216"/>
                </a:moveTo>
                <a:cubicBezTo>
                  <a:pt x="132" y="1216"/>
                  <a:pt x="132" y="1216"/>
                  <a:pt x="132" y="1216"/>
                </a:cubicBezTo>
                <a:cubicBezTo>
                  <a:pt x="132" y="1208"/>
                  <a:pt x="126" y="1201"/>
                  <a:pt x="117" y="1201"/>
                </a:cubicBezTo>
                <a:cubicBezTo>
                  <a:pt x="74" y="1201"/>
                  <a:pt x="74" y="1201"/>
                  <a:pt x="74" y="1201"/>
                </a:cubicBezTo>
                <a:cubicBezTo>
                  <a:pt x="65" y="1201"/>
                  <a:pt x="59" y="1208"/>
                  <a:pt x="59" y="1216"/>
                </a:cubicBezTo>
                <a:cubicBezTo>
                  <a:pt x="59" y="1216"/>
                  <a:pt x="59" y="1216"/>
                  <a:pt x="59" y="1216"/>
                </a:cubicBezTo>
                <a:cubicBezTo>
                  <a:pt x="59" y="1224"/>
                  <a:pt x="65" y="1231"/>
                  <a:pt x="74" y="1231"/>
                </a:cubicBezTo>
                <a:cubicBezTo>
                  <a:pt x="117" y="1231"/>
                  <a:pt x="117" y="1231"/>
                  <a:pt x="117" y="1231"/>
                </a:cubicBezTo>
                <a:cubicBezTo>
                  <a:pt x="126" y="1231"/>
                  <a:pt x="132" y="1224"/>
                  <a:pt x="132" y="1216"/>
                </a:cubicBezTo>
                <a:close/>
                <a:moveTo>
                  <a:pt x="124" y="1252"/>
                </a:moveTo>
                <a:cubicBezTo>
                  <a:pt x="124" y="1252"/>
                  <a:pt x="124" y="1252"/>
                  <a:pt x="124" y="1252"/>
                </a:cubicBezTo>
                <a:cubicBezTo>
                  <a:pt x="124" y="1245"/>
                  <a:pt x="119" y="1240"/>
                  <a:pt x="112" y="1240"/>
                </a:cubicBezTo>
                <a:cubicBezTo>
                  <a:pt x="79" y="1240"/>
                  <a:pt x="79" y="1240"/>
                  <a:pt x="79" y="1240"/>
                </a:cubicBezTo>
                <a:cubicBezTo>
                  <a:pt x="72" y="1240"/>
                  <a:pt x="67" y="1245"/>
                  <a:pt x="67" y="1252"/>
                </a:cubicBezTo>
                <a:cubicBezTo>
                  <a:pt x="67" y="1252"/>
                  <a:pt x="67" y="1252"/>
                  <a:pt x="67" y="1252"/>
                </a:cubicBezTo>
                <a:cubicBezTo>
                  <a:pt x="67" y="1258"/>
                  <a:pt x="72" y="1263"/>
                  <a:pt x="79" y="1263"/>
                </a:cubicBezTo>
                <a:cubicBezTo>
                  <a:pt x="112" y="1263"/>
                  <a:pt x="112" y="1263"/>
                  <a:pt x="112" y="1263"/>
                </a:cubicBezTo>
                <a:cubicBezTo>
                  <a:pt x="119" y="1263"/>
                  <a:pt x="124" y="1258"/>
                  <a:pt x="124" y="1252"/>
                </a:cubicBezTo>
                <a:close/>
              </a:path>
            </a:pathLst>
          </a:custGeom>
          <a:solidFill>
            <a:schemeClr val="accent5">
              <a:lumMod val="75000"/>
            </a:schemeClr>
          </a:solidFill>
          <a:ln>
            <a:noFill/>
          </a:ln>
        </p:spPr>
        <p:txBody>
          <a:bodyPr/>
          <a:lstStyle/>
          <a:p>
            <a:pPr eaLnBrk="0" fontAlgn="base" hangingPunct="0">
              <a:spcBef>
                <a:spcPct val="0"/>
              </a:spcBef>
              <a:spcAft>
                <a:spcPct val="0"/>
              </a:spcAft>
            </a:pPr>
            <a:endParaRPr lang="zh-CN" altLang="en-US">
              <a:solidFill>
                <a:prstClr val="black"/>
              </a:solidFill>
            </a:endParaRPr>
          </a:p>
        </p:txBody>
      </p:sp>
      <p:sp>
        <p:nvSpPr>
          <p:cNvPr id="4" name="文本框 1"/>
          <p:cNvSpPr txBox="1"/>
          <p:nvPr/>
        </p:nvSpPr>
        <p:spPr>
          <a:xfrm>
            <a:off x="5018405" y="3863975"/>
            <a:ext cx="2093843" cy="584775"/>
          </a:xfrm>
          <a:prstGeom prst="rect">
            <a:avLst/>
          </a:prstGeom>
          <a:noFill/>
        </p:spPr>
        <p:txBody>
          <a:bodyPr wrap="none" rtlCol="0" anchor="t">
            <a:spAutoFit/>
          </a:bodyPr>
          <a:lstStyle/>
          <a:p>
            <a:r>
              <a:rPr lang="zh-CN" sz="3200" b="1" dirty="0" smtClean="0">
                <a:solidFill>
                  <a:schemeClr val="accent5">
                    <a:lumMod val="75000"/>
                  </a:schemeClr>
                </a:solidFill>
                <a:sym typeface="+mn-ea"/>
              </a:rPr>
              <a:t>小组：</a:t>
            </a:r>
            <a:r>
              <a:rPr lang="en-US" altLang="zh-CN" sz="3200" b="1" dirty="0" smtClean="0">
                <a:solidFill>
                  <a:schemeClr val="accent5">
                    <a:lumMod val="75000"/>
                  </a:schemeClr>
                </a:solidFill>
                <a:sym typeface="+mn-ea"/>
              </a:rPr>
              <a:t>G07</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fade">
                                      <p:cBhvr>
                                        <p:cTn id="7" dur="250"/>
                                        <p:tgtEl>
                                          <p:spTgt spid="1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50"/>
                                        <p:tgtEl>
                                          <p:spTgt spid="1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P spid="114"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687294" y="258763"/>
            <a:ext cx="2815859"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fontAlgn="base">
              <a:spcBef>
                <a:spcPct val="0"/>
              </a:spcBef>
              <a:spcAft>
                <a:spcPct val="0"/>
              </a:spcAft>
            </a:pPr>
            <a:r>
              <a:rPr lang="zh-CN" altLang="en-US" sz="4400" b="1" dirty="0">
                <a:solidFill>
                  <a:schemeClr val="accent5">
                    <a:lumMod val="75000"/>
                  </a:schemeClr>
                </a:solidFill>
              </a:rPr>
              <a:t>目录</a:t>
            </a:r>
          </a:p>
        </p:txBody>
      </p:sp>
      <p:grpSp>
        <p:nvGrpSpPr>
          <p:cNvPr id="3" name="组合 2"/>
          <p:cNvGrpSpPr/>
          <p:nvPr/>
        </p:nvGrpSpPr>
        <p:grpSpPr>
          <a:xfrm>
            <a:off x="3516575" y="730573"/>
            <a:ext cx="5157293" cy="557319"/>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schemeClr val="accent5">
                    <a:lumMod val="75000"/>
                  </a:schemeClr>
                </a:solidFill>
              </a:endParaRPr>
            </a:p>
          </p:txBody>
        </p:sp>
      </p:grpSp>
      <p:grpSp>
        <p:nvGrpSpPr>
          <p:cNvPr id="22" name="组合 21"/>
          <p:cNvGrpSpPr/>
          <p:nvPr/>
        </p:nvGrpSpPr>
        <p:grpSpPr bwMode="auto">
          <a:xfrm>
            <a:off x="2161540" y="1288415"/>
            <a:ext cx="3255010" cy="645160"/>
            <a:chOff x="2667000" y="1904085"/>
            <a:chExt cx="6972300" cy="1078753"/>
          </a:xfrm>
        </p:grpSpPr>
        <p:sp>
          <p:nvSpPr>
            <p:cNvPr id="23" name="圆角矩形 22"/>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24" name="TextBox 30"/>
            <p:cNvSpPr txBox="1">
              <a:spLocks noChangeArrowheads="1"/>
            </p:cNvSpPr>
            <p:nvPr/>
          </p:nvSpPr>
          <p:spPr bwMode="auto">
            <a:xfrm>
              <a:off x="3870763" y="1904085"/>
              <a:ext cx="3443984"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01  </a:t>
              </a:r>
              <a:r>
                <a:rPr lang="zh-CN" altLang="en-US" sz="2400" b="1" dirty="0" smtClean="0">
                  <a:solidFill>
                    <a:schemeClr val="accent5">
                      <a:lumMod val="75000"/>
                    </a:schemeClr>
                  </a:solidFill>
                  <a:latin typeface="Century Gothic" panose="020B0502020202020204" pitchFamily="34" charset="0"/>
                </a:rPr>
                <a:t>引言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13" name="组合 12"/>
          <p:cNvGrpSpPr/>
          <p:nvPr/>
        </p:nvGrpSpPr>
        <p:grpSpPr bwMode="auto">
          <a:xfrm>
            <a:off x="2161540" y="2043430"/>
            <a:ext cx="3255010" cy="645160"/>
            <a:chOff x="2667000" y="1904085"/>
            <a:chExt cx="6972300" cy="1078753"/>
          </a:xfrm>
        </p:grpSpPr>
        <p:sp>
          <p:nvSpPr>
            <p:cNvPr id="15" name="圆角矩形 1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17" name="TextBox 30"/>
            <p:cNvSpPr txBox="1">
              <a:spLocks noChangeArrowheads="1"/>
            </p:cNvSpPr>
            <p:nvPr/>
          </p:nvSpPr>
          <p:spPr bwMode="auto">
            <a:xfrm>
              <a:off x="3870762" y="1904085"/>
              <a:ext cx="4685832"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02  </a:t>
              </a:r>
              <a:r>
                <a:rPr lang="zh-CN" altLang="en-US" sz="2400" b="1" dirty="0" smtClean="0">
                  <a:solidFill>
                    <a:schemeClr val="accent5">
                      <a:lumMod val="75000"/>
                    </a:schemeClr>
                  </a:solidFill>
                  <a:latin typeface="Century Gothic" panose="020B0502020202020204" pitchFamily="34" charset="0"/>
                </a:rPr>
                <a:t>项目概述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18" name="组合 17"/>
          <p:cNvGrpSpPr/>
          <p:nvPr/>
        </p:nvGrpSpPr>
        <p:grpSpPr bwMode="auto">
          <a:xfrm>
            <a:off x="2161540" y="2804795"/>
            <a:ext cx="3255010" cy="645160"/>
            <a:chOff x="2667000" y="1904085"/>
            <a:chExt cx="6972300" cy="1078753"/>
          </a:xfrm>
        </p:grpSpPr>
        <p:sp>
          <p:nvSpPr>
            <p:cNvPr id="19" name="圆角矩形 18"/>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20" name="TextBox 30"/>
            <p:cNvSpPr txBox="1">
              <a:spLocks noChangeArrowheads="1"/>
            </p:cNvSpPr>
            <p:nvPr/>
          </p:nvSpPr>
          <p:spPr bwMode="auto">
            <a:xfrm>
              <a:off x="3870762" y="1904085"/>
              <a:ext cx="5425771"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03  </a:t>
              </a:r>
              <a:r>
                <a:rPr lang="zh-CN" altLang="en-US" sz="2400" b="1" dirty="0" smtClean="0">
                  <a:solidFill>
                    <a:schemeClr val="accent5">
                      <a:lumMod val="75000"/>
                    </a:schemeClr>
                  </a:solidFill>
                  <a:latin typeface="Century Gothic" panose="020B0502020202020204" pitchFamily="34" charset="0"/>
                </a:rPr>
                <a:t>计划阶段成果</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21" name="组合 20"/>
          <p:cNvGrpSpPr/>
          <p:nvPr/>
        </p:nvGrpSpPr>
        <p:grpSpPr bwMode="auto">
          <a:xfrm>
            <a:off x="2161540" y="3576955"/>
            <a:ext cx="3255010" cy="645160"/>
            <a:chOff x="2667000" y="1904085"/>
            <a:chExt cx="6972300" cy="1078753"/>
          </a:xfrm>
        </p:grpSpPr>
        <p:sp>
          <p:nvSpPr>
            <p:cNvPr id="32" name="圆角矩形 31"/>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3" name="TextBox 30"/>
            <p:cNvSpPr txBox="1">
              <a:spLocks noChangeArrowheads="1"/>
            </p:cNvSpPr>
            <p:nvPr/>
          </p:nvSpPr>
          <p:spPr bwMode="auto">
            <a:xfrm>
              <a:off x="3870762" y="1904085"/>
              <a:ext cx="514013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04  </a:t>
              </a:r>
              <a:r>
                <a:rPr lang="zh-CN" altLang="en-US" sz="2400" b="1" dirty="0" smtClean="0">
                  <a:solidFill>
                    <a:schemeClr val="accent5">
                      <a:lumMod val="75000"/>
                    </a:schemeClr>
                  </a:solidFill>
                  <a:latin typeface="Century Gothic" panose="020B0502020202020204" pitchFamily="34" charset="0"/>
                </a:rPr>
                <a:t>可行性研究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34" name="组合 33"/>
          <p:cNvGrpSpPr/>
          <p:nvPr/>
        </p:nvGrpSpPr>
        <p:grpSpPr bwMode="auto">
          <a:xfrm>
            <a:off x="2190115" y="4310380"/>
            <a:ext cx="3255010" cy="645160"/>
            <a:chOff x="2667000" y="1904085"/>
            <a:chExt cx="6972300" cy="1078753"/>
          </a:xfrm>
        </p:grpSpPr>
        <p:sp>
          <p:nvSpPr>
            <p:cNvPr id="35" name="圆角矩形 3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6" name="TextBox 30"/>
            <p:cNvSpPr txBox="1">
              <a:spLocks noChangeArrowheads="1"/>
            </p:cNvSpPr>
            <p:nvPr/>
          </p:nvSpPr>
          <p:spPr bwMode="auto">
            <a:xfrm>
              <a:off x="3870762" y="1904085"/>
              <a:ext cx="462462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05  </a:t>
              </a:r>
              <a:r>
                <a:rPr lang="zh-CN" altLang="en-US" sz="2400" b="1" dirty="0" smtClean="0">
                  <a:solidFill>
                    <a:schemeClr val="accent5">
                      <a:lumMod val="75000"/>
                    </a:schemeClr>
                  </a:solidFill>
                  <a:latin typeface="Century Gothic" panose="020B0502020202020204" pitchFamily="34" charset="0"/>
                </a:rPr>
                <a:t>风险应对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37" name="组合 36"/>
          <p:cNvGrpSpPr/>
          <p:nvPr/>
        </p:nvGrpSpPr>
        <p:grpSpPr bwMode="auto">
          <a:xfrm>
            <a:off x="2161540" y="5022850"/>
            <a:ext cx="3255010" cy="645160"/>
            <a:chOff x="2667000" y="1904085"/>
            <a:chExt cx="6972300" cy="1078753"/>
          </a:xfrm>
        </p:grpSpPr>
        <p:sp>
          <p:nvSpPr>
            <p:cNvPr id="38" name="圆角矩形 3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39"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06  </a:t>
              </a:r>
              <a:r>
                <a:rPr lang="zh-CN" altLang="en-US" sz="2400" b="1" dirty="0" smtClean="0">
                  <a:solidFill>
                    <a:schemeClr val="accent5">
                      <a:lumMod val="75000"/>
                    </a:schemeClr>
                  </a:solidFill>
                  <a:latin typeface="Century Gothic" panose="020B0502020202020204" pitchFamily="34" charset="0"/>
                </a:rPr>
                <a:t>项目计划书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58" name="组合 57"/>
          <p:cNvGrpSpPr/>
          <p:nvPr/>
        </p:nvGrpSpPr>
        <p:grpSpPr bwMode="auto">
          <a:xfrm>
            <a:off x="2161540" y="5757545"/>
            <a:ext cx="3255010" cy="645160"/>
            <a:chOff x="2667000" y="1904085"/>
            <a:chExt cx="6972300" cy="1078753"/>
          </a:xfrm>
        </p:grpSpPr>
        <p:sp>
          <p:nvSpPr>
            <p:cNvPr id="59" name="圆角矩形 58"/>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0" name="TextBox 30"/>
            <p:cNvSpPr txBox="1">
              <a:spLocks noChangeArrowheads="1"/>
            </p:cNvSpPr>
            <p:nvPr/>
          </p:nvSpPr>
          <p:spPr bwMode="auto">
            <a:xfrm>
              <a:off x="3870763" y="1904085"/>
              <a:ext cx="3443984"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07  OBS</a:t>
              </a:r>
              <a:r>
                <a:rPr lang="zh-CN" altLang="en-US" sz="2400" b="1" dirty="0" smtClean="0">
                  <a:solidFill>
                    <a:schemeClr val="accent5">
                      <a:lumMod val="75000"/>
                    </a:schemeClr>
                  </a:solidFill>
                  <a:latin typeface="Century Gothic" panose="020B0502020202020204" pitchFamily="34" charset="0"/>
                </a:rPr>
                <a:t>图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1" name="组合 60"/>
          <p:cNvGrpSpPr/>
          <p:nvPr/>
        </p:nvGrpSpPr>
        <p:grpSpPr bwMode="auto">
          <a:xfrm>
            <a:off x="6581140" y="1288415"/>
            <a:ext cx="3255010" cy="645160"/>
            <a:chOff x="2667000" y="1904085"/>
            <a:chExt cx="6972300" cy="1078753"/>
          </a:xfrm>
        </p:grpSpPr>
        <p:sp>
          <p:nvSpPr>
            <p:cNvPr id="62" name="圆角矩形 61"/>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3" name="TextBox 30"/>
            <p:cNvSpPr txBox="1">
              <a:spLocks noChangeArrowheads="1"/>
            </p:cNvSpPr>
            <p:nvPr/>
          </p:nvSpPr>
          <p:spPr bwMode="auto">
            <a:xfrm>
              <a:off x="3870762" y="1904085"/>
              <a:ext cx="4685832"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08  </a:t>
              </a:r>
              <a:r>
                <a:rPr lang="zh-CN" altLang="en-US" sz="2400" b="1" dirty="0" smtClean="0">
                  <a:solidFill>
                    <a:schemeClr val="accent5">
                      <a:lumMod val="75000"/>
                    </a:schemeClr>
                  </a:solidFill>
                  <a:latin typeface="Century Gothic" panose="020B0502020202020204" pitchFamily="34" charset="0"/>
                </a:rPr>
                <a:t>人员分工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4" name="组合 63"/>
          <p:cNvGrpSpPr/>
          <p:nvPr/>
        </p:nvGrpSpPr>
        <p:grpSpPr bwMode="auto">
          <a:xfrm>
            <a:off x="6581140" y="2043430"/>
            <a:ext cx="3255010" cy="645160"/>
            <a:chOff x="2667000" y="1904085"/>
            <a:chExt cx="6972300" cy="1078753"/>
          </a:xfrm>
        </p:grpSpPr>
        <p:sp>
          <p:nvSpPr>
            <p:cNvPr id="65" name="圆角矩形 6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6" name="TextBox 30"/>
            <p:cNvSpPr txBox="1">
              <a:spLocks noChangeArrowheads="1"/>
            </p:cNvSpPr>
            <p:nvPr/>
          </p:nvSpPr>
          <p:spPr bwMode="auto">
            <a:xfrm>
              <a:off x="3870762" y="1904085"/>
              <a:ext cx="5425771"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09  WBS</a:t>
              </a:r>
              <a:r>
                <a:rPr lang="zh-CN" altLang="en-US" sz="2400" b="1" dirty="0" smtClean="0">
                  <a:solidFill>
                    <a:schemeClr val="accent5">
                      <a:lumMod val="75000"/>
                    </a:schemeClr>
                  </a:solidFill>
                  <a:latin typeface="Century Gothic" panose="020B0502020202020204" pitchFamily="34" charset="0"/>
                </a:rPr>
                <a:t>图</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67" name="组合 66"/>
          <p:cNvGrpSpPr/>
          <p:nvPr/>
        </p:nvGrpSpPr>
        <p:grpSpPr bwMode="auto">
          <a:xfrm>
            <a:off x="6581140" y="2804795"/>
            <a:ext cx="3255010" cy="645160"/>
            <a:chOff x="2667000" y="1904085"/>
            <a:chExt cx="6972300" cy="1078753"/>
          </a:xfrm>
        </p:grpSpPr>
        <p:sp>
          <p:nvSpPr>
            <p:cNvPr id="68" name="圆角矩形 6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69" name="TextBox 30"/>
            <p:cNvSpPr txBox="1">
              <a:spLocks noChangeArrowheads="1"/>
            </p:cNvSpPr>
            <p:nvPr/>
          </p:nvSpPr>
          <p:spPr bwMode="auto">
            <a:xfrm>
              <a:off x="3870762" y="1904085"/>
              <a:ext cx="514013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10  </a:t>
              </a:r>
              <a:r>
                <a:rPr lang="zh-CN" altLang="en-US" sz="2400" b="1" dirty="0" smtClean="0">
                  <a:solidFill>
                    <a:schemeClr val="accent5">
                      <a:lumMod val="75000"/>
                    </a:schemeClr>
                  </a:solidFill>
                  <a:latin typeface="Century Gothic" panose="020B0502020202020204" pitchFamily="34" charset="0"/>
                </a:rPr>
                <a:t>里程碑设置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70" name="组合 69"/>
          <p:cNvGrpSpPr/>
          <p:nvPr/>
        </p:nvGrpSpPr>
        <p:grpSpPr bwMode="auto">
          <a:xfrm>
            <a:off x="6581140" y="3576955"/>
            <a:ext cx="3255010" cy="645160"/>
            <a:chOff x="2667000" y="1904085"/>
            <a:chExt cx="6972300" cy="1078753"/>
          </a:xfrm>
        </p:grpSpPr>
        <p:sp>
          <p:nvSpPr>
            <p:cNvPr id="71" name="圆角矩形 70"/>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72" name="TextBox 30"/>
            <p:cNvSpPr txBox="1">
              <a:spLocks noChangeArrowheads="1"/>
            </p:cNvSpPr>
            <p:nvPr/>
          </p:nvSpPr>
          <p:spPr bwMode="auto">
            <a:xfrm>
              <a:off x="3870762" y="1904085"/>
              <a:ext cx="4624623"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11  </a:t>
              </a:r>
              <a:r>
                <a:rPr lang="zh-CN" altLang="en-US" sz="2400" b="1" dirty="0" smtClean="0">
                  <a:solidFill>
                    <a:schemeClr val="accent5">
                      <a:lumMod val="75000"/>
                    </a:schemeClr>
                  </a:solidFill>
                  <a:latin typeface="Century Gothic" panose="020B0502020202020204" pitchFamily="34" charset="0"/>
                </a:rPr>
                <a:t>项目预算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73" name="组合 72"/>
          <p:cNvGrpSpPr/>
          <p:nvPr/>
        </p:nvGrpSpPr>
        <p:grpSpPr bwMode="auto">
          <a:xfrm>
            <a:off x="6581140" y="4310380"/>
            <a:ext cx="3255010" cy="645160"/>
            <a:chOff x="2667000" y="1904085"/>
            <a:chExt cx="6972300" cy="1078753"/>
          </a:xfrm>
        </p:grpSpPr>
        <p:sp>
          <p:nvSpPr>
            <p:cNvPr id="74" name="圆角矩形 73"/>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75"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12  </a:t>
              </a:r>
              <a:r>
                <a:rPr lang="zh-CN" altLang="en-US" sz="2400" b="1" dirty="0" smtClean="0">
                  <a:solidFill>
                    <a:schemeClr val="accent5">
                      <a:lumMod val="75000"/>
                    </a:schemeClr>
                  </a:solidFill>
                  <a:latin typeface="Century Gothic" panose="020B0502020202020204" pitchFamily="34" charset="0"/>
                </a:rPr>
                <a:t>会议记录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94" name="组合 93"/>
          <p:cNvGrpSpPr/>
          <p:nvPr/>
        </p:nvGrpSpPr>
        <p:grpSpPr bwMode="auto">
          <a:xfrm>
            <a:off x="6581140" y="5022850"/>
            <a:ext cx="3255010" cy="645160"/>
            <a:chOff x="2667000" y="1904085"/>
            <a:chExt cx="6972300" cy="1078753"/>
          </a:xfrm>
        </p:grpSpPr>
        <p:sp>
          <p:nvSpPr>
            <p:cNvPr id="95" name="圆角矩形 94"/>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96"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13  </a:t>
              </a:r>
              <a:r>
                <a:rPr lang="zh-CN" altLang="en-US" sz="2400" b="1" dirty="0" smtClean="0">
                  <a:solidFill>
                    <a:schemeClr val="accent5">
                      <a:lumMod val="75000"/>
                    </a:schemeClr>
                  </a:solidFill>
                  <a:latin typeface="Century Gothic" panose="020B0502020202020204" pitchFamily="34" charset="0"/>
                </a:rPr>
                <a:t>自我评价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grpSp>
        <p:nvGrpSpPr>
          <p:cNvPr id="97" name="组合 96"/>
          <p:cNvGrpSpPr/>
          <p:nvPr/>
        </p:nvGrpSpPr>
        <p:grpSpPr bwMode="auto">
          <a:xfrm>
            <a:off x="6581140" y="5757545"/>
            <a:ext cx="3255010" cy="645160"/>
            <a:chOff x="2667000" y="1904085"/>
            <a:chExt cx="6972300" cy="1078753"/>
          </a:xfrm>
        </p:grpSpPr>
        <p:sp>
          <p:nvSpPr>
            <p:cNvPr id="98" name="圆角矩形 97"/>
            <p:cNvSpPr/>
            <p:nvPr/>
          </p:nvSpPr>
          <p:spPr>
            <a:xfrm>
              <a:off x="2667000" y="2133600"/>
              <a:ext cx="6972300" cy="770841"/>
            </a:xfrm>
            <a:prstGeom prst="roundRect">
              <a:avLst>
                <a:gd name="adj" fmla="val 50000"/>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5">
                    <a:lumMod val="75000"/>
                  </a:schemeClr>
                </a:solidFill>
              </a:endParaRPr>
            </a:p>
          </p:txBody>
        </p:sp>
        <p:sp>
          <p:nvSpPr>
            <p:cNvPr id="99" name="TextBox 30"/>
            <p:cNvSpPr txBox="1">
              <a:spLocks noChangeArrowheads="1"/>
            </p:cNvSpPr>
            <p:nvPr/>
          </p:nvSpPr>
          <p:spPr bwMode="auto">
            <a:xfrm>
              <a:off x="3870762" y="1904085"/>
              <a:ext cx="5080285" cy="107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fontAlgn="base">
                <a:spcBef>
                  <a:spcPct val="0"/>
                </a:spcBef>
                <a:spcAft>
                  <a:spcPct val="0"/>
                </a:spcAft>
              </a:pPr>
              <a:r>
                <a:rPr lang="en-US" altLang="zh-CN" sz="2400" b="1" dirty="0" smtClean="0">
                  <a:solidFill>
                    <a:schemeClr val="accent5">
                      <a:lumMod val="75000"/>
                    </a:schemeClr>
                  </a:solidFill>
                  <a:latin typeface="Century Gothic" panose="020B0502020202020204" pitchFamily="34" charset="0"/>
                </a:rPr>
                <a:t>14  </a:t>
              </a:r>
              <a:r>
                <a:rPr lang="zh-CN" altLang="en-US" sz="2400" b="1" dirty="0" smtClean="0">
                  <a:solidFill>
                    <a:schemeClr val="accent5">
                      <a:lumMod val="75000"/>
                    </a:schemeClr>
                  </a:solidFill>
                  <a:latin typeface="Century Gothic" panose="020B0502020202020204" pitchFamily="34" charset="0"/>
                </a:rPr>
                <a:t>参考文献 </a:t>
              </a:r>
              <a:r>
                <a:rPr lang="zh-CN" altLang="en-US" sz="3600" b="1" dirty="0" smtClean="0">
                  <a:solidFill>
                    <a:schemeClr val="accent5">
                      <a:lumMod val="75000"/>
                    </a:schemeClr>
                  </a:solidFill>
                  <a:latin typeface="Century Gothic" panose="020B0502020202020204" pitchFamily="34" charset="0"/>
                </a:rPr>
                <a:t>              </a:t>
              </a:r>
              <a:endParaRPr lang="zh-CN" altLang="en-US" sz="3600" dirty="0">
                <a:solidFill>
                  <a:schemeClr val="accent5">
                    <a:lumMod val="75000"/>
                  </a:schemeClr>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5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
                                        <p:tgtEl>
                                          <p:spTgt spid="58"/>
                                        </p:tgtEl>
                                      </p:cBhvr>
                                    </p:animEffect>
                                  </p:childTnLst>
                                </p:cTn>
                              </p:par>
                              <p:par>
                                <p:cTn id="32" presetID="10" presetClass="entr" presetSubtype="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
                                        <p:tgtEl>
                                          <p:spTgt spid="61"/>
                                        </p:tgtEl>
                                      </p:cBhvr>
                                    </p:animEffect>
                                  </p:childTnLst>
                                </p:cTn>
                              </p:par>
                              <p:par>
                                <p:cTn id="35" presetID="10"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
                                        <p:tgtEl>
                                          <p:spTgt spid="64"/>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10"/>
                                        <p:tgtEl>
                                          <p:spTgt spid="70"/>
                                        </p:tgtEl>
                                      </p:cBhvr>
                                    </p:animEffect>
                                  </p:childTnLst>
                                </p:cTn>
                              </p:par>
                              <p:par>
                                <p:cTn id="44" presetID="10" presetClass="entr" presetSubtype="0" fill="hold"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10"/>
                                        <p:tgtEl>
                                          <p:spTgt spid="73"/>
                                        </p:tgtEl>
                                      </p:cBhvr>
                                    </p:animEffect>
                                  </p:childTnLst>
                                </p:cTn>
                              </p:par>
                              <p:par>
                                <p:cTn id="47" presetID="10" presetClass="entr" presetSubtype="0" fill="hold"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10"/>
                                        <p:tgtEl>
                                          <p:spTgt spid="94"/>
                                        </p:tgtEl>
                                      </p:cBhvr>
                                    </p:animEffect>
                                  </p:childTnLst>
                                </p:cTn>
                              </p:par>
                              <p:par>
                                <p:cTn id="50" presetID="10" presetClass="entr" presetSubtype="0" fill="hold" nodeType="with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fade">
                                      <p:cBhvr>
                                        <p:cTn id="52" dur="1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a:spLocks noChangeArrowheads="1"/>
          </p:cNvSpPr>
          <p:nvPr/>
        </p:nvSpPr>
        <p:spPr bwMode="auto">
          <a:xfrm>
            <a:off x="4727054" y="261100"/>
            <a:ext cx="32842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01	</a:t>
            </a:r>
            <a:r>
              <a:rPr lang="zh-CN" altLang="en-US" sz="3200" b="1" dirty="0" smtClean="0">
                <a:solidFill>
                  <a:schemeClr val="accent5">
                    <a:lumMod val="75000"/>
                  </a:schemeClr>
                </a:solidFill>
                <a:latin typeface="Century Gothic" panose="020B0502020202020204" pitchFamily="34" charset="0"/>
              </a:rPr>
              <a:t>引言</a:t>
            </a:r>
            <a:endParaRPr lang="zh-CN" altLang="en-US" sz="3200" dirty="0">
              <a:solidFill>
                <a:schemeClr val="accent5">
                  <a:lumMod val="75000"/>
                </a:schemeClr>
              </a:solidFill>
            </a:endParaRPr>
          </a:p>
        </p:txBody>
      </p:sp>
      <p:grpSp>
        <p:nvGrpSpPr>
          <p:cNvPr id="41" name="组合 40"/>
          <p:cNvGrpSpPr/>
          <p:nvPr/>
        </p:nvGrpSpPr>
        <p:grpSpPr>
          <a:xfrm>
            <a:off x="2345163" y="549723"/>
            <a:ext cx="7500088" cy="810491"/>
            <a:chOff x="-5183188" y="1276351"/>
            <a:chExt cx="10372726" cy="1120775"/>
          </a:xfrm>
          <a:solidFill>
            <a:schemeClr val="accent5">
              <a:lumMod val="75000"/>
            </a:schemeClr>
          </a:solidFill>
        </p:grpSpPr>
        <p:sp>
          <p:nvSpPr>
            <p:cNvPr id="42"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3"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4"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5"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6"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7"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8"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49"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50"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sp>
        <p:nvSpPr>
          <p:cNvPr id="16" name="剪去对角的矩形 1"/>
          <p:cNvSpPr>
            <a:spLocks noChangeArrowheads="1"/>
          </p:cNvSpPr>
          <p:nvPr/>
        </p:nvSpPr>
        <p:spPr bwMode="auto">
          <a:xfrm>
            <a:off x="1543050" y="1461565"/>
            <a:ext cx="9267825" cy="4674810"/>
          </a:xfrm>
          <a:custGeom>
            <a:avLst/>
            <a:gdLst>
              <a:gd name="T0" fmla="*/ 0 w 9268118"/>
              <a:gd name="T1" fmla="*/ 0 h 3646843"/>
              <a:gd name="T2" fmla="*/ 8660299 w 9268118"/>
              <a:gd name="T3" fmla="*/ 0 h 3646843"/>
              <a:gd name="T4" fmla="*/ 9268118 w 9268118"/>
              <a:gd name="T5" fmla="*/ 607819 h 3646843"/>
              <a:gd name="T6" fmla="*/ 9268118 w 9268118"/>
              <a:gd name="T7" fmla="*/ 3646843 h 3646843"/>
              <a:gd name="T8" fmla="*/ 607819 w 9268118"/>
              <a:gd name="T9" fmla="*/ 3646843 h 3646843"/>
              <a:gd name="T10" fmla="*/ 0 w 9268118"/>
              <a:gd name="T11" fmla="*/ 3039024 h 3646843"/>
              <a:gd name="T12" fmla="*/ 0 w 9268118"/>
              <a:gd name="T13" fmla="*/ 0 h 3646843"/>
            </a:gdLst>
            <a:ahLst/>
            <a:cxnLst>
              <a:cxn ang="0">
                <a:pos x="T0" y="T1"/>
              </a:cxn>
              <a:cxn ang="0">
                <a:pos x="T2" y="T3"/>
              </a:cxn>
              <a:cxn ang="0">
                <a:pos x="T4" y="T5"/>
              </a:cxn>
              <a:cxn ang="0">
                <a:pos x="T6" y="T7"/>
              </a:cxn>
              <a:cxn ang="0">
                <a:pos x="T8" y="T9"/>
              </a:cxn>
              <a:cxn ang="0">
                <a:pos x="T10" y="T11"/>
              </a:cxn>
              <a:cxn ang="0">
                <a:pos x="T12" y="T13"/>
              </a:cxn>
            </a:cxnLst>
            <a:rect l="0" t="0" r="r" b="b"/>
            <a:pathLst>
              <a:path w="9268118" h="3646843">
                <a:moveTo>
                  <a:pt x="0" y="0"/>
                </a:moveTo>
                <a:lnTo>
                  <a:pt x="8660299" y="0"/>
                </a:lnTo>
                <a:lnTo>
                  <a:pt x="9268118" y="607819"/>
                </a:lnTo>
                <a:lnTo>
                  <a:pt x="9268118" y="3646843"/>
                </a:lnTo>
                <a:lnTo>
                  <a:pt x="607819" y="3646843"/>
                </a:lnTo>
                <a:lnTo>
                  <a:pt x="0" y="3039024"/>
                </a:lnTo>
                <a:lnTo>
                  <a:pt x="0" y="0"/>
                </a:lnTo>
                <a:close/>
              </a:path>
            </a:pathLst>
          </a:custGeom>
          <a:solidFill>
            <a:srgbClr val="2F5597"/>
          </a:solidFill>
          <a:ln>
            <a:noFill/>
          </a:ln>
        </p:spPr>
        <p:txBody>
          <a:bodyPr/>
          <a:lstStyle/>
          <a:p>
            <a:pPr eaLnBrk="0" hangingPunct="0"/>
            <a:endParaRPr lang="zh-CN" altLang="en-US"/>
          </a:p>
        </p:txBody>
      </p:sp>
      <p:sp>
        <p:nvSpPr>
          <p:cNvPr id="15" name="文本框 24"/>
          <p:cNvSpPr txBox="1">
            <a:spLocks noChangeArrowheads="1"/>
          </p:cNvSpPr>
          <p:nvPr/>
        </p:nvSpPr>
        <p:spPr bwMode="auto">
          <a:xfrm>
            <a:off x="1903677" y="1798091"/>
            <a:ext cx="2052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smtClean="0">
                <a:solidFill>
                  <a:schemeClr val="bg1"/>
                </a:solidFill>
                <a:latin typeface="微软雅黑" panose="020B0503020204020204" pitchFamily="34" charset="-122"/>
                <a:ea typeface="微软雅黑" panose="020B0503020204020204" pitchFamily="34" charset="-122"/>
              </a:rPr>
              <a:t>1.1</a:t>
            </a:r>
            <a:r>
              <a:rPr lang="zh-CN" altLang="en-US" sz="2400" b="1" dirty="0" smtClean="0">
                <a:solidFill>
                  <a:schemeClr val="bg1"/>
                </a:solidFill>
                <a:latin typeface="微软雅黑" panose="020B0503020204020204" pitchFamily="34" charset="-122"/>
                <a:ea typeface="微软雅黑" panose="020B0503020204020204" pitchFamily="34" charset="-122"/>
              </a:rPr>
              <a:t>目的</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 name="文本框 2"/>
          <p:cNvSpPr txBox="1">
            <a:spLocks noChangeArrowheads="1"/>
          </p:cNvSpPr>
          <p:nvPr/>
        </p:nvSpPr>
        <p:spPr bwMode="auto">
          <a:xfrm>
            <a:off x="2180050" y="2287585"/>
            <a:ext cx="7659687"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rPr>
              <a:t>信息化快速发展，手机在社会中扮演的角色越来越多，更有甚者不可或缺。作为软件工程的后辈应该向前辈看齐，学习前辈优秀的东西，发展为自己的。</a:t>
            </a:r>
            <a:r>
              <a:rPr lang="zh-CN" altLang="en-US" b="1" dirty="0">
                <a:solidFill>
                  <a:srgbClr val="FFFF00"/>
                </a:solidFill>
                <a:latin typeface="微软雅黑" panose="020B0503020204020204" pitchFamily="34" charset="-122"/>
                <a:ea typeface="微软雅黑" panose="020B0503020204020204" pitchFamily="34" charset="-122"/>
              </a:rPr>
              <a:t>通过这门课程，做出人生第一个软件。</a:t>
            </a:r>
          </a:p>
        </p:txBody>
      </p:sp>
      <p:sp>
        <p:nvSpPr>
          <p:cNvPr id="18" name="文本框 24"/>
          <p:cNvSpPr txBox="1">
            <a:spLocks noChangeArrowheads="1"/>
          </p:cNvSpPr>
          <p:nvPr/>
        </p:nvSpPr>
        <p:spPr bwMode="auto">
          <a:xfrm>
            <a:off x="1903676" y="3590006"/>
            <a:ext cx="205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solidFill>
                  <a:schemeClr val="bg1"/>
                </a:solidFill>
                <a:latin typeface="微软雅黑" panose="020B0503020204020204" pitchFamily="34" charset="-122"/>
                <a:ea typeface="微软雅黑" panose="020B0503020204020204" pitchFamily="34" charset="-122"/>
              </a:rPr>
              <a:t>1.2</a:t>
            </a:r>
            <a:r>
              <a:rPr lang="zh-CN" altLang="en-US" sz="2400" b="1" dirty="0">
                <a:solidFill>
                  <a:schemeClr val="bg1"/>
                </a:solidFill>
                <a:latin typeface="微软雅黑" panose="020B0503020204020204" pitchFamily="34" charset="-122"/>
                <a:ea typeface="微软雅黑" panose="020B0503020204020204" pitchFamily="34" charset="-122"/>
              </a:rPr>
              <a:t>背景</a:t>
            </a:r>
          </a:p>
        </p:txBody>
      </p:sp>
      <p:sp>
        <p:nvSpPr>
          <p:cNvPr id="19" name="文本框 2"/>
          <p:cNvSpPr txBox="1">
            <a:spLocks noChangeArrowheads="1"/>
          </p:cNvSpPr>
          <p:nvPr/>
        </p:nvSpPr>
        <p:spPr bwMode="auto">
          <a:xfrm>
            <a:off x="2347118" y="4015473"/>
            <a:ext cx="7659687"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2001</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年，国内</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PC</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端游时代开启</a:t>
            </a:r>
          </a:p>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PC</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页游在</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2007</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年萌芽，</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2008-2012</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迅猛发展，</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2012</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年形成市场格局</a:t>
            </a:r>
          </a:p>
          <a:p>
            <a:pPr marL="285750" indent="-285750" eaLnBrk="1" hangingPunct="1">
              <a:lnSpc>
                <a:spcPct val="150000"/>
              </a:lnSpc>
              <a:buFont typeface="Wingdings" panose="05000000000000000000" charset="0"/>
              <a:buChar char=""/>
            </a:pP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2015</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开始手游开始稳定快速地发展，</a:t>
            </a:r>
            <a:r>
              <a:rPr lang="en-US" altLang="zh-C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2017</a:t>
            </a:r>
            <a:r>
              <a:rPr lang="zh-CN" alt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年《王者荣耀》冠绝行业</a:t>
            </a:r>
          </a:p>
          <a:p>
            <a:pPr marL="285750" indent="-285750" eaLnBrk="1" hangingPunct="1">
              <a:lnSpc>
                <a:spcPct val="150000"/>
              </a:lnSpc>
              <a:buFont typeface="Wingdings" panose="05000000000000000000" charset="0"/>
              <a:buChar char=""/>
            </a:pPr>
            <a:r>
              <a:rPr lang="en-US" altLang="zh-CN" b="1" dirty="0">
                <a:solidFill>
                  <a:srgbClr val="FFFF00"/>
                </a:solidFill>
                <a:latin typeface="微软雅黑" panose="020B0503020204020204" pitchFamily="34" charset="-122"/>
                <a:ea typeface="微软雅黑" panose="020B0503020204020204" pitchFamily="34" charset="-122"/>
              </a:rPr>
              <a:t>2017</a:t>
            </a:r>
            <a:r>
              <a:rPr lang="zh-CN" altLang="en-US" b="1" dirty="0">
                <a:solidFill>
                  <a:srgbClr val="FFFF00"/>
                </a:solidFill>
                <a:latin typeface="微软雅黑" panose="020B0503020204020204" pitchFamily="34" charset="-122"/>
                <a:ea typeface="微软雅黑" panose="020B0503020204020204" pitchFamily="34" charset="-122"/>
              </a:rPr>
              <a:t>年</a:t>
            </a:r>
            <a:r>
              <a:rPr lang="en-US" altLang="zh-CN" b="1" dirty="0">
                <a:solidFill>
                  <a:srgbClr val="FFFF00"/>
                </a:solidFill>
                <a:latin typeface="微软雅黑" panose="020B0503020204020204" pitchFamily="34" charset="-122"/>
                <a:ea typeface="微软雅黑" panose="020B0503020204020204" pitchFamily="34" charset="-122"/>
              </a:rPr>
              <a:t>12</a:t>
            </a:r>
            <a:r>
              <a:rPr lang="zh-CN" altLang="en-US" b="1" dirty="0">
                <a:solidFill>
                  <a:srgbClr val="FFFF00"/>
                </a:solidFill>
                <a:latin typeface="微软雅黑" panose="020B0503020204020204" pitchFamily="34" charset="-122"/>
                <a:ea typeface="微软雅黑" panose="020B0503020204020204" pitchFamily="34" charset="-122"/>
              </a:rPr>
              <a:t>月底，微信正式推出「微信小游戏」</a:t>
            </a:r>
          </a:p>
          <a:p>
            <a:pPr marL="285750" indent="-285750" eaLnBrk="1" hangingPunct="1">
              <a:lnSpc>
                <a:spcPct val="150000"/>
              </a:lnSpc>
              <a:buFont typeface="Wingdings" panose="05000000000000000000" charset="0"/>
              <a:buChar char=""/>
            </a:pPr>
            <a:r>
              <a:rPr lang="zh-CN" altLang="en-US" b="1" dirty="0">
                <a:solidFill>
                  <a:srgbClr val="FFFF00"/>
                </a:solidFill>
                <a:latin typeface="微软雅黑" panose="020B0503020204020204" pitchFamily="34" charset="-122"/>
                <a:ea typeface="微软雅黑" panose="020B0503020204020204" pitchFamily="34" charset="-122"/>
              </a:rPr>
              <a:t>未来……</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250"/>
                                        <p:tgtEl>
                                          <p:spTgt spid="4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6" grpId="0" bldLvl="0" animBg="1"/>
      <p:bldP spid="15"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360170"/>
            <a:ext cx="7566660" cy="2014855"/>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2.1</a:t>
            </a:r>
            <a:r>
              <a:rPr lang="zh-CN" altLang="en-US" sz="2000" b="1" dirty="0" smtClean="0">
                <a:solidFill>
                  <a:schemeClr val="accent5">
                    <a:lumMod val="75000"/>
                  </a:schemeClr>
                </a:solidFill>
              </a:rPr>
              <a:t>样例展示</a:t>
            </a: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名称：套一套</a:t>
            </a: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操作人物：一个精致的圆环</a:t>
            </a: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游戏类型：</a:t>
            </a:r>
            <a:r>
              <a:rPr lang="en-US" altLang="zh-CN" sz="2000" dirty="0" smtClean="0">
                <a:solidFill>
                  <a:schemeClr val="tx1"/>
                </a:solidFill>
                <a:effectLst>
                  <a:outerShdw blurRad="38100" dist="19050" dir="2700000" algn="tl" rotWithShape="0">
                    <a:schemeClr val="dk1">
                      <a:alpha val="40000"/>
                    </a:schemeClr>
                  </a:outerShdw>
                </a:effectLst>
                <a:sym typeface="+mn-ea"/>
              </a:rPr>
              <a:t>3D</a:t>
            </a:r>
            <a:r>
              <a:rPr lang="zh-CN" altLang="en-US" sz="2000" dirty="0" smtClean="0">
                <a:solidFill>
                  <a:schemeClr val="tx1"/>
                </a:solidFill>
                <a:effectLst>
                  <a:outerShdw blurRad="38100" dist="19050" dir="2700000" algn="tl" rotWithShape="0">
                    <a:schemeClr val="dk1">
                      <a:alpha val="40000"/>
                    </a:schemeClr>
                  </a:outerShdw>
                </a:effectLst>
                <a:sym typeface="+mn-ea"/>
              </a:rPr>
              <a:t>休闲</a:t>
            </a: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游戏平台：微信</a:t>
            </a:r>
          </a:p>
        </p:txBody>
      </p:sp>
      <p:pic>
        <p:nvPicPr>
          <p:cNvPr id="35" name="图片 34"/>
          <p:cNvPicPr>
            <a:picLocks noChangeAspect="1"/>
          </p:cNvPicPr>
          <p:nvPr/>
        </p:nvPicPr>
        <p:blipFill>
          <a:blip r:embed="rId2"/>
          <a:stretch>
            <a:fillRect/>
          </a:stretch>
        </p:blipFill>
        <p:spPr>
          <a:xfrm>
            <a:off x="1910715" y="3391535"/>
            <a:ext cx="3762375" cy="2816860"/>
          </a:xfrm>
          <a:prstGeom prst="rect">
            <a:avLst/>
          </a:prstGeom>
        </p:spPr>
      </p:pic>
      <p:pic>
        <p:nvPicPr>
          <p:cNvPr id="52" name="图片 51"/>
          <p:cNvPicPr>
            <a:picLocks noChangeAspect="1"/>
          </p:cNvPicPr>
          <p:nvPr/>
        </p:nvPicPr>
        <p:blipFill>
          <a:blip r:embed="rId3"/>
          <a:srcRect t="49581" b="204"/>
          <a:stretch>
            <a:fillRect/>
          </a:stretch>
        </p:blipFill>
        <p:spPr>
          <a:xfrm>
            <a:off x="5673090" y="3391535"/>
            <a:ext cx="4752340" cy="2816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360170"/>
            <a:ext cx="7566660" cy="1630045"/>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2.2</a:t>
            </a:r>
            <a:r>
              <a:rPr lang="zh-CN" altLang="en-US" sz="2000" b="1" dirty="0" smtClean="0">
                <a:solidFill>
                  <a:schemeClr val="accent5">
                    <a:lumMod val="75000"/>
                  </a:schemeClr>
                </a:solidFill>
              </a:rPr>
              <a:t>游戏规则</a:t>
            </a:r>
          </a:p>
          <a:p>
            <a:pPr>
              <a:lnSpc>
                <a:spcPct val="125000"/>
              </a:lnSpc>
              <a:defRPr/>
            </a:pPr>
            <a:r>
              <a:rPr lang="zh-CN" altLang="en-US" sz="2000" dirty="0" smtClean="0">
                <a:effectLst>
                  <a:outerShdw blurRad="38100" dist="19050" dir="2700000" algn="tl" rotWithShape="0">
                    <a:schemeClr val="dk1">
                      <a:alpha val="40000"/>
                    </a:schemeClr>
                  </a:outerShdw>
                </a:effectLst>
                <a:sym typeface="+mn-ea"/>
              </a:rPr>
              <a:t>根据操作者的按压长短，套环将飞出不同的距离。</a:t>
            </a:r>
            <a:endParaRPr lang="en-US" altLang="zh-CN" sz="2000" dirty="0" smtClean="0">
              <a:effectLst>
                <a:outerShdw blurRad="38100" dist="19050" dir="2700000" algn="tl" rotWithShape="0">
                  <a:schemeClr val="dk1">
                    <a:alpha val="40000"/>
                  </a:schemeClr>
                </a:outerShdw>
              </a:effectLst>
              <a:sym typeface="+mn-ea"/>
            </a:endParaRPr>
          </a:p>
          <a:p>
            <a:pPr>
              <a:lnSpc>
                <a:spcPct val="125000"/>
              </a:lnSpc>
              <a:defRPr/>
            </a:pPr>
            <a:r>
              <a:rPr lang="zh-CN" altLang="en-US" sz="2000" dirty="0" smtClean="0">
                <a:solidFill>
                  <a:schemeClr val="tx1"/>
                </a:solidFill>
                <a:effectLst>
                  <a:outerShdw blurRad="38100" dist="19050" dir="2700000" algn="tl" rotWithShape="0">
                    <a:schemeClr val="dk1">
                      <a:alpha val="40000"/>
                    </a:schemeClr>
                  </a:outerShdw>
                </a:effectLst>
                <a:sym typeface="+mn-ea"/>
              </a:rPr>
              <a:t>游戏中设置玩家有一条生命，在玩家套中前方的物品后将会刷新物品，并可继续游戏；反之游戏结束。</a:t>
            </a:r>
          </a:p>
        </p:txBody>
      </p:sp>
      <p:sp>
        <p:nvSpPr>
          <p:cNvPr id="13" name="TextBox 33"/>
          <p:cNvSpPr txBox="1"/>
          <p:nvPr/>
        </p:nvSpPr>
        <p:spPr>
          <a:xfrm>
            <a:off x="2858770" y="3123565"/>
            <a:ext cx="7566660" cy="1861185"/>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2.3</a:t>
            </a:r>
            <a:r>
              <a:rPr lang="zh-CN" altLang="en-US" sz="2000" b="1" dirty="0" smtClean="0">
                <a:solidFill>
                  <a:schemeClr val="accent5">
                    <a:lumMod val="75000"/>
                  </a:schemeClr>
                </a:solidFill>
              </a:rPr>
              <a:t>特色</a:t>
            </a: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类似跳一跳的好友排名系统</a:t>
            </a: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拥有物品收集系统，套中特殊物品可点亮图鉴</a:t>
            </a:r>
          </a:p>
          <a:p>
            <a:pPr marL="342900" indent="-342900">
              <a:lnSpc>
                <a:spcPct val="125000"/>
              </a:lnSpc>
              <a:buFont typeface="Wingdings" panose="05000000000000000000" charset="0"/>
              <a:buChar char=""/>
              <a:defRPr/>
            </a:pPr>
            <a:r>
              <a:rPr lang="zh-CN" altLang="en-US" sz="2400" dirty="0" smtClean="0">
                <a:solidFill>
                  <a:schemeClr val="tx1"/>
                </a:solidFill>
                <a:effectLst>
                  <a:outerShdw blurRad="38100" dist="19050" dir="2700000" algn="tl" rotWithShape="0">
                    <a:schemeClr val="dk1">
                      <a:alpha val="40000"/>
                    </a:schemeClr>
                  </a:outerShdw>
                </a:effectLst>
                <a:sym typeface="+mn-ea"/>
              </a:rPr>
              <a:t>丰富的圆环皮肤和物品。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05412" y="214636"/>
            <a:ext cx="2781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dist" eaLnBrk="1" hangingPunct="1"/>
            <a:r>
              <a:rPr lang="en-US" altLang="zh-CN" sz="3200" b="1" dirty="0" smtClean="0">
                <a:solidFill>
                  <a:schemeClr val="accent5">
                    <a:lumMod val="75000"/>
                  </a:schemeClr>
                </a:solidFill>
              </a:rPr>
              <a:t>02	</a:t>
            </a:r>
            <a:r>
              <a:rPr lang="zh-CN" altLang="en-US" sz="3200" b="1" dirty="0" smtClean="0">
                <a:solidFill>
                  <a:schemeClr val="accent5">
                    <a:lumMod val="75000"/>
                  </a:schemeClr>
                </a:solidFill>
              </a:rPr>
              <a:t>项目</a:t>
            </a:r>
            <a:r>
              <a:rPr lang="zh-CN" altLang="en-US" sz="3200" b="1" dirty="0">
                <a:solidFill>
                  <a:schemeClr val="accent5">
                    <a:lumMod val="75000"/>
                  </a:schemeClr>
                </a:solidFill>
              </a:rPr>
              <a:t>概述</a:t>
            </a:r>
          </a:p>
        </p:txBody>
      </p:sp>
      <p:grpSp>
        <p:nvGrpSpPr>
          <p:cNvPr id="3" name="组合 2"/>
          <p:cNvGrpSpPr/>
          <p:nvPr/>
        </p:nvGrpSpPr>
        <p:grpSpPr>
          <a:xfrm>
            <a:off x="2345468" y="549719"/>
            <a:ext cx="7501064" cy="810491"/>
            <a:chOff x="-5183188" y="1276351"/>
            <a:chExt cx="10372726" cy="1120775"/>
          </a:xfrm>
          <a:solidFill>
            <a:schemeClr val="accent5">
              <a:lumMod val="75000"/>
            </a:schemeClr>
          </a:solidFill>
        </p:grpSpPr>
        <p:sp>
          <p:nvSpPr>
            <p:cNvPr id="4"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5"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6"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7"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8"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9"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0"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1"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sp>
          <p:nvSpPr>
            <p:cNvPr id="12"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5">
                    <a:lumMod val="75000"/>
                  </a:schemeClr>
                </a:solidFill>
                <a:latin typeface="+mn-lt"/>
                <a:ea typeface="+mn-ea"/>
              </a:endParaRPr>
            </a:p>
          </p:txBody>
        </p:sp>
      </p:grpSp>
      <p:sp>
        <p:nvSpPr>
          <p:cNvPr id="34" name="TextBox 33"/>
          <p:cNvSpPr txBox="1"/>
          <p:nvPr/>
        </p:nvSpPr>
        <p:spPr>
          <a:xfrm>
            <a:off x="2858770" y="1053465"/>
            <a:ext cx="7566660" cy="2245360"/>
          </a:xfrm>
          <a:prstGeom prst="rect">
            <a:avLst/>
          </a:prstGeom>
          <a:noFill/>
        </p:spPr>
        <p:txBody>
          <a:bodyPr wrap="square">
            <a:spAutoFit/>
          </a:bodyPr>
          <a:lstStyle/>
          <a:p>
            <a:pPr>
              <a:lnSpc>
                <a:spcPct val="125000"/>
              </a:lnSpc>
              <a:defRPr/>
            </a:pPr>
            <a:r>
              <a:rPr lang="en-US" altLang="zh-CN" sz="2000" b="1" dirty="0" smtClean="0">
                <a:solidFill>
                  <a:schemeClr val="accent5">
                    <a:lumMod val="75000"/>
                  </a:schemeClr>
                </a:solidFill>
              </a:rPr>
              <a:t>2.4</a:t>
            </a:r>
            <a:r>
              <a:rPr lang="zh-CN" altLang="en-US" sz="2000" b="1" dirty="0" smtClean="0">
                <a:solidFill>
                  <a:schemeClr val="accent5">
                    <a:lumMod val="75000"/>
                  </a:schemeClr>
                </a:solidFill>
              </a:rPr>
              <a:t>平台介绍</a:t>
            </a:r>
          </a:p>
          <a:p>
            <a:pPr>
              <a:lnSpc>
                <a:spcPct val="125000"/>
              </a:lnSpc>
              <a:defRPr/>
            </a:pP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微信小程序是一种</a:t>
            </a:r>
            <a:r>
              <a:rPr lang="en-US" altLang="zh-CN"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html5</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，同样免下载、安装和卸载。通过微信庞大的用户，开发者可以</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轻松得到优质的用户流量</a:t>
            </a:r>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、通过微信的丰富接口</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实现更强的功能。</a:t>
            </a:r>
          </a:p>
          <a:p>
            <a:pPr>
              <a:lnSpc>
                <a:spcPct val="125000"/>
              </a:lnSpc>
              <a:defRPr/>
            </a:pPr>
            <a:endParaRPr lang="zh-CN" altLang="en-US" sz="2000" dirty="0" smtClean="0">
              <a:solidFill>
                <a:schemeClr val="tx1"/>
              </a:solidFill>
              <a:effectLst>
                <a:outerShdw blurRad="38100" dist="19050" dir="2700000" algn="tl" rotWithShape="0">
                  <a:schemeClr val="dk1">
                    <a:alpha val="40000"/>
                  </a:schemeClr>
                </a:outerShdw>
              </a:effectLst>
              <a:sym typeface="+mn-ea"/>
            </a:endParaRPr>
          </a:p>
        </p:txBody>
      </p:sp>
      <p:pic>
        <p:nvPicPr>
          <p:cNvPr id="13" name="图片 12"/>
          <p:cNvPicPr>
            <a:picLocks noChangeAspect="1"/>
          </p:cNvPicPr>
          <p:nvPr/>
        </p:nvPicPr>
        <p:blipFill>
          <a:blip r:embed="rId2"/>
          <a:stretch>
            <a:fillRect/>
          </a:stretch>
        </p:blipFill>
        <p:spPr>
          <a:xfrm>
            <a:off x="1579880" y="2981960"/>
            <a:ext cx="1823992" cy="3240024"/>
          </a:xfrm>
          <a:prstGeom prst="rect">
            <a:avLst/>
          </a:prstGeom>
        </p:spPr>
      </p:pic>
      <p:pic>
        <p:nvPicPr>
          <p:cNvPr id="14" name="图片 13"/>
          <p:cNvPicPr>
            <a:picLocks noChangeAspect="1"/>
          </p:cNvPicPr>
          <p:nvPr/>
        </p:nvPicPr>
        <p:blipFill>
          <a:blip r:embed="rId3"/>
          <a:stretch>
            <a:fillRect/>
          </a:stretch>
        </p:blipFill>
        <p:spPr>
          <a:xfrm>
            <a:off x="3403600" y="2981960"/>
            <a:ext cx="1823992" cy="3240024"/>
          </a:xfrm>
          <a:prstGeom prst="rect">
            <a:avLst/>
          </a:prstGeom>
        </p:spPr>
      </p:pic>
      <p:pic>
        <p:nvPicPr>
          <p:cNvPr id="15" name="图片 14"/>
          <p:cNvPicPr>
            <a:picLocks noChangeAspect="1"/>
          </p:cNvPicPr>
          <p:nvPr/>
        </p:nvPicPr>
        <p:blipFill>
          <a:blip r:embed="rId4"/>
          <a:stretch>
            <a:fillRect/>
          </a:stretch>
        </p:blipFill>
        <p:spPr>
          <a:xfrm>
            <a:off x="5224780" y="2981960"/>
            <a:ext cx="1823992" cy="3240024"/>
          </a:xfrm>
          <a:prstGeom prst="rect">
            <a:avLst/>
          </a:prstGeom>
        </p:spPr>
      </p:pic>
      <p:pic>
        <p:nvPicPr>
          <p:cNvPr id="16" name="图片 15"/>
          <p:cNvPicPr>
            <a:picLocks noChangeAspect="1"/>
          </p:cNvPicPr>
          <p:nvPr/>
        </p:nvPicPr>
        <p:blipFill>
          <a:blip r:embed="rId5"/>
          <a:stretch>
            <a:fillRect/>
          </a:stretch>
        </p:blipFill>
        <p:spPr>
          <a:xfrm>
            <a:off x="7048500" y="2981960"/>
            <a:ext cx="1823992" cy="3240024"/>
          </a:xfrm>
          <a:prstGeom prst="rect">
            <a:avLst/>
          </a:prstGeom>
        </p:spPr>
      </p:pic>
      <p:pic>
        <p:nvPicPr>
          <p:cNvPr id="17" name="图片 16"/>
          <p:cNvPicPr>
            <a:picLocks noChangeAspect="1"/>
          </p:cNvPicPr>
          <p:nvPr/>
        </p:nvPicPr>
        <p:blipFill>
          <a:blip r:embed="rId6"/>
          <a:stretch>
            <a:fillRect/>
          </a:stretch>
        </p:blipFill>
        <p:spPr>
          <a:xfrm>
            <a:off x="8872220" y="2981960"/>
            <a:ext cx="1823992" cy="3240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03     </a:t>
            </a:r>
            <a:r>
              <a:rPr lang="zh-CN" altLang="en-US" sz="3200" b="1" dirty="0" smtClean="0">
                <a:solidFill>
                  <a:schemeClr val="accent5">
                    <a:lumMod val="75000"/>
                  </a:schemeClr>
                </a:solidFill>
                <a:latin typeface="Century Gothic" panose="020B0502020202020204" pitchFamily="34" charset="0"/>
              </a:rPr>
              <a:t>计划阶段成果展示</a:t>
            </a: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pSp>
        <p:nvGrpSpPr>
          <p:cNvPr id="42" name="组合 41"/>
          <p:cNvGrpSpPr/>
          <p:nvPr/>
        </p:nvGrpSpPr>
        <p:grpSpPr bwMode="auto">
          <a:xfrm>
            <a:off x="4873625" y="1771650"/>
            <a:ext cx="2444750" cy="3973513"/>
            <a:chOff x="4874208" y="1771650"/>
            <a:chExt cx="2443584" cy="3973218"/>
          </a:xfrm>
        </p:grpSpPr>
        <p:sp>
          <p:nvSpPr>
            <p:cNvPr id="43" name="环形箭头 42"/>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形状 43"/>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空心弧 44"/>
            <p:cNvSpPr/>
            <p:nvPr/>
          </p:nvSpPr>
          <p:spPr>
            <a:xfrm>
              <a:off x="5542227" y="4101927"/>
              <a:ext cx="1642278" cy="1642941"/>
            </a:xfrm>
            <a:prstGeom prst="blockArc">
              <a:avLst>
                <a:gd name="adj1" fmla="val 13500000"/>
                <a:gd name="adj2" fmla="val 10800000"/>
                <a:gd name="adj3" fmla="val 1274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6" name="TextBox 45"/>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01</a:t>
            </a:r>
            <a:endParaRPr lang="zh-CN" altLang="en-US" sz="3200" b="1" dirty="0">
              <a:solidFill>
                <a:schemeClr val="accent5">
                  <a:lumMod val="75000"/>
                </a:schemeClr>
              </a:solidFill>
              <a:latin typeface="Century Gothic" panose="020B0502020202020204" pitchFamily="34" charset="0"/>
            </a:endParaRPr>
          </a:p>
        </p:txBody>
      </p:sp>
      <p:sp>
        <p:nvSpPr>
          <p:cNvPr id="47" name="TextBox 46"/>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03</a:t>
            </a:r>
            <a:endParaRPr lang="zh-CN" altLang="en-US" sz="3200" b="1" dirty="0">
              <a:solidFill>
                <a:schemeClr val="accent5">
                  <a:lumMod val="75000"/>
                </a:schemeClr>
              </a:solidFill>
              <a:latin typeface="Century Gothic" panose="020B0502020202020204" pitchFamily="34" charset="0"/>
            </a:endParaRPr>
          </a:p>
        </p:txBody>
      </p:sp>
      <p:sp>
        <p:nvSpPr>
          <p:cNvPr id="48" name="TextBox 47"/>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02</a:t>
            </a:r>
            <a:endParaRPr lang="zh-CN" altLang="en-US" sz="3200" b="1" dirty="0">
              <a:solidFill>
                <a:schemeClr val="accent5">
                  <a:lumMod val="75000"/>
                </a:schemeClr>
              </a:solidFill>
              <a:latin typeface="Century Gothic" panose="020B0502020202020204" pitchFamily="34" charset="0"/>
            </a:endParaRPr>
          </a:p>
        </p:txBody>
      </p:sp>
      <p:sp>
        <p:nvSpPr>
          <p:cNvPr id="49" name="TextBox 48"/>
          <p:cNvSpPr txBox="1"/>
          <p:nvPr/>
        </p:nvSpPr>
        <p:spPr>
          <a:xfrm>
            <a:off x="7296150" y="2152650"/>
            <a:ext cx="3289300" cy="629920"/>
          </a:xfrm>
          <a:prstGeom prst="rect">
            <a:avLst/>
          </a:prstGeom>
          <a:noFill/>
        </p:spPr>
        <p:txBody>
          <a:bodyPr>
            <a:spAutoFit/>
          </a:bodyPr>
          <a:lstStyle/>
          <a:p>
            <a:pPr>
              <a:lnSpc>
                <a:spcPct val="125000"/>
              </a:lnSpc>
              <a:defRPr/>
            </a:pPr>
            <a:r>
              <a:rPr lang="zh-CN" altLang="en-US" sz="2800" b="1" dirty="0">
                <a:solidFill>
                  <a:schemeClr val="bg1">
                    <a:lumMod val="50000"/>
                  </a:schemeClr>
                </a:solidFill>
              </a:rPr>
              <a:t>项目计划书</a:t>
            </a:r>
            <a:endParaRPr lang="zh-CN" altLang="en-US" sz="2800" b="1" dirty="0">
              <a:solidFill>
                <a:schemeClr val="bg1">
                  <a:lumMod val="50000"/>
                </a:schemeClr>
              </a:solidFill>
              <a:latin typeface="+mn-lt"/>
              <a:ea typeface="+mn-ea"/>
            </a:endParaRPr>
          </a:p>
        </p:txBody>
      </p:sp>
      <p:sp>
        <p:nvSpPr>
          <p:cNvPr id="50" name="TextBox 49"/>
          <p:cNvSpPr txBox="1"/>
          <p:nvPr/>
        </p:nvSpPr>
        <p:spPr>
          <a:xfrm>
            <a:off x="7296150" y="4473575"/>
            <a:ext cx="3289300" cy="629920"/>
          </a:xfrm>
          <a:prstGeom prst="rect">
            <a:avLst/>
          </a:prstGeom>
          <a:noFill/>
        </p:spPr>
        <p:txBody>
          <a:bodyPr>
            <a:spAutoFit/>
          </a:bodyPr>
          <a:lstStyle/>
          <a:p>
            <a:pPr>
              <a:lnSpc>
                <a:spcPct val="125000"/>
              </a:lnSpc>
              <a:defRPr/>
            </a:pPr>
            <a:r>
              <a:rPr lang="en-US" altLang="zh-CN" sz="2800" b="1" dirty="0">
                <a:solidFill>
                  <a:schemeClr val="bg1">
                    <a:lumMod val="50000"/>
                  </a:schemeClr>
                </a:solidFill>
              </a:rPr>
              <a:t>PPT</a:t>
            </a:r>
            <a:r>
              <a:rPr lang="zh-CN" altLang="en-US" sz="2800" b="1" dirty="0">
                <a:solidFill>
                  <a:schemeClr val="bg1">
                    <a:lumMod val="50000"/>
                  </a:schemeClr>
                </a:solidFill>
              </a:rPr>
              <a:t>文稿</a:t>
            </a:r>
            <a:endParaRPr lang="zh-CN" altLang="en-US" sz="2800" b="1" dirty="0">
              <a:solidFill>
                <a:schemeClr val="bg1">
                  <a:lumMod val="50000"/>
                </a:schemeClr>
              </a:solidFill>
              <a:latin typeface="+mn-lt"/>
              <a:ea typeface="+mn-ea"/>
            </a:endParaRPr>
          </a:p>
        </p:txBody>
      </p:sp>
      <p:sp>
        <p:nvSpPr>
          <p:cNvPr id="51" name="TextBox 50"/>
          <p:cNvSpPr txBox="1"/>
          <p:nvPr/>
        </p:nvSpPr>
        <p:spPr>
          <a:xfrm>
            <a:off x="1604963" y="3376613"/>
            <a:ext cx="3290887" cy="1168400"/>
          </a:xfrm>
          <a:prstGeom prst="rect">
            <a:avLst/>
          </a:prstGeom>
          <a:noFill/>
        </p:spPr>
        <p:txBody>
          <a:bodyPr>
            <a:spAutoFit/>
          </a:bodyPr>
          <a:lstStyle/>
          <a:p>
            <a:pPr algn="r">
              <a:lnSpc>
                <a:spcPct val="125000"/>
              </a:lnSpc>
              <a:defRPr/>
            </a:pPr>
            <a:r>
              <a:rPr lang="zh-CN" altLang="en-US" sz="2800" b="1" dirty="0" smtClean="0">
                <a:solidFill>
                  <a:schemeClr val="bg1">
                    <a:lumMod val="50000"/>
                  </a:schemeClr>
                </a:solidFill>
              </a:rPr>
              <a:t>甘特图</a:t>
            </a:r>
          </a:p>
          <a:p>
            <a:pPr algn="r">
              <a:lnSpc>
                <a:spcPct val="125000"/>
              </a:lnSpc>
              <a:defRPr/>
            </a:pPr>
            <a:endParaRPr lang="zh-CN" altLang="en-US" sz="2800" b="1" dirty="0" smtClean="0">
              <a:solidFill>
                <a:schemeClr val="bg1">
                  <a:lumMod val="50000"/>
                </a:schemeClr>
              </a:solidFill>
              <a:latin typeface="+mn-lt"/>
              <a:ea typeface="+mn-ea"/>
            </a:endParaRPr>
          </a:p>
        </p:txBody>
      </p:sp>
      <p:sp>
        <p:nvSpPr>
          <p:cNvPr id="2" name="TextBox 33"/>
          <p:cNvSpPr txBox="1"/>
          <p:nvPr/>
        </p:nvSpPr>
        <p:spPr>
          <a:xfrm>
            <a:off x="5510530" y="1186815"/>
            <a:ext cx="2115820" cy="553085"/>
          </a:xfrm>
          <a:prstGeom prst="rect">
            <a:avLst/>
          </a:prstGeom>
          <a:noFill/>
        </p:spPr>
        <p:txBody>
          <a:bodyPr wrap="square">
            <a:spAutoFit/>
          </a:bodyPr>
          <a:lstStyle/>
          <a:p>
            <a:pPr>
              <a:lnSpc>
                <a:spcPct val="125000"/>
              </a:lnSpc>
              <a:defRPr/>
            </a:pPr>
            <a:r>
              <a:rPr lang="zh-CN" altLang="en-US" sz="2400" b="1" dirty="0" smtClean="0">
                <a:solidFill>
                  <a:schemeClr val="accent5">
                    <a:lumMod val="75000"/>
                  </a:schemeClr>
                </a:solidFill>
              </a:rPr>
              <a:t>计划阶段输出</a:t>
            </a:r>
            <a:endParaRPr lang="zh-CN" altLang="en-US" sz="2400" b="1" dirty="0" smtClean="0">
              <a:solidFill>
                <a:schemeClr val="accent5">
                  <a:lumMod val="75000"/>
                </a:schemeClr>
              </a:solidFill>
              <a:effectLst>
                <a:outerShdw blurRad="38100" dist="19050" dir="2700000" algn="tl" rotWithShape="0">
                  <a:schemeClr val="dk1">
                    <a:alpha val="40000"/>
                  </a:schemeClr>
                </a:outerShdw>
              </a:effectLst>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50"/>
                                        <p:tgtEl>
                                          <p:spTgt spid="4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250"/>
                                        <p:tgtEl>
                                          <p:spTgt spid="4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250"/>
                                        <p:tgtEl>
                                          <p:spTgt spid="4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right)">
                                      <p:cBhvr>
                                        <p:cTn id="31" dur="250"/>
                                        <p:tgtEl>
                                          <p:spTgt spid="5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50"/>
                                        <p:tgtEl>
                                          <p:spTgt spid="4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25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7" grpId="0"/>
      <p:bldP spid="48" grpId="0"/>
      <p:bldP spid="49" grpId="0"/>
      <p:bldP spid="50" grpId="0"/>
      <p:bldP spid="51"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04     </a:t>
            </a:r>
            <a:r>
              <a:rPr lang="zh-CN" altLang="en-US" sz="3200" b="1" dirty="0" smtClean="0">
                <a:solidFill>
                  <a:schemeClr val="accent5">
                    <a:lumMod val="75000"/>
                  </a:schemeClr>
                </a:solidFill>
                <a:latin typeface="Century Gothic" panose="020B0502020202020204" pitchFamily="34" charset="0"/>
              </a:rPr>
              <a:t>可行性</a:t>
            </a:r>
            <a:r>
              <a:rPr lang="zh-CN" altLang="en-US" sz="3200" b="1" dirty="0">
                <a:solidFill>
                  <a:schemeClr val="accent5">
                    <a:lumMod val="75000"/>
                  </a:schemeClr>
                </a:solidFill>
                <a:latin typeface="Century Gothic" panose="020B0502020202020204" pitchFamily="34" charset="0"/>
              </a:rPr>
              <a:t>研究</a:t>
            </a:r>
            <a:endParaRPr lang="zh-CN" altLang="en-US" sz="3200" dirty="0">
              <a:solidFill>
                <a:schemeClr val="accent5">
                  <a:lumMod val="75000"/>
                </a:schemeClr>
              </a:solidFill>
            </a:endParaRP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pSp>
        <p:nvGrpSpPr>
          <p:cNvPr id="42" name="组合 41"/>
          <p:cNvGrpSpPr/>
          <p:nvPr/>
        </p:nvGrpSpPr>
        <p:grpSpPr bwMode="auto">
          <a:xfrm>
            <a:off x="4873625" y="1771650"/>
            <a:ext cx="2444750" cy="3973513"/>
            <a:chOff x="4874208" y="1771650"/>
            <a:chExt cx="2443584" cy="3973218"/>
          </a:xfrm>
        </p:grpSpPr>
        <p:sp>
          <p:nvSpPr>
            <p:cNvPr id="43" name="环形箭头 42"/>
            <p:cNvSpPr/>
            <p:nvPr/>
          </p:nvSpPr>
          <p:spPr>
            <a:xfrm>
              <a:off x="5405767" y="1771650"/>
              <a:ext cx="1912025" cy="1912796"/>
            </a:xfrm>
            <a:prstGeom prst="circularArrow">
              <a:avLst>
                <a:gd name="adj1" fmla="val 10980"/>
                <a:gd name="adj2" fmla="val 1142322"/>
                <a:gd name="adj3" fmla="val 4500000"/>
                <a:gd name="adj4" fmla="val 108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形状 43"/>
            <p:cNvSpPr/>
            <p:nvPr/>
          </p:nvSpPr>
          <p:spPr>
            <a:xfrm>
              <a:off x="4874208" y="2870118"/>
              <a:ext cx="1912026" cy="1912796"/>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空心弧 44"/>
            <p:cNvSpPr/>
            <p:nvPr/>
          </p:nvSpPr>
          <p:spPr>
            <a:xfrm>
              <a:off x="5542227" y="4101927"/>
              <a:ext cx="1642278" cy="1642941"/>
            </a:xfrm>
            <a:prstGeom prst="blockArc">
              <a:avLst>
                <a:gd name="adj1" fmla="val 13500000"/>
                <a:gd name="adj2" fmla="val 10800000"/>
                <a:gd name="adj3" fmla="val 12740"/>
              </a:avLst>
            </a:prstGeom>
            <a:solidFill>
              <a:schemeClr val="accent5">
                <a:lumMod val="75000"/>
              </a:schemeClr>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46" name="TextBox 45"/>
          <p:cNvSpPr txBox="1">
            <a:spLocks noChangeArrowheads="1"/>
          </p:cNvSpPr>
          <p:nvPr/>
        </p:nvSpPr>
        <p:spPr bwMode="auto">
          <a:xfrm>
            <a:off x="6035675" y="2435225"/>
            <a:ext cx="6397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01</a:t>
            </a:r>
            <a:endParaRPr lang="zh-CN" altLang="en-US" sz="3200" b="1" dirty="0">
              <a:solidFill>
                <a:schemeClr val="accent5">
                  <a:lumMod val="75000"/>
                </a:schemeClr>
              </a:solidFill>
              <a:latin typeface="Century Gothic" panose="020B0502020202020204" pitchFamily="34" charset="0"/>
            </a:endParaRPr>
          </a:p>
        </p:txBody>
      </p:sp>
      <p:sp>
        <p:nvSpPr>
          <p:cNvPr id="47" name="TextBox 46"/>
          <p:cNvSpPr txBox="1">
            <a:spLocks noChangeArrowheads="1"/>
          </p:cNvSpPr>
          <p:nvPr/>
        </p:nvSpPr>
        <p:spPr bwMode="auto">
          <a:xfrm>
            <a:off x="6043613" y="4630738"/>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03</a:t>
            </a:r>
            <a:endParaRPr lang="zh-CN" altLang="en-US" sz="3200" b="1" dirty="0">
              <a:solidFill>
                <a:schemeClr val="accent5">
                  <a:lumMod val="75000"/>
                </a:schemeClr>
              </a:solidFill>
              <a:latin typeface="Century Gothic" panose="020B0502020202020204" pitchFamily="34" charset="0"/>
            </a:endParaRPr>
          </a:p>
        </p:txBody>
      </p:sp>
      <p:sp>
        <p:nvSpPr>
          <p:cNvPr id="48" name="TextBox 47"/>
          <p:cNvSpPr txBox="1">
            <a:spLocks noChangeArrowheads="1"/>
          </p:cNvSpPr>
          <p:nvPr/>
        </p:nvSpPr>
        <p:spPr bwMode="auto">
          <a:xfrm>
            <a:off x="5510213" y="353536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eaLnBrk="1" hangingPunct="1"/>
            <a:r>
              <a:rPr lang="en-US" altLang="zh-CN" sz="3200" b="1" dirty="0">
                <a:solidFill>
                  <a:schemeClr val="accent5">
                    <a:lumMod val="75000"/>
                  </a:schemeClr>
                </a:solidFill>
                <a:latin typeface="Century Gothic" panose="020B0502020202020204" pitchFamily="34" charset="0"/>
              </a:rPr>
              <a:t>02</a:t>
            </a:r>
            <a:endParaRPr lang="zh-CN" altLang="en-US" sz="3200" b="1" dirty="0">
              <a:solidFill>
                <a:schemeClr val="accent5">
                  <a:lumMod val="75000"/>
                </a:schemeClr>
              </a:solidFill>
              <a:latin typeface="Century Gothic" panose="020B0502020202020204" pitchFamily="34" charset="0"/>
            </a:endParaRPr>
          </a:p>
        </p:txBody>
      </p:sp>
      <p:sp>
        <p:nvSpPr>
          <p:cNvPr id="49" name="TextBox 48"/>
          <p:cNvSpPr txBox="1"/>
          <p:nvPr/>
        </p:nvSpPr>
        <p:spPr>
          <a:xfrm>
            <a:off x="7296150" y="2162175"/>
            <a:ext cx="3289300" cy="1706880"/>
          </a:xfrm>
          <a:prstGeom prst="rect">
            <a:avLst/>
          </a:prstGeom>
          <a:noFill/>
        </p:spPr>
        <p:txBody>
          <a:bodyPr>
            <a:spAutoFit/>
          </a:bodyPr>
          <a:lstStyle/>
          <a:p>
            <a:pP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4.1</a:t>
            </a:r>
            <a:r>
              <a:rPr lang="zh-CN" altLang="en-US" sz="2000" b="1" dirty="0" smtClean="0">
                <a:solidFill>
                  <a:schemeClr val="tx1"/>
                </a:solidFill>
                <a:effectLst>
                  <a:outerShdw blurRad="38100" dist="19050" dir="2700000" algn="tl" rotWithShape="0">
                    <a:schemeClr val="dk1">
                      <a:alpha val="40000"/>
                    </a:schemeClr>
                  </a:outerShdw>
                </a:effectLst>
              </a:rPr>
              <a:t>技术可行性</a:t>
            </a:r>
          </a:p>
          <a:p>
            <a:pPr>
              <a:lnSpc>
                <a:spcPct val="125000"/>
              </a:lnSpc>
              <a:defRPr/>
            </a:pPr>
            <a:r>
              <a:rPr lang="en-US" altLang="zh-CN" sz="1600" b="1" dirty="0">
                <a:solidFill>
                  <a:schemeClr val="tx1"/>
                </a:solidFill>
                <a:effectLst>
                  <a:outerShdw blurRad="38100" dist="19050" dir="2700000" algn="tl" rotWithShape="0">
                    <a:schemeClr val="dk1">
                      <a:alpha val="40000"/>
                    </a:schemeClr>
                  </a:outerShdw>
                </a:effectLst>
              </a:rPr>
              <a:t>JSON </a:t>
            </a:r>
            <a:r>
              <a:rPr lang="zh-CN" altLang="en-US" sz="1600" b="1" dirty="0">
                <a:solidFill>
                  <a:schemeClr val="tx1"/>
                </a:solidFill>
                <a:effectLst>
                  <a:outerShdw blurRad="38100" dist="19050" dir="2700000" algn="tl" rotWithShape="0">
                    <a:schemeClr val="dk1">
                      <a:alpha val="40000"/>
                    </a:schemeClr>
                  </a:outerShdw>
                </a:effectLst>
              </a:rPr>
              <a:t>配置， </a:t>
            </a:r>
            <a:r>
              <a:rPr lang="en-US" altLang="zh-CN" sz="1600" b="1" dirty="0">
                <a:solidFill>
                  <a:schemeClr val="tx1"/>
                </a:solidFill>
                <a:effectLst>
                  <a:outerShdw blurRad="38100" dist="19050" dir="2700000" algn="tl" rotWithShape="0">
                    <a:schemeClr val="dk1">
                      <a:alpha val="40000"/>
                    </a:schemeClr>
                  </a:outerShdw>
                </a:effectLst>
              </a:rPr>
              <a:t>WXML </a:t>
            </a:r>
            <a:r>
              <a:rPr lang="zh-CN" altLang="en-US" sz="1600" b="1" dirty="0">
                <a:solidFill>
                  <a:schemeClr val="tx1"/>
                </a:solidFill>
                <a:effectLst>
                  <a:outerShdw blurRad="38100" dist="19050" dir="2700000" algn="tl" rotWithShape="0">
                    <a:schemeClr val="dk1">
                      <a:alpha val="40000"/>
                    </a:schemeClr>
                  </a:outerShdw>
                </a:effectLst>
              </a:rPr>
              <a:t>模板， </a:t>
            </a:r>
            <a:r>
              <a:rPr lang="en-US" altLang="zh-CN" sz="1600" b="1" dirty="0">
                <a:solidFill>
                  <a:schemeClr val="tx1"/>
                </a:solidFill>
                <a:effectLst>
                  <a:outerShdw blurRad="38100" dist="19050" dir="2700000" algn="tl" rotWithShape="0">
                    <a:schemeClr val="dk1">
                      <a:alpha val="40000"/>
                    </a:schemeClr>
                  </a:outerShdw>
                </a:effectLst>
              </a:rPr>
              <a:t>WXSS </a:t>
            </a:r>
            <a:r>
              <a:rPr lang="zh-CN" altLang="en-US" sz="1600" b="1" dirty="0">
                <a:solidFill>
                  <a:schemeClr val="tx1"/>
                </a:solidFill>
                <a:effectLst>
                  <a:outerShdw blurRad="38100" dist="19050" dir="2700000" algn="tl" rotWithShape="0">
                    <a:schemeClr val="dk1">
                      <a:alpha val="40000"/>
                    </a:schemeClr>
                  </a:outerShdw>
                </a:effectLst>
              </a:rPr>
              <a:t>样式， </a:t>
            </a:r>
            <a:r>
              <a:rPr lang="en-US" altLang="zh-CN" sz="1600" b="1" dirty="0">
                <a:solidFill>
                  <a:schemeClr val="tx1"/>
                </a:solidFill>
                <a:effectLst>
                  <a:outerShdw blurRad="38100" dist="19050" dir="2700000" algn="tl" rotWithShape="0">
                    <a:schemeClr val="dk1">
                      <a:alpha val="40000"/>
                    </a:schemeClr>
                  </a:outerShdw>
                </a:effectLst>
              </a:rPr>
              <a:t>JS </a:t>
            </a:r>
            <a:r>
              <a:rPr lang="zh-CN" altLang="en-US" sz="1600" b="1" dirty="0">
                <a:solidFill>
                  <a:schemeClr val="tx1"/>
                </a:solidFill>
                <a:effectLst>
                  <a:outerShdw blurRad="38100" dist="19050" dir="2700000" algn="tl" rotWithShape="0">
                    <a:schemeClr val="dk1">
                      <a:alpha val="40000"/>
                    </a:schemeClr>
                  </a:outerShdw>
                </a:effectLst>
              </a:rPr>
              <a:t>交互逻辑，相关学习难度相对不高有语言学习的基础，然后部分组员有网页制作的经历。</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
        <p:nvSpPr>
          <p:cNvPr id="50" name="TextBox 49"/>
          <p:cNvSpPr txBox="1"/>
          <p:nvPr/>
        </p:nvSpPr>
        <p:spPr>
          <a:xfrm>
            <a:off x="7296150" y="4473575"/>
            <a:ext cx="3289300" cy="1091565"/>
          </a:xfrm>
          <a:prstGeom prst="rect">
            <a:avLst/>
          </a:prstGeom>
          <a:noFill/>
        </p:spPr>
        <p:txBody>
          <a:bodyPr>
            <a:spAutoFit/>
          </a:bodyPr>
          <a:lstStyle/>
          <a:p>
            <a:pP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4.3</a:t>
            </a:r>
            <a:r>
              <a:rPr lang="zh-CN" altLang="en-US" sz="2000" b="1" dirty="0">
                <a:solidFill>
                  <a:schemeClr val="tx1"/>
                </a:solidFill>
                <a:effectLst>
                  <a:outerShdw blurRad="38100" dist="19050" dir="2700000" algn="tl" rotWithShape="0">
                    <a:schemeClr val="dk1">
                      <a:alpha val="40000"/>
                    </a:schemeClr>
                  </a:outerShdw>
                </a:effectLst>
              </a:rPr>
              <a:t>操作</a:t>
            </a:r>
            <a:r>
              <a:rPr lang="zh-CN" altLang="en-US" sz="2000" b="1" dirty="0" smtClean="0">
                <a:solidFill>
                  <a:schemeClr val="tx1"/>
                </a:solidFill>
                <a:effectLst>
                  <a:outerShdw blurRad="38100" dist="19050" dir="2700000" algn="tl" rotWithShape="0">
                    <a:schemeClr val="dk1">
                      <a:alpha val="40000"/>
                    </a:schemeClr>
                  </a:outerShdw>
                </a:effectLst>
              </a:rPr>
              <a:t>可行性</a:t>
            </a:r>
          </a:p>
          <a:p>
            <a:pPr>
              <a:lnSpc>
                <a:spcPct val="125000"/>
              </a:lnSpc>
              <a:defRPr/>
            </a:pPr>
            <a:r>
              <a:rPr lang="zh-CN" altLang="en-US" sz="1600" b="1" dirty="0">
                <a:solidFill>
                  <a:schemeClr val="tx1"/>
                </a:solidFill>
                <a:effectLst>
                  <a:outerShdw blurRad="38100" dist="19050" dir="2700000" algn="tl" rotWithShape="0">
                    <a:schemeClr val="dk1">
                      <a:alpha val="40000"/>
                    </a:schemeClr>
                  </a:outerShdw>
                </a:effectLst>
              </a:rPr>
              <a:t>用户只要用任何能使用微信的智能机，便可以玩上这个游戏。</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
        <p:nvSpPr>
          <p:cNvPr id="51" name="TextBox 50"/>
          <p:cNvSpPr txBox="1"/>
          <p:nvPr/>
        </p:nvSpPr>
        <p:spPr>
          <a:xfrm>
            <a:off x="1604963" y="3376613"/>
            <a:ext cx="3290887" cy="1706880"/>
          </a:xfrm>
          <a:prstGeom prst="rect">
            <a:avLst/>
          </a:prstGeom>
          <a:noFill/>
        </p:spPr>
        <p:txBody>
          <a:bodyPr>
            <a:spAutoFit/>
          </a:bodyPr>
          <a:lstStyle/>
          <a:p>
            <a:pPr algn="r">
              <a:lnSpc>
                <a:spcPct val="125000"/>
              </a:lnSpc>
              <a:defRPr/>
            </a:pPr>
            <a:r>
              <a:rPr lang="en-US" altLang="zh-CN" sz="2000" b="1" dirty="0">
                <a:solidFill>
                  <a:schemeClr val="tx1"/>
                </a:solidFill>
                <a:effectLst>
                  <a:outerShdw blurRad="38100" dist="19050" dir="2700000" algn="tl" rotWithShape="0">
                    <a:schemeClr val="dk1">
                      <a:alpha val="40000"/>
                    </a:schemeClr>
                  </a:outerShdw>
                </a:effectLst>
              </a:rPr>
              <a:t>4.2</a:t>
            </a:r>
            <a:r>
              <a:rPr lang="zh-CN" altLang="en-US" sz="2000" b="1" dirty="0" smtClean="0">
                <a:solidFill>
                  <a:schemeClr val="tx1"/>
                </a:solidFill>
                <a:effectLst>
                  <a:outerShdw blurRad="38100" dist="19050" dir="2700000" algn="tl" rotWithShape="0">
                    <a:schemeClr val="dk1">
                      <a:alpha val="40000"/>
                    </a:schemeClr>
                  </a:outerShdw>
                </a:effectLst>
              </a:rPr>
              <a:t>经济可行性</a:t>
            </a:r>
          </a:p>
          <a:p>
            <a:pPr algn="r">
              <a:lnSpc>
                <a:spcPct val="125000"/>
              </a:lnSpc>
              <a:defRPr/>
            </a:pPr>
            <a:r>
              <a:rPr lang="zh-CN" altLang="en-US" sz="1600" b="1" dirty="0">
                <a:solidFill>
                  <a:schemeClr val="tx1"/>
                </a:solidFill>
                <a:effectLst>
                  <a:outerShdw blurRad="38100" dist="19050" dir="2700000" algn="tl" rotWithShape="0">
                    <a:schemeClr val="dk1">
                      <a:alpha val="40000"/>
                    </a:schemeClr>
                  </a:outerShdw>
                </a:effectLst>
              </a:rPr>
              <a:t>开发成本低，目前只是打算做出免费的小游戏，如若要讲经济效益的，这便是我们一块用来引玉的砖然后最重要的是对自己本身的提升。</a:t>
            </a:r>
            <a:endParaRPr lang="zh-CN" altLang="en-US" sz="1600" b="1" dirty="0">
              <a:solidFill>
                <a:schemeClr val="tx1"/>
              </a:solidFill>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25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50"/>
                                        <p:tgtEl>
                                          <p:spTgt spid="4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250"/>
                                        <p:tgtEl>
                                          <p:spTgt spid="4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250"/>
                                        <p:tgtEl>
                                          <p:spTgt spid="48"/>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right)">
                                      <p:cBhvr>
                                        <p:cTn id="31" dur="250"/>
                                        <p:tgtEl>
                                          <p:spTgt spid="5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250"/>
                                        <p:tgtEl>
                                          <p:spTgt spid="4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6" grpId="0"/>
      <p:bldP spid="47" grpId="0"/>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a:spLocks noChangeArrowheads="1"/>
          </p:cNvSpPr>
          <p:nvPr/>
        </p:nvSpPr>
        <p:spPr bwMode="auto">
          <a:xfrm>
            <a:off x="3842854" y="258795"/>
            <a:ext cx="450473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algn="ctr" fontAlgn="base">
              <a:spcBef>
                <a:spcPct val="0"/>
              </a:spcBef>
              <a:spcAft>
                <a:spcPct val="0"/>
              </a:spcAft>
            </a:pPr>
            <a:r>
              <a:rPr lang="en-US" altLang="zh-CN" sz="3200" b="1" dirty="0" smtClean="0">
                <a:solidFill>
                  <a:schemeClr val="accent5">
                    <a:lumMod val="75000"/>
                  </a:schemeClr>
                </a:solidFill>
                <a:latin typeface="Century Gothic" panose="020B0502020202020204" pitchFamily="34" charset="0"/>
              </a:rPr>
              <a:t>05     </a:t>
            </a:r>
            <a:r>
              <a:rPr lang="zh-CN" altLang="en-US" sz="3200" b="1" dirty="0" smtClean="0">
                <a:solidFill>
                  <a:schemeClr val="accent5">
                    <a:lumMod val="75000"/>
                  </a:schemeClr>
                </a:solidFill>
                <a:latin typeface="Century Gothic" panose="020B0502020202020204" pitchFamily="34" charset="0"/>
              </a:rPr>
              <a:t>应对风险</a:t>
            </a:r>
          </a:p>
        </p:txBody>
      </p:sp>
      <p:grpSp>
        <p:nvGrpSpPr>
          <p:cNvPr id="26" name="组合 25"/>
          <p:cNvGrpSpPr/>
          <p:nvPr/>
        </p:nvGrpSpPr>
        <p:grpSpPr>
          <a:xfrm>
            <a:off x="2345163" y="549723"/>
            <a:ext cx="7500088" cy="810491"/>
            <a:chOff x="-5183188" y="1276351"/>
            <a:chExt cx="10372726" cy="1120775"/>
          </a:xfrm>
          <a:solidFill>
            <a:schemeClr val="accent5">
              <a:lumMod val="75000"/>
            </a:schemeClr>
          </a:solidFill>
        </p:grpSpPr>
        <p:sp>
          <p:nvSpPr>
            <p:cNvPr id="27" name="Freeform 11"/>
            <p:cNvSpPr>
              <a:spLocks noEditPoints="1"/>
            </p:cNvSpPr>
            <p:nvPr/>
          </p:nvSpPr>
          <p:spPr bwMode="auto">
            <a:xfrm>
              <a:off x="-4683125" y="1276351"/>
              <a:ext cx="617538" cy="1120775"/>
            </a:xfrm>
            <a:custGeom>
              <a:avLst/>
              <a:gdLst>
                <a:gd name="T0" fmla="*/ 58 w 165"/>
                <a:gd name="T1" fmla="*/ 54 h 299"/>
                <a:gd name="T2" fmla="*/ 42 w 165"/>
                <a:gd name="T3" fmla="*/ 54 h 299"/>
                <a:gd name="T4" fmla="*/ 77 w 165"/>
                <a:gd name="T5" fmla="*/ 104 h 299"/>
                <a:gd name="T6" fmla="*/ 165 w 165"/>
                <a:gd name="T7" fmla="*/ 112 h 299"/>
                <a:gd name="T8" fmla="*/ 27 w 165"/>
                <a:gd name="T9" fmla="*/ 109 h 299"/>
                <a:gd name="T10" fmla="*/ 13 w 165"/>
                <a:gd name="T11" fmla="*/ 34 h 299"/>
                <a:gd name="T12" fmla="*/ 64 w 165"/>
                <a:gd name="T13" fmla="*/ 11 h 299"/>
                <a:gd name="T14" fmla="*/ 80 w 165"/>
                <a:gd name="T15" fmla="*/ 38 h 299"/>
                <a:gd name="T16" fmla="*/ 58 w 165"/>
                <a:gd name="T17" fmla="*/ 54 h 299"/>
                <a:gd name="T18" fmla="*/ 58 w 165"/>
                <a:gd name="T19" fmla="*/ 246 h 299"/>
                <a:gd name="T20" fmla="*/ 42 w 165"/>
                <a:gd name="T21" fmla="*/ 245 h 299"/>
                <a:gd name="T22" fmla="*/ 77 w 165"/>
                <a:gd name="T23" fmla="*/ 195 h 299"/>
                <a:gd name="T24" fmla="*/ 165 w 165"/>
                <a:gd name="T25" fmla="*/ 188 h 299"/>
                <a:gd name="T26" fmla="*/ 27 w 165"/>
                <a:gd name="T27" fmla="*/ 191 h 299"/>
                <a:gd name="T28" fmla="*/ 13 w 165"/>
                <a:gd name="T29" fmla="*/ 265 h 299"/>
                <a:gd name="T30" fmla="*/ 64 w 165"/>
                <a:gd name="T31" fmla="*/ 289 h 299"/>
                <a:gd name="T32" fmla="*/ 80 w 165"/>
                <a:gd name="T33" fmla="*/ 261 h 299"/>
                <a:gd name="T34" fmla="*/ 58 w 165"/>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99">
                  <a:moveTo>
                    <a:pt x="58" y="54"/>
                  </a:moveTo>
                  <a:cubicBezTo>
                    <a:pt x="56" y="45"/>
                    <a:pt x="45" y="45"/>
                    <a:pt x="42" y="54"/>
                  </a:cubicBezTo>
                  <a:cubicBezTo>
                    <a:pt x="39" y="67"/>
                    <a:pt x="48" y="89"/>
                    <a:pt x="77" y="104"/>
                  </a:cubicBezTo>
                  <a:cubicBezTo>
                    <a:pt x="103" y="119"/>
                    <a:pt x="131" y="122"/>
                    <a:pt x="165" y="112"/>
                  </a:cubicBezTo>
                  <a:cubicBezTo>
                    <a:pt x="130" y="147"/>
                    <a:pt x="61" y="144"/>
                    <a:pt x="27" y="109"/>
                  </a:cubicBezTo>
                  <a:cubicBezTo>
                    <a:pt x="6" y="87"/>
                    <a:pt x="0" y="61"/>
                    <a:pt x="13" y="34"/>
                  </a:cubicBezTo>
                  <a:cubicBezTo>
                    <a:pt x="21" y="17"/>
                    <a:pt x="39" y="0"/>
                    <a:pt x="64" y="11"/>
                  </a:cubicBezTo>
                  <a:cubicBezTo>
                    <a:pt x="78" y="17"/>
                    <a:pt x="82" y="29"/>
                    <a:pt x="80" y="38"/>
                  </a:cubicBezTo>
                  <a:cubicBezTo>
                    <a:pt x="79" y="48"/>
                    <a:pt x="69" y="57"/>
                    <a:pt x="58" y="54"/>
                  </a:cubicBezTo>
                  <a:close/>
                  <a:moveTo>
                    <a:pt x="58" y="246"/>
                  </a:moveTo>
                  <a:cubicBezTo>
                    <a:pt x="56" y="255"/>
                    <a:pt x="45" y="255"/>
                    <a:pt x="42" y="245"/>
                  </a:cubicBezTo>
                  <a:cubicBezTo>
                    <a:pt x="39" y="233"/>
                    <a:pt x="48" y="210"/>
                    <a:pt x="77" y="195"/>
                  </a:cubicBezTo>
                  <a:cubicBezTo>
                    <a:pt x="103" y="181"/>
                    <a:pt x="131" y="178"/>
                    <a:pt x="165" y="188"/>
                  </a:cubicBezTo>
                  <a:cubicBezTo>
                    <a:pt x="130" y="153"/>
                    <a:pt x="61" y="155"/>
                    <a:pt x="27" y="191"/>
                  </a:cubicBezTo>
                  <a:cubicBezTo>
                    <a:pt x="6" y="213"/>
                    <a:pt x="0" y="238"/>
                    <a:pt x="13" y="265"/>
                  </a:cubicBezTo>
                  <a:cubicBezTo>
                    <a:pt x="21" y="282"/>
                    <a:pt x="39" y="299"/>
                    <a:pt x="64" y="289"/>
                  </a:cubicBezTo>
                  <a:cubicBezTo>
                    <a:pt x="78" y="283"/>
                    <a:pt x="82" y="271"/>
                    <a:pt x="80" y="261"/>
                  </a:cubicBezTo>
                  <a:cubicBezTo>
                    <a:pt x="79" y="252"/>
                    <a:pt x="69" y="242"/>
                    <a:pt x="58"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8" name="Freeform 12"/>
            <p:cNvSpPr/>
            <p:nvPr/>
          </p:nvSpPr>
          <p:spPr bwMode="auto">
            <a:xfrm>
              <a:off x="-5183188" y="1620838"/>
              <a:ext cx="10372726" cy="434975"/>
            </a:xfrm>
            <a:custGeom>
              <a:avLst/>
              <a:gdLst>
                <a:gd name="T0" fmla="*/ 613 w 2766"/>
                <a:gd name="T1" fmla="*/ 48 h 116"/>
                <a:gd name="T2" fmla="*/ 440 w 2766"/>
                <a:gd name="T3" fmla="*/ 49 h 116"/>
                <a:gd name="T4" fmla="*/ 423 w 2766"/>
                <a:gd name="T5" fmla="*/ 39 h 116"/>
                <a:gd name="T6" fmla="*/ 407 w 2766"/>
                <a:gd name="T7" fmla="*/ 49 h 116"/>
                <a:gd name="T8" fmla="*/ 346 w 2766"/>
                <a:gd name="T9" fmla="*/ 50 h 116"/>
                <a:gd name="T10" fmla="*/ 317 w 2766"/>
                <a:gd name="T11" fmla="*/ 28 h 116"/>
                <a:gd name="T12" fmla="*/ 289 w 2766"/>
                <a:gd name="T13" fmla="*/ 50 h 116"/>
                <a:gd name="T14" fmla="*/ 176 w 2766"/>
                <a:gd name="T15" fmla="*/ 51 h 116"/>
                <a:gd name="T16" fmla="*/ 127 w 2766"/>
                <a:gd name="T17" fmla="*/ 0 h 116"/>
                <a:gd name="T18" fmla="*/ 0 w 2766"/>
                <a:gd name="T19" fmla="*/ 58 h 116"/>
                <a:gd name="T20" fmla="*/ 127 w 2766"/>
                <a:gd name="T21" fmla="*/ 116 h 116"/>
                <a:gd name="T22" fmla="*/ 176 w 2766"/>
                <a:gd name="T23" fmla="*/ 65 h 116"/>
                <a:gd name="T24" fmla="*/ 289 w 2766"/>
                <a:gd name="T25" fmla="*/ 65 h 116"/>
                <a:gd name="T26" fmla="*/ 317 w 2766"/>
                <a:gd name="T27" fmla="*/ 87 h 116"/>
                <a:gd name="T28" fmla="*/ 346 w 2766"/>
                <a:gd name="T29" fmla="*/ 66 h 116"/>
                <a:gd name="T30" fmla="*/ 407 w 2766"/>
                <a:gd name="T31" fmla="*/ 66 h 116"/>
                <a:gd name="T32" fmla="*/ 423 w 2766"/>
                <a:gd name="T33" fmla="*/ 76 h 116"/>
                <a:gd name="T34" fmla="*/ 440 w 2766"/>
                <a:gd name="T35" fmla="*/ 66 h 116"/>
                <a:gd name="T36" fmla="*/ 613 w 2766"/>
                <a:gd name="T37" fmla="*/ 67 h 116"/>
                <a:gd name="T38" fmla="*/ 2153 w 2766"/>
                <a:gd name="T39" fmla="*/ 67 h 116"/>
                <a:gd name="T40" fmla="*/ 2326 w 2766"/>
                <a:gd name="T41" fmla="*/ 66 h 116"/>
                <a:gd name="T42" fmla="*/ 2342 w 2766"/>
                <a:gd name="T43" fmla="*/ 76 h 116"/>
                <a:gd name="T44" fmla="*/ 2358 w 2766"/>
                <a:gd name="T45" fmla="*/ 66 h 116"/>
                <a:gd name="T46" fmla="*/ 2420 w 2766"/>
                <a:gd name="T47" fmla="*/ 66 h 116"/>
                <a:gd name="T48" fmla="*/ 2448 w 2766"/>
                <a:gd name="T49" fmla="*/ 87 h 116"/>
                <a:gd name="T50" fmla="*/ 2476 w 2766"/>
                <a:gd name="T51" fmla="*/ 65 h 116"/>
                <a:gd name="T52" fmla="*/ 2590 w 2766"/>
                <a:gd name="T53" fmla="*/ 65 h 116"/>
                <a:gd name="T54" fmla="*/ 2639 w 2766"/>
                <a:gd name="T55" fmla="*/ 116 h 116"/>
                <a:gd name="T56" fmla="*/ 2766 w 2766"/>
                <a:gd name="T57" fmla="*/ 58 h 116"/>
                <a:gd name="T58" fmla="*/ 2639 w 2766"/>
                <a:gd name="T59" fmla="*/ 0 h 116"/>
                <a:gd name="T60" fmla="*/ 2590 w 2766"/>
                <a:gd name="T61" fmla="*/ 51 h 116"/>
                <a:gd name="T62" fmla="*/ 2476 w 2766"/>
                <a:gd name="T63" fmla="*/ 50 h 116"/>
                <a:gd name="T64" fmla="*/ 2448 w 2766"/>
                <a:gd name="T65" fmla="*/ 28 h 116"/>
                <a:gd name="T66" fmla="*/ 2420 w 2766"/>
                <a:gd name="T67" fmla="*/ 50 h 116"/>
                <a:gd name="T68" fmla="*/ 2358 w 2766"/>
                <a:gd name="T69" fmla="*/ 49 h 116"/>
                <a:gd name="T70" fmla="*/ 2342 w 2766"/>
                <a:gd name="T71" fmla="*/ 39 h 116"/>
                <a:gd name="T72" fmla="*/ 2326 w 2766"/>
                <a:gd name="T73" fmla="*/ 49 h 116"/>
                <a:gd name="T74" fmla="*/ 2153 w 2766"/>
                <a:gd name="T75" fmla="*/ 48 h 116"/>
                <a:gd name="T76" fmla="*/ 613 w 2766"/>
                <a:gd name="T7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66" h="116">
                  <a:moveTo>
                    <a:pt x="613" y="48"/>
                  </a:moveTo>
                  <a:cubicBezTo>
                    <a:pt x="555" y="49"/>
                    <a:pt x="497" y="49"/>
                    <a:pt x="440" y="49"/>
                  </a:cubicBezTo>
                  <a:cubicBezTo>
                    <a:pt x="436" y="43"/>
                    <a:pt x="430" y="39"/>
                    <a:pt x="423" y="39"/>
                  </a:cubicBezTo>
                  <a:cubicBezTo>
                    <a:pt x="416" y="39"/>
                    <a:pt x="410" y="43"/>
                    <a:pt x="407" y="49"/>
                  </a:cubicBezTo>
                  <a:cubicBezTo>
                    <a:pt x="387" y="50"/>
                    <a:pt x="366" y="50"/>
                    <a:pt x="346" y="50"/>
                  </a:cubicBezTo>
                  <a:cubicBezTo>
                    <a:pt x="342" y="38"/>
                    <a:pt x="331" y="28"/>
                    <a:pt x="317" y="28"/>
                  </a:cubicBezTo>
                  <a:cubicBezTo>
                    <a:pt x="304" y="28"/>
                    <a:pt x="292" y="38"/>
                    <a:pt x="289" y="50"/>
                  </a:cubicBezTo>
                  <a:cubicBezTo>
                    <a:pt x="262" y="51"/>
                    <a:pt x="203" y="51"/>
                    <a:pt x="176" y="51"/>
                  </a:cubicBezTo>
                  <a:cubicBezTo>
                    <a:pt x="157" y="37"/>
                    <a:pt x="139" y="20"/>
                    <a:pt x="127" y="0"/>
                  </a:cubicBezTo>
                  <a:cubicBezTo>
                    <a:pt x="84" y="30"/>
                    <a:pt x="48" y="42"/>
                    <a:pt x="0" y="58"/>
                  </a:cubicBezTo>
                  <a:cubicBezTo>
                    <a:pt x="48" y="74"/>
                    <a:pt x="84" y="86"/>
                    <a:pt x="127" y="116"/>
                  </a:cubicBezTo>
                  <a:cubicBezTo>
                    <a:pt x="139" y="96"/>
                    <a:pt x="157" y="79"/>
                    <a:pt x="176" y="65"/>
                  </a:cubicBezTo>
                  <a:cubicBezTo>
                    <a:pt x="203" y="65"/>
                    <a:pt x="262" y="65"/>
                    <a:pt x="289" y="65"/>
                  </a:cubicBezTo>
                  <a:cubicBezTo>
                    <a:pt x="292" y="78"/>
                    <a:pt x="304" y="87"/>
                    <a:pt x="317" y="87"/>
                  </a:cubicBezTo>
                  <a:cubicBezTo>
                    <a:pt x="331" y="87"/>
                    <a:pt x="342" y="78"/>
                    <a:pt x="346" y="66"/>
                  </a:cubicBezTo>
                  <a:cubicBezTo>
                    <a:pt x="366" y="66"/>
                    <a:pt x="387" y="66"/>
                    <a:pt x="407" y="66"/>
                  </a:cubicBezTo>
                  <a:cubicBezTo>
                    <a:pt x="410" y="72"/>
                    <a:pt x="416" y="76"/>
                    <a:pt x="423" y="76"/>
                  </a:cubicBezTo>
                  <a:cubicBezTo>
                    <a:pt x="430" y="76"/>
                    <a:pt x="436" y="72"/>
                    <a:pt x="440" y="66"/>
                  </a:cubicBezTo>
                  <a:cubicBezTo>
                    <a:pt x="497" y="67"/>
                    <a:pt x="555" y="67"/>
                    <a:pt x="613" y="67"/>
                  </a:cubicBezTo>
                  <a:cubicBezTo>
                    <a:pt x="2153" y="67"/>
                    <a:pt x="2153" y="67"/>
                    <a:pt x="2153" y="67"/>
                  </a:cubicBezTo>
                  <a:cubicBezTo>
                    <a:pt x="2210" y="67"/>
                    <a:pt x="2268" y="67"/>
                    <a:pt x="2326" y="66"/>
                  </a:cubicBezTo>
                  <a:cubicBezTo>
                    <a:pt x="2329" y="72"/>
                    <a:pt x="2335" y="76"/>
                    <a:pt x="2342" y="76"/>
                  </a:cubicBezTo>
                  <a:cubicBezTo>
                    <a:pt x="2349" y="76"/>
                    <a:pt x="2356" y="72"/>
                    <a:pt x="2358" y="66"/>
                  </a:cubicBezTo>
                  <a:cubicBezTo>
                    <a:pt x="2379" y="66"/>
                    <a:pt x="2399" y="66"/>
                    <a:pt x="2420" y="66"/>
                  </a:cubicBezTo>
                  <a:cubicBezTo>
                    <a:pt x="2423" y="78"/>
                    <a:pt x="2435" y="87"/>
                    <a:pt x="2448" y="87"/>
                  </a:cubicBezTo>
                  <a:cubicBezTo>
                    <a:pt x="2462" y="87"/>
                    <a:pt x="2473" y="78"/>
                    <a:pt x="2476" y="65"/>
                  </a:cubicBezTo>
                  <a:cubicBezTo>
                    <a:pt x="2504" y="65"/>
                    <a:pt x="2563" y="65"/>
                    <a:pt x="2590" y="65"/>
                  </a:cubicBezTo>
                  <a:cubicBezTo>
                    <a:pt x="2608" y="79"/>
                    <a:pt x="2626" y="96"/>
                    <a:pt x="2639" y="116"/>
                  </a:cubicBezTo>
                  <a:cubicBezTo>
                    <a:pt x="2682" y="86"/>
                    <a:pt x="2717" y="74"/>
                    <a:pt x="2766" y="58"/>
                  </a:cubicBezTo>
                  <a:cubicBezTo>
                    <a:pt x="2717" y="42"/>
                    <a:pt x="2682" y="30"/>
                    <a:pt x="2639" y="0"/>
                  </a:cubicBezTo>
                  <a:cubicBezTo>
                    <a:pt x="2626" y="20"/>
                    <a:pt x="2608" y="37"/>
                    <a:pt x="2590" y="51"/>
                  </a:cubicBezTo>
                  <a:cubicBezTo>
                    <a:pt x="2563" y="51"/>
                    <a:pt x="2504" y="51"/>
                    <a:pt x="2476" y="50"/>
                  </a:cubicBezTo>
                  <a:cubicBezTo>
                    <a:pt x="2473" y="38"/>
                    <a:pt x="2462" y="28"/>
                    <a:pt x="2448" y="28"/>
                  </a:cubicBezTo>
                  <a:cubicBezTo>
                    <a:pt x="2435" y="28"/>
                    <a:pt x="2423" y="38"/>
                    <a:pt x="2420" y="50"/>
                  </a:cubicBezTo>
                  <a:cubicBezTo>
                    <a:pt x="2399" y="50"/>
                    <a:pt x="2379" y="50"/>
                    <a:pt x="2358" y="49"/>
                  </a:cubicBezTo>
                  <a:cubicBezTo>
                    <a:pt x="2356" y="43"/>
                    <a:pt x="2349" y="39"/>
                    <a:pt x="2342" y="39"/>
                  </a:cubicBezTo>
                  <a:cubicBezTo>
                    <a:pt x="2335" y="39"/>
                    <a:pt x="2329" y="43"/>
                    <a:pt x="2326" y="49"/>
                  </a:cubicBezTo>
                  <a:cubicBezTo>
                    <a:pt x="2268" y="49"/>
                    <a:pt x="2210" y="49"/>
                    <a:pt x="2153" y="48"/>
                  </a:cubicBezTo>
                  <a:cubicBezTo>
                    <a:pt x="613" y="48"/>
                    <a:pt x="613" y="48"/>
                    <a:pt x="6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29" name="Freeform 13"/>
            <p:cNvSpPr/>
            <p:nvPr/>
          </p:nvSpPr>
          <p:spPr bwMode="auto">
            <a:xfrm>
              <a:off x="-4286250" y="1665288"/>
              <a:ext cx="74613" cy="346075"/>
            </a:xfrm>
            <a:custGeom>
              <a:avLst/>
              <a:gdLst>
                <a:gd name="T0" fmla="*/ 0 w 20"/>
                <a:gd name="T1" fmla="*/ 82 h 92"/>
                <a:gd name="T2" fmla="*/ 0 w 20"/>
                <a:gd name="T3" fmla="*/ 9 h 92"/>
                <a:gd name="T4" fmla="*/ 10 w 20"/>
                <a:gd name="T5" fmla="*/ 0 h 92"/>
                <a:gd name="T6" fmla="*/ 10 w 20"/>
                <a:gd name="T7" fmla="*/ 0 h 92"/>
                <a:gd name="T8" fmla="*/ 20 w 20"/>
                <a:gd name="T9" fmla="*/ 9 h 92"/>
                <a:gd name="T10" fmla="*/ 20 w 20"/>
                <a:gd name="T11" fmla="*/ 82 h 92"/>
                <a:gd name="T12" fmla="*/ 10 w 20"/>
                <a:gd name="T13" fmla="*/ 92 h 92"/>
                <a:gd name="T14" fmla="*/ 10 w 20"/>
                <a:gd name="T15" fmla="*/ 92 h 92"/>
                <a:gd name="T16" fmla="*/ 0 w 20"/>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92">
                  <a:moveTo>
                    <a:pt x="0" y="82"/>
                  </a:moveTo>
                  <a:cubicBezTo>
                    <a:pt x="0" y="9"/>
                    <a:pt x="0" y="9"/>
                    <a:pt x="0" y="9"/>
                  </a:cubicBezTo>
                  <a:cubicBezTo>
                    <a:pt x="0" y="4"/>
                    <a:pt x="5" y="0"/>
                    <a:pt x="10" y="0"/>
                  </a:cubicBezTo>
                  <a:cubicBezTo>
                    <a:pt x="10" y="0"/>
                    <a:pt x="10" y="0"/>
                    <a:pt x="10" y="0"/>
                  </a:cubicBezTo>
                  <a:cubicBezTo>
                    <a:pt x="15" y="0"/>
                    <a:pt x="20" y="4"/>
                    <a:pt x="20" y="9"/>
                  </a:cubicBezTo>
                  <a:cubicBezTo>
                    <a:pt x="20" y="82"/>
                    <a:pt x="20" y="82"/>
                    <a:pt x="20" y="82"/>
                  </a:cubicBezTo>
                  <a:cubicBezTo>
                    <a:pt x="20" y="88"/>
                    <a:pt x="15" y="92"/>
                    <a:pt x="10" y="92"/>
                  </a:cubicBezTo>
                  <a:cubicBezTo>
                    <a:pt x="10" y="92"/>
                    <a:pt x="10" y="92"/>
                    <a:pt x="10" y="92"/>
                  </a:cubicBezTo>
                  <a:cubicBezTo>
                    <a:pt x="5" y="92"/>
                    <a:pt x="0" y="88"/>
                    <a:pt x="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0" name="Freeform 14"/>
            <p:cNvSpPr>
              <a:spLocks noEditPoints="1"/>
            </p:cNvSpPr>
            <p:nvPr/>
          </p:nvSpPr>
          <p:spPr bwMode="auto">
            <a:xfrm>
              <a:off x="-3862388" y="1516063"/>
              <a:ext cx="319088" cy="641350"/>
            </a:xfrm>
            <a:custGeom>
              <a:avLst/>
              <a:gdLst>
                <a:gd name="T0" fmla="*/ 55 w 85"/>
                <a:gd name="T1" fmla="*/ 28 h 171"/>
                <a:gd name="T2" fmla="*/ 63 w 85"/>
                <a:gd name="T3" fmla="*/ 28 h 171"/>
                <a:gd name="T4" fmla="*/ 45 w 85"/>
                <a:gd name="T5" fmla="*/ 54 h 171"/>
                <a:gd name="T6" fmla="*/ 0 w 85"/>
                <a:gd name="T7" fmla="*/ 58 h 171"/>
                <a:gd name="T8" fmla="*/ 71 w 85"/>
                <a:gd name="T9" fmla="*/ 57 h 171"/>
                <a:gd name="T10" fmla="*/ 78 w 85"/>
                <a:gd name="T11" fmla="*/ 18 h 171"/>
                <a:gd name="T12" fmla="*/ 52 w 85"/>
                <a:gd name="T13" fmla="*/ 6 h 171"/>
                <a:gd name="T14" fmla="*/ 43 w 85"/>
                <a:gd name="T15" fmla="*/ 20 h 171"/>
                <a:gd name="T16" fmla="*/ 55 w 85"/>
                <a:gd name="T17" fmla="*/ 28 h 171"/>
                <a:gd name="T18" fmla="*/ 55 w 85"/>
                <a:gd name="T19" fmla="*/ 144 h 171"/>
                <a:gd name="T20" fmla="*/ 63 w 85"/>
                <a:gd name="T21" fmla="*/ 143 h 171"/>
                <a:gd name="T22" fmla="*/ 45 w 85"/>
                <a:gd name="T23" fmla="*/ 117 h 171"/>
                <a:gd name="T24" fmla="*/ 0 w 85"/>
                <a:gd name="T25" fmla="*/ 113 h 171"/>
                <a:gd name="T26" fmla="*/ 71 w 85"/>
                <a:gd name="T27" fmla="*/ 115 h 171"/>
                <a:gd name="T28" fmla="*/ 78 w 85"/>
                <a:gd name="T29" fmla="*/ 154 h 171"/>
                <a:gd name="T30" fmla="*/ 52 w 85"/>
                <a:gd name="T31" fmla="*/ 166 h 171"/>
                <a:gd name="T32" fmla="*/ 43 w 85"/>
                <a:gd name="T33" fmla="*/ 152 h 171"/>
                <a:gd name="T34" fmla="*/ 55 w 85"/>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71">
                  <a:moveTo>
                    <a:pt x="55" y="28"/>
                  </a:moveTo>
                  <a:cubicBezTo>
                    <a:pt x="56" y="23"/>
                    <a:pt x="62" y="23"/>
                    <a:pt x="63" y="28"/>
                  </a:cubicBezTo>
                  <a:cubicBezTo>
                    <a:pt x="65" y="35"/>
                    <a:pt x="60" y="47"/>
                    <a:pt x="45" y="54"/>
                  </a:cubicBezTo>
                  <a:cubicBezTo>
                    <a:pt x="31" y="62"/>
                    <a:pt x="17" y="63"/>
                    <a:pt x="0" y="58"/>
                  </a:cubicBezTo>
                  <a:cubicBezTo>
                    <a:pt x="18" y="76"/>
                    <a:pt x="54" y="75"/>
                    <a:pt x="71" y="57"/>
                  </a:cubicBezTo>
                  <a:cubicBezTo>
                    <a:pt x="82" y="45"/>
                    <a:pt x="85" y="32"/>
                    <a:pt x="78" y="18"/>
                  </a:cubicBezTo>
                  <a:cubicBezTo>
                    <a:pt x="74" y="9"/>
                    <a:pt x="65" y="0"/>
                    <a:pt x="52" y="6"/>
                  </a:cubicBezTo>
                  <a:cubicBezTo>
                    <a:pt x="44" y="9"/>
                    <a:pt x="42" y="15"/>
                    <a:pt x="43" y="20"/>
                  </a:cubicBezTo>
                  <a:cubicBezTo>
                    <a:pt x="44" y="25"/>
                    <a:pt x="49" y="30"/>
                    <a:pt x="55" y="28"/>
                  </a:cubicBezTo>
                  <a:close/>
                  <a:moveTo>
                    <a:pt x="55" y="144"/>
                  </a:moveTo>
                  <a:cubicBezTo>
                    <a:pt x="56" y="148"/>
                    <a:pt x="62" y="148"/>
                    <a:pt x="63" y="143"/>
                  </a:cubicBezTo>
                  <a:cubicBezTo>
                    <a:pt x="65" y="137"/>
                    <a:pt x="60" y="125"/>
                    <a:pt x="45" y="117"/>
                  </a:cubicBezTo>
                  <a:cubicBezTo>
                    <a:pt x="31" y="110"/>
                    <a:pt x="17" y="108"/>
                    <a:pt x="0" y="113"/>
                  </a:cubicBezTo>
                  <a:cubicBezTo>
                    <a:pt x="18" y="95"/>
                    <a:pt x="54" y="97"/>
                    <a:pt x="71" y="115"/>
                  </a:cubicBezTo>
                  <a:cubicBezTo>
                    <a:pt x="82" y="126"/>
                    <a:pt x="85" y="140"/>
                    <a:pt x="78" y="154"/>
                  </a:cubicBezTo>
                  <a:cubicBezTo>
                    <a:pt x="74" y="163"/>
                    <a:pt x="65" y="171"/>
                    <a:pt x="52" y="166"/>
                  </a:cubicBezTo>
                  <a:cubicBezTo>
                    <a:pt x="44" y="163"/>
                    <a:pt x="42" y="156"/>
                    <a:pt x="43" y="152"/>
                  </a:cubicBezTo>
                  <a:cubicBezTo>
                    <a:pt x="44" y="147"/>
                    <a:pt x="49" y="142"/>
                    <a:pt x="55"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1" name="Freeform 15"/>
            <p:cNvSpPr/>
            <p:nvPr/>
          </p:nvSpPr>
          <p:spPr bwMode="auto">
            <a:xfrm>
              <a:off x="-3776663" y="1700213"/>
              <a:ext cx="57150" cy="273050"/>
            </a:xfrm>
            <a:custGeom>
              <a:avLst/>
              <a:gdLst>
                <a:gd name="T0" fmla="*/ 0 w 15"/>
                <a:gd name="T1" fmla="*/ 65 h 73"/>
                <a:gd name="T2" fmla="*/ 0 w 15"/>
                <a:gd name="T3" fmla="*/ 8 h 73"/>
                <a:gd name="T4" fmla="*/ 7 w 15"/>
                <a:gd name="T5" fmla="*/ 0 h 73"/>
                <a:gd name="T6" fmla="*/ 7 w 15"/>
                <a:gd name="T7" fmla="*/ 0 h 73"/>
                <a:gd name="T8" fmla="*/ 15 w 15"/>
                <a:gd name="T9" fmla="*/ 8 h 73"/>
                <a:gd name="T10" fmla="*/ 15 w 15"/>
                <a:gd name="T11" fmla="*/ 65 h 73"/>
                <a:gd name="T12" fmla="*/ 7 w 15"/>
                <a:gd name="T13" fmla="*/ 73 h 73"/>
                <a:gd name="T14" fmla="*/ 7 w 15"/>
                <a:gd name="T15" fmla="*/ 73 h 73"/>
                <a:gd name="T16" fmla="*/ 0 w 15"/>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3">
                  <a:moveTo>
                    <a:pt x="0" y="65"/>
                  </a:moveTo>
                  <a:cubicBezTo>
                    <a:pt x="0" y="8"/>
                    <a:pt x="0" y="8"/>
                    <a:pt x="0" y="8"/>
                  </a:cubicBezTo>
                  <a:cubicBezTo>
                    <a:pt x="0" y="4"/>
                    <a:pt x="3" y="0"/>
                    <a:pt x="7" y="0"/>
                  </a:cubicBezTo>
                  <a:cubicBezTo>
                    <a:pt x="7" y="0"/>
                    <a:pt x="7" y="0"/>
                    <a:pt x="7" y="0"/>
                  </a:cubicBezTo>
                  <a:cubicBezTo>
                    <a:pt x="12" y="0"/>
                    <a:pt x="15" y="4"/>
                    <a:pt x="15" y="8"/>
                  </a:cubicBezTo>
                  <a:cubicBezTo>
                    <a:pt x="15" y="65"/>
                    <a:pt x="15" y="65"/>
                    <a:pt x="15" y="65"/>
                  </a:cubicBezTo>
                  <a:cubicBezTo>
                    <a:pt x="15" y="70"/>
                    <a:pt x="12" y="73"/>
                    <a:pt x="7" y="73"/>
                  </a:cubicBezTo>
                  <a:cubicBezTo>
                    <a:pt x="7" y="73"/>
                    <a:pt x="7" y="73"/>
                    <a:pt x="7" y="73"/>
                  </a:cubicBezTo>
                  <a:cubicBezTo>
                    <a:pt x="3" y="73"/>
                    <a:pt x="0" y="70"/>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2" name="Freeform 16"/>
            <p:cNvSpPr>
              <a:spLocks noEditPoints="1"/>
            </p:cNvSpPr>
            <p:nvPr/>
          </p:nvSpPr>
          <p:spPr bwMode="auto">
            <a:xfrm>
              <a:off x="4071938" y="1276351"/>
              <a:ext cx="615950" cy="1120775"/>
            </a:xfrm>
            <a:custGeom>
              <a:avLst/>
              <a:gdLst>
                <a:gd name="T0" fmla="*/ 107 w 164"/>
                <a:gd name="T1" fmla="*/ 54 h 299"/>
                <a:gd name="T2" fmla="*/ 123 w 164"/>
                <a:gd name="T3" fmla="*/ 54 h 299"/>
                <a:gd name="T4" fmla="*/ 88 w 164"/>
                <a:gd name="T5" fmla="*/ 104 h 299"/>
                <a:gd name="T6" fmla="*/ 0 w 164"/>
                <a:gd name="T7" fmla="*/ 112 h 299"/>
                <a:gd name="T8" fmla="*/ 138 w 164"/>
                <a:gd name="T9" fmla="*/ 109 h 299"/>
                <a:gd name="T10" fmla="*/ 152 w 164"/>
                <a:gd name="T11" fmla="*/ 34 h 299"/>
                <a:gd name="T12" fmla="*/ 101 w 164"/>
                <a:gd name="T13" fmla="*/ 11 h 299"/>
                <a:gd name="T14" fmla="*/ 84 w 164"/>
                <a:gd name="T15" fmla="*/ 38 h 299"/>
                <a:gd name="T16" fmla="*/ 107 w 164"/>
                <a:gd name="T17" fmla="*/ 54 h 299"/>
                <a:gd name="T18" fmla="*/ 107 w 164"/>
                <a:gd name="T19" fmla="*/ 246 h 299"/>
                <a:gd name="T20" fmla="*/ 123 w 164"/>
                <a:gd name="T21" fmla="*/ 245 h 299"/>
                <a:gd name="T22" fmla="*/ 88 w 164"/>
                <a:gd name="T23" fmla="*/ 195 h 299"/>
                <a:gd name="T24" fmla="*/ 0 w 164"/>
                <a:gd name="T25" fmla="*/ 188 h 299"/>
                <a:gd name="T26" fmla="*/ 138 w 164"/>
                <a:gd name="T27" fmla="*/ 191 h 299"/>
                <a:gd name="T28" fmla="*/ 152 w 164"/>
                <a:gd name="T29" fmla="*/ 265 h 299"/>
                <a:gd name="T30" fmla="*/ 101 w 164"/>
                <a:gd name="T31" fmla="*/ 289 h 299"/>
                <a:gd name="T32" fmla="*/ 84 w 164"/>
                <a:gd name="T33" fmla="*/ 261 h 299"/>
                <a:gd name="T34" fmla="*/ 107 w 164"/>
                <a:gd name="T35"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99">
                  <a:moveTo>
                    <a:pt x="107" y="54"/>
                  </a:moveTo>
                  <a:cubicBezTo>
                    <a:pt x="108" y="45"/>
                    <a:pt x="120" y="45"/>
                    <a:pt x="123" y="54"/>
                  </a:cubicBezTo>
                  <a:cubicBezTo>
                    <a:pt x="126" y="67"/>
                    <a:pt x="116" y="89"/>
                    <a:pt x="88" y="104"/>
                  </a:cubicBezTo>
                  <a:cubicBezTo>
                    <a:pt x="61" y="119"/>
                    <a:pt x="33" y="122"/>
                    <a:pt x="0" y="112"/>
                  </a:cubicBezTo>
                  <a:cubicBezTo>
                    <a:pt x="35" y="147"/>
                    <a:pt x="104" y="144"/>
                    <a:pt x="138" y="109"/>
                  </a:cubicBezTo>
                  <a:cubicBezTo>
                    <a:pt x="158" y="87"/>
                    <a:pt x="164" y="61"/>
                    <a:pt x="152" y="34"/>
                  </a:cubicBezTo>
                  <a:cubicBezTo>
                    <a:pt x="144" y="17"/>
                    <a:pt x="125" y="0"/>
                    <a:pt x="101" y="11"/>
                  </a:cubicBezTo>
                  <a:cubicBezTo>
                    <a:pt x="86" y="17"/>
                    <a:pt x="82" y="29"/>
                    <a:pt x="84" y="38"/>
                  </a:cubicBezTo>
                  <a:cubicBezTo>
                    <a:pt x="86" y="48"/>
                    <a:pt x="95" y="57"/>
                    <a:pt x="107" y="54"/>
                  </a:cubicBezTo>
                  <a:close/>
                  <a:moveTo>
                    <a:pt x="107" y="246"/>
                  </a:moveTo>
                  <a:cubicBezTo>
                    <a:pt x="108" y="255"/>
                    <a:pt x="120" y="255"/>
                    <a:pt x="123" y="245"/>
                  </a:cubicBezTo>
                  <a:cubicBezTo>
                    <a:pt x="126" y="233"/>
                    <a:pt x="116" y="210"/>
                    <a:pt x="88" y="195"/>
                  </a:cubicBezTo>
                  <a:cubicBezTo>
                    <a:pt x="61" y="181"/>
                    <a:pt x="33" y="178"/>
                    <a:pt x="0" y="188"/>
                  </a:cubicBezTo>
                  <a:cubicBezTo>
                    <a:pt x="35" y="153"/>
                    <a:pt x="104" y="155"/>
                    <a:pt x="138" y="191"/>
                  </a:cubicBezTo>
                  <a:cubicBezTo>
                    <a:pt x="158" y="213"/>
                    <a:pt x="164" y="238"/>
                    <a:pt x="152" y="265"/>
                  </a:cubicBezTo>
                  <a:cubicBezTo>
                    <a:pt x="144" y="282"/>
                    <a:pt x="125" y="299"/>
                    <a:pt x="101" y="289"/>
                  </a:cubicBezTo>
                  <a:cubicBezTo>
                    <a:pt x="86" y="283"/>
                    <a:pt x="82" y="271"/>
                    <a:pt x="84" y="261"/>
                  </a:cubicBezTo>
                  <a:cubicBezTo>
                    <a:pt x="86" y="252"/>
                    <a:pt x="95" y="242"/>
                    <a:pt x="107"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3" name="Freeform 17"/>
            <p:cNvSpPr/>
            <p:nvPr/>
          </p:nvSpPr>
          <p:spPr bwMode="auto">
            <a:xfrm>
              <a:off x="4217988" y="1665288"/>
              <a:ext cx="71438" cy="346075"/>
            </a:xfrm>
            <a:custGeom>
              <a:avLst/>
              <a:gdLst>
                <a:gd name="T0" fmla="*/ 19 w 19"/>
                <a:gd name="T1" fmla="*/ 82 h 92"/>
                <a:gd name="T2" fmla="*/ 19 w 19"/>
                <a:gd name="T3" fmla="*/ 9 h 92"/>
                <a:gd name="T4" fmla="*/ 10 w 19"/>
                <a:gd name="T5" fmla="*/ 0 h 92"/>
                <a:gd name="T6" fmla="*/ 10 w 19"/>
                <a:gd name="T7" fmla="*/ 0 h 92"/>
                <a:gd name="T8" fmla="*/ 0 w 19"/>
                <a:gd name="T9" fmla="*/ 9 h 92"/>
                <a:gd name="T10" fmla="*/ 0 w 19"/>
                <a:gd name="T11" fmla="*/ 82 h 92"/>
                <a:gd name="T12" fmla="*/ 10 w 19"/>
                <a:gd name="T13" fmla="*/ 92 h 92"/>
                <a:gd name="T14" fmla="*/ 10 w 19"/>
                <a:gd name="T15" fmla="*/ 92 h 92"/>
                <a:gd name="T16" fmla="*/ 19 w 19"/>
                <a:gd name="T17" fmla="*/ 8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2">
                  <a:moveTo>
                    <a:pt x="19" y="82"/>
                  </a:moveTo>
                  <a:cubicBezTo>
                    <a:pt x="19" y="9"/>
                    <a:pt x="19" y="9"/>
                    <a:pt x="19" y="9"/>
                  </a:cubicBezTo>
                  <a:cubicBezTo>
                    <a:pt x="19" y="4"/>
                    <a:pt x="15" y="0"/>
                    <a:pt x="10" y="0"/>
                  </a:cubicBezTo>
                  <a:cubicBezTo>
                    <a:pt x="10" y="0"/>
                    <a:pt x="10" y="0"/>
                    <a:pt x="10" y="0"/>
                  </a:cubicBezTo>
                  <a:cubicBezTo>
                    <a:pt x="4" y="0"/>
                    <a:pt x="0" y="4"/>
                    <a:pt x="0" y="9"/>
                  </a:cubicBezTo>
                  <a:cubicBezTo>
                    <a:pt x="0" y="82"/>
                    <a:pt x="0" y="82"/>
                    <a:pt x="0" y="82"/>
                  </a:cubicBezTo>
                  <a:cubicBezTo>
                    <a:pt x="0" y="88"/>
                    <a:pt x="4" y="92"/>
                    <a:pt x="10" y="92"/>
                  </a:cubicBezTo>
                  <a:cubicBezTo>
                    <a:pt x="10" y="92"/>
                    <a:pt x="10" y="92"/>
                    <a:pt x="10" y="92"/>
                  </a:cubicBezTo>
                  <a:cubicBezTo>
                    <a:pt x="15" y="92"/>
                    <a:pt x="19" y="88"/>
                    <a:pt x="19"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4" name="Freeform 18"/>
            <p:cNvSpPr>
              <a:spLocks noEditPoints="1"/>
            </p:cNvSpPr>
            <p:nvPr/>
          </p:nvSpPr>
          <p:spPr bwMode="auto">
            <a:xfrm>
              <a:off x="3548063" y="1516063"/>
              <a:ext cx="322263" cy="641350"/>
            </a:xfrm>
            <a:custGeom>
              <a:avLst/>
              <a:gdLst>
                <a:gd name="T0" fmla="*/ 31 w 86"/>
                <a:gd name="T1" fmla="*/ 28 h 171"/>
                <a:gd name="T2" fmla="*/ 22 w 86"/>
                <a:gd name="T3" fmla="*/ 28 h 171"/>
                <a:gd name="T4" fmla="*/ 40 w 86"/>
                <a:gd name="T5" fmla="*/ 54 h 171"/>
                <a:gd name="T6" fmla="*/ 86 w 86"/>
                <a:gd name="T7" fmla="*/ 58 h 171"/>
                <a:gd name="T8" fmla="*/ 14 w 86"/>
                <a:gd name="T9" fmla="*/ 57 h 171"/>
                <a:gd name="T10" fmla="*/ 7 w 86"/>
                <a:gd name="T11" fmla="*/ 18 h 171"/>
                <a:gd name="T12" fmla="*/ 34 w 86"/>
                <a:gd name="T13" fmla="*/ 6 h 171"/>
                <a:gd name="T14" fmla="*/ 42 w 86"/>
                <a:gd name="T15" fmla="*/ 20 h 171"/>
                <a:gd name="T16" fmla="*/ 31 w 86"/>
                <a:gd name="T17" fmla="*/ 28 h 171"/>
                <a:gd name="T18" fmla="*/ 31 w 86"/>
                <a:gd name="T19" fmla="*/ 144 h 171"/>
                <a:gd name="T20" fmla="*/ 22 w 86"/>
                <a:gd name="T21" fmla="*/ 143 h 171"/>
                <a:gd name="T22" fmla="*/ 40 w 86"/>
                <a:gd name="T23" fmla="*/ 117 h 171"/>
                <a:gd name="T24" fmla="*/ 86 w 86"/>
                <a:gd name="T25" fmla="*/ 113 h 171"/>
                <a:gd name="T26" fmla="*/ 14 w 86"/>
                <a:gd name="T27" fmla="*/ 115 h 171"/>
                <a:gd name="T28" fmla="*/ 7 w 86"/>
                <a:gd name="T29" fmla="*/ 154 h 171"/>
                <a:gd name="T30" fmla="*/ 34 w 86"/>
                <a:gd name="T31" fmla="*/ 166 h 171"/>
                <a:gd name="T32" fmla="*/ 42 w 86"/>
                <a:gd name="T33" fmla="*/ 152 h 171"/>
                <a:gd name="T34" fmla="*/ 31 w 86"/>
                <a:gd name="T35" fmla="*/ 1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71">
                  <a:moveTo>
                    <a:pt x="31" y="28"/>
                  </a:moveTo>
                  <a:cubicBezTo>
                    <a:pt x="30" y="23"/>
                    <a:pt x="24" y="23"/>
                    <a:pt x="22" y="28"/>
                  </a:cubicBezTo>
                  <a:cubicBezTo>
                    <a:pt x="20" y="35"/>
                    <a:pt x="25" y="47"/>
                    <a:pt x="40" y="54"/>
                  </a:cubicBezTo>
                  <a:cubicBezTo>
                    <a:pt x="54" y="62"/>
                    <a:pt x="69" y="63"/>
                    <a:pt x="86" y="58"/>
                  </a:cubicBezTo>
                  <a:cubicBezTo>
                    <a:pt x="68" y="76"/>
                    <a:pt x="32" y="75"/>
                    <a:pt x="14" y="57"/>
                  </a:cubicBezTo>
                  <a:cubicBezTo>
                    <a:pt x="4" y="45"/>
                    <a:pt x="0" y="32"/>
                    <a:pt x="7" y="18"/>
                  </a:cubicBezTo>
                  <a:cubicBezTo>
                    <a:pt x="11" y="9"/>
                    <a:pt x="21" y="0"/>
                    <a:pt x="34" y="6"/>
                  </a:cubicBezTo>
                  <a:cubicBezTo>
                    <a:pt x="41" y="9"/>
                    <a:pt x="43" y="15"/>
                    <a:pt x="42" y="20"/>
                  </a:cubicBezTo>
                  <a:cubicBezTo>
                    <a:pt x="41" y="25"/>
                    <a:pt x="36" y="30"/>
                    <a:pt x="31" y="28"/>
                  </a:cubicBezTo>
                  <a:close/>
                  <a:moveTo>
                    <a:pt x="31" y="144"/>
                  </a:moveTo>
                  <a:cubicBezTo>
                    <a:pt x="30" y="148"/>
                    <a:pt x="24" y="148"/>
                    <a:pt x="22" y="143"/>
                  </a:cubicBezTo>
                  <a:cubicBezTo>
                    <a:pt x="20" y="137"/>
                    <a:pt x="25" y="125"/>
                    <a:pt x="40" y="117"/>
                  </a:cubicBezTo>
                  <a:cubicBezTo>
                    <a:pt x="54" y="110"/>
                    <a:pt x="69" y="108"/>
                    <a:pt x="86" y="113"/>
                  </a:cubicBezTo>
                  <a:cubicBezTo>
                    <a:pt x="68" y="95"/>
                    <a:pt x="32" y="97"/>
                    <a:pt x="14" y="115"/>
                  </a:cubicBezTo>
                  <a:cubicBezTo>
                    <a:pt x="4" y="126"/>
                    <a:pt x="0" y="140"/>
                    <a:pt x="7" y="154"/>
                  </a:cubicBezTo>
                  <a:cubicBezTo>
                    <a:pt x="11" y="163"/>
                    <a:pt x="21" y="171"/>
                    <a:pt x="34" y="166"/>
                  </a:cubicBezTo>
                  <a:cubicBezTo>
                    <a:pt x="41" y="163"/>
                    <a:pt x="43" y="156"/>
                    <a:pt x="42" y="152"/>
                  </a:cubicBezTo>
                  <a:cubicBezTo>
                    <a:pt x="41" y="147"/>
                    <a:pt x="36" y="142"/>
                    <a:pt x="3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sp>
          <p:nvSpPr>
            <p:cNvPr id="35" name="Freeform 19"/>
            <p:cNvSpPr/>
            <p:nvPr/>
          </p:nvSpPr>
          <p:spPr bwMode="auto">
            <a:xfrm>
              <a:off x="3724275" y="1700213"/>
              <a:ext cx="58738" cy="273050"/>
            </a:xfrm>
            <a:custGeom>
              <a:avLst/>
              <a:gdLst>
                <a:gd name="T0" fmla="*/ 16 w 16"/>
                <a:gd name="T1" fmla="*/ 65 h 73"/>
                <a:gd name="T2" fmla="*/ 16 w 16"/>
                <a:gd name="T3" fmla="*/ 8 h 73"/>
                <a:gd name="T4" fmla="*/ 8 w 16"/>
                <a:gd name="T5" fmla="*/ 0 h 73"/>
                <a:gd name="T6" fmla="*/ 8 w 16"/>
                <a:gd name="T7" fmla="*/ 0 h 73"/>
                <a:gd name="T8" fmla="*/ 0 w 16"/>
                <a:gd name="T9" fmla="*/ 8 h 73"/>
                <a:gd name="T10" fmla="*/ 0 w 16"/>
                <a:gd name="T11" fmla="*/ 65 h 73"/>
                <a:gd name="T12" fmla="*/ 8 w 16"/>
                <a:gd name="T13" fmla="*/ 73 h 73"/>
                <a:gd name="T14" fmla="*/ 8 w 16"/>
                <a:gd name="T15" fmla="*/ 73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8"/>
                    <a:pt x="16" y="8"/>
                    <a:pt x="16" y="8"/>
                  </a:cubicBezTo>
                  <a:cubicBezTo>
                    <a:pt x="16" y="4"/>
                    <a:pt x="12" y="0"/>
                    <a:pt x="8" y="0"/>
                  </a:cubicBezTo>
                  <a:cubicBezTo>
                    <a:pt x="8" y="0"/>
                    <a:pt x="8" y="0"/>
                    <a:pt x="8" y="0"/>
                  </a:cubicBezTo>
                  <a:cubicBezTo>
                    <a:pt x="4" y="0"/>
                    <a:pt x="0" y="4"/>
                    <a:pt x="0" y="8"/>
                  </a:cubicBezTo>
                  <a:cubicBezTo>
                    <a:pt x="0" y="65"/>
                    <a:pt x="0" y="65"/>
                    <a:pt x="0" y="65"/>
                  </a:cubicBezTo>
                  <a:cubicBezTo>
                    <a:pt x="0" y="70"/>
                    <a:pt x="4" y="73"/>
                    <a:pt x="8" y="73"/>
                  </a:cubicBezTo>
                  <a:cubicBezTo>
                    <a:pt x="8" y="73"/>
                    <a:pt x="8" y="73"/>
                    <a:pt x="8" y="73"/>
                  </a:cubicBezTo>
                  <a:cubicBezTo>
                    <a:pt x="12" y="73"/>
                    <a:pt x="16" y="70"/>
                    <a:pt x="1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solidFill>
                  <a:prstClr val="black"/>
                </a:solidFill>
              </a:endParaRPr>
            </a:p>
          </p:txBody>
        </p:sp>
      </p:grpSp>
      <p:graphicFrame>
        <p:nvGraphicFramePr>
          <p:cNvPr id="2" name="表格 -1"/>
          <p:cNvGraphicFramePr/>
          <p:nvPr/>
        </p:nvGraphicFramePr>
        <p:xfrm>
          <a:off x="287655" y="1360170"/>
          <a:ext cx="11616055" cy="5091435"/>
        </p:xfrm>
        <a:graphic>
          <a:graphicData uri="http://schemas.openxmlformats.org/drawingml/2006/table">
            <a:tbl>
              <a:tblPr firstRow="1" bandRow="1">
                <a:tableStyleId>{5940675A-B579-460E-94D1-54222C63F5DA}</a:tableStyleId>
              </a:tblPr>
              <a:tblGrid>
                <a:gridCol w="479425"/>
                <a:gridCol w="2229485"/>
                <a:gridCol w="1315085"/>
                <a:gridCol w="2172335"/>
                <a:gridCol w="2937510"/>
                <a:gridCol w="2482215"/>
              </a:tblGrid>
              <a:tr h="397510">
                <a:tc>
                  <a:txBody>
                    <a:bodyPr/>
                    <a:lstStyle/>
                    <a:p>
                      <a:pPr indent="0" algn="ctr">
                        <a:buNone/>
                      </a:pP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风险名称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风险类别</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可能造成的影响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可能发生时间</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应对措施</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090">
                <a:tc>
                  <a:txBody>
                    <a:bodyPr/>
                    <a:lstStyle/>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技术学习不能按时完成分配下的任务</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技术风险</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编程任务难以及时完成，影响后阶段的进度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开发阶段可能性：高</a:t>
                      </a: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趁早开始学习，在网上随课程跟进以提高学习效率 </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或可去除超出能力范围的非必要功能</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必要时向老师请教</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8970">
                <a:tc>
                  <a:txBody>
                    <a:bodyPr/>
                    <a:lstStyle/>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资金不足</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商业风险</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网上课程或买书成本太高，游戏上传平台可能也会收费</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开发，测试阶段可能性：中</a:t>
                      </a: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消极影响：中</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网上课程选择短时高效型（一般价格较低）</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学习书籍可到图书馆借阅</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资金由小组成员分摊</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5820">
                <a:tc>
                  <a:txBody>
                    <a:bodyPr/>
                    <a:lstStyle/>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游戏开发期间发现有超出预定学习内容之外的部分，需要额外学习</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技术风险</a:t>
                      </a: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管理风险</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可能由于需要学习相关知识使设计任务长时间延后</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开发阶段可能性：低</a:t>
                      </a: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首先在制订项目计划时应当考虑完全以使发生这类事件的概率降至最低</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将开发前的两个里程碑尽量提前以使开发期间有尽可能长的时间进行应变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5635">
                <a:tc>
                  <a:txBody>
                    <a:bodyPr/>
                    <a:lstStyle/>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组员生病难以维持状态继续工作</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管理风险</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此组员的任务被分到另外两位组员头上，加大他们的工作负担</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全部阶段可能性：中</a:t>
                      </a: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身体是革命的本钱</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夜跑每周至少参加一至两次</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多出去走走，不要老是坐在电脑面前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9815">
                <a:tc>
                  <a:txBody>
                    <a:bodyPr/>
                    <a:lstStyle/>
                    <a:p>
                      <a:pPr indent="0" algn="ctr">
                        <a:buNone/>
                      </a:pP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游戏上传后参体验人员过少，难以收集反馈数据进行优化改进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商业风险</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可能有些隐藏的</a:t>
                      </a:r>
                      <a:r>
                        <a:rPr lang="en-US" altLang="zh-CN" sz="1800" b="0">
                          <a:latin typeface="微软雅黑" panose="020B0503020204020204" pitchFamily="34" charset="-122"/>
                          <a:ea typeface="微软雅黑" panose="020B0503020204020204" pitchFamily="34" charset="-122"/>
                          <a:cs typeface="微软雅黑" panose="020B0503020204020204" pitchFamily="34" charset="-122"/>
                        </a:rPr>
                        <a:t>bug</a:t>
                      </a: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难以被及时发现，最终导致验收时出现问题。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测试，维护阶段可能性：中</a:t>
                      </a:r>
                    </a:p>
                    <a:p>
                      <a:pPr indent="0" algn="ctr">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消极影响：高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与其他小组互相作为测试人员，相互促进，共同进步。</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请小组成员自行发动自己的人脉关系</a:t>
                      </a:r>
                      <a:r>
                        <a:rPr lang="en-US" altLang="zh-CN" sz="1400" b="0">
                          <a:latin typeface="微软雅黑" panose="020B0503020204020204" pitchFamily="34" charset="-122"/>
                          <a:ea typeface="微软雅黑" panose="020B0503020204020204" pitchFamily="34" charset="-122"/>
                          <a:cs typeface="微软雅黑" panose="020B0503020204020204" pitchFamily="34" charset="-122"/>
                        </a:rPr>
                        <a:t>max</a:t>
                      </a:r>
                      <a:r>
                        <a:rPr lang="zh-CN" altLang="en-US" sz="1400" b="0">
                          <a:latin typeface="微软雅黑" panose="020B0503020204020204" pitchFamily="34" charset="-122"/>
                          <a:ea typeface="微软雅黑" panose="020B0503020204020204" pitchFamily="34" charset="-122"/>
                          <a:cs typeface="微软雅黑" panose="020B0503020204020204" pitchFamily="34" charset="-122"/>
                        </a:rPr>
                        <a:t>技能，邀请亲朋好友帮忙测试。</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时尚中黑简体"/>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1419</Words>
  <Application>Microsoft Office PowerPoint</Application>
  <PresentationFormat>自定义</PresentationFormat>
  <Paragraphs>273</Paragraphs>
  <Slides>19</Slides>
  <Notes>2</Notes>
  <HiddenSlides>1</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22" baseType="lpstr">
      <vt:lpstr>1_Office 主题</vt:lpstr>
      <vt:lpstr>2_Office 主题</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123</cp:revision>
  <dcterms:created xsi:type="dcterms:W3CDTF">2018-03-18T14:25:00Z</dcterms:created>
  <dcterms:modified xsi:type="dcterms:W3CDTF">2018-03-31T03:32:12Z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