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71" r:id="rId7"/>
    <p:sldId id="270" r:id="rId8"/>
    <p:sldId id="289" r:id="rId9"/>
    <p:sldId id="290" r:id="rId10"/>
    <p:sldId id="260" r:id="rId11"/>
    <p:sldId id="294" r:id="rId12"/>
    <p:sldId id="310" r:id="rId13"/>
    <p:sldId id="295" r:id="rId14"/>
    <p:sldId id="311" r:id="rId15"/>
    <p:sldId id="296" r:id="rId16"/>
    <p:sldId id="297" r:id="rId17"/>
    <p:sldId id="266" r:id="rId18"/>
    <p:sldId id="273" r:id="rId19"/>
    <p:sldId id="299" r:id="rId20"/>
    <p:sldId id="309" r:id="rId21"/>
    <p:sldId id="293" r:id="rId22"/>
    <p:sldId id="262" r:id="rId23"/>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FF00"/>
    <a:srgbClr val="9ED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86"/>
      </p:cViewPr>
      <p:guideLst>
        <p:guide orient="horz" pos="217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F9299-75BE-4C6B-93A0-C9F34704F5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208B42-2A89-4851-A13C-ED35BD6BF81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1CA12AD1-24D2-4D9D-99F3-A62AE6FA1093}" type="slidenum">
              <a:rPr lang="zh-CN" altLang="en-US">
                <a:solidFill>
                  <a:prstClr val="black"/>
                </a:solidFill>
                <a:ea typeface="宋体" panose="02010600030101010101" pitchFamily="2" charset="-122"/>
              </a:rPr>
            </a:fld>
            <a:endParaRPr lang="zh-CN" altLang="en-US">
              <a:solidFill>
                <a:prstClr val="black"/>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DE109295-059B-46EB-86EA-12BECFABCFEE}" type="slidenum">
              <a:rPr lang="zh-CN" altLang="en-US">
                <a:solidFill>
                  <a:prstClr val="black"/>
                </a:solidFill>
                <a:ea typeface="宋体" panose="02010600030101010101" pitchFamily="2" charset="-122"/>
              </a:rPr>
            </a:fld>
            <a:endParaRPr lang="zh-CN" altLang="en-US">
              <a:solidFill>
                <a:prstClr val="black"/>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8FDC3B-538F-481A-B3D2-0419C1F51CFB}"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E0CCB19-EDAE-45B4-A932-E73D4ED35AF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125"/>
            <a:ext cx="2628558"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092" y="365125"/>
            <a:ext cx="7733293"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A5E217-FE1B-4B1E-B077-AABF0D8C7EE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3C47D7C-85F5-4ABD-8FFB-B7C13FFB713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091" y="1825625"/>
            <a:ext cx="5180926"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1396" y="1825625"/>
            <a:ext cx="5180926"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C1B8FEA-B091-4DD6-857E-9AAF9B745A5A}"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230867F-BFA4-4609-81F0-0DC9E2A406C9}"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8" y="365129"/>
            <a:ext cx="10514231"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688" y="1681163"/>
            <a:ext cx="51571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688" y="2505075"/>
            <a:ext cx="5157116"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1406" y="1681163"/>
            <a:ext cx="51825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1406" y="2505075"/>
            <a:ext cx="5182513"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4C3D300-0C33-4F8C-8EAE-AF177F2D9E12}"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AC09EBD9-7CD2-4CA3-BB31-B0A7003EAF65}"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4DC027-3C35-4139-857C-CEC7BD0405D1}"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55FEBBD2-A193-4F3B-B3B5-F4F3B7FEC9B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A37BF7-032E-4A85-ABC6-862BE87EDF8F}" type="datetimeFigureOut">
              <a:rPr lang="zh-CN" altLang="en-US">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246EA9B-FF99-4A2D-8290-0FA2A8D370FB}"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8" y="457200"/>
            <a:ext cx="393172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2513" y="987444"/>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688"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8A55E64-DF97-4C0A-893B-B7030905B323}"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1C3A5A6-F635-44B6-90E2-8E13716B6CBB}"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8" y="457200"/>
            <a:ext cx="393172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3" y="987444"/>
            <a:ext cx="6171397"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688"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DD51D-0780-4D17-A679-528BD1AFF5FD}"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6AF9255-FBB3-4C01-AD44-F4BC6CE11325}"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8FDC3B-538F-481A-B3D2-0419C1F51CFB}"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E0CCB19-EDAE-45B4-A932-E73D4ED35AF8}"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125"/>
            <a:ext cx="2628558"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091" y="365125"/>
            <a:ext cx="7733293"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A5E217-FE1B-4B1E-B077-AABF0D8C7EE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3C47D7C-85F5-4ABD-8FFB-B7C13FFB713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091" y="1825625"/>
            <a:ext cx="5180926"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1396" y="1825625"/>
            <a:ext cx="5180926"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C1B8FEA-B091-4DD6-857E-9AAF9B745A5A}"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230867F-BFA4-4609-81F0-0DC9E2A406C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93" y="365129"/>
            <a:ext cx="10514231"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680" y="1681163"/>
            <a:ext cx="51571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680" y="2505075"/>
            <a:ext cx="5157115"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1411" y="1681163"/>
            <a:ext cx="51825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1411" y="2505075"/>
            <a:ext cx="5182513"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4C3D300-0C33-4F8C-8EAE-AF177F2D9E12}"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AC09EBD9-7CD2-4CA3-BB31-B0A7003EAF6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4DC027-3C35-4139-857C-CEC7BD0405D1}"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55FEBBD2-A193-4F3B-B3B5-F4F3B7FEC9B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A37BF7-032E-4A85-ABC6-862BE87EDF8F}" type="datetimeFigureOut">
              <a:rPr lang="zh-CN" altLang="en-US">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246EA9B-FF99-4A2D-8290-0FA2A8D370F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93" y="457200"/>
            <a:ext cx="393172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2513" y="987455"/>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693"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8A55E64-DF97-4C0A-893B-B7030905B323}"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1C3A5A6-F635-44B6-90E2-8E13716B6CB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93" y="457200"/>
            <a:ext cx="393172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3" y="987455"/>
            <a:ext cx="6171397"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693"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DD51D-0780-4D17-A679-528BD1AFF5FD}"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6AF9255-FBB3-4C01-AD44-F4BC6CE1132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105" y="365129"/>
            <a:ext cx="1051423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105" y="1825625"/>
            <a:ext cx="1051423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105" y="6356380"/>
            <a:ext cx="274284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6BF703-B06D-4357-B185-FCE1B70873AA}"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6380"/>
            <a:ext cx="4114264"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6380"/>
            <a:ext cx="2742843"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fontAlgn="base">
              <a:spcBef>
                <a:spcPct val="0"/>
              </a:spcBef>
              <a:spcAft>
                <a:spcPct val="0"/>
              </a:spcAft>
              <a:defRPr/>
            </a:pPr>
            <a:fld id="{F4C1D0D3-E325-4E81-B195-664B64ADC98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100" y="365129"/>
            <a:ext cx="1051423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100" y="1825625"/>
            <a:ext cx="1051423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100" y="6356369"/>
            <a:ext cx="274284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6BF703-B06D-4357-B185-FCE1B70873AA}"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6369"/>
            <a:ext cx="4114264"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6369"/>
            <a:ext cx="2742843"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fontAlgn="base">
              <a:spcBef>
                <a:spcPct val="0"/>
              </a:spcBef>
              <a:spcAft>
                <a:spcPct val="0"/>
              </a:spcAft>
              <a:defRPr/>
            </a:pPr>
            <a:fld id="{F4C1D0D3-E325-4E81-B195-664B64ADC98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package" Target="../embeddings/Document3.docx"/><Relationship Id="rId4" Type="http://schemas.openxmlformats.org/officeDocument/2006/relationships/image" Target="../media/image14.wmf"/><Relationship Id="rId3" Type="http://schemas.openxmlformats.org/officeDocument/2006/relationships/package" Target="../embeddings/Document2.docx"/><Relationship Id="rId2" Type="http://schemas.openxmlformats.org/officeDocument/2006/relationships/image" Target="../media/image13.wmf"/><Relationship Id="rId1" Type="http://schemas.openxmlformats.org/officeDocument/2006/relationships/package" Target="../embeddings/Document1.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PA_文本框 1105"/>
          <p:cNvSpPr txBox="1">
            <a:spLocks noChangeArrowheads="1"/>
          </p:cNvSpPr>
          <p:nvPr>
            <p:custDataLst>
              <p:tags r:id="rId1"/>
            </p:custDataLst>
          </p:nvPr>
        </p:nvSpPr>
        <p:spPr bwMode="auto">
          <a:xfrm>
            <a:off x="1870075" y="1929765"/>
            <a:ext cx="8456295" cy="120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fontAlgn="base">
              <a:lnSpc>
                <a:spcPct val="150000"/>
              </a:lnSpc>
              <a:spcBef>
                <a:spcPct val="0"/>
              </a:spcBef>
              <a:spcAft>
                <a:spcPct val="0"/>
              </a:spcAft>
            </a:pPr>
            <a:r>
              <a:rPr lang="zh-CN" altLang="en-US" sz="5400" b="1" dirty="0" smtClean="0">
                <a:solidFill>
                  <a:schemeClr val="accent5">
                    <a:lumMod val="75000"/>
                  </a:schemeClr>
                </a:solidFill>
              </a:rPr>
              <a:t>微信小游戏</a:t>
            </a:r>
            <a:r>
              <a:rPr lang="en-US" altLang="zh-CN" sz="5400" b="1" dirty="0" smtClean="0">
                <a:solidFill>
                  <a:schemeClr val="accent5">
                    <a:lumMod val="75000"/>
                  </a:schemeClr>
                </a:solidFill>
              </a:rPr>
              <a:t>——</a:t>
            </a:r>
            <a:r>
              <a:rPr lang="zh-CN" altLang="en-US" sz="5400" b="1" dirty="0" smtClean="0">
                <a:solidFill>
                  <a:schemeClr val="accent5">
                    <a:lumMod val="75000"/>
                  </a:schemeClr>
                </a:solidFill>
              </a:rPr>
              <a:t>套圈小游戏</a:t>
            </a:r>
            <a:endParaRPr lang="zh-CN" altLang="en-US" sz="5400" b="1" dirty="0" smtClean="0">
              <a:solidFill>
                <a:schemeClr val="accent5">
                  <a:lumMod val="75000"/>
                </a:schemeClr>
              </a:solidFill>
            </a:endParaRPr>
          </a:p>
        </p:txBody>
      </p:sp>
      <p:sp>
        <p:nvSpPr>
          <p:cNvPr id="114" name="PA_任意多边形 6"/>
          <p:cNvSpPr>
            <a:spLocks noEditPoints="1"/>
          </p:cNvSpPr>
          <p:nvPr>
            <p:custDataLst>
              <p:tags r:id="rId2"/>
            </p:custDataLst>
          </p:nvPr>
        </p:nvSpPr>
        <p:spPr bwMode="auto">
          <a:xfrm rot="-5400000">
            <a:off x="5738830" y="-579699"/>
            <a:ext cx="712787" cy="8174561"/>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chemeClr val="accent5">
              <a:lumMod val="75000"/>
            </a:schemeClr>
          </a:solidFill>
          <a:ln>
            <a:noFill/>
          </a:ln>
        </p:spPr>
        <p:txBody>
          <a:bodyPr/>
          <a:lstStyle/>
          <a:p>
            <a:pPr eaLnBrk="0" fontAlgn="base" hangingPunct="0">
              <a:spcBef>
                <a:spcPct val="0"/>
              </a:spcBef>
              <a:spcAft>
                <a:spcPct val="0"/>
              </a:spcAft>
            </a:pPr>
            <a:endParaRPr lang="zh-CN" altLang="en-US">
              <a:solidFill>
                <a:srgbClr val="70C9C4"/>
              </a:solidFill>
            </a:endParaRPr>
          </a:p>
        </p:txBody>
      </p:sp>
      <p:sp>
        <p:nvSpPr>
          <p:cNvPr id="2" name="文本框 1"/>
          <p:cNvSpPr txBox="1"/>
          <p:nvPr/>
        </p:nvSpPr>
        <p:spPr>
          <a:xfrm>
            <a:off x="5018405" y="3863975"/>
            <a:ext cx="2093843" cy="584775"/>
          </a:xfrm>
          <a:prstGeom prst="rect">
            <a:avLst/>
          </a:prstGeom>
          <a:noFill/>
        </p:spPr>
        <p:txBody>
          <a:bodyPr wrap="none" rtlCol="0" anchor="t">
            <a:spAutoFit/>
          </a:bodyPr>
          <a:lstStyle/>
          <a:p>
            <a:r>
              <a:rPr lang="zh-CN" sz="3200" b="1" dirty="0" smtClean="0">
                <a:solidFill>
                  <a:schemeClr val="accent5">
                    <a:lumMod val="75000"/>
                  </a:schemeClr>
                </a:solidFill>
                <a:sym typeface="+mn-ea"/>
              </a:rPr>
              <a:t>小组：</a:t>
            </a:r>
            <a:r>
              <a:rPr lang="en-US" altLang="zh-CN" sz="3200" b="1" dirty="0" smtClean="0">
                <a:solidFill>
                  <a:schemeClr val="accent5">
                    <a:lumMod val="75000"/>
                  </a:schemeClr>
                </a:solidFill>
                <a:sym typeface="+mn-ea"/>
              </a:rPr>
              <a:t>G07</a:t>
            </a:r>
            <a:endParaRPr lang="en-US" altLang="zh-CN" sz="3200" b="1" dirty="0" smtClean="0">
              <a:solidFill>
                <a:schemeClr val="accent5">
                  <a:lumMod val="75000"/>
                </a:schemeClr>
              </a:solidFill>
              <a:sym typeface="+mn-ea"/>
            </a:endParaRPr>
          </a:p>
        </p:txBody>
      </p:sp>
      <p:sp>
        <p:nvSpPr>
          <p:cNvPr id="4" name="TextBox 3"/>
          <p:cNvSpPr txBox="1"/>
          <p:nvPr/>
        </p:nvSpPr>
        <p:spPr>
          <a:xfrm>
            <a:off x="3934966" y="4523648"/>
            <a:ext cx="4752528" cy="369332"/>
          </a:xfrm>
          <a:prstGeom prst="rect">
            <a:avLst/>
          </a:prstGeom>
          <a:noFill/>
        </p:spPr>
        <p:txBody>
          <a:bodyPr wrap="square" rtlCol="0">
            <a:spAutoFit/>
          </a:bodyPr>
          <a:lstStyle/>
          <a:p>
            <a:r>
              <a:rPr lang="zh-CN" altLang="en-US" dirty="0" smtClean="0">
                <a:solidFill>
                  <a:schemeClr val="accent5">
                    <a:lumMod val="75000"/>
                  </a:schemeClr>
                </a:solidFill>
              </a:rPr>
              <a:t>（组长：陈帆</a:t>
            </a:r>
            <a:r>
              <a:rPr lang="en-US" altLang="zh-CN" dirty="0" smtClean="0">
                <a:solidFill>
                  <a:schemeClr val="accent5">
                    <a:lumMod val="75000"/>
                  </a:schemeClr>
                </a:solidFill>
              </a:rPr>
              <a:t>	</a:t>
            </a:r>
            <a:r>
              <a:rPr lang="zh-CN" altLang="en-US" dirty="0" smtClean="0">
                <a:solidFill>
                  <a:schemeClr val="accent5">
                    <a:lumMod val="75000"/>
                  </a:schemeClr>
                </a:solidFill>
              </a:rPr>
              <a:t>组员：张荣阳，赵伟宏</a:t>
            </a:r>
            <a:r>
              <a:rPr lang="en-US" altLang="zh-CN" dirty="0" smtClean="0">
                <a:solidFill>
                  <a:schemeClr val="accent5">
                    <a:lumMod val="75000"/>
                  </a:schemeClr>
                </a:solidFill>
              </a:rPr>
              <a:t>)</a:t>
            </a:r>
            <a:endParaRPr lang="zh-CN" altLang="en-US" dirty="0">
              <a:solidFill>
                <a:schemeClr val="accent5">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6"/>
                                        </p:tgtEl>
                                        <p:attrNameLst>
                                          <p:attrName>style.visibility</p:attrName>
                                        </p:attrNameLst>
                                      </p:cBhvr>
                                      <p:to>
                                        <p:strVal val="visible"/>
                                      </p:to>
                                    </p:set>
                                    <p:anim calcmode="lin" valueType="num">
                                      <p:cBhvr>
                                        <p:cTn id="7" dur="500" fill="hold"/>
                                        <p:tgtEl>
                                          <p:spTgt spid="1106"/>
                                        </p:tgtEl>
                                        <p:attrNameLst>
                                          <p:attrName>ppt_w</p:attrName>
                                        </p:attrNameLst>
                                      </p:cBhvr>
                                      <p:tavLst>
                                        <p:tav tm="0">
                                          <p:val>
                                            <p:fltVal val="0"/>
                                          </p:val>
                                        </p:tav>
                                        <p:tav tm="100000">
                                          <p:val>
                                            <p:strVal val="#ppt_w"/>
                                          </p:val>
                                        </p:tav>
                                      </p:tavLst>
                                    </p:anim>
                                    <p:anim calcmode="lin" valueType="num">
                                      <p:cBhvr>
                                        <p:cTn id="8" dur="500" fill="hold"/>
                                        <p:tgtEl>
                                          <p:spTgt spid="1106"/>
                                        </p:tgtEl>
                                        <p:attrNameLst>
                                          <p:attrName>ppt_h</p:attrName>
                                        </p:attrNameLst>
                                      </p:cBhvr>
                                      <p:tavLst>
                                        <p:tav tm="0">
                                          <p:val>
                                            <p:fltVal val="0"/>
                                          </p:val>
                                        </p:tav>
                                        <p:tav tm="100000">
                                          <p:val>
                                            <p:strVal val="#ppt_h"/>
                                          </p:val>
                                        </p:tav>
                                      </p:tavLst>
                                    </p:anim>
                                    <p:animEffect transition="in" filter="fade">
                                      <p:cBhvr>
                                        <p:cTn id="9" dur="500"/>
                                        <p:tgtEl>
                                          <p:spTgt spid="110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6223615" y="2114755"/>
            <a:ext cx="5109364" cy="4126855"/>
            <a:chOff x="6540501" y="1988899"/>
            <a:chExt cx="4664528" cy="3768173"/>
          </a:xfrm>
        </p:grpSpPr>
        <p:pic>
          <p:nvPicPr>
            <p:cNvPr id="8199" name="Picture 2" descr="D:\Users\zyf\Desktop\常用\待完成的PPT\GD4{68O74YS)85T7LG[W]EA.pn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1" y="1988899"/>
              <a:ext cx="4664528" cy="376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2" descr="d:\users\zyf\appdata\roaming\360se6\User Data\temp\u=2066958560,1613032792&amp;fm=21&amp;gp=0.jpg"/>
            <p:cNvPicPr>
              <a:picLocks noChangeAspect="1" noChangeArrowheads="1"/>
            </p:cNvPicPr>
            <p:nvPr/>
          </p:nvPicPr>
          <p:blipFill>
            <a:blip r:embed="rId2">
              <a:extLst>
                <a:ext uri="{28A0092B-C50C-407E-A947-70E740481C1C}">
                  <a14:useLocalDpi xmlns:a14="http://schemas.microsoft.com/office/drawing/2010/main" val="0"/>
                </a:ext>
              </a:extLst>
            </a:blip>
            <a:srcRect t="11748"/>
            <a:stretch>
              <a:fillRect/>
            </a:stretch>
          </p:blipFill>
          <p:spPr bwMode="auto">
            <a:xfrm>
              <a:off x="6723026" y="2187388"/>
              <a:ext cx="4299478" cy="253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p:cNvSpPr txBox="1"/>
          <p:nvPr/>
        </p:nvSpPr>
        <p:spPr>
          <a:xfrm>
            <a:off x="2490641" y="2114749"/>
            <a:ext cx="4726836" cy="109156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3200" b="1" dirty="0">
                <a:solidFill>
                  <a:schemeClr val="tx1"/>
                </a:solidFill>
                <a:effectLst>
                  <a:outerShdw blurRad="38100" dist="19050" dir="2700000" algn="tl" rotWithShape="0">
                    <a:schemeClr val="dk1">
                      <a:alpha val="40000"/>
                    </a:schemeClr>
                  </a:outerShdw>
                </a:effectLst>
                <a:latin typeface="+mn-lt"/>
                <a:ea typeface="+mn-ea"/>
              </a:rPr>
              <a:t>模板</a:t>
            </a:r>
            <a:endParaRPr lang="zh-CN" altLang="en-US" sz="3200" b="1" dirty="0">
              <a:solidFill>
                <a:schemeClr val="tx1"/>
              </a:solidFill>
              <a:effectLst>
                <a:outerShdw blurRad="38100" dist="19050" dir="2700000" algn="tl" rotWithShape="0">
                  <a:schemeClr val="dk1">
                    <a:alpha val="40000"/>
                  </a:schemeClr>
                </a:outerShdw>
              </a:effectLst>
              <a:latin typeface="+mn-lt"/>
              <a:ea typeface="+mn-ea"/>
            </a:endParaRPr>
          </a:p>
          <a:p>
            <a:pPr eaLnBrk="1" fontAlgn="auto" hangingPunct="1">
              <a:lnSpc>
                <a:spcPct val="125000"/>
              </a:lnSpc>
              <a:spcBef>
                <a:spcPts val="0"/>
              </a:spcBef>
              <a:spcAft>
                <a:spcPts val="0"/>
              </a:spcAft>
              <a:defRPr/>
            </a:pPr>
            <a:r>
              <a:rPr lang="zh-CN" altLang="en-US" sz="2000" dirty="0">
                <a:solidFill>
                  <a:schemeClr val="tx1"/>
                </a:solidFill>
                <a:effectLst>
                  <a:outerShdw blurRad="38100" dist="19050" dir="2700000" algn="tl" rotWithShape="0">
                    <a:schemeClr val="dk1">
                      <a:alpha val="40000"/>
                    </a:schemeClr>
                  </a:outerShdw>
                </a:effectLst>
                <a:latin typeface="+mn-lt"/>
                <a:ea typeface="+mn-ea"/>
              </a:rPr>
              <a:t>由</a:t>
            </a:r>
            <a:r>
              <a:rPr lang="en-US" altLang="zh-CN" sz="2000" dirty="0">
                <a:solidFill>
                  <a:schemeClr val="tx1"/>
                </a:solidFill>
                <a:effectLst>
                  <a:outerShdw blurRad="38100" dist="19050" dir="2700000" algn="tl" rotWithShape="0">
                    <a:schemeClr val="dk1">
                      <a:alpha val="40000"/>
                    </a:schemeClr>
                  </a:outerShdw>
                </a:effectLst>
                <a:latin typeface="+mn-lt"/>
                <a:ea typeface="+mn-ea"/>
              </a:rPr>
              <a:t>ISO</a:t>
            </a:r>
            <a:r>
              <a:rPr lang="zh-CN" altLang="en-US" sz="2000" dirty="0">
                <a:solidFill>
                  <a:schemeClr val="tx1"/>
                </a:solidFill>
                <a:effectLst>
                  <a:outerShdw blurRad="38100" dist="19050" dir="2700000" algn="tl" rotWithShape="0">
                    <a:schemeClr val="dk1">
                      <a:alpha val="40000"/>
                    </a:schemeClr>
                  </a:outerShdw>
                </a:effectLst>
                <a:latin typeface="+mn-lt"/>
                <a:ea typeface="+mn-ea"/>
              </a:rPr>
              <a:t>标准改编</a:t>
            </a:r>
            <a:endParaRPr lang="zh-CN" altLang="en-US" sz="2000" dirty="0">
              <a:solidFill>
                <a:schemeClr val="tx1"/>
              </a:solidFill>
              <a:effectLst>
                <a:outerShdw blurRad="38100" dist="19050" dir="2700000" algn="tl" rotWithShape="0">
                  <a:schemeClr val="dk1">
                    <a:alpha val="40000"/>
                  </a:schemeClr>
                </a:outerShdw>
              </a:effectLst>
              <a:latin typeface="+mn-lt"/>
              <a:ea typeface="+mn-ea"/>
            </a:endParaRPr>
          </a:p>
        </p:txBody>
      </p:sp>
      <p:sp>
        <p:nvSpPr>
          <p:cNvPr id="17" name="TextBox 16"/>
          <p:cNvSpPr txBox="1"/>
          <p:nvPr/>
        </p:nvSpPr>
        <p:spPr>
          <a:xfrm>
            <a:off x="2490641" y="4011516"/>
            <a:ext cx="4726836" cy="109156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3200" b="1" dirty="0">
                <a:solidFill>
                  <a:schemeClr val="tx1"/>
                </a:solidFill>
                <a:effectLst>
                  <a:outerShdw blurRad="38100" dist="19050" dir="2700000" algn="tl" rotWithShape="0">
                    <a:schemeClr val="dk1">
                      <a:alpha val="40000"/>
                    </a:schemeClr>
                  </a:outerShdw>
                </a:effectLst>
                <a:latin typeface="+mn-lt"/>
                <a:ea typeface="+mn-ea"/>
              </a:rPr>
              <a:t>最后修订日期</a:t>
            </a:r>
            <a:endParaRPr lang="zh-CN" altLang="en-US" sz="3200" b="1" dirty="0">
              <a:solidFill>
                <a:schemeClr val="tx1"/>
              </a:solidFill>
              <a:effectLst>
                <a:outerShdw blurRad="38100" dist="19050" dir="2700000" algn="tl" rotWithShape="0">
                  <a:schemeClr val="dk1">
                    <a:alpha val="40000"/>
                  </a:schemeClr>
                </a:outerShdw>
              </a:effectLst>
              <a:latin typeface="+mn-lt"/>
              <a:ea typeface="+mn-ea"/>
            </a:endParaRPr>
          </a:p>
          <a:p>
            <a:pPr eaLnBrk="1" fontAlgn="auto" hangingPunct="1">
              <a:lnSpc>
                <a:spcPct val="125000"/>
              </a:lnSpc>
              <a:spcBef>
                <a:spcPts val="0"/>
              </a:spcBef>
              <a:spcAft>
                <a:spcPts val="0"/>
              </a:spcAft>
              <a:defRPr/>
            </a:pPr>
            <a:r>
              <a:rPr lang="en-US" altLang="zh-CN" sz="2000" dirty="0">
                <a:solidFill>
                  <a:schemeClr val="tx1"/>
                </a:solidFill>
                <a:effectLst>
                  <a:outerShdw blurRad="38100" dist="19050" dir="2700000" algn="tl" rotWithShape="0">
                    <a:schemeClr val="dk1">
                      <a:alpha val="40000"/>
                    </a:schemeClr>
                  </a:outerShdw>
                </a:effectLst>
                <a:latin typeface="+mn-lt"/>
                <a:ea typeface="+mn-ea"/>
              </a:rPr>
              <a:t>2018.03.30</a:t>
            </a:r>
            <a:endParaRPr lang="en-US" altLang="zh-CN" sz="2000" dirty="0">
              <a:solidFill>
                <a:schemeClr val="tx1"/>
              </a:solidFill>
              <a:effectLst>
                <a:outerShdw blurRad="38100" dist="19050" dir="2700000" algn="tl" rotWithShape="0">
                  <a:schemeClr val="dk1">
                    <a:alpha val="40000"/>
                  </a:schemeClr>
                </a:outerShdw>
              </a:effectLst>
              <a:latin typeface="+mn-lt"/>
              <a:ea typeface="+mn-ea"/>
            </a:endParaRPr>
          </a:p>
        </p:txBody>
      </p:sp>
      <p:sp>
        <p:nvSpPr>
          <p:cNvPr id="18" name="TextBox 17"/>
          <p:cNvSpPr txBox="1">
            <a:spLocks noChangeArrowheads="1"/>
          </p:cNvSpPr>
          <p:nvPr/>
        </p:nvSpPr>
        <p:spPr bwMode="auto">
          <a:xfrm>
            <a:off x="3842737" y="259258"/>
            <a:ext cx="45046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b="1" dirty="0">
                <a:solidFill>
                  <a:srgbClr val="2F5597"/>
                </a:solidFill>
                <a:latin typeface="Century Gothic" panose="020B0502020202020204" pitchFamily="34" charset="0"/>
              </a:rPr>
              <a:t>06     </a:t>
            </a:r>
            <a:r>
              <a:rPr lang="zh-CN" altLang="en-US" sz="3200" b="1" dirty="0">
                <a:solidFill>
                  <a:srgbClr val="2F5597"/>
                </a:solidFill>
                <a:latin typeface="Century Gothic" panose="020B0502020202020204" pitchFamily="34" charset="0"/>
              </a:rPr>
              <a:t>项目计划书</a:t>
            </a:r>
            <a:endParaRPr lang="zh-CN" altLang="en-US" sz="3200" b="1" dirty="0">
              <a:solidFill>
                <a:srgbClr val="2F5597"/>
              </a:solidFill>
              <a:latin typeface="Century Gothic" panose="020B0502020202020204" pitchFamily="34" charset="0"/>
            </a:endParaRPr>
          </a:p>
        </p:txBody>
      </p:sp>
      <p:grpSp>
        <p:nvGrpSpPr>
          <p:cNvPr id="19" name="组合 18"/>
          <p:cNvGrpSpPr/>
          <p:nvPr/>
        </p:nvGrpSpPr>
        <p:grpSpPr>
          <a:xfrm>
            <a:off x="2345102" y="550169"/>
            <a:ext cx="7499892" cy="810364"/>
            <a:chOff x="-5183188" y="1276351"/>
            <a:chExt cx="10372726" cy="1120775"/>
          </a:xfrm>
          <a:solidFill>
            <a:srgbClr val="2F559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3842737" y="259258"/>
            <a:ext cx="45046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b="1" dirty="0">
                <a:solidFill>
                  <a:srgbClr val="2F5597"/>
                </a:solidFill>
                <a:latin typeface="Century Gothic" panose="020B0502020202020204" pitchFamily="34" charset="0"/>
              </a:rPr>
              <a:t>07     OBS</a:t>
            </a:r>
            <a:r>
              <a:rPr lang="zh-CN" altLang="en-US" sz="3200" b="1" dirty="0">
                <a:solidFill>
                  <a:srgbClr val="2F5597"/>
                </a:solidFill>
                <a:latin typeface="Century Gothic" panose="020B0502020202020204" pitchFamily="34" charset="0"/>
              </a:rPr>
              <a:t>图</a:t>
            </a:r>
            <a:endParaRPr lang="zh-CN" altLang="en-US" sz="3200" b="1" dirty="0">
              <a:solidFill>
                <a:srgbClr val="2F5597"/>
              </a:solidFill>
              <a:latin typeface="Century Gothic" panose="020B0502020202020204" pitchFamily="34" charset="0"/>
            </a:endParaRPr>
          </a:p>
        </p:txBody>
      </p:sp>
      <p:grpSp>
        <p:nvGrpSpPr>
          <p:cNvPr id="19" name="组合 18"/>
          <p:cNvGrpSpPr/>
          <p:nvPr/>
        </p:nvGrpSpPr>
        <p:grpSpPr>
          <a:xfrm>
            <a:off x="2345102" y="550169"/>
            <a:ext cx="7499892" cy="810364"/>
            <a:chOff x="-5183188" y="1276351"/>
            <a:chExt cx="10372726" cy="1120775"/>
          </a:xfrm>
          <a:solidFill>
            <a:srgbClr val="2F559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pic>
        <p:nvPicPr>
          <p:cNvPr id="2" name="图片 1"/>
          <p:cNvPicPr>
            <a:picLocks noChangeAspect="1"/>
          </p:cNvPicPr>
          <p:nvPr/>
        </p:nvPicPr>
        <p:blipFill>
          <a:blip r:embed="rId1"/>
          <a:stretch>
            <a:fillRect/>
          </a:stretch>
        </p:blipFill>
        <p:spPr>
          <a:xfrm>
            <a:off x="1072515" y="1450340"/>
            <a:ext cx="10045700" cy="2491105"/>
          </a:xfrm>
          <a:prstGeom prst="rect">
            <a:avLst/>
          </a:prstGeom>
        </p:spPr>
      </p:pic>
      <p:graphicFrame>
        <p:nvGraphicFramePr>
          <p:cNvPr id="0" name="表格 -1"/>
          <p:cNvGraphicFramePr/>
          <p:nvPr/>
        </p:nvGraphicFramePr>
        <p:xfrm>
          <a:off x="1992630" y="4027805"/>
          <a:ext cx="8321675" cy="2109470"/>
        </p:xfrm>
        <a:graphic>
          <a:graphicData uri="http://schemas.openxmlformats.org/drawingml/2006/table">
            <a:tbl>
              <a:tblPr firstRow="1" bandRow="1">
                <a:tableStyleId>{5C22544A-7EE6-4342-B048-85BDC9FD1C3A}</a:tableStyleId>
              </a:tblPr>
              <a:tblGrid>
                <a:gridCol w="1267460"/>
                <a:gridCol w="984885"/>
                <a:gridCol w="1231265"/>
                <a:gridCol w="3482975"/>
                <a:gridCol w="1355090"/>
              </a:tblGrid>
              <a:tr h="356235">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角色</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姓名</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联系方式</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邮箱</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r">
                        <a:buNone/>
                      </a:pPr>
                      <a:r>
                        <a:rPr lang="en-US" altLang="zh-CN" sz="2000" b="0">
                          <a:solidFill>
                            <a:srgbClr val="000000"/>
                          </a:solidFill>
                          <a:latin typeface="Calibri" panose="020F0502020204030204" pitchFamily="34" charset="0"/>
                          <a:cs typeface="Calibri" panose="020F0502020204030204" pitchFamily="34" charset="0"/>
                        </a:rPr>
                        <a:t>QQ</a:t>
                      </a: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号</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657860">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需求人、验收人</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杨枨</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邮箱</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a:solidFill>
                            <a:srgbClr val="555555"/>
                          </a:solidFill>
                          <a:latin typeface="Verdana" panose="020B0604030504040204" charset="0"/>
                          <a:cs typeface="Verdana" panose="020B0604030504040204" charset="0"/>
                        </a:rPr>
                        <a:t>yangc@zucc.edu.cn</a:t>
                      </a:r>
                      <a:endParaRPr lang="en-US" altLang="zh-CN" sz="1800" b="0">
                        <a:solidFill>
                          <a:srgbClr val="555555"/>
                        </a:solidFill>
                        <a:latin typeface="Verdana" panose="020B0604030504040204" charset="0"/>
                        <a:ea typeface="Verdana" panose="020B0604030504040204" charset="0"/>
                        <a:cs typeface="Verdana" panose="020B060403050404020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altLang="zh-CN" sz="2000" b="0">
                          <a:solidFill>
                            <a:srgbClr val="000000"/>
                          </a:solidFill>
                          <a:latin typeface="Calibri" panose="020F0502020204030204" pitchFamily="34" charset="0"/>
                          <a:cs typeface="Calibri" panose="020F0502020204030204" pitchFamily="34" charset="0"/>
                        </a:rPr>
                        <a:t>/</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65125">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组长</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陈帆</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2000" b="0">
                          <a:solidFill>
                            <a:srgbClr val="000000"/>
                          </a:solidFill>
                          <a:latin typeface="Calibri" panose="020F0502020204030204" pitchFamily="34" charset="0"/>
                          <a:cs typeface="Calibri" panose="020F0502020204030204" pitchFamily="34" charset="0"/>
                        </a:rPr>
                        <a:t>TIM</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a:solidFill>
                            <a:srgbClr val="555555"/>
                          </a:solidFill>
                          <a:latin typeface="Verdana" panose="020B0604030504040204" charset="0"/>
                          <a:cs typeface="Verdana" panose="020B0604030504040204" charset="0"/>
                          <a:sym typeface="+mn-ea"/>
                        </a:rPr>
                        <a:t>31601345@stu.zucc.edu.cn</a:t>
                      </a:r>
                      <a:endParaRPr lang="en-US" altLang="zh-CN" sz="1800" b="0">
                        <a:solidFill>
                          <a:srgbClr val="555555"/>
                        </a:solidFill>
                        <a:latin typeface="Verdana" panose="020B0604030504040204" charset="0"/>
                        <a:ea typeface="宋体" panose="02010600030101010101" pitchFamily="2" charset="-122"/>
                        <a:cs typeface="Verdana" panose="020B0604030504040204" charset="0"/>
                        <a:sym typeface="+mn-ea"/>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altLang="zh-CN" sz="2000" b="0">
                          <a:solidFill>
                            <a:srgbClr val="000000"/>
                          </a:solidFill>
                          <a:latin typeface="Calibri" panose="020F0502020204030204" pitchFamily="34" charset="0"/>
                          <a:cs typeface="Calibri" panose="020F0502020204030204" pitchFamily="34" charset="0"/>
                        </a:rPr>
                        <a:t>1670867189</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65125">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组员</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张荣阳</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2000" b="0">
                          <a:solidFill>
                            <a:srgbClr val="000000"/>
                          </a:solidFill>
                          <a:latin typeface="Calibri" panose="020F0502020204030204" pitchFamily="34" charset="0"/>
                          <a:cs typeface="Calibri" panose="020F0502020204030204" pitchFamily="34" charset="0"/>
                        </a:rPr>
                        <a:t>TIM</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a:solidFill>
                            <a:srgbClr val="555555"/>
                          </a:solidFill>
                          <a:latin typeface="Verdana" panose="020B0604030504040204" charset="0"/>
                          <a:cs typeface="Verdana" panose="020B0604030504040204" charset="0"/>
                        </a:rPr>
                        <a:t>31601376@stu.zucc.edu.cn</a:t>
                      </a:r>
                      <a:endParaRPr lang="en-US" altLang="zh-CN" sz="1800" b="0">
                        <a:solidFill>
                          <a:srgbClr val="555555"/>
                        </a:solidFill>
                        <a:latin typeface="Verdana" panose="020B0604030504040204" charset="0"/>
                        <a:ea typeface="Verdana" panose="020B0604030504040204" charset="0"/>
                        <a:cs typeface="Verdana" panose="020B060403050404020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altLang="zh-CN" sz="2000" b="0">
                          <a:solidFill>
                            <a:srgbClr val="000000"/>
                          </a:solidFill>
                          <a:latin typeface="Calibri" panose="020F0502020204030204" pitchFamily="34" charset="0"/>
                          <a:cs typeface="Calibri" panose="020F0502020204030204" pitchFamily="34" charset="0"/>
                        </a:rPr>
                        <a:t>905600387</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65125">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组员</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赵伟宏</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2000" b="0">
                          <a:solidFill>
                            <a:srgbClr val="000000"/>
                          </a:solidFill>
                          <a:latin typeface="Calibri" panose="020F0502020204030204" pitchFamily="34" charset="0"/>
                          <a:cs typeface="Calibri" panose="020F0502020204030204" pitchFamily="34" charset="0"/>
                        </a:rPr>
                        <a:t>TIM</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a:solidFill>
                            <a:srgbClr val="555555"/>
                          </a:solidFill>
                          <a:latin typeface="Verdana" panose="020B0604030504040204" charset="0"/>
                          <a:cs typeface="Verdana" panose="020B0604030504040204" charset="0"/>
                        </a:rPr>
                        <a:t>31601378@stu.zucc.edu.cn</a:t>
                      </a:r>
                      <a:endParaRPr lang="en-US" altLang="zh-CN" sz="1800" b="0">
                        <a:solidFill>
                          <a:srgbClr val="555555"/>
                        </a:solidFill>
                        <a:latin typeface="Verdana" panose="020B0604030504040204" charset="0"/>
                        <a:ea typeface="Verdana" panose="020B0604030504040204" charset="0"/>
                        <a:cs typeface="Verdana" panose="020B060403050404020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altLang="zh-CN" sz="2000" b="0">
                          <a:solidFill>
                            <a:srgbClr val="000000"/>
                          </a:solidFill>
                          <a:latin typeface="Calibri" panose="020F0502020204030204" pitchFamily="34" charset="0"/>
                          <a:cs typeface="Calibri" panose="020F0502020204030204" pitchFamily="34" charset="0"/>
                        </a:rPr>
                        <a:t>1028711644</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08     </a:t>
            </a:r>
            <a:r>
              <a:rPr lang="zh-CN" altLang="en-US" sz="3200" b="1" dirty="0" smtClean="0">
                <a:solidFill>
                  <a:schemeClr val="accent5">
                    <a:lumMod val="75000"/>
                  </a:schemeClr>
                </a:solidFill>
                <a:latin typeface="Century Gothic" panose="020B0502020202020204" pitchFamily="34" charset="0"/>
              </a:rPr>
              <a:t>计划阶段人员分工</a:t>
            </a:r>
            <a:endParaRPr lang="en-US" altLang="zh-CN" sz="3200" b="1" dirty="0" smtClean="0">
              <a:solidFill>
                <a:schemeClr val="accent5">
                  <a:lumMod val="75000"/>
                </a:schemeClr>
              </a:solidFill>
              <a:latin typeface="Century Gothic" panose="020B0502020202020204" pitchFamily="34" charset="0"/>
            </a:endParaRP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aphicFrame>
        <p:nvGraphicFramePr>
          <p:cNvPr id="0" name="表格 -1"/>
          <p:cNvGraphicFramePr/>
          <p:nvPr/>
        </p:nvGraphicFramePr>
        <p:xfrm>
          <a:off x="2345055" y="1562100"/>
          <a:ext cx="7489825" cy="4000500"/>
        </p:xfrm>
        <a:graphic>
          <a:graphicData uri="http://schemas.openxmlformats.org/drawingml/2006/table">
            <a:tbl>
              <a:tblPr firstRow="1" bandRow="1">
                <a:tableStyleId>{5C22544A-7EE6-4342-B048-85BDC9FD1C3A}</a:tableStyleId>
              </a:tblPr>
              <a:tblGrid>
                <a:gridCol w="1461770"/>
                <a:gridCol w="464185"/>
                <a:gridCol w="1572895"/>
                <a:gridCol w="1336675"/>
                <a:gridCol w="1590675"/>
                <a:gridCol w="1063625"/>
              </a:tblGrid>
              <a:tr h="177800">
                <a:tc>
                  <a:txBody>
                    <a:bodyPr/>
                    <a:p>
                      <a:pPr indent="0" algn="ctr">
                        <a:buNone/>
                      </a:pPr>
                      <a:r>
                        <a:rPr lang="zh-CN" altLang="en-US" sz="1800" b="1">
                          <a:solidFill>
                            <a:srgbClr val="363636"/>
                          </a:solidFill>
                          <a:latin typeface="Segoe UI" panose="020B0502040204020203" charset="0"/>
                          <a:cs typeface="Segoe UI" panose="020B0502040204020203" charset="0"/>
                        </a:rPr>
                        <a:t>任务名称</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800" b="1">
                          <a:solidFill>
                            <a:srgbClr val="363636"/>
                          </a:solidFill>
                          <a:latin typeface="Segoe UI" panose="020B0502040204020203" charset="0"/>
                          <a:cs typeface="Segoe UI" panose="020B0502040204020203" charset="0"/>
                        </a:rPr>
                        <a:t>工期</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800" b="1">
                          <a:solidFill>
                            <a:srgbClr val="363636"/>
                          </a:solidFill>
                          <a:latin typeface="Segoe UI" panose="020B0502040204020203" charset="0"/>
                          <a:cs typeface="Segoe UI" panose="020B0502040204020203" charset="0"/>
                        </a:rPr>
                        <a:t>开始时间</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800" b="1">
                          <a:solidFill>
                            <a:srgbClr val="363636"/>
                          </a:solidFill>
                          <a:latin typeface="Segoe UI" panose="020B0502040204020203" charset="0"/>
                          <a:cs typeface="Segoe UI" panose="020B0502040204020203" charset="0"/>
                        </a:rPr>
                        <a:t>完成时间</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800" b="1">
                          <a:solidFill>
                            <a:srgbClr val="363636"/>
                          </a:solidFill>
                          <a:latin typeface="Segoe UI" panose="020B0502040204020203" charset="0"/>
                          <a:cs typeface="Segoe UI" panose="020B0502040204020203" charset="0"/>
                        </a:rPr>
                        <a:t>负责人</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zh-CN" sz="1800" b="1">
                          <a:solidFill>
                            <a:srgbClr val="363636"/>
                          </a:solidFill>
                          <a:latin typeface="+mn-ea"/>
                          <a:cs typeface="Segoe UI" panose="020B0502040204020203" charset="0"/>
                        </a:rPr>
                        <a:t>输出</a:t>
                      </a:r>
                      <a:endParaRPr lang="zh-CN" altLang="zh-CN" sz="1800" b="1">
                        <a:solidFill>
                          <a:srgbClr val="363636"/>
                        </a:solidFill>
                        <a:latin typeface="+mn-ea"/>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r>
              <a:tr h="342900">
                <a:tc>
                  <a:txBody>
                    <a:bodyPr/>
                    <a:p>
                      <a:pPr indent="0" algn="ctr">
                        <a:buNone/>
                      </a:pPr>
                      <a:r>
                        <a:rPr lang="zh-CN" altLang="en-US" sz="1600" b="1">
                          <a:solidFill>
                            <a:srgbClr val="000000"/>
                          </a:solidFill>
                          <a:latin typeface="Calibri" panose="020F0502020204030204" pitchFamily="34" charset="0"/>
                          <a:cs typeface="Calibri" panose="020F0502020204030204" pitchFamily="34" charset="0"/>
                        </a:rPr>
                        <a:t>编写项目计划</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1">
                          <a:solidFill>
                            <a:srgbClr val="000000"/>
                          </a:solidFill>
                          <a:latin typeface="Calibri" panose="020F0502020204030204" pitchFamily="34" charset="0"/>
                          <a:cs typeface="Calibri" panose="020F0502020204030204" pitchFamily="34" charset="0"/>
                        </a:rPr>
                        <a:t>12</a:t>
                      </a:r>
                      <a:r>
                        <a:rPr lang="zh-CN" alt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14</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26</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5334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编写项目计划（初稿）</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5</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14</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18</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张荣阳</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陈帆</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项目计划已输出</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810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第一次例会</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23</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23</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陈帆</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mn-ea"/>
                          <a:cs typeface="Calibri" panose="020F0502020204030204" pitchFamily="34" charset="0"/>
                        </a:rPr>
                        <a:t>例会纪要</a:t>
                      </a:r>
                      <a:endParaRPr lang="zh-CN" altLang="en-US" sz="1600" b="0">
                        <a:solidFill>
                          <a:srgbClr val="000000"/>
                        </a:solidFill>
                        <a:latin typeface="+mn-ea"/>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556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修订项目计划</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22</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24</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张荣阳</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第一次修改完成</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810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第二次例会</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张荣阳</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mn-ea"/>
                          <a:cs typeface="Calibri" panose="020F0502020204030204" pitchFamily="34" charset="0"/>
                        </a:rPr>
                        <a:t>例会纪要</a:t>
                      </a:r>
                      <a:endParaRPr lang="zh-CN" altLang="en-US" sz="1600" b="0">
                        <a:solidFill>
                          <a:srgbClr val="000000"/>
                        </a:solidFill>
                        <a:latin typeface="+mn-ea"/>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81000">
                <a:tc>
                  <a:txBody>
                    <a:bodyPr/>
                    <a:p>
                      <a:pPr indent="0" algn="ctr">
                        <a:buNone/>
                      </a:pPr>
                      <a:r>
                        <a:rPr lang="en-US" altLang="zh-CN" sz="1600" b="1">
                          <a:solidFill>
                            <a:srgbClr val="000000"/>
                          </a:solidFill>
                          <a:latin typeface="Calibri" panose="020F0502020204030204" pitchFamily="34" charset="0"/>
                          <a:cs typeface="Calibri" panose="020F0502020204030204" pitchFamily="34" charset="0"/>
                        </a:rPr>
                        <a:t>   </a:t>
                      </a:r>
                      <a:r>
                        <a:rPr lang="zh-CN" altLang="en-US" sz="1600" b="1">
                          <a:solidFill>
                            <a:srgbClr val="000000"/>
                          </a:solidFill>
                          <a:latin typeface="Calibri" panose="020F0502020204030204" pitchFamily="34" charset="0"/>
                          <a:cs typeface="Calibri" panose="020F0502020204030204" pitchFamily="34" charset="0"/>
                        </a:rPr>
                        <a:t>项目计划</a:t>
                      </a:r>
                      <a:r>
                        <a:rPr lang="en-US" altLang="zh-CN" sz="1600" b="1">
                          <a:solidFill>
                            <a:srgbClr val="000000"/>
                          </a:solidFill>
                          <a:latin typeface="Calibri" panose="020F0502020204030204" pitchFamily="34" charset="0"/>
                          <a:cs typeface="Calibri" panose="020F0502020204030204" pitchFamily="34" charset="0"/>
                        </a:rPr>
                        <a:t>PPT</a:t>
                      </a:r>
                      <a:endParaRPr lang="en-US" altLang="zh-CN"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1">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25</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29</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5461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制作项目计划</a:t>
                      </a:r>
                      <a:r>
                        <a:rPr lang="en-US" altLang="zh-CN" sz="1600" b="0">
                          <a:solidFill>
                            <a:srgbClr val="000000"/>
                          </a:solidFill>
                          <a:latin typeface="Calibri" panose="020F0502020204030204" pitchFamily="34" charset="0"/>
                          <a:cs typeface="Calibri" panose="020F0502020204030204" pitchFamily="34" charset="0"/>
                        </a:rPr>
                        <a:t>PPT</a:t>
                      </a:r>
                      <a:endParaRPr lang="en-US" altLang="zh-CN"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24</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PPt</a:t>
                      </a:r>
                      <a:r>
                        <a:rPr lang="zh-CN" altLang="en-US" sz="1600" b="0">
                          <a:solidFill>
                            <a:srgbClr val="000000"/>
                          </a:solidFill>
                          <a:latin typeface="Calibri" panose="020F0502020204030204" pitchFamily="34" charset="0"/>
                          <a:cs typeface="Calibri" panose="020F0502020204030204" pitchFamily="34" charset="0"/>
                        </a:rPr>
                        <a:t>初稿</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556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第三次例会</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29</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29</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a:solidFill>
                            <a:srgbClr val="000000"/>
                          </a:solidFill>
                          <a:latin typeface="Calibri" panose="020F0502020204030204" pitchFamily="34" charset="0"/>
                          <a:cs typeface="Calibri" panose="020F0502020204030204" pitchFamily="34" charset="0"/>
                          <a:sym typeface="+mn-ea"/>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mn-ea"/>
                          <a:cs typeface="Calibri" panose="020F0502020204030204" pitchFamily="34" charset="0"/>
                        </a:rPr>
                        <a:t>例会纪要</a:t>
                      </a:r>
                      <a:endParaRPr lang="zh-CN" altLang="en-US" sz="1600" b="0">
                        <a:solidFill>
                          <a:srgbClr val="000000"/>
                        </a:solidFill>
                        <a:latin typeface="+mn-ea"/>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546100">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准备项目计划</a:t>
                      </a:r>
                      <a:r>
                        <a:rPr lang="en-US" altLang="zh-CN" sz="1600" b="0">
                          <a:solidFill>
                            <a:srgbClr val="000000"/>
                          </a:solidFill>
                          <a:latin typeface="Calibri" panose="020F0502020204030204" pitchFamily="34" charset="0"/>
                          <a:cs typeface="Calibri" panose="020F0502020204030204" pitchFamily="34" charset="0"/>
                        </a:rPr>
                        <a:t>PPT</a:t>
                      </a:r>
                      <a:r>
                        <a:rPr lang="zh-CN" altLang="en-US" sz="1600" b="0">
                          <a:solidFill>
                            <a:srgbClr val="000000"/>
                          </a:solidFill>
                          <a:latin typeface="Calibri" panose="020F0502020204030204" pitchFamily="34" charset="0"/>
                          <a:cs typeface="Calibri" panose="020F0502020204030204" pitchFamily="34" charset="0"/>
                        </a:rPr>
                        <a:t>评审</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29</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陈帆</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张荣阳</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Calibri" panose="020F0502020204030204" pitchFamily="34" charset="0"/>
                          <a:cs typeface="Calibri" panose="020F0502020204030204" pitchFamily="34" charset="0"/>
                        </a:rPr>
                        <a:t>修改完毕</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3842737" y="259258"/>
            <a:ext cx="45046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b="1" dirty="0">
                <a:solidFill>
                  <a:srgbClr val="2F5597"/>
                </a:solidFill>
                <a:latin typeface="Century Gothic" panose="020B0502020202020204" pitchFamily="34" charset="0"/>
              </a:rPr>
              <a:t>09     WBS</a:t>
            </a:r>
            <a:r>
              <a:rPr lang="zh-CN" altLang="en-US" sz="3200" b="1" dirty="0">
                <a:solidFill>
                  <a:srgbClr val="2F5597"/>
                </a:solidFill>
                <a:latin typeface="Century Gothic" panose="020B0502020202020204" pitchFamily="34" charset="0"/>
              </a:rPr>
              <a:t>图</a:t>
            </a:r>
            <a:endParaRPr lang="zh-CN" altLang="en-US" sz="3200" b="1" dirty="0">
              <a:solidFill>
                <a:srgbClr val="2F5597"/>
              </a:solidFill>
              <a:latin typeface="Century Gothic" panose="020B0502020202020204" pitchFamily="34" charset="0"/>
            </a:endParaRPr>
          </a:p>
        </p:txBody>
      </p:sp>
      <p:grpSp>
        <p:nvGrpSpPr>
          <p:cNvPr id="19" name="组合 18"/>
          <p:cNvGrpSpPr/>
          <p:nvPr/>
        </p:nvGrpSpPr>
        <p:grpSpPr>
          <a:xfrm>
            <a:off x="2345102" y="550169"/>
            <a:ext cx="7499892" cy="810364"/>
            <a:chOff x="-5183188" y="1276351"/>
            <a:chExt cx="10372726" cy="1120775"/>
          </a:xfrm>
          <a:solidFill>
            <a:srgbClr val="2F559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pic>
        <p:nvPicPr>
          <p:cNvPr id="4" name="图片 3"/>
          <p:cNvPicPr>
            <a:picLocks noChangeAspect="1"/>
          </p:cNvPicPr>
          <p:nvPr/>
        </p:nvPicPr>
        <p:blipFill>
          <a:blip r:embed="rId1"/>
          <a:stretch>
            <a:fillRect/>
          </a:stretch>
        </p:blipFill>
        <p:spPr>
          <a:xfrm>
            <a:off x="826135" y="1360170"/>
            <a:ext cx="10539095" cy="522922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10     </a:t>
            </a:r>
            <a:r>
              <a:rPr lang="zh-CN" altLang="en-US" sz="3200" b="1" dirty="0" smtClean="0">
                <a:solidFill>
                  <a:schemeClr val="accent5">
                    <a:lumMod val="75000"/>
                  </a:schemeClr>
                </a:solidFill>
                <a:latin typeface="Century Gothic" panose="020B0502020202020204" pitchFamily="34" charset="0"/>
              </a:rPr>
              <a:t>里程碑设置</a:t>
            </a:r>
            <a:endParaRPr lang="zh-CN" altLang="en-US" sz="3200" b="1" dirty="0" smtClean="0">
              <a:solidFill>
                <a:schemeClr val="accent5">
                  <a:lumMod val="75000"/>
                </a:schemeClr>
              </a:solidFill>
              <a:latin typeface="Century Gothic" panose="020B0502020202020204" pitchFamily="34" charset="0"/>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aphicFrame>
        <p:nvGraphicFramePr>
          <p:cNvPr id="0" name="表格 -1"/>
          <p:cNvGraphicFramePr/>
          <p:nvPr/>
        </p:nvGraphicFramePr>
        <p:xfrm>
          <a:off x="580390" y="1081405"/>
          <a:ext cx="5902325" cy="5669280"/>
        </p:xfrm>
        <a:graphic>
          <a:graphicData uri="http://schemas.openxmlformats.org/drawingml/2006/table">
            <a:tbl>
              <a:tblPr firstRow="1" bandRow="1">
                <a:tableStyleId>{5C22544A-7EE6-4342-B048-85BDC9FD1C3A}</a:tableStyleId>
              </a:tblPr>
              <a:tblGrid>
                <a:gridCol w="1128395"/>
                <a:gridCol w="1315085"/>
                <a:gridCol w="1287145"/>
                <a:gridCol w="559435"/>
                <a:gridCol w="1612265"/>
              </a:tblGrid>
              <a:tr h="213360">
                <a:tc>
                  <a:txBody>
                    <a:bodyPr/>
                    <a:p>
                      <a:pPr indent="0" algn="ctr">
                        <a:buNone/>
                      </a:pPr>
                      <a:r>
                        <a:rPr lang="zh-CN" altLang="en-US" sz="1400" b="1">
                          <a:solidFill>
                            <a:srgbClr val="363636"/>
                          </a:solidFill>
                          <a:latin typeface="Segoe UI" panose="020B0502040204020203" charset="0"/>
                          <a:cs typeface="Segoe UI" panose="020B0502040204020203" charset="0"/>
                        </a:rPr>
                        <a:t>任务名称</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400" b="1">
                          <a:solidFill>
                            <a:srgbClr val="363636"/>
                          </a:solidFill>
                          <a:latin typeface="Segoe UI" panose="020B0502040204020203" charset="0"/>
                          <a:cs typeface="Segoe UI" panose="020B0502040204020203" charset="0"/>
                        </a:rPr>
                        <a:t>开始时间</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400" b="1">
                          <a:solidFill>
                            <a:srgbClr val="363636"/>
                          </a:solidFill>
                          <a:latin typeface="Segoe UI" panose="020B0502040204020203" charset="0"/>
                          <a:cs typeface="Segoe UI" panose="020B0502040204020203" charset="0"/>
                        </a:rPr>
                        <a:t>完成时间</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400" b="1">
                          <a:solidFill>
                            <a:srgbClr val="363636"/>
                          </a:solidFill>
                          <a:latin typeface="Segoe UI" panose="020B0502040204020203" charset="0"/>
                          <a:cs typeface="Segoe UI" panose="020B0502040204020203" charset="0"/>
                        </a:rPr>
                        <a:t>里程碑</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p>
                      <a:pPr indent="0" algn="ctr">
                        <a:buNone/>
                      </a:pPr>
                      <a:r>
                        <a:rPr lang="zh-CN" altLang="en-US" sz="1400" b="1">
                          <a:solidFill>
                            <a:srgbClr val="363636"/>
                          </a:solidFill>
                          <a:latin typeface="Segoe UI" panose="020B0502040204020203" charset="0"/>
                          <a:cs typeface="Segoe UI" panose="020B0502040204020203" charset="0"/>
                        </a:rPr>
                        <a:t>备注</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修订项目计划</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22</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第一次修改完成</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准备项目计划</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PPT</a:t>
                      </a:r>
                      <a:r>
                        <a:rPr lang="zh-CN" altLang="en-US" sz="1400" b="1">
                          <a:solidFill>
                            <a:srgbClr val="000000"/>
                          </a:solidFill>
                          <a:latin typeface="黑体" panose="02010609060101010101" charset="-122"/>
                          <a:ea typeface="黑体" panose="02010609060101010101" charset="-122"/>
                          <a:cs typeface="Calibri" panose="020F0502020204030204" pitchFamily="34" charset="0"/>
                        </a:rPr>
                        <a:t>评审</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修改完毕</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en-US" altLang="zh-CN" sz="1400" b="1">
                          <a:solidFill>
                            <a:srgbClr val="000000"/>
                          </a:solidFill>
                          <a:latin typeface="黑体" panose="02010609060101010101" charset="-122"/>
                          <a:ea typeface="黑体" panose="02010609060101010101" charset="-122"/>
                          <a:cs typeface="Calibri" panose="020F0502020204030204" pitchFamily="34" charset="0"/>
                        </a:rPr>
                        <a:t> </a:t>
                      </a: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编写可行性分析报告</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31</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正在筹备中</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a:t>
                      </a:r>
                      <a:endParaRPr lang="en-US" altLang="zh-CN"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修订需求说明</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SRS</a:t>
                      </a:r>
                      <a:endParaRPr lang="en-US" altLang="zh-CN"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准备需求说明</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PPT</a:t>
                      </a:r>
                      <a:r>
                        <a:rPr lang="zh-CN" altLang="en-US" sz="1400" b="1">
                          <a:solidFill>
                            <a:srgbClr val="000000"/>
                          </a:solidFill>
                          <a:latin typeface="黑体" panose="02010609060101010101" charset="-122"/>
                          <a:ea typeface="黑体" panose="02010609060101010101" charset="-122"/>
                          <a:cs typeface="Calibri" panose="020F0502020204030204" pitchFamily="34" charset="0"/>
                        </a:rPr>
                        <a:t>评审</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编写总体设计报告</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2672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编写详细设计报告</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6400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修订总体设计报告和详细设计报告</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生成代码清单和测试用例</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20</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编写项目总结报告</a:t>
                      </a:r>
                      <a:endParaRPr lang="zh-CN" altLang="en-US"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17</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练习总评审</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PPT</a:t>
                      </a:r>
                      <a:endParaRPr lang="en-US" altLang="zh-CN" sz="1400" b="1">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21</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vert="horz"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bl>
          </a:graphicData>
        </a:graphic>
      </p:graphicFrame>
      <p:pic>
        <p:nvPicPr>
          <p:cNvPr id="6" name="图片 5"/>
          <p:cNvPicPr>
            <a:picLocks noChangeAspect="1"/>
          </p:cNvPicPr>
          <p:nvPr/>
        </p:nvPicPr>
        <p:blipFill>
          <a:blip r:embed="rId1"/>
          <a:stretch>
            <a:fillRect/>
          </a:stretch>
        </p:blipFill>
        <p:spPr>
          <a:xfrm>
            <a:off x="6482715" y="1081405"/>
            <a:ext cx="5238115" cy="566991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11     </a:t>
            </a:r>
            <a:r>
              <a:rPr lang="zh-CN" altLang="en-US" sz="3200" b="1" dirty="0" smtClean="0">
                <a:solidFill>
                  <a:schemeClr val="accent5">
                    <a:lumMod val="75000"/>
                  </a:schemeClr>
                </a:solidFill>
                <a:latin typeface="Century Gothic" panose="020B0502020202020204" pitchFamily="34" charset="0"/>
              </a:rPr>
              <a:t>项目预算</a:t>
            </a:r>
            <a:endParaRPr lang="zh-CN" altLang="en-US" sz="3200" b="1" dirty="0" smtClean="0">
              <a:solidFill>
                <a:schemeClr val="accent5">
                  <a:lumMod val="75000"/>
                </a:schemeClr>
              </a:solidFill>
              <a:latin typeface="Century Gothic" panose="020B0502020202020204" pitchFamily="34" charset="0"/>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14" name="剪去对角的矩形 1"/>
          <p:cNvSpPr>
            <a:spLocks noChangeArrowheads="1"/>
          </p:cNvSpPr>
          <p:nvPr/>
        </p:nvSpPr>
        <p:spPr bwMode="auto">
          <a:xfrm>
            <a:off x="1543050" y="1461565"/>
            <a:ext cx="9267825" cy="4674810"/>
          </a:xfrm>
          <a:custGeom>
            <a:avLst/>
            <a:gdLst>
              <a:gd name="T0" fmla="*/ 0 w 9268118"/>
              <a:gd name="T1" fmla="*/ 0 h 3646843"/>
              <a:gd name="T2" fmla="*/ 8660299 w 9268118"/>
              <a:gd name="T3" fmla="*/ 0 h 3646843"/>
              <a:gd name="T4" fmla="*/ 9268118 w 9268118"/>
              <a:gd name="T5" fmla="*/ 607819 h 3646843"/>
              <a:gd name="T6" fmla="*/ 9268118 w 9268118"/>
              <a:gd name="T7" fmla="*/ 3646843 h 3646843"/>
              <a:gd name="T8" fmla="*/ 607819 w 9268118"/>
              <a:gd name="T9" fmla="*/ 3646843 h 3646843"/>
              <a:gd name="T10" fmla="*/ 0 w 9268118"/>
              <a:gd name="T11" fmla="*/ 3039024 h 3646843"/>
              <a:gd name="T12" fmla="*/ 0 w 9268118"/>
              <a:gd name="T13" fmla="*/ 0 h 3646843"/>
            </a:gdLst>
            <a:ahLst/>
            <a:cxnLst>
              <a:cxn ang="0">
                <a:pos x="T0" y="T1"/>
              </a:cxn>
              <a:cxn ang="0">
                <a:pos x="T2" y="T3"/>
              </a:cxn>
              <a:cxn ang="0">
                <a:pos x="T4" y="T5"/>
              </a:cxn>
              <a:cxn ang="0">
                <a:pos x="T6" y="T7"/>
              </a:cxn>
              <a:cxn ang="0">
                <a:pos x="T8" y="T9"/>
              </a:cxn>
              <a:cxn ang="0">
                <a:pos x="T10" y="T11"/>
              </a:cxn>
              <a:cxn ang="0">
                <a:pos x="T12" y="T13"/>
              </a:cxn>
            </a:cxnLst>
            <a:rect l="0" t="0" r="r" b="b"/>
            <a:pathLst>
              <a:path w="9268118" h="3646843">
                <a:moveTo>
                  <a:pt x="0" y="0"/>
                </a:moveTo>
                <a:lnTo>
                  <a:pt x="8660299" y="0"/>
                </a:lnTo>
                <a:lnTo>
                  <a:pt x="9268118" y="607819"/>
                </a:lnTo>
                <a:lnTo>
                  <a:pt x="9268118" y="3646843"/>
                </a:lnTo>
                <a:lnTo>
                  <a:pt x="607819" y="3646843"/>
                </a:lnTo>
                <a:lnTo>
                  <a:pt x="0" y="3039024"/>
                </a:lnTo>
                <a:lnTo>
                  <a:pt x="0" y="0"/>
                </a:lnTo>
                <a:close/>
              </a:path>
            </a:pathLst>
          </a:custGeom>
          <a:solidFill>
            <a:srgbClr val="2F5597"/>
          </a:solidFill>
          <a:ln>
            <a:noFill/>
          </a:ln>
        </p:spPr>
        <p:txBody>
          <a:bodyPr/>
          <a:lstStyle/>
          <a:p>
            <a:pPr eaLnBrk="0" hangingPunct="0"/>
            <a:endParaRPr lang="zh-CN" altLang="en-US">
              <a:solidFill>
                <a:prstClr val="black"/>
              </a:solidFill>
            </a:endParaRPr>
          </a:p>
        </p:txBody>
      </p:sp>
      <p:sp>
        <p:nvSpPr>
          <p:cNvPr id="15" name="文本框 24"/>
          <p:cNvSpPr txBox="1">
            <a:spLocks noChangeArrowheads="1"/>
          </p:cNvSpPr>
          <p:nvPr/>
        </p:nvSpPr>
        <p:spPr bwMode="auto">
          <a:xfrm>
            <a:off x="1903677" y="1798091"/>
            <a:ext cx="2463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prstClr val="white"/>
                </a:solidFill>
                <a:latin typeface="微软雅黑" panose="020B0503020204020204" pitchFamily="34" charset="-122"/>
                <a:ea typeface="微软雅黑" panose="020B0503020204020204" pitchFamily="34" charset="-122"/>
              </a:rPr>
              <a:t>9.1</a:t>
            </a:r>
            <a:r>
              <a:rPr lang="zh-CN" sz="2400" b="1" dirty="0">
                <a:solidFill>
                  <a:prstClr val="white"/>
                </a:solidFill>
                <a:latin typeface="微软雅黑" panose="020B0503020204020204" pitchFamily="34" charset="-122"/>
                <a:ea typeface="微软雅黑" panose="020B0503020204020204" pitchFamily="34" charset="-122"/>
              </a:rPr>
              <a:t>整体预算</a:t>
            </a:r>
            <a:endParaRPr lang="zh-CN" sz="2400" b="1" dirty="0">
              <a:solidFill>
                <a:prstClr val="white"/>
              </a:solidFill>
              <a:latin typeface="微软雅黑" panose="020B0503020204020204" pitchFamily="34" charset="-122"/>
              <a:ea typeface="微软雅黑" panose="020B0503020204020204" pitchFamily="34" charset="-122"/>
            </a:endParaRPr>
          </a:p>
        </p:txBody>
      </p:sp>
      <p:sp>
        <p:nvSpPr>
          <p:cNvPr id="16" name="文本框 24"/>
          <p:cNvSpPr txBox="1">
            <a:spLocks noChangeArrowheads="1"/>
          </p:cNvSpPr>
          <p:nvPr/>
        </p:nvSpPr>
        <p:spPr bwMode="auto">
          <a:xfrm>
            <a:off x="1903910" y="2905873"/>
            <a:ext cx="2463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prstClr val="white"/>
                </a:solidFill>
                <a:latin typeface="微软雅黑" panose="020B0503020204020204" pitchFamily="34" charset="-122"/>
                <a:ea typeface="微软雅黑" panose="020B0503020204020204" pitchFamily="34" charset="-122"/>
              </a:rPr>
              <a:t>9.2</a:t>
            </a:r>
            <a:r>
              <a:rPr lang="zh-CN" altLang="en-US" sz="2400" b="1" dirty="0">
                <a:solidFill>
                  <a:prstClr val="white"/>
                </a:solidFill>
                <a:latin typeface="微软雅黑" panose="020B0503020204020204" pitchFamily="34" charset="-122"/>
                <a:ea typeface="微软雅黑" panose="020B0503020204020204" pitchFamily="34" charset="-122"/>
              </a:rPr>
              <a:t>用途</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2422799" y="3366268"/>
            <a:ext cx="7344816" cy="19380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购买学习书籍</a:t>
            </a:r>
            <a:endParaRPr lang="zh-CN" altLang="en-US" sz="2000" dirty="0">
              <a:solidFill>
                <a:schemeClr val="accent4"/>
              </a:solidFill>
              <a:effectLst/>
              <a:latin typeface="微软雅黑" panose="020B0503020204020204" pitchFamily="34" charset="-122"/>
            </a:endParaRPr>
          </a:p>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购买网络课程</a:t>
            </a:r>
            <a:endParaRPr lang="zh-CN" altLang="en-US" sz="2000" dirty="0">
              <a:solidFill>
                <a:schemeClr val="accent4"/>
              </a:solidFill>
              <a:effectLst/>
              <a:latin typeface="微软雅黑" panose="020B0503020204020204" pitchFamily="34" charset="-122"/>
            </a:endParaRPr>
          </a:p>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服务器的租金</a:t>
            </a:r>
            <a:endParaRPr lang="zh-CN" altLang="en-US" sz="2000" dirty="0">
              <a:solidFill>
                <a:schemeClr val="accent4"/>
              </a:solidFill>
              <a:effectLst/>
              <a:latin typeface="微软雅黑" panose="020B0503020204020204" pitchFamily="34" charset="-122"/>
            </a:endParaRPr>
          </a:p>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素材的版权费</a:t>
            </a:r>
            <a:endParaRPr lang="zh-CN" altLang="en-US" sz="2000" dirty="0">
              <a:solidFill>
                <a:schemeClr val="accent4"/>
              </a:solidFill>
              <a:effectLst/>
              <a:latin typeface="微软雅黑" panose="020B0503020204020204" pitchFamily="34" charset="-122"/>
            </a:endParaRPr>
          </a:p>
        </p:txBody>
      </p:sp>
      <p:sp>
        <p:nvSpPr>
          <p:cNvPr id="3" name="TextBox 16"/>
          <p:cNvSpPr txBox="1"/>
          <p:nvPr/>
        </p:nvSpPr>
        <p:spPr>
          <a:xfrm>
            <a:off x="2707279" y="2258828"/>
            <a:ext cx="7344816" cy="553085"/>
          </a:xfrm>
          <a:prstGeom prst="rect">
            <a:avLst/>
          </a:prstGeom>
          <a:noFill/>
        </p:spPr>
        <p:txBody>
          <a:bodyPr wrap="square" rtlCol="0">
            <a:spAutoFit/>
          </a:bodyPr>
          <a:p>
            <a:pPr>
              <a:lnSpc>
                <a:spcPct val="150000"/>
              </a:lnSpc>
            </a:pPr>
            <a:r>
              <a:rPr lang="en-US" altLang="zh-CN" sz="2000" dirty="0">
                <a:solidFill>
                  <a:prstClr val="white"/>
                </a:solidFill>
                <a:latin typeface="微软雅黑" panose="020B0503020204020204" pitchFamily="34" charset="-122"/>
              </a:rPr>
              <a:t>300</a:t>
            </a:r>
            <a:r>
              <a:rPr lang="zh-CN" altLang="en-US" sz="2000" dirty="0">
                <a:solidFill>
                  <a:prstClr val="white"/>
                </a:solidFill>
                <a:latin typeface="微软雅黑" panose="020B0503020204020204" pitchFamily="34" charset="-122"/>
              </a:rPr>
              <a:t>元。由小组三人均摊，组长负责保管。</a:t>
            </a:r>
            <a:endParaRPr lang="zh-CN" altLang="en-US" sz="2000" dirty="0">
              <a:solidFill>
                <a:prstClr val="white"/>
              </a:solidFill>
              <a:latin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250"/>
                                        <p:tgtEl>
                                          <p:spTgt spid="40"/>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4" grpId="0" bldLvl="0" animBg="1"/>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12     </a:t>
            </a:r>
            <a:r>
              <a:rPr lang="zh-CN" altLang="en-US" sz="3200" b="1" dirty="0" smtClean="0">
                <a:solidFill>
                  <a:schemeClr val="accent5">
                    <a:lumMod val="75000"/>
                  </a:schemeClr>
                </a:solidFill>
                <a:latin typeface="Century Gothic" panose="020B0502020202020204" pitchFamily="34" charset="0"/>
              </a:rPr>
              <a:t>会议记录</a:t>
            </a:r>
            <a:endParaRPr lang="zh-CN" altLang="en-US" sz="3200" b="1" dirty="0" smtClean="0">
              <a:solidFill>
                <a:schemeClr val="accent5">
                  <a:lumMod val="75000"/>
                </a:schemeClr>
              </a:solidFill>
              <a:latin typeface="Century Gothic" panose="020B0502020202020204" pitchFamily="34" charset="0"/>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171" name="缺角矩形"/>
          <p:cNvSpPr/>
          <p:nvPr/>
        </p:nvSpPr>
        <p:spPr>
          <a:xfrm>
            <a:off x="2082165" y="2353310"/>
            <a:ext cx="1503680" cy="1648460"/>
          </a:xfrm>
          <a:prstGeom prst="snip1Rect">
            <a:avLst>
              <a:gd name="adj" fmla="val 32099"/>
            </a:avLst>
          </a:prstGeom>
          <a:solidFill>
            <a:schemeClr val="bg1">
              <a:lumMod val="85000"/>
              <a:alpha val="80000"/>
            </a:schemeClr>
          </a:solidFill>
          <a:ln>
            <a:noFill/>
          </a:ln>
          <a:effectLst>
            <a:glow rad="215900">
              <a:schemeClr val="bg1">
                <a:lumMod val="50000"/>
                <a:alpha val="40000"/>
              </a:schemeClr>
            </a:glow>
            <a:softEdge rad="63500"/>
          </a:effectLst>
          <a:scene3d>
            <a:camera prst="perspectiveRight" fov="3600000">
              <a:rot lat="300000" lon="20400000" rev="21300000"/>
            </a:camera>
            <a:lightRig rig="three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rPr>
              <a:t>1</a:t>
            </a:r>
            <a:endPar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endParaRPr>
          </a:p>
        </p:txBody>
      </p:sp>
      <p:sp>
        <p:nvSpPr>
          <p:cNvPr id="5" name="缺角矩形"/>
          <p:cNvSpPr/>
          <p:nvPr/>
        </p:nvSpPr>
        <p:spPr>
          <a:xfrm>
            <a:off x="8628380" y="2353310"/>
            <a:ext cx="1503680" cy="1648460"/>
          </a:xfrm>
          <a:prstGeom prst="snip1Rect">
            <a:avLst>
              <a:gd name="adj" fmla="val 32099"/>
            </a:avLst>
          </a:prstGeom>
          <a:solidFill>
            <a:schemeClr val="bg1">
              <a:lumMod val="85000"/>
              <a:alpha val="80000"/>
            </a:schemeClr>
          </a:solidFill>
          <a:ln>
            <a:noFill/>
          </a:ln>
          <a:effectLst>
            <a:glow rad="215900">
              <a:schemeClr val="bg1">
                <a:lumMod val="50000"/>
                <a:alpha val="40000"/>
              </a:schemeClr>
            </a:glow>
            <a:softEdge rad="63500"/>
          </a:effectLst>
          <a:scene3d>
            <a:camera prst="perspectiveRight" fov="3600000">
              <a:rot lat="300000" lon="20400000" rev="21300000"/>
            </a:camera>
            <a:lightRig rig="three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rPr>
              <a:t>3</a:t>
            </a:r>
            <a:endPar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endParaRPr>
          </a:p>
        </p:txBody>
      </p:sp>
      <p:sp>
        <p:nvSpPr>
          <p:cNvPr id="6" name="缺角矩形"/>
          <p:cNvSpPr/>
          <p:nvPr/>
        </p:nvSpPr>
        <p:spPr>
          <a:xfrm>
            <a:off x="5343525" y="2353310"/>
            <a:ext cx="1503680" cy="1648460"/>
          </a:xfrm>
          <a:prstGeom prst="snip1Rect">
            <a:avLst>
              <a:gd name="adj" fmla="val 32099"/>
            </a:avLst>
          </a:prstGeom>
          <a:solidFill>
            <a:schemeClr val="bg1">
              <a:lumMod val="85000"/>
              <a:alpha val="80000"/>
            </a:schemeClr>
          </a:solidFill>
          <a:ln>
            <a:noFill/>
          </a:ln>
          <a:effectLst>
            <a:glow rad="215900">
              <a:schemeClr val="bg1">
                <a:lumMod val="50000"/>
                <a:alpha val="40000"/>
              </a:schemeClr>
            </a:glow>
            <a:softEdge rad="63500"/>
          </a:effectLst>
          <a:scene3d>
            <a:camera prst="perspectiveRight" fov="3600000">
              <a:rot lat="300000" lon="20400000" rev="21300000"/>
            </a:camera>
            <a:lightRig rig="three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rPr>
              <a:t>2</a:t>
            </a:r>
            <a:endPar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endParaRPr>
          </a:p>
        </p:txBody>
      </p:sp>
      <p:graphicFrame>
        <p:nvGraphicFramePr>
          <p:cNvPr id="2" name="对象 1">
            <a:hlinkClick r:id="" action="ppaction://ole?verb="/>
          </p:cNvPr>
          <p:cNvGraphicFramePr>
            <a:graphicFrameLocks noChangeAspect="1"/>
          </p:cNvGraphicFramePr>
          <p:nvPr/>
        </p:nvGraphicFramePr>
        <p:xfrm>
          <a:off x="2348230" y="4641850"/>
          <a:ext cx="971550" cy="66675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Word.Document.12">
                  <p:embed/>
                </p:oleObj>
              </mc:Choice>
              <mc:Fallback>
                <p:oleObj name="" showAsIcon="1" r:id="rId1" imgW="971550" imgH="666750" progId="Word.Document.12">
                  <p:embed/>
                  <p:pic>
                    <p:nvPicPr>
                      <p:cNvPr id="0" name="图片 1024"/>
                      <p:cNvPicPr/>
                      <p:nvPr/>
                    </p:nvPicPr>
                    <p:blipFill>
                      <a:blip r:embed="rId2"/>
                      <a:stretch>
                        <a:fillRect/>
                      </a:stretch>
                    </p:blipFill>
                    <p:spPr>
                      <a:xfrm>
                        <a:off x="2348230" y="4641850"/>
                        <a:ext cx="971550" cy="66675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608955" y="4641850"/>
          <a:ext cx="971550" cy="666750"/>
        </p:xfrm>
        <a:graphic>
          <a:graphicData uri="http://schemas.openxmlformats.org/presentationml/2006/ole">
            <mc:AlternateContent xmlns:mc="http://schemas.openxmlformats.org/markup-compatibility/2006">
              <mc:Choice xmlns:v="urn:schemas-microsoft-com:vml" Requires="v">
                <p:oleObj spid="_x0000_s1026" name="" showAsIcon="1" r:id="rId3" imgW="971550" imgH="666750" progId="Word.Document.12">
                  <p:embed/>
                </p:oleObj>
              </mc:Choice>
              <mc:Fallback>
                <p:oleObj name="" showAsIcon="1" r:id="rId3" imgW="971550" imgH="666750" progId="Word.Document.12">
                  <p:embed/>
                  <p:pic>
                    <p:nvPicPr>
                      <p:cNvPr id="0" name="图片 1025"/>
                      <p:cNvPicPr/>
                      <p:nvPr/>
                    </p:nvPicPr>
                    <p:blipFill>
                      <a:blip r:embed="rId4"/>
                      <a:stretch>
                        <a:fillRect/>
                      </a:stretch>
                    </p:blipFill>
                    <p:spPr>
                      <a:xfrm>
                        <a:off x="5608955" y="4641850"/>
                        <a:ext cx="971550" cy="66675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682990" y="4641850"/>
          <a:ext cx="971550" cy="666750"/>
        </p:xfrm>
        <a:graphic>
          <a:graphicData uri="http://schemas.openxmlformats.org/presentationml/2006/ole">
            <mc:AlternateContent xmlns:mc="http://schemas.openxmlformats.org/markup-compatibility/2006">
              <mc:Choice xmlns:v="urn:schemas-microsoft-com:vml" Requires="v">
                <p:oleObj spid="_x0000_s1027" name="" showAsIcon="1" r:id="rId5" imgW="971550" imgH="666750" progId="Word.Document.12">
                  <p:embed/>
                </p:oleObj>
              </mc:Choice>
              <mc:Fallback>
                <p:oleObj name="" showAsIcon="1" r:id="rId5" imgW="971550" imgH="666750" progId="Word.Document.12">
                  <p:embed/>
                  <p:pic>
                    <p:nvPicPr>
                      <p:cNvPr id="0" name="图片 1026"/>
                      <p:cNvPicPr/>
                      <p:nvPr/>
                    </p:nvPicPr>
                    <p:blipFill>
                      <a:blip r:embed="rId6"/>
                      <a:stretch>
                        <a:fillRect/>
                      </a:stretch>
                    </p:blipFill>
                    <p:spPr>
                      <a:xfrm>
                        <a:off x="8682990" y="4641850"/>
                        <a:ext cx="971550" cy="666750"/>
                      </a:xfrm>
                      <a:prstGeom prst="rect">
                        <a:avLst/>
                      </a:prstGeom>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13     </a:t>
            </a:r>
            <a:r>
              <a:rPr lang="zh-CN" altLang="en-US" sz="3200" b="1" dirty="0" smtClean="0">
                <a:solidFill>
                  <a:schemeClr val="accent5">
                    <a:lumMod val="75000"/>
                  </a:schemeClr>
                </a:solidFill>
                <a:latin typeface="Century Gothic" panose="020B0502020202020204" pitchFamily="34" charset="0"/>
              </a:rPr>
              <a:t>自我</a:t>
            </a:r>
            <a:r>
              <a:rPr lang="zh-CN" altLang="en-US" sz="3200" b="1" dirty="0" smtClean="0">
                <a:solidFill>
                  <a:schemeClr val="accent5">
                    <a:lumMod val="75000"/>
                  </a:schemeClr>
                </a:solidFill>
                <a:latin typeface="Century Gothic" panose="020B0502020202020204" pitchFamily="34" charset="0"/>
              </a:rPr>
              <a:t>评价</a:t>
            </a:r>
            <a:endParaRPr lang="zh-CN" altLang="en-US" sz="3200" b="1" dirty="0" smtClean="0">
              <a:solidFill>
                <a:schemeClr val="accent5">
                  <a:lumMod val="75000"/>
                </a:schemeClr>
              </a:solidFill>
              <a:latin typeface="Century Gothic" panose="020B0502020202020204" pitchFamily="34" charset="0"/>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7" name="文本框 6"/>
          <p:cNvSpPr txBox="1"/>
          <p:nvPr/>
        </p:nvSpPr>
        <p:spPr>
          <a:xfrm>
            <a:off x="2019300" y="2108200"/>
            <a:ext cx="8151495" cy="2953385"/>
          </a:xfrm>
          <a:prstGeom prst="rect">
            <a:avLst/>
          </a:prstGeom>
          <a:noFill/>
        </p:spPr>
        <p:txBody>
          <a:bodyPr wrap="square" rtlCol="0">
            <a:spAutoFit/>
          </a:bodyPr>
          <a:p>
            <a:r>
              <a:rPr lang="zh-CN" altLang="en-US" sz="2800">
                <a:ln/>
                <a:solidFill>
                  <a:schemeClr val="tx1"/>
                </a:solidFill>
                <a:effectLst>
                  <a:outerShdw blurRad="38100" dist="19050" dir="2700000" algn="tl" rotWithShape="0">
                    <a:schemeClr val="dk1">
                      <a:alpha val="40000"/>
                    </a:schemeClr>
                  </a:outerShdw>
                </a:effectLst>
              </a:rPr>
              <a:t>对于小组：</a:t>
            </a:r>
            <a:endParaRPr lang="zh-CN" altLang="en-US" sz="2800">
              <a:ln/>
              <a:solidFill>
                <a:schemeClr val="tx1"/>
              </a:solidFill>
              <a:effectLst>
                <a:outerShdw blurRad="38100" dist="19050" dir="2700000" algn="tl" rotWithShape="0">
                  <a:schemeClr val="dk1">
                    <a:alpha val="40000"/>
                  </a:schemeClr>
                </a:outerShdw>
              </a:effectLst>
            </a:endParaRP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及时开会，任务分配合理。</a:t>
            </a:r>
            <a:endPar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endParaRP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组员之间沟通紧密，有良好的合作意识。</a:t>
            </a:r>
            <a:endPar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endParaRP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组员的工作可以按时完成，组长按时检查进度。</a:t>
            </a:r>
            <a:endPar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endParaRP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精益求精，不断完善成果。</a:t>
            </a:r>
            <a:endPar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endParaRPr>
          </a:p>
          <a:p>
            <a:pPr marL="342900" lvl="0" indent="-342900">
              <a:buFont typeface="+mj-lt"/>
              <a:buAutoNum type="arabicPeriod"/>
            </a:pPr>
            <a:endParaRPr lang="zh-CN" altLang="en-US"/>
          </a:p>
          <a:p>
            <a:pPr lvl="0" indent="0">
              <a:buFont typeface="+mj-lt"/>
              <a:buNone/>
            </a:pPr>
            <a:r>
              <a:rPr lang="zh-CN" altLang="en-US" sz="2800">
                <a:ln/>
                <a:solidFill>
                  <a:schemeClr val="tx1"/>
                </a:solidFill>
                <a:effectLst>
                  <a:outerShdw blurRad="38100" dist="19050" dir="2700000" algn="tl" rotWithShape="0">
                    <a:schemeClr val="dk1">
                      <a:alpha val="40000"/>
                    </a:schemeClr>
                  </a:outerShdw>
                </a:effectLst>
              </a:rPr>
              <a:t>总体来说，在该阶段我们小组运作正常，表现达标。</a:t>
            </a:r>
            <a:endParaRPr lang="zh-CN" altLang="en-US" sz="2800">
              <a:ln/>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439022" y="271465"/>
            <a:ext cx="391471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14     </a:t>
            </a:r>
            <a:r>
              <a:rPr lang="zh-CN" altLang="en-US" sz="3200" b="1" dirty="0" smtClean="0">
                <a:solidFill>
                  <a:schemeClr val="accent5">
                    <a:lumMod val="75000"/>
                  </a:schemeClr>
                </a:solidFill>
                <a:latin typeface="Century Gothic" panose="020B0502020202020204" pitchFamily="34" charset="0"/>
              </a:rPr>
              <a:t>参考文献</a:t>
            </a:r>
            <a:endParaRPr lang="zh-CN" altLang="en-US" sz="3200" b="1" dirty="0" smtClean="0">
              <a:solidFill>
                <a:schemeClr val="accent5">
                  <a:lumMod val="75000"/>
                </a:schemeClr>
              </a:solidFill>
              <a:latin typeface="Century Gothic" panose="020B0502020202020204" pitchFamily="34" charset="0"/>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21" name="剪去对角的矩形 1"/>
          <p:cNvSpPr>
            <a:spLocks noChangeArrowheads="1"/>
          </p:cNvSpPr>
          <p:nvPr/>
        </p:nvSpPr>
        <p:spPr bwMode="auto">
          <a:xfrm>
            <a:off x="1563370" y="1481250"/>
            <a:ext cx="9267825" cy="4674810"/>
          </a:xfrm>
          <a:custGeom>
            <a:avLst/>
            <a:gdLst>
              <a:gd name="T0" fmla="*/ 0 w 9268118"/>
              <a:gd name="T1" fmla="*/ 0 h 3646843"/>
              <a:gd name="T2" fmla="*/ 8660299 w 9268118"/>
              <a:gd name="T3" fmla="*/ 0 h 3646843"/>
              <a:gd name="T4" fmla="*/ 9268118 w 9268118"/>
              <a:gd name="T5" fmla="*/ 607819 h 3646843"/>
              <a:gd name="T6" fmla="*/ 9268118 w 9268118"/>
              <a:gd name="T7" fmla="*/ 3646843 h 3646843"/>
              <a:gd name="T8" fmla="*/ 607819 w 9268118"/>
              <a:gd name="T9" fmla="*/ 3646843 h 3646843"/>
              <a:gd name="T10" fmla="*/ 0 w 9268118"/>
              <a:gd name="T11" fmla="*/ 3039024 h 3646843"/>
              <a:gd name="T12" fmla="*/ 0 w 9268118"/>
              <a:gd name="T13" fmla="*/ 0 h 3646843"/>
            </a:gdLst>
            <a:ahLst/>
            <a:cxnLst>
              <a:cxn ang="0">
                <a:pos x="T0" y="T1"/>
              </a:cxn>
              <a:cxn ang="0">
                <a:pos x="T2" y="T3"/>
              </a:cxn>
              <a:cxn ang="0">
                <a:pos x="T4" y="T5"/>
              </a:cxn>
              <a:cxn ang="0">
                <a:pos x="T6" y="T7"/>
              </a:cxn>
              <a:cxn ang="0">
                <a:pos x="T8" y="T9"/>
              </a:cxn>
              <a:cxn ang="0">
                <a:pos x="T10" y="T11"/>
              </a:cxn>
              <a:cxn ang="0">
                <a:pos x="T12" y="T13"/>
              </a:cxn>
            </a:cxnLst>
            <a:rect l="0" t="0" r="r" b="b"/>
            <a:pathLst>
              <a:path w="9268118" h="3646843">
                <a:moveTo>
                  <a:pt x="0" y="0"/>
                </a:moveTo>
                <a:lnTo>
                  <a:pt x="8660299" y="0"/>
                </a:lnTo>
                <a:lnTo>
                  <a:pt x="9268118" y="607819"/>
                </a:lnTo>
                <a:lnTo>
                  <a:pt x="9268118" y="3646843"/>
                </a:lnTo>
                <a:lnTo>
                  <a:pt x="607819" y="3646843"/>
                </a:lnTo>
                <a:lnTo>
                  <a:pt x="0" y="3039024"/>
                </a:lnTo>
                <a:lnTo>
                  <a:pt x="0" y="0"/>
                </a:lnTo>
                <a:close/>
              </a:path>
            </a:pathLst>
          </a:custGeom>
          <a:solidFill>
            <a:srgbClr val="2F5597"/>
          </a:solidFill>
          <a:ln>
            <a:noFill/>
          </a:ln>
        </p:spPr>
        <p:txBody>
          <a:bodyPr/>
          <a:lstStyle/>
          <a:p>
            <a:pPr eaLnBrk="0" hangingPunct="0"/>
            <a:endParaRPr lang="zh-CN" altLang="en-US">
              <a:solidFill>
                <a:prstClr val="black"/>
              </a:solidFill>
            </a:endParaRPr>
          </a:p>
        </p:txBody>
      </p:sp>
      <p:sp>
        <p:nvSpPr>
          <p:cNvPr id="22" name="文本框 24"/>
          <p:cNvSpPr txBox="1">
            <a:spLocks noChangeArrowheads="1"/>
          </p:cNvSpPr>
          <p:nvPr/>
        </p:nvSpPr>
        <p:spPr bwMode="auto">
          <a:xfrm>
            <a:off x="1903677" y="1798091"/>
            <a:ext cx="318341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sz="2400" b="1" dirty="0" smtClean="0">
                <a:solidFill>
                  <a:prstClr val="white"/>
                </a:solidFill>
                <a:latin typeface="微软雅黑" panose="020B0503020204020204" pitchFamily="34" charset="-122"/>
                <a:ea typeface="微软雅黑" panose="020B0503020204020204" pitchFamily="34" charset="-122"/>
              </a:rPr>
              <a:t>参考文献</a:t>
            </a:r>
            <a:endParaRPr lang="zh-CN" sz="2400" b="1" dirty="0">
              <a:solidFill>
                <a:prstClr val="white"/>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422799" y="2258486"/>
            <a:ext cx="7344816" cy="1753235"/>
          </a:xfrm>
          <a:prstGeom prst="rect">
            <a:avLst/>
          </a:prstGeom>
          <a:noFill/>
        </p:spPr>
        <p:txBody>
          <a:bodyPr wrap="square" rtlCol="0">
            <a:spAutoFit/>
          </a:bodyPr>
          <a:lstStyle/>
          <a:p>
            <a:pPr>
              <a:lnSpc>
                <a:spcPct val="150000"/>
              </a:lnSpc>
            </a:pPr>
            <a:endParaRPr lang="en-US" altLang="zh-CN" dirty="0">
              <a:solidFill>
                <a:prstClr val="white"/>
              </a:solidFill>
              <a:latin typeface="微软雅黑" panose="020B0503020204020204" pitchFamily="34" charset="-122"/>
            </a:endParaRPr>
          </a:p>
          <a:p>
            <a:pPr>
              <a:lnSpc>
                <a:spcPct val="150000"/>
              </a:lnSpc>
            </a:pPr>
            <a:r>
              <a:rPr lang="en-US" altLang="zh-CN" dirty="0">
                <a:solidFill>
                  <a:prstClr val="white"/>
                </a:solidFill>
                <a:latin typeface="微软雅黑" panose="020B0503020204020204" pitchFamily="34" charset="-122"/>
              </a:rPr>
              <a:t>[1]</a:t>
            </a:r>
            <a:r>
              <a:rPr lang="zh-CN" altLang="en-US" dirty="0">
                <a:solidFill>
                  <a:prstClr val="white"/>
                </a:solidFill>
                <a:latin typeface="微软雅黑" panose="020B0503020204020204" pitchFamily="34" charset="-122"/>
              </a:rPr>
              <a:t>知晓程序</a:t>
            </a:r>
            <a:r>
              <a:rPr lang="en-US" altLang="zh-CN" dirty="0">
                <a:solidFill>
                  <a:prstClr val="white"/>
                </a:solidFill>
                <a:latin typeface="微软雅黑" panose="020B0503020204020204" pitchFamily="34" charset="-122"/>
              </a:rPr>
              <a:t>.《小游戏行业发展报告（2018）》	[J/OL].https://drop.ifanr.cn/s/BaKURAibwHfcJYm</a:t>
            </a:r>
            <a:r>
              <a:rPr lang="zh-CN" altLang="en-US" dirty="0">
                <a:solidFill>
                  <a:prstClr val="white"/>
                </a:solidFill>
                <a:latin typeface="微软雅黑" panose="020B0503020204020204" pitchFamily="34" charset="-122"/>
              </a:rPr>
              <a:t>（密码：</a:t>
            </a:r>
            <a:r>
              <a:rPr lang="en-US" altLang="zh-CN" dirty="0">
                <a:solidFill>
                  <a:prstClr val="white"/>
                </a:solidFill>
                <a:latin typeface="微软雅黑" panose="020B0503020204020204" pitchFamily="34" charset="-122"/>
              </a:rPr>
              <a:t>	</a:t>
            </a:r>
            <a:r>
              <a:rPr lang="zh-CN" altLang="en-US" dirty="0">
                <a:solidFill>
                  <a:prstClr val="white"/>
                </a:solidFill>
                <a:latin typeface="微软雅黑" panose="020B0503020204020204" pitchFamily="34" charset="-122"/>
              </a:rPr>
              <a:t>zxcx0101）</a:t>
            </a:r>
            <a:r>
              <a:rPr lang="en-US" altLang="zh-CN" dirty="0">
                <a:solidFill>
                  <a:prstClr val="white"/>
                </a:solidFill>
                <a:latin typeface="微软雅黑" panose="020B0503020204020204" pitchFamily="34" charset="-122"/>
              </a:rPr>
              <a:t>，2018.01.19/2018.03.30</a:t>
            </a:r>
            <a:endParaRPr lang="en-US" altLang="zh-CN" dirty="0">
              <a:solidFill>
                <a:prstClr val="white"/>
              </a:solidFill>
              <a:latin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250"/>
                                        <p:tgtEl>
                                          <p:spTgt spid="40"/>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1" grpId="0" bldLvl="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extBox 1105"/>
          <p:cNvSpPr txBox="1">
            <a:spLocks noChangeArrowheads="1"/>
          </p:cNvSpPr>
          <p:nvPr/>
        </p:nvSpPr>
        <p:spPr bwMode="auto">
          <a:xfrm>
            <a:off x="2374605" y="1909766"/>
            <a:ext cx="7441231" cy="121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fontAlgn="base">
              <a:lnSpc>
                <a:spcPct val="150000"/>
              </a:lnSpc>
              <a:spcBef>
                <a:spcPct val="0"/>
              </a:spcBef>
              <a:spcAft>
                <a:spcPct val="0"/>
              </a:spcAft>
            </a:pPr>
            <a:r>
              <a:rPr lang="en-US" altLang="zh-CN" sz="5400" b="1" dirty="0" smtClean="0">
                <a:solidFill>
                  <a:schemeClr val="accent5">
                    <a:lumMod val="75000"/>
                  </a:schemeClr>
                </a:solidFill>
              </a:rPr>
              <a:t>THANKS FOR WATCHING</a:t>
            </a:r>
            <a:endParaRPr lang="zh-CN" altLang="en-US" sz="5400" b="1" dirty="0">
              <a:solidFill>
                <a:schemeClr val="accent5">
                  <a:lumMod val="75000"/>
                </a:schemeClr>
              </a:solidFill>
            </a:endParaRPr>
          </a:p>
        </p:txBody>
      </p:sp>
      <p:sp>
        <p:nvSpPr>
          <p:cNvPr id="114" name="Freeform 6"/>
          <p:cNvSpPr>
            <a:spLocks noEditPoints="1"/>
          </p:cNvSpPr>
          <p:nvPr/>
        </p:nvSpPr>
        <p:spPr bwMode="auto">
          <a:xfrm rot="-5400000">
            <a:off x="5738830" y="-579699"/>
            <a:ext cx="712787" cy="8174561"/>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chemeClr val="accent5">
              <a:lumMod val="75000"/>
            </a:schemeClr>
          </a:solidFill>
          <a:ln>
            <a:noFill/>
          </a:ln>
        </p:spPr>
        <p:txBody>
          <a:bodyPr/>
          <a:lstStyle/>
          <a:p>
            <a:pPr eaLnBrk="0" fontAlgn="base" hangingPunct="0">
              <a:spcBef>
                <a:spcPct val="0"/>
              </a:spcBef>
              <a:spcAft>
                <a:spcPct val="0"/>
              </a:spcAft>
            </a:pPr>
            <a:endParaRPr lang="zh-CN" altLang="en-US">
              <a:solidFill>
                <a:prstClr val="black"/>
              </a:solidFill>
            </a:endParaRPr>
          </a:p>
        </p:txBody>
      </p:sp>
      <p:sp>
        <p:nvSpPr>
          <p:cNvPr id="4" name="文本框 1"/>
          <p:cNvSpPr txBox="1"/>
          <p:nvPr/>
        </p:nvSpPr>
        <p:spPr>
          <a:xfrm>
            <a:off x="5018405" y="3863975"/>
            <a:ext cx="2093843" cy="584775"/>
          </a:xfrm>
          <a:prstGeom prst="rect">
            <a:avLst/>
          </a:prstGeom>
          <a:noFill/>
        </p:spPr>
        <p:txBody>
          <a:bodyPr wrap="none" rtlCol="0" anchor="t">
            <a:spAutoFit/>
          </a:bodyPr>
          <a:lstStyle/>
          <a:p>
            <a:r>
              <a:rPr lang="zh-CN" sz="3200" b="1" dirty="0" smtClean="0">
                <a:solidFill>
                  <a:schemeClr val="accent5">
                    <a:lumMod val="75000"/>
                  </a:schemeClr>
                </a:solidFill>
                <a:sym typeface="+mn-ea"/>
              </a:rPr>
              <a:t>小组：</a:t>
            </a:r>
            <a:r>
              <a:rPr lang="en-US" altLang="zh-CN" sz="3200" b="1" dirty="0" smtClean="0">
                <a:solidFill>
                  <a:schemeClr val="accent5">
                    <a:lumMod val="75000"/>
                  </a:schemeClr>
                </a:solidFill>
                <a:sym typeface="+mn-ea"/>
              </a:rPr>
              <a:t>G07</a:t>
            </a:r>
            <a:endParaRPr lang="en-US" altLang="zh-CN" sz="3200" b="1" dirty="0" smtClean="0">
              <a:solidFill>
                <a:schemeClr val="accent5">
                  <a:lumMod val="75000"/>
                </a:schemeClr>
              </a:solidFill>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06"/>
                                        </p:tgtEl>
                                        <p:attrNameLst>
                                          <p:attrName>style.visibility</p:attrName>
                                        </p:attrNameLst>
                                      </p:cBhvr>
                                      <p:to>
                                        <p:strVal val="visible"/>
                                      </p:to>
                                    </p:set>
                                    <p:animEffect transition="in" filter="fade">
                                      <p:cBhvr>
                                        <p:cTn id="7" dur="250"/>
                                        <p:tgtEl>
                                          <p:spTgt spid="1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50"/>
                                        <p:tgtEl>
                                          <p:spTgt spid="1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294" y="258763"/>
            <a:ext cx="2815859"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fontAlgn="base">
              <a:spcBef>
                <a:spcPct val="0"/>
              </a:spcBef>
              <a:spcAft>
                <a:spcPct val="0"/>
              </a:spcAft>
            </a:pPr>
            <a:r>
              <a:rPr lang="zh-CN" altLang="en-US" sz="4400" b="1" dirty="0">
                <a:solidFill>
                  <a:schemeClr val="accent5">
                    <a:lumMod val="75000"/>
                  </a:schemeClr>
                </a:solidFill>
              </a:rPr>
              <a:t>目录</a:t>
            </a:r>
            <a:endParaRPr lang="zh-CN" altLang="en-US" sz="4400" b="1" dirty="0">
              <a:solidFill>
                <a:schemeClr val="accent5">
                  <a:lumMod val="75000"/>
                </a:schemeClr>
              </a:solidFill>
            </a:endParaRPr>
          </a:p>
        </p:txBody>
      </p:sp>
      <p:grpSp>
        <p:nvGrpSpPr>
          <p:cNvPr id="3" name="组合 2"/>
          <p:cNvGrpSpPr/>
          <p:nvPr/>
        </p:nvGrpSpPr>
        <p:grpSpPr>
          <a:xfrm>
            <a:off x="3516575" y="730573"/>
            <a:ext cx="5157293" cy="557319"/>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grpSp>
      <p:grpSp>
        <p:nvGrpSpPr>
          <p:cNvPr id="22" name="组合 21"/>
          <p:cNvGrpSpPr/>
          <p:nvPr/>
        </p:nvGrpSpPr>
        <p:grpSpPr bwMode="auto">
          <a:xfrm>
            <a:off x="2161540" y="1288415"/>
            <a:ext cx="3255010" cy="645160"/>
            <a:chOff x="2667000" y="1904085"/>
            <a:chExt cx="6972300" cy="1078753"/>
          </a:xfrm>
        </p:grpSpPr>
        <p:sp>
          <p:nvSpPr>
            <p:cNvPr id="23" name="圆角矩形 22"/>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24" name="TextBox 30"/>
            <p:cNvSpPr txBox="1">
              <a:spLocks noChangeArrowheads="1"/>
            </p:cNvSpPr>
            <p:nvPr/>
          </p:nvSpPr>
          <p:spPr bwMode="auto">
            <a:xfrm>
              <a:off x="3870763" y="1904085"/>
              <a:ext cx="3443984"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01  </a:t>
              </a:r>
              <a:r>
                <a:rPr lang="zh-CN" altLang="en-US" sz="2400" b="1" dirty="0" smtClean="0">
                  <a:solidFill>
                    <a:schemeClr val="accent5">
                      <a:lumMod val="75000"/>
                    </a:schemeClr>
                  </a:solidFill>
                  <a:latin typeface="Century Gothic" panose="020B0502020202020204" pitchFamily="34" charset="0"/>
                </a:rPr>
                <a:t>引言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13" name="组合 12"/>
          <p:cNvGrpSpPr/>
          <p:nvPr/>
        </p:nvGrpSpPr>
        <p:grpSpPr bwMode="auto">
          <a:xfrm>
            <a:off x="2161540" y="2043430"/>
            <a:ext cx="3255010" cy="645160"/>
            <a:chOff x="2667000" y="1904085"/>
            <a:chExt cx="6972300" cy="1078753"/>
          </a:xfrm>
        </p:grpSpPr>
        <p:sp>
          <p:nvSpPr>
            <p:cNvPr id="15" name="圆角矩形 1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17" name="TextBox 30"/>
            <p:cNvSpPr txBox="1">
              <a:spLocks noChangeArrowheads="1"/>
            </p:cNvSpPr>
            <p:nvPr/>
          </p:nvSpPr>
          <p:spPr bwMode="auto">
            <a:xfrm>
              <a:off x="3870762" y="1904085"/>
              <a:ext cx="4685832"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02  </a:t>
              </a:r>
              <a:r>
                <a:rPr lang="zh-CN" altLang="en-US" sz="2400" b="1" dirty="0" smtClean="0">
                  <a:solidFill>
                    <a:schemeClr val="accent5">
                      <a:lumMod val="75000"/>
                    </a:schemeClr>
                  </a:solidFill>
                  <a:latin typeface="Century Gothic" panose="020B0502020202020204" pitchFamily="34" charset="0"/>
                </a:rPr>
                <a:t>项目概述</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18" name="组合 17"/>
          <p:cNvGrpSpPr/>
          <p:nvPr/>
        </p:nvGrpSpPr>
        <p:grpSpPr bwMode="auto">
          <a:xfrm>
            <a:off x="2161540" y="2804795"/>
            <a:ext cx="3255010" cy="645160"/>
            <a:chOff x="2667000" y="1904085"/>
            <a:chExt cx="6972300" cy="1078753"/>
          </a:xfrm>
        </p:grpSpPr>
        <p:sp>
          <p:nvSpPr>
            <p:cNvPr id="19" name="圆角矩形 18"/>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20" name="TextBox 30"/>
            <p:cNvSpPr txBox="1">
              <a:spLocks noChangeArrowheads="1"/>
            </p:cNvSpPr>
            <p:nvPr/>
          </p:nvSpPr>
          <p:spPr bwMode="auto">
            <a:xfrm>
              <a:off x="3870762" y="1904085"/>
              <a:ext cx="5425771"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03  </a:t>
              </a:r>
              <a:r>
                <a:rPr lang="zh-CN" altLang="en-US" sz="2400" b="1" dirty="0" smtClean="0">
                  <a:solidFill>
                    <a:schemeClr val="accent5">
                      <a:lumMod val="75000"/>
                    </a:schemeClr>
                  </a:solidFill>
                  <a:latin typeface="Century Gothic" panose="020B0502020202020204" pitchFamily="34" charset="0"/>
                </a:rPr>
                <a:t>计划阶段成果</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21" name="组合 20"/>
          <p:cNvGrpSpPr/>
          <p:nvPr/>
        </p:nvGrpSpPr>
        <p:grpSpPr bwMode="auto">
          <a:xfrm>
            <a:off x="2161540" y="3576955"/>
            <a:ext cx="3255010" cy="645160"/>
            <a:chOff x="2667000" y="1904085"/>
            <a:chExt cx="6972300" cy="1078753"/>
          </a:xfrm>
        </p:grpSpPr>
        <p:sp>
          <p:nvSpPr>
            <p:cNvPr id="32" name="圆角矩形 31"/>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33" name="TextBox 30"/>
            <p:cNvSpPr txBox="1">
              <a:spLocks noChangeArrowheads="1"/>
            </p:cNvSpPr>
            <p:nvPr/>
          </p:nvSpPr>
          <p:spPr bwMode="auto">
            <a:xfrm>
              <a:off x="3870762" y="1904085"/>
              <a:ext cx="514013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04  </a:t>
              </a:r>
              <a:r>
                <a:rPr lang="zh-CN" altLang="en-US" sz="2400" b="1" dirty="0" smtClean="0">
                  <a:solidFill>
                    <a:schemeClr val="accent5">
                      <a:lumMod val="75000"/>
                    </a:schemeClr>
                  </a:solidFill>
                  <a:latin typeface="Century Gothic" panose="020B0502020202020204" pitchFamily="34" charset="0"/>
                </a:rPr>
                <a:t>可行性研究</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34" name="组合 33"/>
          <p:cNvGrpSpPr/>
          <p:nvPr/>
        </p:nvGrpSpPr>
        <p:grpSpPr bwMode="auto">
          <a:xfrm>
            <a:off x="2190115" y="4310380"/>
            <a:ext cx="3255010" cy="645160"/>
            <a:chOff x="2667000" y="1904085"/>
            <a:chExt cx="6972300" cy="1078753"/>
          </a:xfrm>
        </p:grpSpPr>
        <p:sp>
          <p:nvSpPr>
            <p:cNvPr id="35" name="圆角矩形 3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36" name="TextBox 30"/>
            <p:cNvSpPr txBox="1">
              <a:spLocks noChangeArrowheads="1"/>
            </p:cNvSpPr>
            <p:nvPr/>
          </p:nvSpPr>
          <p:spPr bwMode="auto">
            <a:xfrm>
              <a:off x="3870762" y="1904085"/>
              <a:ext cx="462462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05  </a:t>
              </a:r>
              <a:r>
                <a:rPr lang="zh-CN" altLang="en-US" sz="2400" b="1" dirty="0" smtClean="0">
                  <a:solidFill>
                    <a:schemeClr val="accent5">
                      <a:lumMod val="75000"/>
                    </a:schemeClr>
                  </a:solidFill>
                  <a:latin typeface="Century Gothic" panose="020B0502020202020204" pitchFamily="34" charset="0"/>
                </a:rPr>
                <a:t>风险应对</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37" name="组合 36"/>
          <p:cNvGrpSpPr/>
          <p:nvPr/>
        </p:nvGrpSpPr>
        <p:grpSpPr bwMode="auto">
          <a:xfrm>
            <a:off x="2161540" y="5022850"/>
            <a:ext cx="3255010" cy="645160"/>
            <a:chOff x="2667000" y="1904085"/>
            <a:chExt cx="6972300" cy="1078753"/>
          </a:xfrm>
        </p:grpSpPr>
        <p:sp>
          <p:nvSpPr>
            <p:cNvPr id="38" name="圆角矩形 37"/>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39"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06  </a:t>
              </a:r>
              <a:r>
                <a:rPr lang="zh-CN" altLang="en-US" sz="2400" b="1" dirty="0" smtClean="0">
                  <a:solidFill>
                    <a:schemeClr val="accent5">
                      <a:lumMod val="75000"/>
                    </a:schemeClr>
                  </a:solidFill>
                  <a:latin typeface="Century Gothic" panose="020B0502020202020204" pitchFamily="34" charset="0"/>
                </a:rPr>
                <a:t>项目计划书</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58" name="组合 57"/>
          <p:cNvGrpSpPr/>
          <p:nvPr/>
        </p:nvGrpSpPr>
        <p:grpSpPr bwMode="auto">
          <a:xfrm>
            <a:off x="2161540" y="5757545"/>
            <a:ext cx="3255010" cy="645160"/>
            <a:chOff x="2667000" y="1904085"/>
            <a:chExt cx="6972300" cy="1078753"/>
          </a:xfrm>
        </p:grpSpPr>
        <p:sp>
          <p:nvSpPr>
            <p:cNvPr id="59" name="圆角矩形 58"/>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0" name="TextBox 30"/>
            <p:cNvSpPr txBox="1">
              <a:spLocks noChangeArrowheads="1"/>
            </p:cNvSpPr>
            <p:nvPr/>
          </p:nvSpPr>
          <p:spPr bwMode="auto">
            <a:xfrm>
              <a:off x="3870763" y="1904085"/>
              <a:ext cx="3443984"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07  OBS</a:t>
              </a:r>
              <a:r>
                <a:rPr lang="zh-CN" altLang="en-US" sz="2400" b="1" dirty="0" smtClean="0">
                  <a:solidFill>
                    <a:schemeClr val="accent5">
                      <a:lumMod val="75000"/>
                    </a:schemeClr>
                  </a:solidFill>
                  <a:latin typeface="Century Gothic" panose="020B0502020202020204" pitchFamily="34" charset="0"/>
                </a:rPr>
                <a:t>图</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61" name="组合 60"/>
          <p:cNvGrpSpPr/>
          <p:nvPr/>
        </p:nvGrpSpPr>
        <p:grpSpPr bwMode="auto">
          <a:xfrm>
            <a:off x="6581140" y="1288415"/>
            <a:ext cx="3255010" cy="645160"/>
            <a:chOff x="2667000" y="1904085"/>
            <a:chExt cx="6972300" cy="1078753"/>
          </a:xfrm>
        </p:grpSpPr>
        <p:sp>
          <p:nvSpPr>
            <p:cNvPr id="62" name="圆角矩形 61"/>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3" name="TextBox 30"/>
            <p:cNvSpPr txBox="1">
              <a:spLocks noChangeArrowheads="1"/>
            </p:cNvSpPr>
            <p:nvPr/>
          </p:nvSpPr>
          <p:spPr bwMode="auto">
            <a:xfrm>
              <a:off x="3870762" y="1904085"/>
              <a:ext cx="4685832"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08  </a:t>
              </a:r>
              <a:r>
                <a:rPr lang="zh-CN" altLang="en-US" sz="2400" b="1" dirty="0" smtClean="0">
                  <a:solidFill>
                    <a:schemeClr val="accent5">
                      <a:lumMod val="75000"/>
                    </a:schemeClr>
                  </a:solidFill>
                  <a:latin typeface="Century Gothic" panose="020B0502020202020204" pitchFamily="34" charset="0"/>
                </a:rPr>
                <a:t>人员分工</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64" name="组合 63"/>
          <p:cNvGrpSpPr/>
          <p:nvPr/>
        </p:nvGrpSpPr>
        <p:grpSpPr bwMode="auto">
          <a:xfrm>
            <a:off x="6581140" y="2043430"/>
            <a:ext cx="3255010" cy="645160"/>
            <a:chOff x="2667000" y="1904085"/>
            <a:chExt cx="6972300" cy="1078753"/>
          </a:xfrm>
        </p:grpSpPr>
        <p:sp>
          <p:nvSpPr>
            <p:cNvPr id="65" name="圆角矩形 6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6" name="TextBox 30"/>
            <p:cNvSpPr txBox="1">
              <a:spLocks noChangeArrowheads="1"/>
            </p:cNvSpPr>
            <p:nvPr/>
          </p:nvSpPr>
          <p:spPr bwMode="auto">
            <a:xfrm>
              <a:off x="3870762" y="1904085"/>
              <a:ext cx="5425771"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09  WBS</a:t>
              </a:r>
              <a:r>
                <a:rPr lang="zh-CN" altLang="en-US" sz="2400" b="1" dirty="0" smtClean="0">
                  <a:solidFill>
                    <a:schemeClr val="accent5">
                      <a:lumMod val="75000"/>
                    </a:schemeClr>
                  </a:solidFill>
                  <a:latin typeface="Century Gothic" panose="020B0502020202020204" pitchFamily="34" charset="0"/>
                </a:rPr>
                <a:t>图</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67" name="组合 66"/>
          <p:cNvGrpSpPr/>
          <p:nvPr/>
        </p:nvGrpSpPr>
        <p:grpSpPr bwMode="auto">
          <a:xfrm>
            <a:off x="6581140" y="2804795"/>
            <a:ext cx="3255010" cy="645160"/>
            <a:chOff x="2667000" y="1904085"/>
            <a:chExt cx="6972300" cy="1078753"/>
          </a:xfrm>
        </p:grpSpPr>
        <p:sp>
          <p:nvSpPr>
            <p:cNvPr id="68" name="圆角矩形 67"/>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9" name="TextBox 30"/>
            <p:cNvSpPr txBox="1">
              <a:spLocks noChangeArrowheads="1"/>
            </p:cNvSpPr>
            <p:nvPr/>
          </p:nvSpPr>
          <p:spPr bwMode="auto">
            <a:xfrm>
              <a:off x="3870762" y="1904085"/>
              <a:ext cx="514013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10  </a:t>
              </a:r>
              <a:r>
                <a:rPr lang="zh-CN" altLang="en-US" sz="2400" b="1" dirty="0" smtClean="0">
                  <a:solidFill>
                    <a:schemeClr val="accent5">
                      <a:lumMod val="75000"/>
                    </a:schemeClr>
                  </a:solidFill>
                  <a:latin typeface="Century Gothic" panose="020B0502020202020204" pitchFamily="34" charset="0"/>
                </a:rPr>
                <a:t>里程碑设置</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70" name="组合 69"/>
          <p:cNvGrpSpPr/>
          <p:nvPr/>
        </p:nvGrpSpPr>
        <p:grpSpPr bwMode="auto">
          <a:xfrm>
            <a:off x="6581140" y="3576955"/>
            <a:ext cx="3255010" cy="645160"/>
            <a:chOff x="2667000" y="1904085"/>
            <a:chExt cx="6972300" cy="1078753"/>
          </a:xfrm>
        </p:grpSpPr>
        <p:sp>
          <p:nvSpPr>
            <p:cNvPr id="71" name="圆角矩形 70"/>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72" name="TextBox 30"/>
            <p:cNvSpPr txBox="1">
              <a:spLocks noChangeArrowheads="1"/>
            </p:cNvSpPr>
            <p:nvPr/>
          </p:nvSpPr>
          <p:spPr bwMode="auto">
            <a:xfrm>
              <a:off x="3870762" y="1904085"/>
              <a:ext cx="462462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11  </a:t>
              </a:r>
              <a:r>
                <a:rPr lang="zh-CN" altLang="en-US" sz="2400" b="1" dirty="0" smtClean="0">
                  <a:solidFill>
                    <a:schemeClr val="accent5">
                      <a:lumMod val="75000"/>
                    </a:schemeClr>
                  </a:solidFill>
                  <a:latin typeface="Century Gothic" panose="020B0502020202020204" pitchFamily="34" charset="0"/>
                </a:rPr>
                <a:t>项目预算</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73" name="组合 72"/>
          <p:cNvGrpSpPr/>
          <p:nvPr/>
        </p:nvGrpSpPr>
        <p:grpSpPr bwMode="auto">
          <a:xfrm>
            <a:off x="6581140" y="4310380"/>
            <a:ext cx="3255010" cy="645160"/>
            <a:chOff x="2667000" y="1904085"/>
            <a:chExt cx="6972300" cy="1078753"/>
          </a:xfrm>
        </p:grpSpPr>
        <p:sp>
          <p:nvSpPr>
            <p:cNvPr id="74" name="圆角矩形 73"/>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75"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12  </a:t>
              </a:r>
              <a:r>
                <a:rPr lang="zh-CN" altLang="en-US" sz="2400" b="1" dirty="0" smtClean="0">
                  <a:solidFill>
                    <a:schemeClr val="accent5">
                      <a:lumMod val="75000"/>
                    </a:schemeClr>
                  </a:solidFill>
                  <a:latin typeface="Century Gothic" panose="020B0502020202020204" pitchFamily="34" charset="0"/>
                </a:rPr>
                <a:t>会议记录</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94" name="组合 93"/>
          <p:cNvGrpSpPr/>
          <p:nvPr/>
        </p:nvGrpSpPr>
        <p:grpSpPr bwMode="auto">
          <a:xfrm>
            <a:off x="6581140" y="5022850"/>
            <a:ext cx="3255010" cy="645160"/>
            <a:chOff x="2667000" y="1904085"/>
            <a:chExt cx="6972300" cy="1078753"/>
          </a:xfrm>
        </p:grpSpPr>
        <p:sp>
          <p:nvSpPr>
            <p:cNvPr id="95" name="圆角矩形 9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96"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13  </a:t>
              </a:r>
              <a:r>
                <a:rPr lang="zh-CN" altLang="en-US" sz="2400" b="1" dirty="0" smtClean="0">
                  <a:solidFill>
                    <a:schemeClr val="accent5">
                      <a:lumMod val="75000"/>
                    </a:schemeClr>
                  </a:solidFill>
                  <a:latin typeface="Century Gothic" panose="020B0502020202020204" pitchFamily="34" charset="0"/>
                </a:rPr>
                <a:t>自我评价</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97" name="组合 96"/>
          <p:cNvGrpSpPr/>
          <p:nvPr/>
        </p:nvGrpSpPr>
        <p:grpSpPr bwMode="auto">
          <a:xfrm>
            <a:off x="6581140" y="5757545"/>
            <a:ext cx="3255010" cy="645160"/>
            <a:chOff x="2667000" y="1904085"/>
            <a:chExt cx="6972300" cy="1078753"/>
          </a:xfrm>
        </p:grpSpPr>
        <p:sp>
          <p:nvSpPr>
            <p:cNvPr id="98" name="圆角矩形 97"/>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99"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14  </a:t>
              </a:r>
              <a:r>
                <a:rPr lang="zh-CN" altLang="en-US" sz="2400" b="1" dirty="0" smtClean="0">
                  <a:solidFill>
                    <a:schemeClr val="accent5">
                      <a:lumMod val="75000"/>
                    </a:schemeClr>
                  </a:solidFill>
                  <a:latin typeface="Century Gothic" panose="020B0502020202020204" pitchFamily="34" charset="0"/>
                </a:rPr>
                <a:t>参考文献</a:t>
              </a:r>
              <a:r>
                <a:rPr lang="zh-CN" altLang="en-US" sz="2400" b="1" dirty="0" smtClean="0">
                  <a:solidFill>
                    <a:schemeClr val="accent5">
                      <a:lumMod val="75000"/>
                    </a:schemeClr>
                  </a:solidFill>
                  <a:latin typeface="Century Gothic" panose="020B0502020202020204" pitchFamily="34" charset="0"/>
                </a:rPr>
                <a:t>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
                                        <p:tgtEl>
                                          <p:spTgt spid="58"/>
                                        </p:tgtEl>
                                      </p:cBhvr>
                                    </p:animEffect>
                                  </p:childTnLst>
                                </p:cTn>
                              </p:par>
                              <p:par>
                                <p:cTn id="32" presetID="10" presetClass="entr" presetSubtype="0"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
                                        <p:tgtEl>
                                          <p:spTgt spid="61"/>
                                        </p:tgtEl>
                                      </p:cBhvr>
                                    </p:animEffect>
                                  </p:childTnLst>
                                </p:cTn>
                              </p:par>
                              <p:par>
                                <p:cTn id="35" presetID="10"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
                                        <p:tgtEl>
                                          <p:spTgt spid="64"/>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10"/>
                                        <p:tgtEl>
                                          <p:spTgt spid="70"/>
                                        </p:tgtEl>
                                      </p:cBhvr>
                                    </p:animEffect>
                                  </p:childTnLst>
                                </p:cTn>
                              </p:par>
                              <p:par>
                                <p:cTn id="44" presetID="10" presetClass="entr" presetSubtype="0" fill="hold"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10"/>
                                        <p:tgtEl>
                                          <p:spTgt spid="73"/>
                                        </p:tgtEl>
                                      </p:cBhvr>
                                    </p:animEffect>
                                  </p:childTnLst>
                                </p:cTn>
                              </p:par>
                              <p:par>
                                <p:cTn id="47" presetID="10" presetClass="entr" presetSubtype="0" fill="hold"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10"/>
                                        <p:tgtEl>
                                          <p:spTgt spid="94"/>
                                        </p:tgtEl>
                                      </p:cBhvr>
                                    </p:animEffect>
                                  </p:childTnLst>
                                </p:cTn>
                              </p:par>
                              <p:par>
                                <p:cTn id="50" presetID="10" presetClass="entr" presetSubtype="0" fill="hold" nodeType="with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fade">
                                      <p:cBhvr>
                                        <p:cTn id="52" dur="1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727054" y="261100"/>
            <a:ext cx="32842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01	</a:t>
            </a:r>
            <a:r>
              <a:rPr lang="zh-CN" altLang="en-US" sz="3200" b="1" dirty="0" smtClean="0">
                <a:solidFill>
                  <a:schemeClr val="accent5">
                    <a:lumMod val="75000"/>
                  </a:schemeClr>
                </a:solidFill>
                <a:latin typeface="Century Gothic" panose="020B0502020202020204" pitchFamily="34" charset="0"/>
              </a:rPr>
              <a:t>引言</a:t>
            </a:r>
            <a:endParaRPr lang="zh-CN" altLang="en-US" sz="3200" dirty="0">
              <a:solidFill>
                <a:schemeClr val="accent5">
                  <a:lumMod val="75000"/>
                </a:schemeClr>
              </a:solidFill>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16" name="剪去对角的矩形 1"/>
          <p:cNvSpPr>
            <a:spLocks noChangeArrowheads="1"/>
          </p:cNvSpPr>
          <p:nvPr/>
        </p:nvSpPr>
        <p:spPr bwMode="auto">
          <a:xfrm>
            <a:off x="1543050" y="1461565"/>
            <a:ext cx="9267825" cy="4674810"/>
          </a:xfrm>
          <a:custGeom>
            <a:avLst/>
            <a:gdLst>
              <a:gd name="T0" fmla="*/ 0 w 9268118"/>
              <a:gd name="T1" fmla="*/ 0 h 3646843"/>
              <a:gd name="T2" fmla="*/ 8660299 w 9268118"/>
              <a:gd name="T3" fmla="*/ 0 h 3646843"/>
              <a:gd name="T4" fmla="*/ 9268118 w 9268118"/>
              <a:gd name="T5" fmla="*/ 607819 h 3646843"/>
              <a:gd name="T6" fmla="*/ 9268118 w 9268118"/>
              <a:gd name="T7" fmla="*/ 3646843 h 3646843"/>
              <a:gd name="T8" fmla="*/ 607819 w 9268118"/>
              <a:gd name="T9" fmla="*/ 3646843 h 3646843"/>
              <a:gd name="T10" fmla="*/ 0 w 9268118"/>
              <a:gd name="T11" fmla="*/ 3039024 h 3646843"/>
              <a:gd name="T12" fmla="*/ 0 w 9268118"/>
              <a:gd name="T13" fmla="*/ 0 h 3646843"/>
            </a:gdLst>
            <a:ahLst/>
            <a:cxnLst>
              <a:cxn ang="0">
                <a:pos x="T0" y="T1"/>
              </a:cxn>
              <a:cxn ang="0">
                <a:pos x="T2" y="T3"/>
              </a:cxn>
              <a:cxn ang="0">
                <a:pos x="T4" y="T5"/>
              </a:cxn>
              <a:cxn ang="0">
                <a:pos x="T6" y="T7"/>
              </a:cxn>
              <a:cxn ang="0">
                <a:pos x="T8" y="T9"/>
              </a:cxn>
              <a:cxn ang="0">
                <a:pos x="T10" y="T11"/>
              </a:cxn>
              <a:cxn ang="0">
                <a:pos x="T12" y="T13"/>
              </a:cxn>
            </a:cxnLst>
            <a:rect l="0" t="0" r="r" b="b"/>
            <a:pathLst>
              <a:path w="9268118" h="3646843">
                <a:moveTo>
                  <a:pt x="0" y="0"/>
                </a:moveTo>
                <a:lnTo>
                  <a:pt x="8660299" y="0"/>
                </a:lnTo>
                <a:lnTo>
                  <a:pt x="9268118" y="607819"/>
                </a:lnTo>
                <a:lnTo>
                  <a:pt x="9268118" y="3646843"/>
                </a:lnTo>
                <a:lnTo>
                  <a:pt x="607819" y="3646843"/>
                </a:lnTo>
                <a:lnTo>
                  <a:pt x="0" y="3039024"/>
                </a:lnTo>
                <a:lnTo>
                  <a:pt x="0" y="0"/>
                </a:lnTo>
                <a:close/>
              </a:path>
            </a:pathLst>
          </a:custGeom>
          <a:solidFill>
            <a:srgbClr val="2F5597"/>
          </a:solidFill>
          <a:ln>
            <a:noFill/>
          </a:ln>
        </p:spPr>
        <p:txBody>
          <a:bodyPr/>
          <a:lstStyle/>
          <a:p>
            <a:pPr eaLnBrk="0" hangingPunct="0"/>
            <a:endParaRPr lang="zh-CN" altLang="en-US"/>
          </a:p>
        </p:txBody>
      </p:sp>
      <p:sp>
        <p:nvSpPr>
          <p:cNvPr id="15" name="文本框 24"/>
          <p:cNvSpPr txBox="1">
            <a:spLocks noChangeArrowheads="1"/>
          </p:cNvSpPr>
          <p:nvPr/>
        </p:nvSpPr>
        <p:spPr bwMode="auto">
          <a:xfrm>
            <a:off x="1903677" y="1798091"/>
            <a:ext cx="2052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chemeClr val="bg1"/>
                </a:solidFill>
                <a:latin typeface="微软雅黑" panose="020B0503020204020204" pitchFamily="34" charset="-122"/>
                <a:ea typeface="微软雅黑" panose="020B0503020204020204" pitchFamily="34" charset="-122"/>
              </a:rPr>
              <a:t>1.1</a:t>
            </a:r>
            <a:r>
              <a:rPr lang="zh-CN" altLang="en-US" sz="2400" b="1" dirty="0" smtClean="0">
                <a:solidFill>
                  <a:schemeClr val="bg1"/>
                </a:solidFill>
                <a:latin typeface="微软雅黑" panose="020B0503020204020204" pitchFamily="34" charset="-122"/>
                <a:ea typeface="微软雅黑" panose="020B0503020204020204" pitchFamily="34" charset="-122"/>
              </a:rPr>
              <a:t>目的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 name="文本框 2"/>
          <p:cNvSpPr txBox="1">
            <a:spLocks noChangeArrowheads="1"/>
          </p:cNvSpPr>
          <p:nvPr/>
        </p:nvSpPr>
        <p:spPr bwMode="auto">
          <a:xfrm>
            <a:off x="2180050" y="2287585"/>
            <a:ext cx="7659687"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信息化快速发展，手机在社会中扮演的角色越来越多，更有甚者不可或缺。作为软件工程的后辈应该向前辈看齐，学习前辈优秀的东西，发展为自己的。</a:t>
            </a:r>
            <a:r>
              <a:rPr lang="zh-CN" altLang="en-US" b="1" dirty="0">
                <a:solidFill>
                  <a:srgbClr val="FFFF00"/>
                </a:solidFill>
                <a:latin typeface="微软雅黑" panose="020B0503020204020204" pitchFamily="34" charset="-122"/>
                <a:ea typeface="微软雅黑" panose="020B0503020204020204" pitchFamily="34" charset="-122"/>
              </a:rPr>
              <a:t>通过这门课程，做出人生第一个软件。</a:t>
            </a:r>
            <a:endParaRPr lang="zh-CN" altLang="en-US" b="1" dirty="0">
              <a:solidFill>
                <a:srgbClr val="FFFF00"/>
              </a:solidFill>
              <a:latin typeface="微软雅黑" panose="020B0503020204020204" pitchFamily="34" charset="-122"/>
              <a:ea typeface="微软雅黑" panose="020B0503020204020204" pitchFamily="34" charset="-122"/>
            </a:endParaRPr>
          </a:p>
        </p:txBody>
      </p:sp>
      <p:sp>
        <p:nvSpPr>
          <p:cNvPr id="18" name="文本框 24"/>
          <p:cNvSpPr txBox="1">
            <a:spLocks noChangeArrowheads="1"/>
          </p:cNvSpPr>
          <p:nvPr/>
        </p:nvSpPr>
        <p:spPr bwMode="auto">
          <a:xfrm>
            <a:off x="1903676" y="3590006"/>
            <a:ext cx="205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1.2</a:t>
            </a:r>
            <a:r>
              <a:rPr lang="zh-CN" altLang="en-US" sz="2400" b="1" dirty="0">
                <a:solidFill>
                  <a:schemeClr val="bg1"/>
                </a:solidFill>
                <a:latin typeface="微软雅黑" panose="020B0503020204020204" pitchFamily="34" charset="-122"/>
                <a:ea typeface="微软雅黑" panose="020B0503020204020204" pitchFamily="34" charset="-122"/>
              </a:rPr>
              <a:t>背景</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9" name="文本框 2"/>
          <p:cNvSpPr txBox="1">
            <a:spLocks noChangeArrowheads="1"/>
          </p:cNvSpPr>
          <p:nvPr/>
        </p:nvSpPr>
        <p:spPr bwMode="auto">
          <a:xfrm>
            <a:off x="2347118" y="4015473"/>
            <a:ext cx="7659687"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50000"/>
              </a:lnSpc>
              <a:buFont typeface="Wingdings" panose="05000000000000000000" charset="0"/>
              <a:buChar char=""/>
            </a:pP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2001</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年，国内</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PC</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端游时代开启</a:t>
            </a:r>
            <a:endPar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charset="0"/>
              <a:buChar char=""/>
            </a:pP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PC</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页游在</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2007</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年萌芽，</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2008-2012</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迅猛发展，</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2012</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年形成市场格局</a:t>
            </a:r>
            <a:endPar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charset="0"/>
              <a:buChar char=""/>
            </a:pP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2015</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开始手游开始稳定快速地发展，</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2017</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年《王者荣耀》冠绝行业</a:t>
            </a:r>
            <a:endPar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charset="0"/>
              <a:buChar char=""/>
            </a:pPr>
            <a:r>
              <a:rPr lang="en-US" altLang="zh-CN" b="1" dirty="0">
                <a:solidFill>
                  <a:srgbClr val="FFFF00"/>
                </a:solidFill>
                <a:latin typeface="微软雅黑" panose="020B0503020204020204" pitchFamily="34" charset="-122"/>
                <a:ea typeface="微软雅黑" panose="020B0503020204020204" pitchFamily="34" charset="-122"/>
              </a:rPr>
              <a:t>2017</a:t>
            </a:r>
            <a:r>
              <a:rPr lang="zh-CN" altLang="en-US" b="1" dirty="0">
                <a:solidFill>
                  <a:srgbClr val="FFFF00"/>
                </a:solidFill>
                <a:latin typeface="微软雅黑" panose="020B0503020204020204" pitchFamily="34" charset="-122"/>
                <a:ea typeface="微软雅黑" panose="020B0503020204020204" pitchFamily="34" charset="-122"/>
              </a:rPr>
              <a:t>年</a:t>
            </a:r>
            <a:r>
              <a:rPr lang="en-US" altLang="zh-CN" b="1" dirty="0">
                <a:solidFill>
                  <a:srgbClr val="FFFF00"/>
                </a:solidFill>
                <a:latin typeface="微软雅黑" panose="020B0503020204020204" pitchFamily="34" charset="-122"/>
                <a:ea typeface="微软雅黑" panose="020B0503020204020204" pitchFamily="34" charset="-122"/>
              </a:rPr>
              <a:t>12</a:t>
            </a:r>
            <a:r>
              <a:rPr lang="zh-CN" altLang="en-US" b="1" dirty="0">
                <a:solidFill>
                  <a:srgbClr val="FFFF00"/>
                </a:solidFill>
                <a:latin typeface="微软雅黑" panose="020B0503020204020204" pitchFamily="34" charset="-122"/>
                <a:ea typeface="微软雅黑" panose="020B0503020204020204" pitchFamily="34" charset="-122"/>
              </a:rPr>
              <a:t>月底，微信正式推出「微信小游戏」</a:t>
            </a:r>
            <a:endParaRPr lang="zh-CN" altLang="en-US" b="1" dirty="0">
              <a:solidFill>
                <a:srgbClr val="FFFF00"/>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charset="0"/>
              <a:buChar char=""/>
            </a:pPr>
            <a:r>
              <a:rPr lang="zh-CN" altLang="en-US" b="1" dirty="0">
                <a:solidFill>
                  <a:srgbClr val="FFFF00"/>
                </a:solidFill>
                <a:latin typeface="微软雅黑" panose="020B0503020204020204" pitchFamily="34" charset="-122"/>
                <a:ea typeface="微软雅黑" panose="020B0503020204020204" pitchFamily="34" charset="-122"/>
              </a:rPr>
              <a:t>未来……</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250"/>
                                        <p:tgtEl>
                                          <p:spTgt spid="4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6" grpId="0" bldLvl="0" animBg="1"/>
      <p:bldP spid="15"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05412" y="214636"/>
            <a:ext cx="2781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en-US" altLang="zh-CN" sz="3200" b="1" dirty="0" smtClean="0">
                <a:solidFill>
                  <a:schemeClr val="accent5">
                    <a:lumMod val="75000"/>
                  </a:schemeClr>
                </a:solidFill>
              </a:rPr>
              <a:t>02	</a:t>
            </a:r>
            <a:r>
              <a:rPr lang="zh-CN" altLang="en-US" sz="3200" b="1" dirty="0" smtClean="0">
                <a:solidFill>
                  <a:schemeClr val="accent5">
                    <a:lumMod val="75000"/>
                  </a:schemeClr>
                </a:solidFill>
              </a:rPr>
              <a:t>项目</a:t>
            </a:r>
            <a:r>
              <a:rPr lang="zh-CN" altLang="en-US" sz="3200" b="1" dirty="0">
                <a:solidFill>
                  <a:schemeClr val="accent5">
                    <a:lumMod val="75000"/>
                  </a:schemeClr>
                </a:solidFill>
              </a:rPr>
              <a:t>概述</a:t>
            </a:r>
            <a:endParaRPr lang="zh-CN" altLang="en-US" sz="3200" b="1" dirty="0">
              <a:solidFill>
                <a:schemeClr val="accent5">
                  <a:lumMod val="75000"/>
                </a:schemeClr>
              </a:solidFill>
            </a:endParaRPr>
          </a:p>
        </p:txBody>
      </p:sp>
      <p:grpSp>
        <p:nvGrpSpPr>
          <p:cNvPr id="3" name="组合 2"/>
          <p:cNvGrpSpPr/>
          <p:nvPr/>
        </p:nvGrpSpPr>
        <p:grpSpPr>
          <a:xfrm>
            <a:off x="2345468" y="549719"/>
            <a:ext cx="7501064" cy="810491"/>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grpSp>
      <p:sp>
        <p:nvSpPr>
          <p:cNvPr id="34" name="TextBox 33"/>
          <p:cNvSpPr txBox="1"/>
          <p:nvPr/>
        </p:nvSpPr>
        <p:spPr>
          <a:xfrm>
            <a:off x="2858770" y="1360170"/>
            <a:ext cx="7566660" cy="2014855"/>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2.1</a:t>
            </a:r>
            <a:r>
              <a:rPr lang="zh-CN" altLang="en-US" sz="2000" b="1" dirty="0" smtClean="0">
                <a:solidFill>
                  <a:schemeClr val="accent5">
                    <a:lumMod val="75000"/>
                  </a:schemeClr>
                </a:solidFill>
              </a:rPr>
              <a:t>样例展示</a:t>
            </a:r>
            <a:endParaRPr lang="zh-CN" altLang="en-US" sz="2000" b="1" dirty="0" smtClean="0">
              <a:solidFill>
                <a:schemeClr val="accent5">
                  <a:lumMod val="75000"/>
                </a:schemeClr>
              </a:solidFill>
            </a:endParaRP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名称：套一套</a:t>
            </a:r>
            <a:endParaRPr lang="zh-CN" altLang="en-US" sz="2000" dirty="0" smtClean="0">
              <a:solidFill>
                <a:schemeClr val="tx1"/>
              </a:solidFill>
              <a:effectLst>
                <a:outerShdw blurRad="38100" dist="19050" dir="2700000" algn="tl" rotWithShape="0">
                  <a:schemeClr val="dk1">
                    <a:alpha val="40000"/>
                  </a:schemeClr>
                </a:outerShdw>
              </a:effectLst>
              <a:sym typeface="+mn-ea"/>
            </a:endParaRP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操作人物：一个精致的圆环</a:t>
            </a:r>
            <a:endParaRPr lang="zh-CN" altLang="en-US" sz="2000" dirty="0" smtClean="0">
              <a:solidFill>
                <a:schemeClr val="tx1"/>
              </a:solidFill>
              <a:effectLst>
                <a:outerShdw blurRad="38100" dist="19050" dir="2700000" algn="tl" rotWithShape="0">
                  <a:schemeClr val="dk1">
                    <a:alpha val="40000"/>
                  </a:schemeClr>
                </a:outerShdw>
              </a:effectLst>
              <a:sym typeface="+mn-ea"/>
            </a:endParaRP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游戏类型：</a:t>
            </a:r>
            <a:r>
              <a:rPr lang="en-US" altLang="zh-CN" sz="2000" dirty="0" smtClean="0">
                <a:solidFill>
                  <a:schemeClr val="tx1"/>
                </a:solidFill>
                <a:effectLst>
                  <a:outerShdw blurRad="38100" dist="19050" dir="2700000" algn="tl" rotWithShape="0">
                    <a:schemeClr val="dk1">
                      <a:alpha val="40000"/>
                    </a:schemeClr>
                  </a:outerShdw>
                </a:effectLst>
                <a:sym typeface="+mn-ea"/>
              </a:rPr>
              <a:t>3D</a:t>
            </a:r>
            <a:r>
              <a:rPr lang="zh-CN" altLang="en-US" sz="2000" dirty="0" smtClean="0">
                <a:solidFill>
                  <a:schemeClr val="tx1"/>
                </a:solidFill>
                <a:effectLst>
                  <a:outerShdw blurRad="38100" dist="19050" dir="2700000" algn="tl" rotWithShape="0">
                    <a:schemeClr val="dk1">
                      <a:alpha val="40000"/>
                    </a:schemeClr>
                  </a:outerShdw>
                </a:effectLst>
                <a:sym typeface="+mn-ea"/>
              </a:rPr>
              <a:t>休闲</a:t>
            </a:r>
            <a:endParaRPr lang="zh-CN" altLang="en-US" sz="2000" dirty="0" smtClean="0">
              <a:solidFill>
                <a:schemeClr val="tx1"/>
              </a:solidFill>
              <a:effectLst>
                <a:outerShdw blurRad="38100" dist="19050" dir="2700000" algn="tl" rotWithShape="0">
                  <a:schemeClr val="dk1">
                    <a:alpha val="40000"/>
                  </a:schemeClr>
                </a:outerShdw>
              </a:effectLst>
              <a:sym typeface="+mn-ea"/>
            </a:endParaRP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游戏平台：微信</a:t>
            </a:r>
            <a:endParaRPr lang="zh-CN" altLang="en-US" sz="2000" dirty="0" smtClean="0">
              <a:solidFill>
                <a:schemeClr val="tx1"/>
              </a:solidFill>
              <a:effectLst>
                <a:outerShdw blurRad="38100" dist="19050" dir="2700000" algn="tl" rotWithShape="0">
                  <a:schemeClr val="dk1">
                    <a:alpha val="40000"/>
                  </a:schemeClr>
                </a:outerShdw>
              </a:effectLst>
              <a:sym typeface="+mn-ea"/>
            </a:endParaRPr>
          </a:p>
        </p:txBody>
      </p:sp>
      <p:pic>
        <p:nvPicPr>
          <p:cNvPr id="35" name="图片 34"/>
          <p:cNvPicPr>
            <a:picLocks noChangeAspect="1"/>
          </p:cNvPicPr>
          <p:nvPr/>
        </p:nvPicPr>
        <p:blipFill>
          <a:blip r:embed="rId1"/>
          <a:stretch>
            <a:fillRect/>
          </a:stretch>
        </p:blipFill>
        <p:spPr>
          <a:xfrm>
            <a:off x="1910715" y="3391535"/>
            <a:ext cx="3762375" cy="2816860"/>
          </a:xfrm>
          <a:prstGeom prst="rect">
            <a:avLst/>
          </a:prstGeom>
        </p:spPr>
      </p:pic>
      <p:pic>
        <p:nvPicPr>
          <p:cNvPr id="52" name="图片 51"/>
          <p:cNvPicPr>
            <a:picLocks noChangeAspect="1"/>
          </p:cNvPicPr>
          <p:nvPr/>
        </p:nvPicPr>
        <p:blipFill>
          <a:blip r:embed="rId2"/>
          <a:srcRect t="49581" b="204"/>
          <a:stretch>
            <a:fillRect/>
          </a:stretch>
        </p:blipFill>
        <p:spPr>
          <a:xfrm>
            <a:off x="5673090" y="3391535"/>
            <a:ext cx="4752340" cy="281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05412" y="214636"/>
            <a:ext cx="2781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en-US" altLang="zh-CN" sz="3200" b="1" dirty="0" smtClean="0">
                <a:solidFill>
                  <a:schemeClr val="accent5">
                    <a:lumMod val="75000"/>
                  </a:schemeClr>
                </a:solidFill>
              </a:rPr>
              <a:t>02	</a:t>
            </a:r>
            <a:r>
              <a:rPr lang="zh-CN" altLang="en-US" sz="3200" b="1" dirty="0" smtClean="0">
                <a:solidFill>
                  <a:schemeClr val="accent5">
                    <a:lumMod val="75000"/>
                  </a:schemeClr>
                </a:solidFill>
              </a:rPr>
              <a:t>项目</a:t>
            </a:r>
            <a:r>
              <a:rPr lang="zh-CN" altLang="en-US" sz="3200" b="1" dirty="0">
                <a:solidFill>
                  <a:schemeClr val="accent5">
                    <a:lumMod val="75000"/>
                  </a:schemeClr>
                </a:solidFill>
              </a:rPr>
              <a:t>概述</a:t>
            </a:r>
            <a:endParaRPr lang="zh-CN" altLang="en-US" sz="3200" b="1" dirty="0">
              <a:solidFill>
                <a:schemeClr val="accent5">
                  <a:lumMod val="75000"/>
                </a:schemeClr>
              </a:solidFill>
            </a:endParaRPr>
          </a:p>
        </p:txBody>
      </p:sp>
      <p:grpSp>
        <p:nvGrpSpPr>
          <p:cNvPr id="3" name="组合 2"/>
          <p:cNvGrpSpPr/>
          <p:nvPr/>
        </p:nvGrpSpPr>
        <p:grpSpPr>
          <a:xfrm>
            <a:off x="2345468" y="549719"/>
            <a:ext cx="7501064" cy="810491"/>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grpSp>
      <p:sp>
        <p:nvSpPr>
          <p:cNvPr id="34" name="TextBox 33"/>
          <p:cNvSpPr txBox="1"/>
          <p:nvPr/>
        </p:nvSpPr>
        <p:spPr>
          <a:xfrm>
            <a:off x="2858770" y="1360170"/>
            <a:ext cx="7566660" cy="1630045"/>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2.2</a:t>
            </a:r>
            <a:r>
              <a:rPr lang="zh-CN" altLang="en-US" sz="2000" b="1" dirty="0" smtClean="0">
                <a:solidFill>
                  <a:schemeClr val="accent5">
                    <a:lumMod val="75000"/>
                  </a:schemeClr>
                </a:solidFill>
              </a:rPr>
              <a:t>游戏规则</a:t>
            </a:r>
            <a:endParaRPr lang="zh-CN" altLang="en-US" sz="2000" b="1" dirty="0" smtClean="0">
              <a:solidFill>
                <a:schemeClr val="accent5">
                  <a:lumMod val="75000"/>
                </a:schemeClr>
              </a:solidFill>
            </a:endParaRPr>
          </a:p>
          <a:p>
            <a:pPr>
              <a:lnSpc>
                <a:spcPct val="125000"/>
              </a:lnSpc>
              <a:defRPr/>
            </a:pPr>
            <a:r>
              <a:rPr lang="zh-CN" altLang="en-US" sz="2000" dirty="0" smtClean="0">
                <a:effectLst>
                  <a:outerShdw blurRad="38100" dist="19050" dir="2700000" algn="tl" rotWithShape="0">
                    <a:schemeClr val="dk1">
                      <a:alpha val="40000"/>
                    </a:schemeClr>
                  </a:outerShdw>
                </a:effectLst>
                <a:sym typeface="+mn-ea"/>
              </a:rPr>
              <a:t>根据操作者的按压长短，套环将飞出不同的距离。</a:t>
            </a:r>
            <a:endParaRPr lang="en-US" altLang="zh-CN" sz="2000" dirty="0" smtClean="0">
              <a:effectLst>
                <a:outerShdw blurRad="38100" dist="19050" dir="2700000" algn="tl" rotWithShape="0">
                  <a:schemeClr val="dk1">
                    <a:alpha val="40000"/>
                  </a:schemeClr>
                </a:outerShdw>
              </a:effectLst>
              <a:sym typeface="+mn-ea"/>
            </a:endParaRP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游戏中设置玩家有一条生命，在玩家套中前方的物品后将会刷新物品，并可继续游戏；反之游戏结束。</a:t>
            </a:r>
            <a:endParaRPr lang="zh-CN" altLang="en-US" sz="2000" dirty="0" smtClean="0">
              <a:solidFill>
                <a:schemeClr val="tx1"/>
              </a:solidFill>
              <a:effectLst>
                <a:outerShdw blurRad="38100" dist="19050" dir="2700000" algn="tl" rotWithShape="0">
                  <a:schemeClr val="dk1">
                    <a:alpha val="40000"/>
                  </a:schemeClr>
                </a:outerShdw>
              </a:effectLst>
              <a:sym typeface="+mn-ea"/>
            </a:endParaRPr>
          </a:p>
        </p:txBody>
      </p:sp>
      <p:sp>
        <p:nvSpPr>
          <p:cNvPr id="13" name="TextBox 33"/>
          <p:cNvSpPr txBox="1"/>
          <p:nvPr/>
        </p:nvSpPr>
        <p:spPr>
          <a:xfrm>
            <a:off x="2858770" y="3123565"/>
            <a:ext cx="7566660" cy="1861185"/>
          </a:xfrm>
          <a:prstGeom prst="rect">
            <a:avLst/>
          </a:prstGeom>
          <a:noFill/>
        </p:spPr>
        <p:txBody>
          <a:bodyPr wrap="square">
            <a:spAutoFit/>
          </a:bodyPr>
          <a:p>
            <a:pPr>
              <a:lnSpc>
                <a:spcPct val="125000"/>
              </a:lnSpc>
              <a:defRPr/>
            </a:pPr>
            <a:r>
              <a:rPr lang="en-US" altLang="zh-CN" sz="2000" b="1" dirty="0" smtClean="0">
                <a:solidFill>
                  <a:schemeClr val="accent5">
                    <a:lumMod val="75000"/>
                  </a:schemeClr>
                </a:solidFill>
              </a:rPr>
              <a:t>2.3</a:t>
            </a:r>
            <a:r>
              <a:rPr lang="zh-CN" altLang="en-US" sz="2000" b="1" dirty="0" smtClean="0">
                <a:solidFill>
                  <a:schemeClr val="accent5">
                    <a:lumMod val="75000"/>
                  </a:schemeClr>
                </a:solidFill>
              </a:rPr>
              <a:t>特色</a:t>
            </a:r>
            <a:endParaRPr lang="zh-CN" altLang="en-US" sz="2000" b="1" dirty="0" smtClean="0">
              <a:solidFill>
                <a:schemeClr val="accent5">
                  <a:lumMod val="75000"/>
                </a:schemeClr>
              </a:solidFill>
            </a:endParaRPr>
          </a:p>
          <a:p>
            <a:pPr marL="342900" indent="-342900">
              <a:lnSpc>
                <a:spcPct val="125000"/>
              </a:lnSpc>
              <a:buFont typeface="Wingdings" panose="05000000000000000000" charset="0"/>
              <a:buChar char=""/>
              <a:defRPr/>
            </a:pPr>
            <a:r>
              <a:rPr lang="zh-CN" altLang="en-US" sz="2400" dirty="0" smtClean="0">
                <a:solidFill>
                  <a:schemeClr val="tx1"/>
                </a:solidFill>
                <a:effectLst>
                  <a:outerShdw blurRad="38100" dist="19050" dir="2700000" algn="tl" rotWithShape="0">
                    <a:schemeClr val="dk1">
                      <a:alpha val="40000"/>
                    </a:schemeClr>
                  </a:outerShdw>
                </a:effectLst>
                <a:sym typeface="+mn-ea"/>
              </a:rPr>
              <a:t>类似跳一跳的好友排名系统</a:t>
            </a:r>
            <a:endParaRPr lang="zh-CN" altLang="en-US" sz="2400" dirty="0" smtClean="0">
              <a:solidFill>
                <a:schemeClr val="tx1"/>
              </a:solidFill>
              <a:effectLst>
                <a:outerShdw blurRad="38100" dist="19050" dir="2700000" algn="tl" rotWithShape="0">
                  <a:schemeClr val="dk1">
                    <a:alpha val="40000"/>
                  </a:schemeClr>
                </a:outerShdw>
              </a:effectLst>
              <a:sym typeface="+mn-ea"/>
            </a:endParaRPr>
          </a:p>
          <a:p>
            <a:pPr marL="342900" indent="-342900">
              <a:lnSpc>
                <a:spcPct val="125000"/>
              </a:lnSpc>
              <a:buFont typeface="Wingdings" panose="05000000000000000000" charset="0"/>
              <a:buChar char=""/>
              <a:defRPr/>
            </a:pPr>
            <a:r>
              <a:rPr lang="zh-CN" altLang="en-US" sz="2400" dirty="0" smtClean="0">
                <a:solidFill>
                  <a:schemeClr val="tx1"/>
                </a:solidFill>
                <a:effectLst>
                  <a:outerShdw blurRad="38100" dist="19050" dir="2700000" algn="tl" rotWithShape="0">
                    <a:schemeClr val="dk1">
                      <a:alpha val="40000"/>
                    </a:schemeClr>
                  </a:outerShdw>
                </a:effectLst>
                <a:sym typeface="+mn-ea"/>
              </a:rPr>
              <a:t>拥有物品收集系统，套中特殊物品可点亮图鉴</a:t>
            </a:r>
            <a:endParaRPr lang="zh-CN" altLang="en-US" sz="2400" dirty="0" smtClean="0">
              <a:solidFill>
                <a:schemeClr val="tx1"/>
              </a:solidFill>
              <a:effectLst>
                <a:outerShdw blurRad="38100" dist="19050" dir="2700000" algn="tl" rotWithShape="0">
                  <a:schemeClr val="dk1">
                    <a:alpha val="40000"/>
                  </a:schemeClr>
                </a:outerShdw>
              </a:effectLst>
              <a:sym typeface="+mn-ea"/>
            </a:endParaRPr>
          </a:p>
          <a:p>
            <a:pPr marL="342900" indent="-342900">
              <a:lnSpc>
                <a:spcPct val="125000"/>
              </a:lnSpc>
              <a:buFont typeface="Wingdings" panose="05000000000000000000" charset="0"/>
              <a:buChar char=""/>
              <a:defRPr/>
            </a:pPr>
            <a:r>
              <a:rPr lang="zh-CN" altLang="en-US" sz="2400" dirty="0" smtClean="0">
                <a:solidFill>
                  <a:schemeClr val="tx1"/>
                </a:solidFill>
                <a:effectLst>
                  <a:outerShdw blurRad="38100" dist="19050" dir="2700000" algn="tl" rotWithShape="0">
                    <a:schemeClr val="dk1">
                      <a:alpha val="40000"/>
                    </a:schemeClr>
                  </a:outerShdw>
                </a:effectLst>
                <a:sym typeface="+mn-ea"/>
              </a:rPr>
              <a:t>丰富的圆环皮肤和物品。</a:t>
            </a:r>
            <a:endParaRPr lang="zh-CN" altLang="en-US" sz="2400" dirty="0" smtClean="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5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05412" y="214636"/>
            <a:ext cx="2781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en-US" altLang="zh-CN" sz="3200" b="1" dirty="0" smtClean="0">
                <a:solidFill>
                  <a:schemeClr val="accent5">
                    <a:lumMod val="75000"/>
                  </a:schemeClr>
                </a:solidFill>
              </a:rPr>
              <a:t>02	</a:t>
            </a:r>
            <a:r>
              <a:rPr lang="zh-CN" altLang="en-US" sz="3200" b="1" dirty="0" smtClean="0">
                <a:solidFill>
                  <a:schemeClr val="accent5">
                    <a:lumMod val="75000"/>
                  </a:schemeClr>
                </a:solidFill>
              </a:rPr>
              <a:t>项目</a:t>
            </a:r>
            <a:r>
              <a:rPr lang="zh-CN" altLang="en-US" sz="3200" b="1" dirty="0">
                <a:solidFill>
                  <a:schemeClr val="accent5">
                    <a:lumMod val="75000"/>
                  </a:schemeClr>
                </a:solidFill>
              </a:rPr>
              <a:t>概述</a:t>
            </a:r>
            <a:endParaRPr lang="zh-CN" altLang="en-US" sz="3200" b="1" dirty="0">
              <a:solidFill>
                <a:schemeClr val="accent5">
                  <a:lumMod val="75000"/>
                </a:schemeClr>
              </a:solidFill>
            </a:endParaRPr>
          </a:p>
        </p:txBody>
      </p:sp>
      <p:grpSp>
        <p:nvGrpSpPr>
          <p:cNvPr id="3" name="组合 2"/>
          <p:cNvGrpSpPr/>
          <p:nvPr/>
        </p:nvGrpSpPr>
        <p:grpSpPr>
          <a:xfrm>
            <a:off x="2345468" y="549719"/>
            <a:ext cx="7501064" cy="810491"/>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grpSp>
      <p:sp>
        <p:nvSpPr>
          <p:cNvPr id="34" name="TextBox 33"/>
          <p:cNvSpPr txBox="1"/>
          <p:nvPr/>
        </p:nvSpPr>
        <p:spPr>
          <a:xfrm>
            <a:off x="2858770" y="1053465"/>
            <a:ext cx="7566660" cy="2245360"/>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2.4</a:t>
            </a:r>
            <a:r>
              <a:rPr lang="zh-CN" altLang="en-US" sz="2000" b="1" dirty="0" smtClean="0">
                <a:solidFill>
                  <a:schemeClr val="accent5">
                    <a:lumMod val="75000"/>
                  </a:schemeClr>
                </a:solidFill>
              </a:rPr>
              <a:t>平台介绍</a:t>
            </a:r>
            <a:endParaRPr lang="zh-CN" altLang="en-US" sz="2000" b="1" dirty="0" smtClean="0">
              <a:solidFill>
                <a:schemeClr val="accent5">
                  <a:lumMod val="75000"/>
                </a:schemeClr>
              </a:solidFill>
            </a:endParaRPr>
          </a:p>
          <a:p>
            <a:pPr>
              <a:lnSpc>
                <a:spcPct val="125000"/>
              </a:lnSpc>
              <a:defRPr/>
            </a:pP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微信小程序是一种</a:t>
            </a:r>
            <a:r>
              <a:rPr lang="en-US" altLang="zh-CN"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html5</a:t>
            </a: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，同样免下载、安装和卸载。通过微信庞大的用户，开发者可以</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轻松得到优质的用户流量</a:t>
            </a: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、通过微信的丰富接口</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实现更强的功能。</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nSpc>
                <a:spcPct val="125000"/>
              </a:lnSpc>
              <a:defRPr/>
            </a:pPr>
            <a:endParaRPr lang="zh-CN" altLang="en-US" sz="2000" dirty="0" smtClean="0">
              <a:solidFill>
                <a:schemeClr val="tx1"/>
              </a:solidFill>
              <a:effectLst>
                <a:outerShdw blurRad="38100" dist="19050" dir="2700000" algn="tl" rotWithShape="0">
                  <a:schemeClr val="dk1">
                    <a:alpha val="40000"/>
                  </a:schemeClr>
                </a:outerShdw>
              </a:effectLst>
              <a:sym typeface="+mn-ea"/>
            </a:endParaRPr>
          </a:p>
        </p:txBody>
      </p:sp>
      <p:pic>
        <p:nvPicPr>
          <p:cNvPr id="13" name="图片 12"/>
          <p:cNvPicPr>
            <a:picLocks noChangeAspect="1"/>
          </p:cNvPicPr>
          <p:nvPr/>
        </p:nvPicPr>
        <p:blipFill>
          <a:blip r:embed="rId1"/>
          <a:stretch>
            <a:fillRect/>
          </a:stretch>
        </p:blipFill>
        <p:spPr>
          <a:xfrm>
            <a:off x="1579880" y="2981960"/>
            <a:ext cx="1823992" cy="3240024"/>
          </a:xfrm>
          <a:prstGeom prst="rect">
            <a:avLst/>
          </a:prstGeom>
        </p:spPr>
      </p:pic>
      <p:pic>
        <p:nvPicPr>
          <p:cNvPr id="14" name="图片 13"/>
          <p:cNvPicPr>
            <a:picLocks noChangeAspect="1"/>
          </p:cNvPicPr>
          <p:nvPr/>
        </p:nvPicPr>
        <p:blipFill>
          <a:blip r:embed="rId2"/>
          <a:stretch>
            <a:fillRect/>
          </a:stretch>
        </p:blipFill>
        <p:spPr>
          <a:xfrm>
            <a:off x="3403600" y="2981960"/>
            <a:ext cx="1823992" cy="3240024"/>
          </a:xfrm>
          <a:prstGeom prst="rect">
            <a:avLst/>
          </a:prstGeom>
        </p:spPr>
      </p:pic>
      <p:pic>
        <p:nvPicPr>
          <p:cNvPr id="15" name="图片 14"/>
          <p:cNvPicPr>
            <a:picLocks noChangeAspect="1"/>
          </p:cNvPicPr>
          <p:nvPr/>
        </p:nvPicPr>
        <p:blipFill>
          <a:blip r:embed="rId3"/>
          <a:stretch>
            <a:fillRect/>
          </a:stretch>
        </p:blipFill>
        <p:spPr>
          <a:xfrm>
            <a:off x="5224780" y="2981960"/>
            <a:ext cx="1823992" cy="3240024"/>
          </a:xfrm>
          <a:prstGeom prst="rect">
            <a:avLst/>
          </a:prstGeom>
        </p:spPr>
      </p:pic>
      <p:pic>
        <p:nvPicPr>
          <p:cNvPr id="16" name="图片 15"/>
          <p:cNvPicPr>
            <a:picLocks noChangeAspect="1"/>
          </p:cNvPicPr>
          <p:nvPr/>
        </p:nvPicPr>
        <p:blipFill>
          <a:blip r:embed="rId4"/>
          <a:stretch>
            <a:fillRect/>
          </a:stretch>
        </p:blipFill>
        <p:spPr>
          <a:xfrm>
            <a:off x="7048500" y="2981960"/>
            <a:ext cx="1823992" cy="3240024"/>
          </a:xfrm>
          <a:prstGeom prst="rect">
            <a:avLst/>
          </a:prstGeom>
        </p:spPr>
      </p:pic>
      <p:pic>
        <p:nvPicPr>
          <p:cNvPr id="17" name="图片 16"/>
          <p:cNvPicPr>
            <a:picLocks noChangeAspect="1"/>
          </p:cNvPicPr>
          <p:nvPr/>
        </p:nvPicPr>
        <p:blipFill>
          <a:blip r:embed="rId5"/>
          <a:stretch>
            <a:fillRect/>
          </a:stretch>
        </p:blipFill>
        <p:spPr>
          <a:xfrm>
            <a:off x="8872220" y="2981960"/>
            <a:ext cx="1823992" cy="32400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03     </a:t>
            </a:r>
            <a:r>
              <a:rPr lang="zh-CN" altLang="en-US" sz="3200" b="1" dirty="0" smtClean="0">
                <a:solidFill>
                  <a:schemeClr val="accent5">
                    <a:lumMod val="75000"/>
                  </a:schemeClr>
                </a:solidFill>
                <a:latin typeface="Century Gothic" panose="020B0502020202020204" pitchFamily="34" charset="0"/>
              </a:rPr>
              <a:t>计划阶段成果展示</a:t>
            </a:r>
            <a:endParaRPr lang="zh-CN" altLang="en-US" sz="3200" b="1" dirty="0" smtClean="0">
              <a:solidFill>
                <a:schemeClr val="accent5">
                  <a:lumMod val="75000"/>
                </a:schemeClr>
              </a:solidFill>
              <a:latin typeface="Century Gothic" panose="020B0502020202020204" pitchFamily="34" charset="0"/>
            </a:endParaRP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pSp>
        <p:nvGrpSpPr>
          <p:cNvPr id="42" name="组合 41"/>
          <p:cNvGrpSpPr/>
          <p:nvPr/>
        </p:nvGrpSpPr>
        <p:grpSpPr bwMode="auto">
          <a:xfrm>
            <a:off x="4873625" y="1771650"/>
            <a:ext cx="2444750" cy="3973513"/>
            <a:chOff x="4874208" y="1771650"/>
            <a:chExt cx="2443584" cy="3973218"/>
          </a:xfrm>
        </p:grpSpPr>
        <p:sp>
          <p:nvSpPr>
            <p:cNvPr id="43" name="环形箭头 42"/>
            <p:cNvSpPr/>
            <p:nvPr/>
          </p:nvSpPr>
          <p:spPr>
            <a:xfrm>
              <a:off x="5405767" y="1771650"/>
              <a:ext cx="1912025" cy="1912796"/>
            </a:xfrm>
            <a:prstGeom prst="circularArrow">
              <a:avLst>
                <a:gd name="adj1" fmla="val 10980"/>
                <a:gd name="adj2" fmla="val 1142322"/>
                <a:gd name="adj3" fmla="val 4500000"/>
                <a:gd name="adj4" fmla="val 108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形状 43"/>
            <p:cNvSpPr/>
            <p:nvPr/>
          </p:nvSpPr>
          <p:spPr>
            <a:xfrm>
              <a:off x="4874208" y="2870118"/>
              <a:ext cx="1912026" cy="1912796"/>
            </a:xfrm>
            <a:prstGeom prst="leftCircularArrow">
              <a:avLst>
                <a:gd name="adj1" fmla="val 10980"/>
                <a:gd name="adj2" fmla="val 1142322"/>
                <a:gd name="adj3" fmla="val 6300000"/>
                <a:gd name="adj4" fmla="val 189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空心弧 44"/>
            <p:cNvSpPr/>
            <p:nvPr/>
          </p:nvSpPr>
          <p:spPr>
            <a:xfrm>
              <a:off x="5542227" y="4101927"/>
              <a:ext cx="1642278" cy="1642941"/>
            </a:xfrm>
            <a:prstGeom prst="blockArc">
              <a:avLst>
                <a:gd name="adj1" fmla="val 13500000"/>
                <a:gd name="adj2" fmla="val 10800000"/>
                <a:gd name="adj3" fmla="val 1274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46" name="TextBox 45"/>
          <p:cNvSpPr txBox="1">
            <a:spLocks noChangeArrowheads="1"/>
          </p:cNvSpPr>
          <p:nvPr/>
        </p:nvSpPr>
        <p:spPr bwMode="auto">
          <a:xfrm>
            <a:off x="6035675" y="2435225"/>
            <a:ext cx="6397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01</a:t>
            </a:r>
            <a:endParaRPr lang="zh-CN" altLang="en-US" sz="3200" b="1" dirty="0">
              <a:solidFill>
                <a:schemeClr val="accent5">
                  <a:lumMod val="75000"/>
                </a:schemeClr>
              </a:solidFill>
              <a:latin typeface="Century Gothic" panose="020B0502020202020204" pitchFamily="34" charset="0"/>
            </a:endParaRPr>
          </a:p>
        </p:txBody>
      </p:sp>
      <p:sp>
        <p:nvSpPr>
          <p:cNvPr id="47" name="TextBox 46"/>
          <p:cNvSpPr txBox="1">
            <a:spLocks noChangeArrowheads="1"/>
          </p:cNvSpPr>
          <p:nvPr/>
        </p:nvSpPr>
        <p:spPr bwMode="auto">
          <a:xfrm>
            <a:off x="6043613" y="4630738"/>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03</a:t>
            </a:r>
            <a:endParaRPr lang="zh-CN" altLang="en-US" sz="3200" b="1" dirty="0">
              <a:solidFill>
                <a:schemeClr val="accent5">
                  <a:lumMod val="75000"/>
                </a:schemeClr>
              </a:solidFill>
              <a:latin typeface="Century Gothic" panose="020B0502020202020204" pitchFamily="34" charset="0"/>
            </a:endParaRPr>
          </a:p>
        </p:txBody>
      </p:sp>
      <p:sp>
        <p:nvSpPr>
          <p:cNvPr id="48" name="TextBox 47"/>
          <p:cNvSpPr txBox="1">
            <a:spLocks noChangeArrowheads="1"/>
          </p:cNvSpPr>
          <p:nvPr/>
        </p:nvSpPr>
        <p:spPr bwMode="auto">
          <a:xfrm>
            <a:off x="5510213" y="353536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02</a:t>
            </a:r>
            <a:endParaRPr lang="zh-CN" altLang="en-US" sz="3200" b="1" dirty="0">
              <a:solidFill>
                <a:schemeClr val="accent5">
                  <a:lumMod val="75000"/>
                </a:schemeClr>
              </a:solidFill>
              <a:latin typeface="Century Gothic" panose="020B0502020202020204" pitchFamily="34" charset="0"/>
            </a:endParaRPr>
          </a:p>
        </p:txBody>
      </p:sp>
      <p:sp>
        <p:nvSpPr>
          <p:cNvPr id="49" name="TextBox 48"/>
          <p:cNvSpPr txBox="1"/>
          <p:nvPr/>
        </p:nvSpPr>
        <p:spPr>
          <a:xfrm>
            <a:off x="7296150" y="2152650"/>
            <a:ext cx="3289300" cy="629920"/>
          </a:xfrm>
          <a:prstGeom prst="rect">
            <a:avLst/>
          </a:prstGeom>
          <a:noFill/>
        </p:spPr>
        <p:txBody>
          <a:bodyPr>
            <a:spAutoFit/>
          </a:bodyPr>
          <a:lstStyle/>
          <a:p>
            <a:pPr>
              <a:lnSpc>
                <a:spcPct val="125000"/>
              </a:lnSpc>
              <a:defRPr/>
            </a:pPr>
            <a:r>
              <a:rPr lang="zh-CN" altLang="en-US" sz="2800" b="1" dirty="0">
                <a:solidFill>
                  <a:schemeClr val="bg1">
                    <a:lumMod val="50000"/>
                  </a:schemeClr>
                </a:solidFill>
              </a:rPr>
              <a:t>项目计划书</a:t>
            </a:r>
            <a:endParaRPr lang="zh-CN" altLang="en-US" sz="2800" b="1" dirty="0">
              <a:solidFill>
                <a:schemeClr val="bg1">
                  <a:lumMod val="50000"/>
                </a:schemeClr>
              </a:solidFill>
              <a:latin typeface="+mn-lt"/>
              <a:ea typeface="+mn-ea"/>
            </a:endParaRPr>
          </a:p>
        </p:txBody>
      </p:sp>
      <p:sp>
        <p:nvSpPr>
          <p:cNvPr id="50" name="TextBox 49"/>
          <p:cNvSpPr txBox="1"/>
          <p:nvPr/>
        </p:nvSpPr>
        <p:spPr>
          <a:xfrm>
            <a:off x="7296150" y="4473575"/>
            <a:ext cx="3289300" cy="629920"/>
          </a:xfrm>
          <a:prstGeom prst="rect">
            <a:avLst/>
          </a:prstGeom>
          <a:noFill/>
        </p:spPr>
        <p:txBody>
          <a:bodyPr>
            <a:spAutoFit/>
          </a:bodyPr>
          <a:lstStyle/>
          <a:p>
            <a:pPr>
              <a:lnSpc>
                <a:spcPct val="125000"/>
              </a:lnSpc>
              <a:defRPr/>
            </a:pPr>
            <a:r>
              <a:rPr lang="en-US" altLang="zh-CN" sz="2800" b="1" dirty="0">
                <a:solidFill>
                  <a:schemeClr val="bg1">
                    <a:lumMod val="50000"/>
                  </a:schemeClr>
                </a:solidFill>
              </a:rPr>
              <a:t>PPT</a:t>
            </a:r>
            <a:r>
              <a:rPr lang="zh-CN" altLang="en-US" sz="2800" b="1" dirty="0">
                <a:solidFill>
                  <a:schemeClr val="bg1">
                    <a:lumMod val="50000"/>
                  </a:schemeClr>
                </a:solidFill>
              </a:rPr>
              <a:t>文稿</a:t>
            </a:r>
            <a:endParaRPr lang="zh-CN" altLang="en-US" sz="2800" b="1" dirty="0">
              <a:solidFill>
                <a:schemeClr val="bg1">
                  <a:lumMod val="50000"/>
                </a:schemeClr>
              </a:solidFill>
              <a:latin typeface="+mn-lt"/>
              <a:ea typeface="+mn-ea"/>
            </a:endParaRPr>
          </a:p>
        </p:txBody>
      </p:sp>
      <p:sp>
        <p:nvSpPr>
          <p:cNvPr id="51" name="TextBox 50"/>
          <p:cNvSpPr txBox="1"/>
          <p:nvPr/>
        </p:nvSpPr>
        <p:spPr>
          <a:xfrm>
            <a:off x="1604963" y="3376613"/>
            <a:ext cx="3290887" cy="1168400"/>
          </a:xfrm>
          <a:prstGeom prst="rect">
            <a:avLst/>
          </a:prstGeom>
          <a:noFill/>
        </p:spPr>
        <p:txBody>
          <a:bodyPr>
            <a:spAutoFit/>
          </a:bodyPr>
          <a:lstStyle/>
          <a:p>
            <a:pPr algn="r">
              <a:lnSpc>
                <a:spcPct val="125000"/>
              </a:lnSpc>
              <a:defRPr/>
            </a:pPr>
            <a:r>
              <a:rPr lang="zh-CN" altLang="en-US" sz="2800" b="1" dirty="0" smtClean="0">
                <a:solidFill>
                  <a:schemeClr val="bg1">
                    <a:lumMod val="50000"/>
                  </a:schemeClr>
                </a:solidFill>
              </a:rPr>
              <a:t>甘特图</a:t>
            </a:r>
            <a:endParaRPr lang="zh-CN" altLang="en-US" sz="2800" b="1" dirty="0" smtClean="0">
              <a:solidFill>
                <a:schemeClr val="bg1">
                  <a:lumMod val="50000"/>
                </a:schemeClr>
              </a:solidFill>
            </a:endParaRPr>
          </a:p>
          <a:p>
            <a:pPr algn="r">
              <a:lnSpc>
                <a:spcPct val="125000"/>
              </a:lnSpc>
              <a:defRPr/>
            </a:pPr>
            <a:endParaRPr lang="zh-CN" altLang="en-US" sz="2800" b="1" dirty="0" smtClean="0">
              <a:solidFill>
                <a:schemeClr val="bg1">
                  <a:lumMod val="50000"/>
                </a:schemeClr>
              </a:solidFill>
              <a:latin typeface="+mn-lt"/>
              <a:ea typeface="+mn-ea"/>
            </a:endParaRPr>
          </a:p>
        </p:txBody>
      </p:sp>
      <p:sp>
        <p:nvSpPr>
          <p:cNvPr id="2" name="TextBox 33"/>
          <p:cNvSpPr txBox="1"/>
          <p:nvPr/>
        </p:nvSpPr>
        <p:spPr>
          <a:xfrm>
            <a:off x="5510530" y="1186815"/>
            <a:ext cx="2115820" cy="553085"/>
          </a:xfrm>
          <a:prstGeom prst="rect">
            <a:avLst/>
          </a:prstGeom>
          <a:noFill/>
        </p:spPr>
        <p:txBody>
          <a:bodyPr wrap="square">
            <a:spAutoFit/>
          </a:bodyPr>
          <a:p>
            <a:pPr>
              <a:lnSpc>
                <a:spcPct val="125000"/>
              </a:lnSpc>
              <a:defRPr/>
            </a:pPr>
            <a:r>
              <a:rPr lang="zh-CN" altLang="en-US" sz="2400" b="1" dirty="0" smtClean="0">
                <a:solidFill>
                  <a:schemeClr val="accent5">
                    <a:lumMod val="75000"/>
                  </a:schemeClr>
                </a:solidFill>
              </a:rPr>
              <a:t>计划阶段输出</a:t>
            </a:r>
            <a:endParaRPr lang="zh-CN" altLang="en-US" sz="2400" b="1" dirty="0" smtClean="0">
              <a:solidFill>
                <a:schemeClr val="accent5">
                  <a:lumMod val="75000"/>
                </a:schemeClr>
              </a:solidFill>
              <a:effectLst>
                <a:outerShdw blurRad="38100" dist="19050" dir="2700000" algn="tl" rotWithShape="0">
                  <a:schemeClr val="dk1">
                    <a:alpha val="40000"/>
                  </a:schemeClr>
                </a:outerShdw>
              </a:effectLst>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25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50"/>
                                        <p:tgtEl>
                                          <p:spTgt spid="4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250"/>
                                        <p:tgtEl>
                                          <p:spTgt spid="4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250"/>
                                        <p:tgtEl>
                                          <p:spTgt spid="48"/>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right)">
                                      <p:cBhvr>
                                        <p:cTn id="31" dur="250"/>
                                        <p:tgtEl>
                                          <p:spTgt spid="5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50"/>
                                        <p:tgtEl>
                                          <p:spTgt spid="4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25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p:bldP spid="47" grpId="0"/>
      <p:bldP spid="48" grpId="0"/>
      <p:bldP spid="49" grpId="0"/>
      <p:bldP spid="50" grpId="0"/>
      <p:bldP spid="51"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04     </a:t>
            </a:r>
            <a:r>
              <a:rPr lang="zh-CN" altLang="en-US" sz="3200" b="1" dirty="0" smtClean="0">
                <a:solidFill>
                  <a:schemeClr val="accent5">
                    <a:lumMod val="75000"/>
                  </a:schemeClr>
                </a:solidFill>
                <a:latin typeface="Century Gothic" panose="020B0502020202020204" pitchFamily="34" charset="0"/>
              </a:rPr>
              <a:t>可行性</a:t>
            </a:r>
            <a:r>
              <a:rPr lang="zh-CN" altLang="en-US" sz="3200" b="1" dirty="0">
                <a:solidFill>
                  <a:schemeClr val="accent5">
                    <a:lumMod val="75000"/>
                  </a:schemeClr>
                </a:solidFill>
                <a:latin typeface="Century Gothic" panose="020B0502020202020204" pitchFamily="34" charset="0"/>
              </a:rPr>
              <a:t>研究</a:t>
            </a:r>
            <a:endParaRPr lang="zh-CN" altLang="en-US" sz="3200" dirty="0">
              <a:solidFill>
                <a:schemeClr val="accent5">
                  <a:lumMod val="75000"/>
                </a:schemeClr>
              </a:solidFill>
            </a:endParaRP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pSp>
        <p:nvGrpSpPr>
          <p:cNvPr id="42" name="组合 41"/>
          <p:cNvGrpSpPr/>
          <p:nvPr/>
        </p:nvGrpSpPr>
        <p:grpSpPr bwMode="auto">
          <a:xfrm>
            <a:off x="4873625" y="1771650"/>
            <a:ext cx="2444750" cy="3973513"/>
            <a:chOff x="4874208" y="1771650"/>
            <a:chExt cx="2443584" cy="3973218"/>
          </a:xfrm>
        </p:grpSpPr>
        <p:sp>
          <p:nvSpPr>
            <p:cNvPr id="43" name="环形箭头 42"/>
            <p:cNvSpPr/>
            <p:nvPr/>
          </p:nvSpPr>
          <p:spPr>
            <a:xfrm>
              <a:off x="5405767" y="1771650"/>
              <a:ext cx="1912025" cy="1912796"/>
            </a:xfrm>
            <a:prstGeom prst="circularArrow">
              <a:avLst>
                <a:gd name="adj1" fmla="val 10980"/>
                <a:gd name="adj2" fmla="val 1142322"/>
                <a:gd name="adj3" fmla="val 4500000"/>
                <a:gd name="adj4" fmla="val 108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形状 43"/>
            <p:cNvSpPr/>
            <p:nvPr/>
          </p:nvSpPr>
          <p:spPr>
            <a:xfrm>
              <a:off x="4874208" y="2870118"/>
              <a:ext cx="1912026" cy="1912796"/>
            </a:xfrm>
            <a:prstGeom prst="leftCircularArrow">
              <a:avLst>
                <a:gd name="adj1" fmla="val 10980"/>
                <a:gd name="adj2" fmla="val 1142322"/>
                <a:gd name="adj3" fmla="val 6300000"/>
                <a:gd name="adj4" fmla="val 189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空心弧 44"/>
            <p:cNvSpPr/>
            <p:nvPr/>
          </p:nvSpPr>
          <p:spPr>
            <a:xfrm>
              <a:off x="5542227" y="4101927"/>
              <a:ext cx="1642278" cy="1642941"/>
            </a:xfrm>
            <a:prstGeom prst="blockArc">
              <a:avLst>
                <a:gd name="adj1" fmla="val 13500000"/>
                <a:gd name="adj2" fmla="val 10800000"/>
                <a:gd name="adj3" fmla="val 1274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46" name="TextBox 45"/>
          <p:cNvSpPr txBox="1">
            <a:spLocks noChangeArrowheads="1"/>
          </p:cNvSpPr>
          <p:nvPr/>
        </p:nvSpPr>
        <p:spPr bwMode="auto">
          <a:xfrm>
            <a:off x="6035675" y="2435225"/>
            <a:ext cx="6397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01</a:t>
            </a:r>
            <a:endParaRPr lang="zh-CN" altLang="en-US" sz="3200" b="1" dirty="0">
              <a:solidFill>
                <a:schemeClr val="accent5">
                  <a:lumMod val="75000"/>
                </a:schemeClr>
              </a:solidFill>
              <a:latin typeface="Century Gothic" panose="020B0502020202020204" pitchFamily="34" charset="0"/>
            </a:endParaRPr>
          </a:p>
        </p:txBody>
      </p:sp>
      <p:sp>
        <p:nvSpPr>
          <p:cNvPr id="47" name="TextBox 46"/>
          <p:cNvSpPr txBox="1">
            <a:spLocks noChangeArrowheads="1"/>
          </p:cNvSpPr>
          <p:nvPr/>
        </p:nvSpPr>
        <p:spPr bwMode="auto">
          <a:xfrm>
            <a:off x="6043613" y="4630738"/>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03</a:t>
            </a:r>
            <a:endParaRPr lang="zh-CN" altLang="en-US" sz="3200" b="1" dirty="0">
              <a:solidFill>
                <a:schemeClr val="accent5">
                  <a:lumMod val="75000"/>
                </a:schemeClr>
              </a:solidFill>
              <a:latin typeface="Century Gothic" panose="020B0502020202020204" pitchFamily="34" charset="0"/>
            </a:endParaRPr>
          </a:p>
        </p:txBody>
      </p:sp>
      <p:sp>
        <p:nvSpPr>
          <p:cNvPr id="48" name="TextBox 47"/>
          <p:cNvSpPr txBox="1">
            <a:spLocks noChangeArrowheads="1"/>
          </p:cNvSpPr>
          <p:nvPr/>
        </p:nvSpPr>
        <p:spPr bwMode="auto">
          <a:xfrm>
            <a:off x="5510213" y="353536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02</a:t>
            </a:r>
            <a:endParaRPr lang="zh-CN" altLang="en-US" sz="3200" b="1" dirty="0">
              <a:solidFill>
                <a:schemeClr val="accent5">
                  <a:lumMod val="75000"/>
                </a:schemeClr>
              </a:solidFill>
              <a:latin typeface="Century Gothic" panose="020B0502020202020204" pitchFamily="34" charset="0"/>
            </a:endParaRPr>
          </a:p>
        </p:txBody>
      </p:sp>
      <p:sp>
        <p:nvSpPr>
          <p:cNvPr id="49" name="TextBox 48"/>
          <p:cNvSpPr txBox="1"/>
          <p:nvPr/>
        </p:nvSpPr>
        <p:spPr>
          <a:xfrm>
            <a:off x="7296150" y="2162175"/>
            <a:ext cx="3289300" cy="1706880"/>
          </a:xfrm>
          <a:prstGeom prst="rect">
            <a:avLst/>
          </a:prstGeom>
          <a:noFill/>
        </p:spPr>
        <p:txBody>
          <a:bodyPr>
            <a:spAutoFit/>
          </a:bodyPr>
          <a:lstStyle/>
          <a:p>
            <a:pPr>
              <a:lnSpc>
                <a:spcPct val="125000"/>
              </a:lnSpc>
              <a:defRPr/>
            </a:pPr>
            <a:r>
              <a:rPr lang="en-US" altLang="zh-CN" sz="2000" b="1" dirty="0">
                <a:solidFill>
                  <a:schemeClr val="tx1"/>
                </a:solidFill>
                <a:effectLst>
                  <a:outerShdw blurRad="38100" dist="19050" dir="2700000" algn="tl" rotWithShape="0">
                    <a:schemeClr val="dk1">
                      <a:alpha val="40000"/>
                    </a:schemeClr>
                  </a:outerShdw>
                </a:effectLst>
              </a:rPr>
              <a:t>4.1</a:t>
            </a:r>
            <a:r>
              <a:rPr lang="zh-CN" altLang="en-US" sz="2000" b="1" dirty="0" smtClean="0">
                <a:solidFill>
                  <a:schemeClr val="tx1"/>
                </a:solidFill>
                <a:effectLst>
                  <a:outerShdw blurRad="38100" dist="19050" dir="2700000" algn="tl" rotWithShape="0">
                    <a:schemeClr val="dk1">
                      <a:alpha val="40000"/>
                    </a:schemeClr>
                  </a:outerShdw>
                </a:effectLst>
              </a:rPr>
              <a:t>技术可行性</a:t>
            </a:r>
            <a:endParaRPr lang="zh-CN" altLang="en-US" sz="2000" b="1" dirty="0" smtClean="0">
              <a:solidFill>
                <a:schemeClr val="tx1"/>
              </a:solidFill>
              <a:effectLst>
                <a:outerShdw blurRad="38100" dist="19050" dir="2700000" algn="tl" rotWithShape="0">
                  <a:schemeClr val="dk1">
                    <a:alpha val="40000"/>
                  </a:schemeClr>
                </a:outerShdw>
              </a:effectLst>
            </a:endParaRPr>
          </a:p>
          <a:p>
            <a:pPr>
              <a:lnSpc>
                <a:spcPct val="125000"/>
              </a:lnSpc>
              <a:defRPr/>
            </a:pPr>
            <a:r>
              <a:rPr lang="en-US" altLang="zh-CN" sz="1600" b="1" dirty="0">
                <a:solidFill>
                  <a:schemeClr val="tx1"/>
                </a:solidFill>
                <a:effectLst>
                  <a:outerShdw blurRad="38100" dist="19050" dir="2700000" algn="tl" rotWithShape="0">
                    <a:schemeClr val="dk1">
                      <a:alpha val="40000"/>
                    </a:schemeClr>
                  </a:outerShdw>
                </a:effectLst>
              </a:rPr>
              <a:t>JSON </a:t>
            </a:r>
            <a:r>
              <a:rPr lang="zh-CN" altLang="en-US" sz="1600" b="1" dirty="0">
                <a:solidFill>
                  <a:schemeClr val="tx1"/>
                </a:solidFill>
                <a:effectLst>
                  <a:outerShdw blurRad="38100" dist="19050" dir="2700000" algn="tl" rotWithShape="0">
                    <a:schemeClr val="dk1">
                      <a:alpha val="40000"/>
                    </a:schemeClr>
                  </a:outerShdw>
                </a:effectLst>
              </a:rPr>
              <a:t>配置， </a:t>
            </a:r>
            <a:r>
              <a:rPr lang="en-US" altLang="zh-CN" sz="1600" b="1" dirty="0">
                <a:solidFill>
                  <a:schemeClr val="tx1"/>
                </a:solidFill>
                <a:effectLst>
                  <a:outerShdw blurRad="38100" dist="19050" dir="2700000" algn="tl" rotWithShape="0">
                    <a:schemeClr val="dk1">
                      <a:alpha val="40000"/>
                    </a:schemeClr>
                  </a:outerShdw>
                </a:effectLst>
              </a:rPr>
              <a:t>WXML </a:t>
            </a:r>
            <a:r>
              <a:rPr lang="zh-CN" altLang="en-US" sz="1600" b="1" dirty="0">
                <a:solidFill>
                  <a:schemeClr val="tx1"/>
                </a:solidFill>
                <a:effectLst>
                  <a:outerShdw blurRad="38100" dist="19050" dir="2700000" algn="tl" rotWithShape="0">
                    <a:schemeClr val="dk1">
                      <a:alpha val="40000"/>
                    </a:schemeClr>
                  </a:outerShdw>
                </a:effectLst>
              </a:rPr>
              <a:t>模板， </a:t>
            </a:r>
            <a:r>
              <a:rPr lang="en-US" altLang="zh-CN" sz="1600" b="1" dirty="0">
                <a:solidFill>
                  <a:schemeClr val="tx1"/>
                </a:solidFill>
                <a:effectLst>
                  <a:outerShdw blurRad="38100" dist="19050" dir="2700000" algn="tl" rotWithShape="0">
                    <a:schemeClr val="dk1">
                      <a:alpha val="40000"/>
                    </a:schemeClr>
                  </a:outerShdw>
                </a:effectLst>
              </a:rPr>
              <a:t>WXSS </a:t>
            </a:r>
            <a:r>
              <a:rPr lang="zh-CN" altLang="en-US" sz="1600" b="1" dirty="0">
                <a:solidFill>
                  <a:schemeClr val="tx1"/>
                </a:solidFill>
                <a:effectLst>
                  <a:outerShdw blurRad="38100" dist="19050" dir="2700000" algn="tl" rotWithShape="0">
                    <a:schemeClr val="dk1">
                      <a:alpha val="40000"/>
                    </a:schemeClr>
                  </a:outerShdw>
                </a:effectLst>
              </a:rPr>
              <a:t>样式， </a:t>
            </a:r>
            <a:r>
              <a:rPr lang="en-US" altLang="zh-CN" sz="1600" b="1" dirty="0">
                <a:solidFill>
                  <a:schemeClr val="tx1"/>
                </a:solidFill>
                <a:effectLst>
                  <a:outerShdw blurRad="38100" dist="19050" dir="2700000" algn="tl" rotWithShape="0">
                    <a:schemeClr val="dk1">
                      <a:alpha val="40000"/>
                    </a:schemeClr>
                  </a:outerShdw>
                </a:effectLst>
              </a:rPr>
              <a:t>JS </a:t>
            </a:r>
            <a:r>
              <a:rPr lang="zh-CN" altLang="en-US" sz="1600" b="1" dirty="0">
                <a:solidFill>
                  <a:schemeClr val="tx1"/>
                </a:solidFill>
                <a:effectLst>
                  <a:outerShdw blurRad="38100" dist="19050" dir="2700000" algn="tl" rotWithShape="0">
                    <a:schemeClr val="dk1">
                      <a:alpha val="40000"/>
                    </a:schemeClr>
                  </a:outerShdw>
                </a:effectLst>
              </a:rPr>
              <a:t>交互逻辑，相关学习难度相对不高有语言学习的基础，然后部分组员有网页制作的经历。</a:t>
            </a:r>
            <a:endParaRPr lang="zh-CN" altLang="en-US" sz="1600" b="1" dirty="0">
              <a:solidFill>
                <a:schemeClr val="tx1"/>
              </a:solidFill>
              <a:effectLst>
                <a:outerShdw blurRad="38100" dist="19050" dir="2700000" algn="tl" rotWithShape="0">
                  <a:schemeClr val="dk1">
                    <a:alpha val="40000"/>
                  </a:schemeClr>
                </a:outerShdw>
              </a:effectLst>
              <a:latin typeface="+mn-lt"/>
              <a:ea typeface="+mn-ea"/>
            </a:endParaRPr>
          </a:p>
        </p:txBody>
      </p:sp>
      <p:sp>
        <p:nvSpPr>
          <p:cNvPr id="50" name="TextBox 49"/>
          <p:cNvSpPr txBox="1"/>
          <p:nvPr/>
        </p:nvSpPr>
        <p:spPr>
          <a:xfrm>
            <a:off x="7296150" y="4473575"/>
            <a:ext cx="3289300" cy="1091565"/>
          </a:xfrm>
          <a:prstGeom prst="rect">
            <a:avLst/>
          </a:prstGeom>
          <a:noFill/>
        </p:spPr>
        <p:txBody>
          <a:bodyPr>
            <a:spAutoFit/>
          </a:bodyPr>
          <a:lstStyle/>
          <a:p>
            <a:pPr>
              <a:lnSpc>
                <a:spcPct val="125000"/>
              </a:lnSpc>
              <a:defRPr/>
            </a:pPr>
            <a:r>
              <a:rPr lang="en-US" altLang="zh-CN" sz="2000" b="1" dirty="0">
                <a:solidFill>
                  <a:schemeClr val="tx1"/>
                </a:solidFill>
                <a:effectLst>
                  <a:outerShdw blurRad="38100" dist="19050" dir="2700000" algn="tl" rotWithShape="0">
                    <a:schemeClr val="dk1">
                      <a:alpha val="40000"/>
                    </a:schemeClr>
                  </a:outerShdw>
                </a:effectLst>
              </a:rPr>
              <a:t>4.3</a:t>
            </a:r>
            <a:r>
              <a:rPr lang="zh-CN" altLang="en-US" sz="2000" b="1" dirty="0">
                <a:solidFill>
                  <a:schemeClr val="tx1"/>
                </a:solidFill>
                <a:effectLst>
                  <a:outerShdw blurRad="38100" dist="19050" dir="2700000" algn="tl" rotWithShape="0">
                    <a:schemeClr val="dk1">
                      <a:alpha val="40000"/>
                    </a:schemeClr>
                  </a:outerShdw>
                </a:effectLst>
              </a:rPr>
              <a:t>操作</a:t>
            </a:r>
            <a:r>
              <a:rPr lang="zh-CN" altLang="en-US" sz="2000" b="1" dirty="0" smtClean="0">
                <a:solidFill>
                  <a:schemeClr val="tx1"/>
                </a:solidFill>
                <a:effectLst>
                  <a:outerShdw blurRad="38100" dist="19050" dir="2700000" algn="tl" rotWithShape="0">
                    <a:schemeClr val="dk1">
                      <a:alpha val="40000"/>
                    </a:schemeClr>
                  </a:outerShdw>
                </a:effectLst>
              </a:rPr>
              <a:t>可行性</a:t>
            </a:r>
            <a:endParaRPr lang="zh-CN" altLang="en-US" sz="2000" b="1" dirty="0" smtClean="0">
              <a:solidFill>
                <a:schemeClr val="tx1"/>
              </a:solidFill>
              <a:effectLst>
                <a:outerShdw blurRad="38100" dist="19050" dir="2700000" algn="tl" rotWithShape="0">
                  <a:schemeClr val="dk1">
                    <a:alpha val="40000"/>
                  </a:schemeClr>
                </a:outerShdw>
              </a:effectLst>
            </a:endParaRPr>
          </a:p>
          <a:p>
            <a:pPr>
              <a:lnSpc>
                <a:spcPct val="125000"/>
              </a:lnSpc>
              <a:defRPr/>
            </a:pPr>
            <a:r>
              <a:rPr lang="zh-CN" altLang="en-US" sz="1600" b="1" dirty="0">
                <a:solidFill>
                  <a:schemeClr val="tx1"/>
                </a:solidFill>
                <a:effectLst>
                  <a:outerShdw blurRad="38100" dist="19050" dir="2700000" algn="tl" rotWithShape="0">
                    <a:schemeClr val="dk1">
                      <a:alpha val="40000"/>
                    </a:schemeClr>
                  </a:outerShdw>
                </a:effectLst>
              </a:rPr>
              <a:t>用户只要用任何能使用微信的智能机，便可以玩上这个游戏。</a:t>
            </a:r>
            <a:endParaRPr lang="zh-CN" altLang="en-US" sz="1600" b="1" dirty="0">
              <a:solidFill>
                <a:schemeClr val="tx1"/>
              </a:solidFill>
              <a:effectLst>
                <a:outerShdw blurRad="38100" dist="19050" dir="2700000" algn="tl" rotWithShape="0">
                  <a:schemeClr val="dk1">
                    <a:alpha val="40000"/>
                  </a:schemeClr>
                </a:outerShdw>
              </a:effectLst>
              <a:latin typeface="+mn-lt"/>
              <a:ea typeface="+mn-ea"/>
            </a:endParaRPr>
          </a:p>
        </p:txBody>
      </p:sp>
      <p:sp>
        <p:nvSpPr>
          <p:cNvPr id="51" name="TextBox 50"/>
          <p:cNvSpPr txBox="1"/>
          <p:nvPr/>
        </p:nvSpPr>
        <p:spPr>
          <a:xfrm>
            <a:off x="1604963" y="3376613"/>
            <a:ext cx="3290887" cy="1706880"/>
          </a:xfrm>
          <a:prstGeom prst="rect">
            <a:avLst/>
          </a:prstGeom>
          <a:noFill/>
        </p:spPr>
        <p:txBody>
          <a:bodyPr>
            <a:spAutoFit/>
          </a:bodyPr>
          <a:lstStyle/>
          <a:p>
            <a:pPr algn="r">
              <a:lnSpc>
                <a:spcPct val="125000"/>
              </a:lnSpc>
              <a:defRPr/>
            </a:pPr>
            <a:r>
              <a:rPr lang="en-US" altLang="zh-CN" sz="2000" b="1" dirty="0">
                <a:solidFill>
                  <a:schemeClr val="tx1"/>
                </a:solidFill>
                <a:effectLst>
                  <a:outerShdw blurRad="38100" dist="19050" dir="2700000" algn="tl" rotWithShape="0">
                    <a:schemeClr val="dk1">
                      <a:alpha val="40000"/>
                    </a:schemeClr>
                  </a:outerShdw>
                </a:effectLst>
              </a:rPr>
              <a:t>4.2</a:t>
            </a:r>
            <a:r>
              <a:rPr lang="zh-CN" altLang="en-US" sz="2000" b="1" dirty="0" smtClean="0">
                <a:solidFill>
                  <a:schemeClr val="tx1"/>
                </a:solidFill>
                <a:effectLst>
                  <a:outerShdw blurRad="38100" dist="19050" dir="2700000" algn="tl" rotWithShape="0">
                    <a:schemeClr val="dk1">
                      <a:alpha val="40000"/>
                    </a:schemeClr>
                  </a:outerShdw>
                </a:effectLst>
              </a:rPr>
              <a:t>经济可行性</a:t>
            </a:r>
            <a:endParaRPr lang="zh-CN" altLang="en-US" sz="2000" b="1" dirty="0" smtClean="0">
              <a:solidFill>
                <a:schemeClr val="tx1"/>
              </a:solidFill>
              <a:effectLst>
                <a:outerShdw blurRad="38100" dist="19050" dir="2700000" algn="tl" rotWithShape="0">
                  <a:schemeClr val="dk1">
                    <a:alpha val="40000"/>
                  </a:schemeClr>
                </a:outerShdw>
              </a:effectLst>
            </a:endParaRPr>
          </a:p>
          <a:p>
            <a:pPr algn="r">
              <a:lnSpc>
                <a:spcPct val="125000"/>
              </a:lnSpc>
              <a:defRPr/>
            </a:pPr>
            <a:r>
              <a:rPr lang="zh-CN" altLang="en-US" sz="1600" b="1" dirty="0">
                <a:solidFill>
                  <a:schemeClr val="tx1"/>
                </a:solidFill>
                <a:effectLst>
                  <a:outerShdw blurRad="38100" dist="19050" dir="2700000" algn="tl" rotWithShape="0">
                    <a:schemeClr val="dk1">
                      <a:alpha val="40000"/>
                    </a:schemeClr>
                  </a:outerShdw>
                </a:effectLst>
              </a:rPr>
              <a:t>开发成本低，目前只是打算做出免费的小游戏，如若要讲经济效益的，这便是我们一块用来引玉的砖然后最重要的是对自己本身的提升。</a:t>
            </a:r>
            <a:endParaRPr lang="zh-CN" altLang="en-US" sz="1600" b="1" dirty="0">
              <a:solidFill>
                <a:schemeClr val="tx1"/>
              </a:solidFill>
              <a:effectLst>
                <a:outerShdw blurRad="38100" dist="19050" dir="2700000" algn="tl" rotWithShape="0">
                  <a:schemeClr val="dk1">
                    <a:alpha val="4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25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50"/>
                                        <p:tgtEl>
                                          <p:spTgt spid="4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250"/>
                                        <p:tgtEl>
                                          <p:spTgt spid="4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250"/>
                                        <p:tgtEl>
                                          <p:spTgt spid="48"/>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right)">
                                      <p:cBhvr>
                                        <p:cTn id="31" dur="250"/>
                                        <p:tgtEl>
                                          <p:spTgt spid="5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50"/>
                                        <p:tgtEl>
                                          <p:spTgt spid="4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p:bldP spid="47" grpId="0"/>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05     </a:t>
            </a:r>
            <a:r>
              <a:rPr lang="zh-CN" altLang="en-US" sz="3200" b="1" dirty="0" smtClean="0">
                <a:solidFill>
                  <a:schemeClr val="accent5">
                    <a:lumMod val="75000"/>
                  </a:schemeClr>
                </a:solidFill>
                <a:latin typeface="Century Gothic" panose="020B0502020202020204" pitchFamily="34" charset="0"/>
              </a:rPr>
              <a:t>应对</a:t>
            </a:r>
            <a:r>
              <a:rPr lang="zh-CN" altLang="en-US" sz="3200" b="1" dirty="0" smtClean="0">
                <a:solidFill>
                  <a:schemeClr val="accent5">
                    <a:lumMod val="75000"/>
                  </a:schemeClr>
                </a:solidFill>
                <a:latin typeface="Century Gothic" panose="020B0502020202020204" pitchFamily="34" charset="0"/>
              </a:rPr>
              <a:t>风险</a:t>
            </a:r>
            <a:endParaRPr lang="zh-CN" altLang="en-US" sz="3200" b="1" dirty="0" smtClean="0">
              <a:solidFill>
                <a:schemeClr val="accent5">
                  <a:lumMod val="75000"/>
                </a:schemeClr>
              </a:solidFill>
              <a:latin typeface="Century Gothic" panose="020B0502020202020204" pitchFamily="34" charset="0"/>
            </a:endParaRP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aphicFrame>
        <p:nvGraphicFramePr>
          <p:cNvPr id="0" name="表格 -1"/>
          <p:cNvGraphicFramePr/>
          <p:nvPr/>
        </p:nvGraphicFramePr>
        <p:xfrm>
          <a:off x="287655" y="1360170"/>
          <a:ext cx="11616055" cy="5091430"/>
        </p:xfrm>
        <a:graphic>
          <a:graphicData uri="http://schemas.openxmlformats.org/drawingml/2006/table">
            <a:tbl>
              <a:tblPr firstRow="1" bandRow="1">
                <a:tableStyleId>{5940675A-B579-460E-94D1-54222C63F5DA}</a:tableStyleId>
              </a:tblPr>
              <a:tblGrid>
                <a:gridCol w="479425"/>
                <a:gridCol w="2229485"/>
                <a:gridCol w="1315085"/>
                <a:gridCol w="2172335"/>
                <a:gridCol w="2937510"/>
                <a:gridCol w="2482215"/>
              </a:tblGrid>
              <a:tr h="397510">
                <a:tc>
                  <a:txBody>
                    <a:bodyPr/>
                    <a:p>
                      <a:pPr indent="0" algn="ctr">
                        <a:buNone/>
                      </a:pP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风险名称</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风险类别</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可能造成的影响</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可能发生时间</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应对措施</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090">
                <a:tc>
                  <a:txBody>
                    <a:bodyPr/>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技术学习不能按时完成分配下的任务</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技术风险</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编程任务难以及时完成，影响后阶段的进度</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开发阶段可能性：高</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趁早开始学习，在网上随课程跟进以提高学习效率 </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或可去除超出能力范围的非必要功能</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必要时向老师请教</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资金不足</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商业风险</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网上课程或买书成本太高，游戏上传平台可能也会收费</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开发，测试阶段可能性：中</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消极影响：中</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网上课程选择短时高效型（一般价格较低）</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学习书籍可到图书馆借阅</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资金由小组成员分摊</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820">
                <a:tc>
                  <a:txBody>
                    <a:bodyPr/>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游戏开发期间发现有超出预定学习内容之外的部分，需要额外学习</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技术风险</a:t>
                      </a: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管理风险</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可能由于需要学习相关知识使设计任务长时间延后</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开发阶段可能性：低</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首先在制订项目计划时应当考虑完全以使发生这类事件的概率降至最低</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将开发前的两个里程碑尽量提前以使开发期间有尽可能长的时间进行应变</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5635">
                <a:tc>
                  <a:txBody>
                    <a:bodyPr/>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组员生病难以维持状态继续工作</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管理风险</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此组员的任务被分到另外两位组员头上，加大他们的工作负担</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全部阶段可能性：中</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身体是革命的本钱</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夜跑每周至少参加一至两次</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多出去走走，不要老是坐在电脑面前</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9815">
                <a:tc>
                  <a:txBody>
                    <a:bodyPr/>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游戏上传后参体验人员过少，难以收集反馈数据进行优化改进</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商业风险</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可能有些隐藏的</a:t>
                      </a: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bug</a:t>
                      </a: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难以被及时发现，最终导致验收时出现问题。</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测试，维护阶段可能性：中</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与其他小组互相作为测试人员，相互促进，共同进步。</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请小组成员自行发动自己的人脉关系</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max</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技能，邀请亲朋好友帮忙测试。</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时尚中黑简体"/>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时尚中黑简体"/>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3033</Words>
  <Application>WPS 演示</Application>
  <PresentationFormat>自定义</PresentationFormat>
  <Paragraphs>509</Paragraphs>
  <Slides>19</Slides>
  <Notes>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40" baseType="lpstr">
      <vt:lpstr>Arial</vt:lpstr>
      <vt:lpstr>宋体</vt:lpstr>
      <vt:lpstr>Wingdings</vt:lpstr>
      <vt:lpstr>时尚中黑简体</vt:lpstr>
      <vt:lpstr>微软雅黑</vt:lpstr>
      <vt:lpstr>Calibri</vt:lpstr>
      <vt:lpstr>Century Gothic</vt:lpstr>
      <vt:lpstr>Wingdings</vt:lpstr>
      <vt:lpstr>Segoe UI</vt:lpstr>
      <vt:lpstr>Arial Unicode MS</vt:lpstr>
      <vt:lpstr>黑体</vt:lpstr>
      <vt:lpstr>华文行楷</vt:lpstr>
      <vt:lpstr>华文琥珀</vt:lpstr>
      <vt:lpstr>华文细黑</vt:lpstr>
      <vt:lpstr>华文隶书</vt:lpstr>
      <vt:lpstr>Verdana</vt:lpstr>
      <vt:lpstr>1_Office 主题</vt:lpstr>
      <vt:lpstr>2_Office 主题</vt:lpstr>
      <vt:lpstr>Word.Document.12</vt:lpstr>
      <vt:lpstr>Word.Document.12</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飞翔的心1375347447</cp:lastModifiedBy>
  <cp:revision>121</cp:revision>
  <dcterms:created xsi:type="dcterms:W3CDTF">2018-03-18T14:25:00Z</dcterms:created>
  <dcterms:modified xsi:type="dcterms:W3CDTF">2018-03-30T13:28:13Z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