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316" r:id="rId8"/>
    <p:sldId id="317" r:id="rId9"/>
    <p:sldId id="305" r:id="rId10"/>
    <p:sldId id="306" r:id="rId11"/>
    <p:sldId id="307" r:id="rId12"/>
    <p:sldId id="285" r:id="rId13"/>
    <p:sldId id="312" r:id="rId14"/>
    <p:sldId id="313" r:id="rId15"/>
    <p:sldId id="286" r:id="rId16"/>
    <p:sldId id="287" r:id="rId17"/>
    <p:sldId id="288" r:id="rId18"/>
    <p:sldId id="314" r:id="rId19"/>
    <p:sldId id="315" r:id="rId20"/>
    <p:sldId id="289" r:id="rId21"/>
    <p:sldId id="293" r:id="rId22"/>
    <p:sldId id="295" r:id="rId23"/>
    <p:sldId id="276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0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4E3F6-E354-4D67-8555-C7FB8BDFB0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5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841B-AF69-4D3A-949C-8025D68349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685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396EA-6E90-46F9-B1DD-FE60D6C78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618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E84-8472-441F-AC2F-0CD5313E6AC6}" type="datetime1">
              <a:rPr lang="zh-CN" altLang="en-US"/>
              <a:pPr>
                <a:defRPr/>
              </a:pPr>
              <a:t>2018/5/20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5C096-C85C-46A9-A0D9-991C3E026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C0C39-EE8C-4116-9CC5-0A17426B88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125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1"/>
            <a:ext cx="7772400" cy="125059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11423-F281-48FD-83EA-7600E5E5C2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0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8654D-03A5-4183-8A24-3893046E6D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401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5E2A-0FC9-467A-808A-CF0EDAB110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2318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D9941-971E-4271-AEDB-613421E714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78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D38A-35A8-4525-A277-80DB07C463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0328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7E849-7DE2-4B40-B460-862F10A6C8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723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65B74-4FE5-47BC-8D49-98EDC51293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83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CFD29D-1047-4C81-B44F-118CCF21A53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82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城市PNG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5350" r="12595"/>
          <a:stretch>
            <a:fillRect/>
          </a:stretch>
        </p:blipFill>
        <p:spPr bwMode="auto">
          <a:xfrm>
            <a:off x="3779840" y="1097140"/>
            <a:ext cx="4878387" cy="493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层"/>
          <p:cNvSpPr txBox="1">
            <a:spLocks noChangeArrowheads="1"/>
          </p:cNvSpPr>
          <p:nvPr/>
        </p:nvSpPr>
        <p:spPr bwMode="auto">
          <a:xfrm>
            <a:off x="414340" y="3018015"/>
            <a:ext cx="5381625" cy="769441"/>
          </a:xfrm>
          <a:prstGeom prst="rect">
            <a:avLst/>
          </a:prstGeom>
          <a:noFill/>
          <a:ln>
            <a:noFill/>
          </a:ln>
          <a:effectLst>
            <a:outerShdw dist="12699" dir="4379947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总体与详细设计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小标题层"/>
          <p:cNvSpPr txBox="1">
            <a:spLocks noChangeArrowheads="1"/>
          </p:cNvSpPr>
          <p:nvPr/>
        </p:nvSpPr>
        <p:spPr bwMode="auto">
          <a:xfrm>
            <a:off x="1608139" y="3795890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latin typeface="Adobe 黑体 Std R" pitchFamily="34" charset="-122"/>
                <a:ea typeface="Adobe 黑体 Std R" pitchFamily="34" charset="-122"/>
              </a:rPr>
              <a:t>G07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小组 组长：陈帆</a:t>
            </a:r>
            <a:endParaRPr lang="en-US" altLang="zh-CN" sz="1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组员：张荣阳，赵伟宏</a:t>
            </a:r>
            <a:endParaRPr lang="zh-CN" altLang="en-US" sz="1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2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39890"/>
            <a:ext cx="731838" cy="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93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8" y="1537874"/>
            <a:ext cx="4716199" cy="39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93181" y="1561356"/>
            <a:ext cx="5274310" cy="38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7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007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查看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概述：服务器端处理 前端传入的查看命令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查看排行榜信息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查看拥有皮肤信息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zh-CN" sz="1100" dirty="0"/>
              <a:t>查看排行</a:t>
            </a:r>
            <a:r>
              <a:rPr lang="zh-CN" altLang="zh-CN" sz="1100" dirty="0" smtClean="0"/>
              <a:t>榜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procedure </a:t>
            </a:r>
            <a:r>
              <a:rPr lang="en-US" altLang="zh-CN" sz="1100" dirty="0"/>
              <a:t>&lt;</a:t>
            </a:r>
            <a:r>
              <a:rPr lang="zh-CN" altLang="zh-CN" sz="1100" dirty="0"/>
              <a:t>处理来自</a:t>
            </a:r>
            <a:r>
              <a:rPr lang="en-US" altLang="zh-CN" sz="1100" dirty="0"/>
              <a:t>/remark</a:t>
            </a:r>
            <a:r>
              <a:rPr lang="zh-CN" altLang="zh-CN" sz="1100" dirty="0"/>
              <a:t>的请求</a:t>
            </a:r>
            <a:r>
              <a:rPr lang="en-US" altLang="zh-CN" sz="1100" dirty="0"/>
              <a:t>&gt; interface&lt;http</a:t>
            </a:r>
            <a:r>
              <a:rPr lang="zh-CN" altLang="zh-CN" sz="1100" dirty="0"/>
              <a:t>请求对象</a:t>
            </a:r>
            <a:r>
              <a:rPr lang="en-US" altLang="zh-CN" sz="1100" dirty="0"/>
              <a:t>&gt; is</a:t>
            </a:r>
            <a:endParaRPr lang="zh-CN" altLang="zh-CN" sz="1100" dirty="0"/>
          </a:p>
          <a:p>
            <a:r>
              <a:rPr lang="en-US" altLang="zh-CN" sz="1100" dirty="0"/>
              <a:t>begin</a:t>
            </a:r>
            <a:endParaRPr lang="zh-CN" altLang="zh-CN" sz="1100" dirty="0"/>
          </a:p>
          <a:p>
            <a:r>
              <a:rPr lang="en-US" altLang="zh-CN" sz="1100" dirty="0"/>
              <a:t>	if &lt;</a:t>
            </a:r>
            <a:r>
              <a:rPr lang="zh-CN" altLang="zh-CN" sz="1100" dirty="0"/>
              <a:t>从</a:t>
            </a:r>
            <a:r>
              <a:rPr lang="en-US" altLang="zh-CN" sz="1100" dirty="0"/>
              <a:t>request</a:t>
            </a:r>
            <a:r>
              <a:rPr lang="zh-CN" altLang="zh-CN" sz="1100" dirty="0"/>
              <a:t>对象的</a:t>
            </a:r>
            <a:r>
              <a:rPr lang="en-US" altLang="zh-CN" sz="1100" dirty="0"/>
              <a:t>session</a:t>
            </a:r>
            <a:r>
              <a:rPr lang="zh-CN" altLang="zh-CN" sz="1100" dirty="0"/>
              <a:t>中得出没有登录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zh-CN" altLang="zh-CN" sz="1100" dirty="0"/>
              <a:t>重定向到‘用户未登录’页面</a:t>
            </a:r>
          </a:p>
          <a:p>
            <a:r>
              <a:rPr lang="en-US" altLang="zh-CN" sz="1100" dirty="0"/>
              <a:t>    if &lt;</a:t>
            </a:r>
            <a:r>
              <a:rPr lang="zh-CN" altLang="zh-CN" sz="1100" dirty="0"/>
              <a:t>请求是</a:t>
            </a:r>
            <a:r>
              <a:rPr lang="en-US" altLang="zh-CN" sz="1100" dirty="0"/>
              <a:t>POST</a:t>
            </a:r>
            <a:r>
              <a:rPr lang="zh-CN" altLang="zh-CN" sz="1100" dirty="0"/>
              <a:t>请求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		form = </a:t>
            </a:r>
            <a:r>
              <a:rPr lang="zh-CN" altLang="zh-CN" sz="1100" dirty="0"/>
              <a:t>调用</a:t>
            </a:r>
            <a:r>
              <a:rPr lang="en-US" altLang="zh-CN" sz="1100" dirty="0" err="1"/>
              <a:t>RemarkForm</a:t>
            </a:r>
            <a:r>
              <a:rPr lang="zh-CN" altLang="zh-CN" sz="1100" dirty="0"/>
              <a:t>生成的表单</a:t>
            </a:r>
          </a:p>
          <a:p>
            <a:r>
              <a:rPr lang="en-US" altLang="zh-CN" sz="1100" dirty="0"/>
              <a:t>		if &lt;</a:t>
            </a:r>
            <a:r>
              <a:rPr lang="zh-CN" altLang="zh-CN" sz="1100" dirty="0"/>
              <a:t>表单验证成功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</a:t>
            </a:r>
            <a:r>
              <a:rPr lang="en-US" altLang="zh-CN" sz="1100" dirty="0"/>
              <a:t> = </a:t>
            </a:r>
            <a:r>
              <a:rPr lang="zh-CN" altLang="zh-CN" sz="1100" dirty="0"/>
              <a:t>调用</a:t>
            </a:r>
            <a:r>
              <a:rPr lang="en-US" altLang="zh-CN" sz="1100" dirty="0"/>
              <a:t>Remark</a:t>
            </a:r>
            <a:r>
              <a:rPr lang="zh-CN" altLang="zh-CN" sz="1100" dirty="0"/>
              <a:t>生成的</a:t>
            </a:r>
            <a:r>
              <a:rPr lang="en-US" altLang="zh-CN" sz="1100" dirty="0"/>
              <a:t>Remark</a:t>
            </a:r>
            <a:r>
              <a:rPr lang="zh-CN" altLang="zh-CN" sz="1100" dirty="0"/>
              <a:t>模型</a:t>
            </a:r>
          </a:p>
          <a:p>
            <a:r>
              <a:rPr lang="en-US" altLang="zh-CN" sz="1100" dirty="0"/>
              <a:t>			myremark.id 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'id'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资源</a:t>
            </a:r>
            <a:r>
              <a:rPr lang="en-US" altLang="zh-CN" sz="1100" dirty="0"/>
              <a:t>id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myremark.subject</a:t>
            </a:r>
            <a:r>
              <a:rPr lang="en-US" altLang="zh-CN" sz="1100" dirty="0"/>
              <a:t> 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'subject'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用户</a:t>
            </a:r>
            <a:r>
              <a:rPr lang="en-US" altLang="zh-CN" sz="1100" dirty="0"/>
              <a:t>subject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myremark.score</a:t>
            </a:r>
            <a:r>
              <a:rPr lang="en-US" altLang="zh-CN" sz="1100" dirty="0"/>
              <a:t>= </a:t>
            </a:r>
            <a:r>
              <a:rPr lang="zh-CN" altLang="zh-CN" sz="1100" dirty="0"/>
              <a:t>表单中</a:t>
            </a:r>
            <a:r>
              <a:rPr lang="en-US" altLang="zh-CN" sz="1100" dirty="0"/>
              <a:t>'score'</a:t>
            </a:r>
            <a:r>
              <a:rPr lang="zh-CN" altLang="zh-CN" sz="1100" dirty="0"/>
              <a:t>字段的数据</a:t>
            </a:r>
            <a:r>
              <a:rPr lang="en-US" altLang="zh-CN" sz="1100" dirty="0"/>
              <a:t>  //</a:t>
            </a:r>
            <a:r>
              <a:rPr lang="zh-CN" altLang="zh-CN" sz="1100" dirty="0"/>
              <a:t>积分</a:t>
            </a:r>
            <a:r>
              <a:rPr lang="en-US" altLang="zh-CN" sz="1100" dirty="0"/>
              <a:t>score</a:t>
            </a:r>
            <a:endParaRPr lang="zh-CN" altLang="zh-CN" sz="1100" dirty="0"/>
          </a:p>
          <a:p>
            <a:r>
              <a:rPr lang="en-US" altLang="zh-CN" sz="1100" dirty="0"/>
              <a:t>			</a:t>
            </a:r>
            <a:r>
              <a:rPr lang="zh-CN" altLang="zh-CN" sz="1100" dirty="0"/>
              <a:t>保存</a:t>
            </a:r>
            <a:r>
              <a:rPr lang="en-US" altLang="zh-CN" sz="1100" dirty="0" err="1"/>
              <a:t>myremark</a:t>
            </a:r>
            <a:r>
              <a:rPr lang="zh-CN" altLang="zh-CN" sz="1100" dirty="0"/>
              <a:t>并上传至游戏前端</a:t>
            </a:r>
            <a:r>
              <a:rPr lang="en-US" altLang="zh-CN" sz="1100" dirty="0"/>
              <a:t>			</a:t>
            </a:r>
            <a:endParaRPr lang="zh-CN" altLang="zh-CN" sz="1100" dirty="0"/>
          </a:p>
          <a:p>
            <a:r>
              <a:rPr lang="zh-CN" altLang="zh-CN" sz="1100" dirty="0"/>
              <a:t>出现“相应积分：”提示信息</a:t>
            </a:r>
          </a:p>
          <a:p>
            <a:r>
              <a:rPr lang="en-US" altLang="zh-CN" sz="1100" dirty="0"/>
              <a:t>    else</a:t>
            </a:r>
            <a:endParaRPr lang="zh-CN" altLang="zh-CN" sz="1100" dirty="0"/>
          </a:p>
          <a:p>
            <a:r>
              <a:rPr lang="en-US" altLang="zh-CN" sz="1100" dirty="0"/>
              <a:t>		form = </a:t>
            </a:r>
            <a:r>
              <a:rPr lang="zh-CN" altLang="zh-CN" sz="1100" dirty="0"/>
              <a:t>空的</a:t>
            </a:r>
            <a:r>
              <a:rPr lang="en-US" altLang="zh-CN" sz="1100" dirty="0" err="1"/>
              <a:t>RemarkForm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zh-CN" altLang="zh-CN" sz="1100" dirty="0"/>
              <a:t>返回‘查看界面’并显示含有该用户积分排行榜</a:t>
            </a:r>
          </a:p>
          <a:p>
            <a:r>
              <a:rPr lang="en-US" altLang="zh-CN" sz="1100" dirty="0"/>
              <a:t>end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1341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zh-CN" sz="1100" dirty="0"/>
              <a:t>查看</a:t>
            </a:r>
            <a:r>
              <a:rPr lang="zh-CN" altLang="zh-CN" sz="1100" dirty="0" smtClean="0"/>
              <a:t>皮肤</a:t>
            </a:r>
            <a:endParaRPr lang="en-US" altLang="zh-CN" sz="1100" dirty="0" smtClean="0"/>
          </a:p>
          <a:p>
            <a:endParaRPr lang="zh-CN" altLang="zh-CN" sz="1100" dirty="0"/>
          </a:p>
          <a:p>
            <a:r>
              <a:rPr lang="en-US" altLang="zh-CN" sz="1100" dirty="0"/>
              <a:t>procedure &lt;</a:t>
            </a:r>
            <a:r>
              <a:rPr lang="zh-CN" altLang="zh-CN" sz="1100" dirty="0"/>
              <a:t>处理来自</a:t>
            </a:r>
            <a:r>
              <a:rPr lang="en-US" altLang="zh-CN" sz="1100" dirty="0"/>
              <a:t>/remark/</a:t>
            </a:r>
            <a:r>
              <a:rPr lang="en-US" altLang="zh-CN" sz="1100" dirty="0" err="1"/>
              <a:t>delete?id</a:t>
            </a:r>
            <a:r>
              <a:rPr lang="en-US" altLang="zh-CN" sz="1100" dirty="0"/>
              <a:t>=</a:t>
            </a:r>
            <a:r>
              <a:rPr lang="zh-CN" altLang="zh-CN" sz="1100" dirty="0"/>
              <a:t>的请求</a:t>
            </a:r>
            <a:r>
              <a:rPr lang="en-US" altLang="zh-CN" sz="1100" dirty="0"/>
              <a:t>&gt; interface&lt;http</a:t>
            </a:r>
            <a:r>
              <a:rPr lang="zh-CN" altLang="zh-CN" sz="1100" dirty="0"/>
              <a:t>请求对象</a:t>
            </a:r>
            <a:r>
              <a:rPr lang="en-US" altLang="zh-CN" sz="1100" dirty="0"/>
              <a:t>&gt; is</a:t>
            </a:r>
            <a:endParaRPr lang="zh-CN" altLang="zh-CN" sz="1100" dirty="0"/>
          </a:p>
          <a:p>
            <a:r>
              <a:rPr lang="en-US" altLang="zh-CN" sz="1100" dirty="0"/>
              <a:t>begin</a:t>
            </a:r>
            <a:endParaRPr lang="zh-CN" altLang="zh-CN" sz="1100" dirty="0"/>
          </a:p>
          <a:p>
            <a:r>
              <a:rPr lang="en-US" altLang="zh-CN" sz="1100" dirty="0"/>
              <a:t>    if &lt;</a:t>
            </a:r>
            <a:r>
              <a:rPr lang="zh-CN" altLang="zh-CN" sz="1100" dirty="0"/>
              <a:t>从</a:t>
            </a:r>
            <a:r>
              <a:rPr lang="en-US" altLang="zh-CN" sz="1100" dirty="0"/>
              <a:t>request</a:t>
            </a:r>
            <a:r>
              <a:rPr lang="zh-CN" altLang="zh-CN" sz="1100" dirty="0"/>
              <a:t>对象的</a:t>
            </a:r>
            <a:r>
              <a:rPr lang="en-US" altLang="zh-CN" sz="1100" dirty="0"/>
              <a:t>session</a:t>
            </a:r>
            <a:r>
              <a:rPr lang="zh-CN" altLang="zh-CN" sz="1100" dirty="0"/>
              <a:t>中得出没有皮肤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zh-CN" altLang="zh-CN" sz="1100" dirty="0"/>
              <a:t>显示‘没有皮肤’提示信息</a:t>
            </a:r>
          </a:p>
          <a:p>
            <a:r>
              <a:rPr lang="en-US" altLang="zh-CN" sz="1100" dirty="0"/>
              <a:t>    else if &lt;</a:t>
            </a:r>
            <a:r>
              <a:rPr lang="zh-CN" altLang="zh-CN" sz="1100" dirty="0"/>
              <a:t>请求不是</a:t>
            </a:r>
            <a:r>
              <a:rPr lang="en-US" altLang="zh-CN" sz="1100" dirty="0"/>
              <a:t>get</a:t>
            </a:r>
            <a:r>
              <a:rPr lang="zh-CN" altLang="zh-CN" sz="1100" dirty="0"/>
              <a:t>请求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raise 404</a:t>
            </a:r>
            <a:r>
              <a:rPr lang="zh-CN" altLang="zh-CN" sz="1100" dirty="0"/>
              <a:t>异常</a:t>
            </a:r>
          </a:p>
          <a:p>
            <a:r>
              <a:rPr lang="en-US" altLang="zh-CN" sz="1100" dirty="0"/>
              <a:t>    else #</a:t>
            </a:r>
            <a:r>
              <a:rPr lang="zh-CN" altLang="zh-CN" sz="1100" dirty="0"/>
              <a:t>请求是</a:t>
            </a:r>
            <a:r>
              <a:rPr lang="en-US" altLang="zh-CN" sz="1100" dirty="0"/>
              <a:t>get</a:t>
            </a:r>
            <a:r>
              <a:rPr lang="zh-CN" altLang="zh-CN" sz="1100" dirty="0"/>
              <a:t>请求</a:t>
            </a:r>
          </a:p>
          <a:p>
            <a:r>
              <a:rPr lang="en-US" altLang="zh-CN" sz="1100" dirty="0"/>
              <a:t>        if &lt;</a:t>
            </a:r>
            <a:r>
              <a:rPr lang="zh-CN" altLang="zh-CN" sz="1100" dirty="0"/>
              <a:t>请求信息不存在</a:t>
            </a:r>
            <a:r>
              <a:rPr lang="en-US" altLang="zh-CN" sz="1100" dirty="0"/>
              <a:t>&gt; then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zh-CN" altLang="zh-CN" sz="1100" dirty="0"/>
              <a:t>返回用户信息未找到出错页面</a:t>
            </a:r>
          </a:p>
          <a:p>
            <a:r>
              <a:rPr lang="en-US" altLang="zh-CN" sz="1100" dirty="0"/>
              <a:t>        begin &lt;</a:t>
            </a:r>
            <a:r>
              <a:rPr lang="zh-CN" altLang="zh-CN" sz="1100" dirty="0"/>
              <a:t>提取皮肤信息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zh-CN" altLang="zh-CN" sz="1100" dirty="0"/>
              <a:t>从数据库提取当前用户已经获得皮肤相关信息</a:t>
            </a:r>
          </a:p>
          <a:p>
            <a:r>
              <a:rPr lang="en-US" altLang="zh-CN" sz="1100" dirty="0"/>
              <a:t>        end</a:t>
            </a:r>
            <a:endParaRPr lang="zh-CN" altLang="zh-CN" sz="1100" dirty="0"/>
          </a:p>
          <a:p>
            <a:r>
              <a:rPr lang="zh-CN" altLang="zh-CN" sz="1100" dirty="0"/>
              <a:t>从数据库导出相应皮肤信息（通过查询语句）</a:t>
            </a:r>
          </a:p>
          <a:p>
            <a:r>
              <a:rPr lang="en-US" altLang="zh-CN" sz="1100" dirty="0"/>
              <a:t>             </a:t>
            </a:r>
            <a:r>
              <a:rPr lang="zh-CN" altLang="zh-CN" sz="1100" dirty="0"/>
              <a:t>返回‘查看界面’并显示该用户皮肤相关信息</a:t>
            </a:r>
          </a:p>
          <a:p>
            <a:r>
              <a:rPr lang="en-US" altLang="zh-CN" sz="1100" dirty="0"/>
              <a:t>end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394974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51848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用户登录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认证子系统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概述：识别用户，获取用户信息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用户信息匹配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获取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用户游戏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记录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获取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用户最高分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获取用户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皮肤解锁情况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procedure &lt;</a:t>
            </a:r>
            <a:r>
              <a:rPr lang="zh-CN" altLang="en-US" sz="1000" dirty="0"/>
              <a:t>处理来自</a:t>
            </a:r>
            <a:r>
              <a:rPr lang="en-US" altLang="zh-CN" sz="1000" dirty="0"/>
              <a:t>/remark/</a:t>
            </a:r>
            <a:r>
              <a:rPr lang="en-US" altLang="zh-CN" sz="1000" dirty="0" err="1"/>
              <a:t>delete?id</a:t>
            </a:r>
            <a:r>
              <a:rPr lang="en-US" altLang="zh-CN" sz="1000" dirty="0"/>
              <a:t>=</a:t>
            </a:r>
            <a:r>
              <a:rPr lang="zh-CN" altLang="en-US" sz="1000" dirty="0"/>
              <a:t>的请求</a:t>
            </a:r>
            <a:r>
              <a:rPr lang="en-US" altLang="zh-CN" sz="1000" dirty="0"/>
              <a:t>&gt; interface&lt;http</a:t>
            </a:r>
            <a:r>
              <a:rPr lang="zh-CN" altLang="en-US" sz="1000" dirty="0"/>
              <a:t>请求对象</a:t>
            </a:r>
            <a:r>
              <a:rPr lang="en-US" altLang="zh-CN" sz="10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if &lt;</a:t>
            </a:r>
            <a:r>
              <a:rPr lang="zh-CN" altLang="en-US" sz="1000" dirty="0"/>
              <a:t>从</a:t>
            </a:r>
            <a:r>
              <a:rPr lang="en-US" altLang="zh-CN" sz="1000" dirty="0"/>
              <a:t>request</a:t>
            </a:r>
            <a:r>
              <a:rPr lang="zh-CN" altLang="en-US" sz="1000" dirty="0"/>
              <a:t>对象的</a:t>
            </a:r>
            <a:r>
              <a:rPr lang="en-US" altLang="zh-CN" sz="1000" dirty="0"/>
              <a:t>session</a:t>
            </a:r>
            <a:r>
              <a:rPr lang="zh-CN" altLang="en-US" sz="1000" dirty="0"/>
              <a:t>中得出没有登录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</a:t>
            </a:r>
            <a:r>
              <a:rPr lang="zh-CN" altLang="en-US" sz="10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</a:t>
            </a:r>
            <a:r>
              <a:rPr lang="en-US" altLang="zh-CN" sz="1000" dirty="0"/>
              <a:t>else if &lt;</a:t>
            </a:r>
            <a:r>
              <a:rPr lang="zh-CN" altLang="en-US" sz="1000" dirty="0"/>
              <a:t>请求不是</a:t>
            </a:r>
            <a:r>
              <a:rPr lang="en-US" altLang="zh-CN" sz="1000" dirty="0"/>
              <a:t>get</a:t>
            </a:r>
            <a:r>
              <a:rPr lang="zh-CN" altLang="en-US" sz="1000" dirty="0"/>
              <a:t>请求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raise 404</a:t>
            </a:r>
            <a:r>
              <a:rPr lang="zh-CN" altLang="en-US" sz="10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</a:t>
            </a:r>
            <a:r>
              <a:rPr lang="en-US" altLang="zh-CN" sz="1000" dirty="0"/>
              <a:t>else #</a:t>
            </a:r>
            <a:r>
              <a:rPr lang="zh-CN" altLang="en-US" sz="1000" dirty="0"/>
              <a:t>请求是</a:t>
            </a:r>
            <a:r>
              <a:rPr lang="en-US" altLang="zh-CN" sz="1000" dirty="0"/>
              <a:t>get</a:t>
            </a:r>
            <a:r>
              <a:rPr lang="zh-CN" altLang="en-US" sz="10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if &lt;</a:t>
            </a:r>
            <a:r>
              <a:rPr lang="zh-CN" altLang="en-US" sz="1000" dirty="0"/>
              <a:t>请求用户不存在</a:t>
            </a:r>
            <a:r>
              <a:rPr lang="en-US" altLang="zh-CN" sz="10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    </a:t>
            </a:r>
            <a:r>
              <a:rPr lang="zh-CN" altLang="en-US" sz="1000" dirty="0"/>
              <a:t>返回用户未找到出错页面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begin &lt;</a:t>
            </a:r>
            <a:r>
              <a:rPr lang="zh-CN" altLang="en-US" sz="1000" dirty="0"/>
              <a:t>整合信息</a:t>
            </a:r>
            <a:r>
              <a:rPr lang="en-US" altLang="zh-CN" sz="1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      </a:t>
            </a:r>
            <a:r>
              <a:rPr lang="zh-CN" altLang="en-US" sz="1000" dirty="0"/>
              <a:t>将</a:t>
            </a:r>
            <a:r>
              <a:rPr lang="en-US" altLang="zh-CN" sz="1000" dirty="0"/>
              <a:t>code</a:t>
            </a:r>
            <a:r>
              <a:rPr lang="zh-CN" altLang="en-US" sz="1000" dirty="0"/>
              <a:t>和服务器小程序相关</a:t>
            </a:r>
            <a:r>
              <a:rPr lang="en-US" altLang="zh-CN" sz="1000" dirty="0"/>
              <a:t>id</a:t>
            </a:r>
            <a:r>
              <a:rPr lang="zh-CN" altLang="en-US" sz="1000" dirty="0"/>
              <a:t>等等准备发送至微信服务接口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        </a:t>
            </a:r>
            <a:r>
              <a:rPr lang="en-US" altLang="zh-CN" sz="1000" dirty="0"/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     </a:t>
            </a:r>
            <a:r>
              <a:rPr lang="zh-CN" altLang="en-US" sz="1000" dirty="0"/>
              <a:t>微信服务接口接收信息成功，产生相应反馈</a:t>
            </a:r>
          </a:p>
          <a:p>
            <a:pPr>
              <a:lnSpc>
                <a:spcPct val="150000"/>
              </a:lnSpc>
            </a:pPr>
            <a:r>
              <a:rPr lang="zh-CN" altLang="en-US" sz="1000" dirty="0"/>
              <a:t>用户登录成功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72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信息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更新子系统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137420"/>
            <a:ext cx="60486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概述：位于服务器端，关于游戏结束后从数据库将用户上次游戏的积分调出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；位于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服务器端，关于游戏结束后从数据库将用户最新游戏的积分和皮肤信息更新。</a:t>
            </a: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获取用户最高得分和皮肤信息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更新用户最高得分和皮肤信息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/>
              <a:t>#</a:t>
            </a:r>
            <a:r>
              <a:rPr lang="zh-CN" altLang="en-US" sz="800" dirty="0"/>
              <a:t>积分提取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procedure &lt;</a:t>
            </a:r>
            <a:r>
              <a:rPr lang="zh-CN" altLang="en-US" sz="800" dirty="0"/>
              <a:t>处理来自</a:t>
            </a:r>
            <a:r>
              <a:rPr lang="en-US" altLang="zh-CN" sz="800" dirty="0"/>
              <a:t>/remark</a:t>
            </a:r>
            <a:r>
              <a:rPr lang="zh-CN" altLang="en-US" sz="800" dirty="0"/>
              <a:t>的请求</a:t>
            </a:r>
            <a:r>
              <a:rPr lang="en-US" altLang="zh-CN" sz="800" dirty="0"/>
              <a:t>&gt; interface&lt;http</a:t>
            </a:r>
            <a:r>
              <a:rPr lang="zh-CN" altLang="en-US" sz="800" dirty="0"/>
              <a:t>请求对象</a:t>
            </a:r>
            <a:r>
              <a:rPr lang="en-US" altLang="zh-CN" sz="8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if &lt;</a:t>
            </a:r>
            <a:r>
              <a:rPr lang="zh-CN" altLang="en-US" sz="800" dirty="0"/>
              <a:t>从</a:t>
            </a:r>
            <a:r>
              <a:rPr lang="en-US" altLang="zh-CN" sz="800" dirty="0"/>
              <a:t>request</a:t>
            </a:r>
            <a:r>
              <a:rPr lang="zh-CN" altLang="en-US" sz="800" dirty="0"/>
              <a:t>对象的</a:t>
            </a:r>
            <a:r>
              <a:rPr lang="en-US" altLang="zh-CN" sz="800" dirty="0"/>
              <a:t>session</a:t>
            </a:r>
            <a:r>
              <a:rPr lang="zh-CN" altLang="en-US" sz="800" dirty="0"/>
              <a:t>中得出没有登录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        </a:t>
            </a:r>
            <a:r>
              <a:rPr lang="zh-CN" altLang="en-US" sz="800" dirty="0"/>
              <a:t>重定向到‘用户未登录’页面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    </a:t>
            </a:r>
            <a:r>
              <a:rPr lang="en-US" altLang="zh-CN" sz="800" dirty="0"/>
              <a:t>if &lt;</a:t>
            </a:r>
            <a:r>
              <a:rPr lang="zh-CN" altLang="en-US" sz="800" dirty="0"/>
              <a:t>请求是</a:t>
            </a:r>
            <a:r>
              <a:rPr lang="en-US" altLang="zh-CN" sz="800" dirty="0"/>
              <a:t>POST</a:t>
            </a:r>
            <a:r>
              <a:rPr lang="zh-CN" altLang="en-US" sz="800" dirty="0"/>
              <a:t>请求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form = </a:t>
            </a:r>
            <a:r>
              <a:rPr lang="zh-CN" altLang="en-US" sz="800" dirty="0"/>
              <a:t>调用</a:t>
            </a:r>
            <a:r>
              <a:rPr lang="en-US" altLang="zh-CN" sz="800" dirty="0" err="1"/>
              <a:t>RemarkForm</a:t>
            </a:r>
            <a:r>
              <a:rPr lang="zh-CN" altLang="en-US" sz="800" dirty="0"/>
              <a:t>生成的表单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		</a:t>
            </a:r>
            <a:r>
              <a:rPr lang="en-US" altLang="zh-CN" sz="800" dirty="0"/>
              <a:t>if &lt;</a:t>
            </a:r>
            <a:r>
              <a:rPr lang="zh-CN" altLang="en-US" sz="800" dirty="0"/>
              <a:t>表单验证成功</a:t>
            </a:r>
            <a:r>
              <a:rPr lang="en-US" altLang="zh-CN" sz="8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</a:t>
            </a:r>
            <a:r>
              <a:rPr lang="en-US" altLang="zh-CN" sz="800" dirty="0"/>
              <a:t> = </a:t>
            </a:r>
            <a:r>
              <a:rPr lang="zh-CN" altLang="en-US" sz="800" dirty="0"/>
              <a:t>调用</a:t>
            </a:r>
            <a:r>
              <a:rPr lang="en-US" altLang="zh-CN" sz="800" dirty="0"/>
              <a:t>Remark</a:t>
            </a:r>
            <a:r>
              <a:rPr lang="zh-CN" altLang="en-US" sz="800" dirty="0"/>
              <a:t>生成的</a:t>
            </a:r>
            <a:r>
              <a:rPr lang="en-US" altLang="zh-CN" sz="800" dirty="0"/>
              <a:t>Remark</a:t>
            </a:r>
            <a:r>
              <a:rPr lang="zh-CN" altLang="en-US" sz="800" dirty="0"/>
              <a:t>模型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			</a:t>
            </a:r>
            <a:r>
              <a:rPr lang="en-US" altLang="zh-CN" sz="800" dirty="0"/>
              <a:t>myremark.id 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'id'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资源</a:t>
            </a:r>
            <a:r>
              <a:rPr lang="en-US" altLang="zh-CN" sz="800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myremark.subject</a:t>
            </a:r>
            <a:r>
              <a:rPr lang="en-US" altLang="zh-CN" sz="800" dirty="0"/>
              <a:t> 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'subject'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用户</a:t>
            </a:r>
            <a:r>
              <a:rPr lang="en-US" altLang="zh-CN" sz="800" dirty="0"/>
              <a:t>subject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en-US" altLang="zh-CN" sz="800" dirty="0" err="1"/>
              <a:t>myremark.score</a:t>
            </a:r>
            <a:r>
              <a:rPr lang="en-US" altLang="zh-CN" sz="800" dirty="0"/>
              <a:t>= </a:t>
            </a:r>
            <a:r>
              <a:rPr lang="zh-CN" altLang="en-US" sz="800" dirty="0"/>
              <a:t>表单中</a:t>
            </a:r>
            <a:r>
              <a:rPr lang="en-US" altLang="zh-CN" sz="800" dirty="0"/>
              <a:t>'score'</a:t>
            </a:r>
            <a:r>
              <a:rPr lang="zh-CN" altLang="en-US" sz="800" dirty="0"/>
              <a:t>字段的数据  </a:t>
            </a:r>
            <a:r>
              <a:rPr lang="en-US" altLang="zh-CN" sz="800" dirty="0"/>
              <a:t>//</a:t>
            </a:r>
            <a:r>
              <a:rPr lang="zh-CN" altLang="en-US" sz="800" dirty="0"/>
              <a:t>积分</a:t>
            </a:r>
            <a:r>
              <a:rPr lang="en-US" altLang="zh-CN" sz="800" dirty="0"/>
              <a:t>score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	</a:t>
            </a:r>
            <a:r>
              <a:rPr lang="zh-CN" altLang="en-US" sz="800" dirty="0"/>
              <a:t>保存</a:t>
            </a:r>
            <a:r>
              <a:rPr lang="en-US" altLang="zh-CN" sz="800" dirty="0" err="1"/>
              <a:t>myremark</a:t>
            </a:r>
            <a:r>
              <a:rPr lang="zh-CN" altLang="en-US" sz="800" dirty="0"/>
              <a:t>并上传至游戏前端			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出现“相应积分：”提示信息</a:t>
            </a:r>
          </a:p>
          <a:p>
            <a:pPr>
              <a:lnSpc>
                <a:spcPct val="150000"/>
              </a:lnSpc>
            </a:pPr>
            <a:r>
              <a:rPr lang="zh-CN" altLang="en-US" sz="800" dirty="0"/>
              <a:t>    </a:t>
            </a:r>
            <a:r>
              <a:rPr lang="en-US" altLang="zh-CN" sz="8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		form = </a:t>
            </a:r>
            <a:r>
              <a:rPr lang="zh-CN" altLang="en-US" sz="800" dirty="0"/>
              <a:t>空的</a:t>
            </a:r>
            <a:r>
              <a:rPr lang="en-US" altLang="zh-CN" sz="800" dirty="0" err="1"/>
              <a:t>RemarkForm</a:t>
            </a:r>
            <a:endParaRPr lang="en-US" altLang="zh-CN" sz="800" dirty="0"/>
          </a:p>
          <a:p>
            <a:pPr>
              <a:lnSpc>
                <a:spcPct val="150000"/>
              </a:lnSpc>
            </a:pPr>
            <a:r>
              <a:rPr lang="en-US" altLang="zh-CN" sz="800" dirty="0"/>
              <a:t>	</a:t>
            </a:r>
            <a:r>
              <a:rPr lang="zh-CN" altLang="en-US" sz="800" dirty="0"/>
              <a:t>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79799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模块具体流程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768752" cy="339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/>
              <a:t>#</a:t>
            </a:r>
            <a:r>
              <a:rPr lang="zh-CN" altLang="en-US" sz="900" dirty="0"/>
              <a:t>信息更新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procedure &lt;</a:t>
            </a:r>
            <a:r>
              <a:rPr lang="zh-CN" altLang="en-US" sz="900" dirty="0"/>
              <a:t>处理来自</a:t>
            </a:r>
            <a:r>
              <a:rPr lang="en-US" altLang="zh-CN" sz="900" dirty="0"/>
              <a:t>/remark/</a:t>
            </a:r>
            <a:r>
              <a:rPr lang="en-US" altLang="zh-CN" sz="900" dirty="0" err="1"/>
              <a:t>delete?id</a:t>
            </a:r>
            <a:r>
              <a:rPr lang="en-US" altLang="zh-CN" sz="900" dirty="0"/>
              <a:t>=</a:t>
            </a:r>
            <a:r>
              <a:rPr lang="zh-CN" altLang="en-US" sz="900" dirty="0"/>
              <a:t>的请求</a:t>
            </a:r>
            <a:r>
              <a:rPr lang="en-US" altLang="zh-CN" sz="900" dirty="0"/>
              <a:t>&gt; interface&lt;http</a:t>
            </a:r>
            <a:r>
              <a:rPr lang="zh-CN" altLang="en-US" sz="900" dirty="0"/>
              <a:t>请求对象</a:t>
            </a:r>
            <a:r>
              <a:rPr lang="en-US" altLang="zh-CN" sz="9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if &lt;</a:t>
            </a:r>
            <a:r>
              <a:rPr lang="zh-CN" altLang="en-US" sz="900" dirty="0"/>
              <a:t>从</a:t>
            </a:r>
            <a:r>
              <a:rPr lang="en-US" altLang="zh-CN" sz="900" dirty="0"/>
              <a:t>request</a:t>
            </a:r>
            <a:r>
              <a:rPr lang="zh-CN" altLang="en-US" sz="900" dirty="0"/>
              <a:t>对象的</a:t>
            </a:r>
            <a:r>
              <a:rPr lang="en-US" altLang="zh-CN" sz="900" dirty="0"/>
              <a:t>session</a:t>
            </a:r>
            <a:r>
              <a:rPr lang="zh-CN" altLang="en-US" sz="900" dirty="0"/>
              <a:t>中得出没有登录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</a:t>
            </a:r>
            <a:r>
              <a:rPr lang="zh-CN" altLang="en-US" sz="9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</a:t>
            </a:r>
            <a:r>
              <a:rPr lang="en-US" altLang="zh-CN" sz="900" dirty="0"/>
              <a:t>else if &lt;</a:t>
            </a:r>
            <a:r>
              <a:rPr lang="zh-CN" altLang="en-US" sz="900" dirty="0"/>
              <a:t>请求不是</a:t>
            </a:r>
            <a:r>
              <a:rPr lang="en-US" altLang="zh-CN" sz="900" dirty="0"/>
              <a:t>get</a:t>
            </a:r>
            <a:r>
              <a:rPr lang="zh-CN" altLang="en-US" sz="900" dirty="0"/>
              <a:t>请求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raise 404</a:t>
            </a:r>
            <a:r>
              <a:rPr lang="zh-CN" altLang="en-US" sz="9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</a:t>
            </a:r>
            <a:r>
              <a:rPr lang="en-US" altLang="zh-CN" sz="900" dirty="0"/>
              <a:t>else #</a:t>
            </a:r>
            <a:r>
              <a:rPr lang="zh-CN" altLang="en-US" sz="900" dirty="0"/>
              <a:t>请求是</a:t>
            </a:r>
            <a:r>
              <a:rPr lang="en-US" altLang="zh-CN" sz="900" dirty="0"/>
              <a:t>get</a:t>
            </a:r>
            <a:r>
              <a:rPr lang="zh-CN" altLang="en-US" sz="9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if &lt;</a:t>
            </a:r>
            <a:r>
              <a:rPr lang="zh-CN" altLang="en-US" sz="900" dirty="0"/>
              <a:t>请求信息不存在</a:t>
            </a:r>
            <a:r>
              <a:rPr lang="en-US" altLang="zh-CN" sz="9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    </a:t>
            </a:r>
            <a:r>
              <a:rPr lang="zh-CN" altLang="en-US" sz="900" dirty="0"/>
              <a:t>返回用户信息未找到出错页面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begin &lt;</a:t>
            </a:r>
            <a:r>
              <a:rPr lang="zh-CN" altLang="en-US" sz="900" dirty="0"/>
              <a:t>更新信息</a:t>
            </a:r>
            <a:r>
              <a:rPr lang="en-US" altLang="zh-CN" sz="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            </a:t>
            </a:r>
            <a:r>
              <a:rPr lang="zh-CN" altLang="en-US" sz="900" dirty="0"/>
              <a:t>更新相应信息至数据库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</a:t>
            </a:r>
            <a:r>
              <a:rPr lang="en-US" altLang="zh-CN" sz="900" dirty="0"/>
              <a:t>end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出现新的积分排行榜</a:t>
            </a:r>
          </a:p>
          <a:p>
            <a:pPr>
              <a:lnSpc>
                <a:spcPct val="150000"/>
              </a:lnSpc>
            </a:pPr>
            <a:r>
              <a:rPr lang="zh-CN" altLang="en-US" sz="900" dirty="0"/>
              <a:t>             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9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59008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角三角形 10"/>
          <p:cNvSpPr>
            <a:spLocks noChangeArrowheads="1"/>
          </p:cNvSpPr>
          <p:nvPr/>
        </p:nvSpPr>
        <p:spPr bwMode="auto">
          <a:xfrm>
            <a:off x="-10699" y="-15875"/>
            <a:ext cx="5152119" cy="5736167"/>
          </a:xfrm>
          <a:prstGeom prst="rtTriangle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lIns="71250" tIns="35625" rIns="71250" bIns="35625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sz="3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 rot="2700000">
            <a:off x="632662" y="3191463"/>
            <a:ext cx="3518277" cy="7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700" b="1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8225" y="1109927"/>
            <a:ext cx="3664970" cy="4078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250" tIns="35625" rIns="71250" bIns="35625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686924" y="1157223"/>
            <a:ext cx="130107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1</a:t>
            </a:r>
            <a:r>
              <a:rPr lang="zh-CN" altLang="en-US" sz="2000" b="1" dirty="0" smtClean="0">
                <a:ea typeface="微软雅黑" pitchFamily="34" charset="-122"/>
              </a:rPr>
              <a:t>、引言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86924" y="1630153"/>
            <a:ext cx="1949146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2</a:t>
            </a:r>
            <a:r>
              <a:rPr lang="zh-CN" altLang="en-US" sz="2000" b="1" dirty="0" smtClean="0">
                <a:ea typeface="微软雅黑" pitchFamily="34" charset="-122"/>
              </a:rPr>
              <a:t>、参考文献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86924" y="2103259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3</a:t>
            </a:r>
            <a:r>
              <a:rPr lang="zh-CN" altLang="en-US" sz="2000" b="1" dirty="0" smtClean="0">
                <a:ea typeface="微软雅黑" pitchFamily="34" charset="-122"/>
              </a:rPr>
              <a:t>、组员绩效评定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686924" y="2572626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4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ea typeface="微软雅黑" pitchFamily="34" charset="-122"/>
              </a:rPr>
              <a:t>Gantt</a:t>
            </a:r>
            <a:r>
              <a:rPr lang="zh-CN" altLang="en-US" sz="2000" b="1" dirty="0" smtClean="0">
                <a:ea typeface="微软雅黑" pitchFamily="34" charset="-122"/>
              </a:rPr>
              <a:t>图更新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19164" y="3869658"/>
            <a:ext cx="256497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7</a:t>
            </a:r>
            <a:r>
              <a:rPr lang="zh-CN" altLang="en-US" sz="2000" b="1" dirty="0" smtClean="0">
                <a:ea typeface="微软雅黑" pitchFamily="34" charset="-122"/>
              </a:rPr>
              <a:t>、模块具体流程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08496" y="4279830"/>
            <a:ext cx="2276946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8</a:t>
            </a:r>
            <a:r>
              <a:rPr lang="zh-CN" altLang="en-US" sz="2000" b="1" dirty="0" smtClean="0">
                <a:ea typeface="微软雅黑" pitchFamily="34" charset="-122"/>
              </a:rPr>
              <a:t>、数据库设计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686924" y="3428868"/>
            <a:ext cx="1901300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6</a:t>
            </a:r>
            <a:r>
              <a:rPr lang="zh-CN" altLang="en-US" sz="2000" b="1" dirty="0" smtClean="0"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ea typeface="微软雅黑" pitchFamily="34" charset="-122"/>
              </a:rPr>
              <a:t>HIPO</a:t>
            </a:r>
            <a:r>
              <a:rPr lang="zh-CN" altLang="en-US" sz="2000" b="1" dirty="0" smtClean="0">
                <a:ea typeface="微软雅黑" pitchFamily="34" charset="-122"/>
              </a:rPr>
              <a:t>图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08496" y="2968120"/>
            <a:ext cx="2597218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 smtClean="0">
                <a:ea typeface="微软雅黑" pitchFamily="34" charset="-122"/>
              </a:rPr>
              <a:t>5</a:t>
            </a:r>
            <a:r>
              <a:rPr lang="zh-CN" altLang="en-US" sz="2000" b="1" dirty="0" smtClean="0">
                <a:ea typeface="微软雅黑" pitchFamily="34" charset="-122"/>
              </a:rPr>
              <a:t>、界面原型设计</a:t>
            </a:r>
            <a:endParaRPr lang="zh-CN" altLang="en-US" sz="20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5822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6727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游戏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进行子系统</a:t>
            </a:r>
            <a:endParaRPr lang="en-US" altLang="zh-CN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137420"/>
            <a:ext cx="60486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概述：载入下一场景地图，判断用户是否过关，并进行分数的累加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功能：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随机选择函数（物品位置等数据）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计算水平位移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判断是否套中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得分</a:t>
            </a:r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计算</a:t>
            </a:r>
            <a:endParaRPr lang="en-US" altLang="zh-CN" sz="2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200" dirty="0" smtClean="0">
                <a:latin typeface="微软雅黑 Light" pitchFamily="34" charset="-122"/>
                <a:ea typeface="微软雅黑 Light" pitchFamily="34" charset="-122"/>
              </a:rPr>
              <a:t>具体伪代码详见 </a:t>
            </a:r>
            <a:r>
              <a:rPr lang="zh-CN" altLang="en-US" sz="2200" u="sng" dirty="0" smtClean="0">
                <a:latin typeface="微软雅黑 Light" pitchFamily="34" charset="-122"/>
                <a:ea typeface="微软雅黑 Light" pitchFamily="34" charset="-122"/>
              </a:rPr>
              <a:t>游戏进行</a:t>
            </a:r>
            <a:r>
              <a:rPr lang="en-US" altLang="zh-CN" sz="2200" u="sng" dirty="0" smtClean="0">
                <a:latin typeface="微软雅黑 Light" pitchFamily="34" charset="-122"/>
                <a:ea typeface="微软雅黑 Light" pitchFamily="34" charset="-122"/>
              </a:rPr>
              <a:t>.doc</a:t>
            </a:r>
          </a:p>
        </p:txBody>
      </p:sp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数据库设计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789159"/>
              </p:ext>
            </p:extLst>
          </p:nvPr>
        </p:nvGraphicFramePr>
        <p:xfrm>
          <a:off x="1187624" y="2425452"/>
          <a:ext cx="6668087" cy="111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2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56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表名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功能说明</a:t>
                      </a:r>
                      <a:endParaRPr lang="zh-CN" sz="18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34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游戏皮肤</a:t>
                      </a:r>
                      <a:r>
                        <a:rPr 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5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18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user_skin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用户拥有的皮肤信息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0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UML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76979"/>
            <a:ext cx="4119458" cy="25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57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4870"/>
          <a:stretch>
            <a:fillRect/>
          </a:stretch>
        </p:blipFill>
        <p:spPr bwMode="auto">
          <a:xfrm>
            <a:off x="-19050" y="-2646"/>
            <a:ext cx="471249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572000" y="0"/>
            <a:ext cx="4572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71323" tIns="35662" rIns="71323" bIns="35662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5"/>
          <p:cNvSpPr>
            <a:spLocks noChangeArrowheads="1"/>
          </p:cNvSpPr>
          <p:nvPr/>
        </p:nvSpPr>
        <p:spPr bwMode="auto">
          <a:xfrm>
            <a:off x="5441157" y="2217209"/>
            <a:ext cx="3061097" cy="19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/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Thank you  for</a:t>
            </a:r>
          </a:p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watching</a:t>
            </a:r>
            <a:endParaRPr lang="zh-CN" altLang="en-US" sz="4000" dirty="0"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843463" y="2057136"/>
            <a:ext cx="447675" cy="750093"/>
            <a:chOff x="0" y="0"/>
            <a:chExt cx="376" cy="567"/>
          </a:xfrm>
        </p:grpSpPr>
        <p:sp>
          <p:nvSpPr>
            <p:cNvPr id="30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7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201" y="1"/>
              <a:ext cx="1" cy="1"/>
            </a:xfrm>
            <a:prstGeom prst="rect">
              <a:avLst/>
            </a:pr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80" name="Freeform 6"/>
            <p:cNvSpPr>
              <a:spLocks noChangeArrowheads="1"/>
            </p:cNvSpPr>
            <p:nvPr/>
          </p:nvSpPr>
          <p:spPr bwMode="auto">
            <a:xfrm>
              <a:off x="112" y="495"/>
              <a:ext cx="120" cy="73"/>
            </a:xfrm>
            <a:custGeom>
              <a:avLst/>
              <a:gdLst>
                <a:gd name="T0" fmla="*/ 120 w 120"/>
                <a:gd name="T1" fmla="*/ 0 h 73"/>
                <a:gd name="T2" fmla="*/ 60 w 120"/>
                <a:gd name="T3" fmla="*/ 73 h 73"/>
                <a:gd name="T4" fmla="*/ 0 w 120"/>
                <a:gd name="T5" fmla="*/ 1 h 73"/>
                <a:gd name="T6" fmla="*/ 120 w 120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3">
                  <a:moveTo>
                    <a:pt x="120" y="0"/>
                  </a:moveTo>
                  <a:lnTo>
                    <a:pt x="60" y="73"/>
                  </a:lnTo>
                  <a:lnTo>
                    <a:pt x="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7"/>
            <p:cNvSpPr>
              <a:spLocks noChangeArrowheads="1"/>
            </p:cNvSpPr>
            <p:nvPr/>
          </p:nvSpPr>
          <p:spPr bwMode="auto">
            <a:xfrm>
              <a:off x="0" y="120"/>
              <a:ext cx="345" cy="344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8"/>
            <p:cNvSpPr>
              <a:spLocks noChangeArrowheads="1"/>
            </p:cNvSpPr>
            <p:nvPr/>
          </p:nvSpPr>
          <p:spPr bwMode="auto">
            <a:xfrm>
              <a:off x="199" y="86"/>
              <a:ext cx="177" cy="178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 noChangeArrowheads="1"/>
            </p:cNvSpPr>
            <p:nvPr/>
          </p:nvSpPr>
          <p:spPr bwMode="auto">
            <a:xfrm>
              <a:off x="38" y="361"/>
              <a:ext cx="269" cy="122"/>
            </a:xfrm>
            <a:custGeom>
              <a:avLst/>
              <a:gdLst>
                <a:gd name="T0" fmla="*/ 205 w 269"/>
                <a:gd name="T1" fmla="*/ 121 h 122"/>
                <a:gd name="T2" fmla="*/ 269 w 269"/>
                <a:gd name="T3" fmla="*/ 45 h 122"/>
                <a:gd name="T4" fmla="*/ 269 w 269"/>
                <a:gd name="T5" fmla="*/ 45 h 122"/>
                <a:gd name="T6" fmla="*/ 269 w 269"/>
                <a:gd name="T7" fmla="*/ 45 h 122"/>
                <a:gd name="T8" fmla="*/ 202 w 269"/>
                <a:gd name="T9" fmla="*/ 0 h 122"/>
                <a:gd name="T10" fmla="*/ 134 w 269"/>
                <a:gd name="T11" fmla="*/ 45 h 122"/>
                <a:gd name="T12" fmla="*/ 67 w 269"/>
                <a:gd name="T13" fmla="*/ 0 h 122"/>
                <a:gd name="T14" fmla="*/ 0 w 269"/>
                <a:gd name="T15" fmla="*/ 45 h 122"/>
                <a:gd name="T16" fmla="*/ 0 w 269"/>
                <a:gd name="T17" fmla="*/ 45 h 122"/>
                <a:gd name="T18" fmla="*/ 0 w 269"/>
                <a:gd name="T19" fmla="*/ 45 h 122"/>
                <a:gd name="T20" fmla="*/ 65 w 269"/>
                <a:gd name="T21" fmla="*/ 122 h 122"/>
                <a:gd name="T22" fmla="*/ 205 w 269"/>
                <a:gd name="T23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2">
                  <a:moveTo>
                    <a:pt x="205" y="121"/>
                  </a:moveTo>
                  <a:lnTo>
                    <a:pt x="269" y="45"/>
                  </a:lnTo>
                  <a:lnTo>
                    <a:pt x="202" y="0"/>
                  </a:lnTo>
                  <a:lnTo>
                    <a:pt x="134" y="45"/>
                  </a:lnTo>
                  <a:lnTo>
                    <a:pt x="67" y="0"/>
                  </a:lnTo>
                  <a:lnTo>
                    <a:pt x="0" y="45"/>
                  </a:lnTo>
                  <a:lnTo>
                    <a:pt x="65" y="122"/>
                  </a:lnTo>
                  <a:lnTo>
                    <a:pt x="205" y="121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917978"/>
      </p:ext>
    </p:extLst>
  </p:cSld>
  <p:clrMapOvr>
    <a:masterClrMapping/>
  </p:clrMapOvr>
  <p:transition spd="slow" advTm="50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331640" y="1405265"/>
            <a:ext cx="21266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引言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本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PPT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目的为阐明系统所采用的方案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图解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本系统的软件结构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以及落实到具体模块的实现（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PDL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99056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331640" y="1485587"/>
            <a:ext cx="20885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引用文献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itchFamily="34" charset="-122"/>
                <a:ea typeface="微软雅黑 Light" pitchFamily="34" charset="-122"/>
              </a:rPr>
              <a:t>[1]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张海潘，牟永敏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软件工程导论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[M].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北京：清华大学出版社，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1996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305-335</a:t>
            </a: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[2]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郗晓勇，概要设计说明书，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blog.csdn.net/beijiguangyong/article/details/5906367#_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Toc521464967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2018.5.18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[3]</a:t>
            </a:r>
            <a:r>
              <a:rPr lang="zh-CN" altLang="zh-CN" sz="1400" dirty="0" smtClean="0"/>
              <a:t>翻滚</a:t>
            </a:r>
            <a:r>
              <a:rPr lang="zh-CN" altLang="zh-CN" sz="1400" dirty="0"/>
              <a:t>吧乐宝宝</a:t>
            </a:r>
            <a:r>
              <a:rPr lang="en-US" altLang="zh-CN" sz="1400" dirty="0"/>
              <a:t>i</a:t>
            </a:r>
            <a:r>
              <a:rPr lang="zh-CN" altLang="zh-CN" sz="1400" dirty="0"/>
              <a:t>，即现订餐详细设计说明书，</a:t>
            </a:r>
            <a:r>
              <a:rPr lang="en-US" altLang="zh-CN" sz="1400" dirty="0">
                <a:latin typeface="+mn-ea"/>
              </a:rPr>
              <a:t>https://</a:t>
            </a:r>
            <a:r>
              <a:rPr lang="en-US" altLang="zh-CN" sz="1400" dirty="0" smtClean="0">
                <a:latin typeface="+mn-ea"/>
              </a:rPr>
              <a:t>wenku.baidu.com/view/36f85876ac02de80d4d8d15abe23482fb4da0289.html?from=search</a:t>
            </a:r>
            <a:r>
              <a:rPr lang="zh-CN" altLang="zh-CN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2018.5.18</a:t>
            </a:r>
            <a:endParaRPr lang="zh-CN" altLang="zh-CN" sz="1400" dirty="0">
              <a:latin typeface="+mn-ea"/>
            </a:endParaRP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[4]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panlei199242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，程序系统的结构，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wenku.baidu.com/view/90b569e8a48da0116c175f0e7cd184254b351b9c.html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2018.5.19</a:t>
            </a:r>
          </a:p>
          <a:p>
            <a:r>
              <a:rPr lang="en-US" altLang="zh-CN" sz="1400" b="1" dirty="0" smtClean="0">
                <a:latin typeface="微软雅黑 Light" pitchFamily="34" charset="-122"/>
                <a:ea typeface="微软雅黑 Light" pitchFamily="34" charset="-122"/>
              </a:rPr>
              <a:t>[5]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三小，详细设计说明书，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https://www.cnblogs.com/lsgsanxiao/p/4784941.html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2018.5.19</a:t>
            </a:r>
          </a:p>
          <a:p>
            <a:r>
              <a:rPr lang="en-US" altLang="zh-CN" sz="1400" b="1" dirty="0">
                <a:latin typeface="微软雅黑 Light" pitchFamily="34" charset="-122"/>
                <a:ea typeface="微软雅黑 Light" pitchFamily="34" charset="-122"/>
              </a:rPr>
              <a:t>[6] 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倾听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岁月，微信小程序 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- 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获取用户信息，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</a:rPr>
              <a:t>https://blog.csdn.net/u014559227/article/details/71088788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2018.5.18</a:t>
            </a:r>
            <a:endParaRPr lang="en-US" altLang="zh-CN" sz="1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43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5040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组员绩效评定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（详见 绩效考核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_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详细设计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.excel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）</a:t>
            </a:r>
            <a:endParaRPr lang="en-US" sz="14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9434" r="2443" b="7834"/>
          <a:stretch/>
        </p:blipFill>
        <p:spPr bwMode="auto">
          <a:xfrm>
            <a:off x="3018560" y="4072491"/>
            <a:ext cx="5595242" cy="79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8502" y="4287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赵伟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宏：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502" y="2353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陈帆：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502" y="3236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张荣阳：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021173" y="2174582"/>
            <a:ext cx="5657475" cy="78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0"/>
          <a:stretch/>
        </p:blipFill>
        <p:spPr bwMode="auto">
          <a:xfrm>
            <a:off x="3018560" y="3065929"/>
            <a:ext cx="5654402" cy="76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77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024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Gantt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图更新</a:t>
            </a:r>
            <a:endParaRPr lang="en-US" sz="32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3"/>
          <a:stretch/>
        </p:blipFill>
        <p:spPr bwMode="auto">
          <a:xfrm>
            <a:off x="1403338" y="2076979"/>
            <a:ext cx="6351099" cy="354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766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2448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界面原型设计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76979"/>
            <a:ext cx="1872973" cy="351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40" y="2076979"/>
            <a:ext cx="1829231" cy="351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3563888" y="3289548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7020272" y="3289548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694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187624" y="1489348"/>
            <a:ext cx="2448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界面原型设计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915816" y="3326876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5796136" y="3327872"/>
            <a:ext cx="792088" cy="6480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76978"/>
            <a:ext cx="1791520" cy="345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76978"/>
            <a:ext cx="1787673" cy="345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694" y="2076979"/>
            <a:ext cx="1795657" cy="345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394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41047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HIPO</a:t>
            </a:r>
            <a:r>
              <a:rPr lang="zh-CN" altLang="en-US" sz="32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图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（详见 详细的实现计划</a:t>
            </a:r>
            <a:r>
              <a:rPr lang="en-US" altLang="zh-CN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.doc</a:t>
            </a:r>
            <a:r>
              <a:rPr lang="zh-CN" altLang="en-US" sz="14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）</a:t>
            </a:r>
            <a:endParaRPr lang="en-US" sz="14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2076979"/>
            <a:ext cx="4502930" cy="34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719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73C4"/>
      </a:dk2>
      <a:lt2>
        <a:srgbClr val="00AFF0"/>
      </a:lt2>
      <a:accent1>
        <a:srgbClr val="EB7D1E"/>
      </a:accent1>
      <a:accent2>
        <a:srgbClr val="FFBE00"/>
      </a:accent2>
      <a:accent3>
        <a:srgbClr val="FFFFFF"/>
      </a:accent3>
      <a:accent4>
        <a:srgbClr val="000000"/>
      </a:accent4>
      <a:accent5>
        <a:srgbClr val="F3BFAB"/>
      </a:accent5>
      <a:accent6>
        <a:srgbClr val="E7AC00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73C4"/>
        </a:dk2>
        <a:lt2>
          <a:srgbClr val="00AFF0"/>
        </a:lt2>
        <a:accent1>
          <a:srgbClr val="EB7D1E"/>
        </a:accent1>
        <a:accent2>
          <a:srgbClr val="FFBE00"/>
        </a:accent2>
        <a:accent3>
          <a:srgbClr val="FFFFFF"/>
        </a:accent3>
        <a:accent4>
          <a:srgbClr val="000000"/>
        </a:accent4>
        <a:accent5>
          <a:srgbClr val="F3BFAB"/>
        </a:accent5>
        <a:accent6>
          <a:srgbClr val="E7AC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811</Words>
  <Application>Microsoft Office PowerPoint</Application>
  <PresentationFormat>全屏显示(16:10)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79</cp:revision>
  <dcterms:created xsi:type="dcterms:W3CDTF">2018-04-22T11:40:04Z</dcterms:created>
  <dcterms:modified xsi:type="dcterms:W3CDTF">2018-05-20T05:22:04Z</dcterms:modified>
</cp:coreProperties>
</file>