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2" r:id="rId3"/>
    <p:sldId id="260" r:id="rId4"/>
    <p:sldId id="263" r:id="rId5"/>
    <p:sldId id="264" r:id="rId6"/>
    <p:sldId id="265" r:id="rId7"/>
    <p:sldId id="266" r:id="rId8"/>
    <p:sldId id="267" r:id="rId9"/>
    <p:sldId id="270" r:id="rId10"/>
    <p:sldId id="277" r:id="rId11"/>
    <p:sldId id="271" r:id="rId12"/>
    <p:sldId id="272" r:id="rId13"/>
    <p:sldId id="280" r:id="rId14"/>
    <p:sldId id="281" r:id="rId15"/>
    <p:sldId id="273" r:id="rId16"/>
    <p:sldId id="274" r:id="rId17"/>
    <p:sldId id="278" r:id="rId18"/>
    <p:sldId id="279" r:id="rId19"/>
    <p:sldId id="275" r:id="rId20"/>
    <p:sldId id="282" r:id="rId21"/>
    <p:sldId id="276" r:id="rId22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970" y="-62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6238"/>
            <a:ext cx="7772400" cy="1224139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84E3F6-E354-4D67-8555-C7FB8BDFB06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93542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53841B-AF69-4D3A-949C-8025D683490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5868544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9306"/>
            <a:ext cx="2057400" cy="4875389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9306"/>
            <a:ext cx="6019800" cy="4875389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7396EA-6E90-46F9-B1DD-FE60D6C783C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1736189"/>
      </p:ext>
    </p:extLst>
  </p:cSld>
  <p:clrMapOvr>
    <a:masterClrMapping/>
  </p:clrMapOvr>
  <p:transition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4D5E84-8472-441F-AC2F-0CD5313E6AC6}" type="datetime1">
              <a:rPr lang="zh-CN" altLang="en-US"/>
              <a:pPr>
                <a:defRPr/>
              </a:pPr>
              <a:t>2018/4/25</a:t>
            </a:fld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55C096-C85C-46A9-A0D9-991C3E0264E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585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9C0C39-EE8C-4116-9CC5-0A17426B88A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612594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94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1821"/>
            <a:ext cx="7772400" cy="125059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611423-F281-48FD-83EA-7600E5E5C2E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3680123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1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1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78654D-03A5-4183-8A24-3893046E6DC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8040188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8820"/>
            <a:ext cx="4040188" cy="53445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3278"/>
            <a:ext cx="4040188" cy="329141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278820"/>
            <a:ext cx="4041775" cy="53445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813278"/>
            <a:ext cx="4041775" cy="329141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E95E2A-0FC9-467A-808A-CF0EDAB1105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1823181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0D9941-971E-4271-AEDB-613421E714C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6937846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A6D38A-35A8-4525-A277-80DB07C4633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0003280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27544"/>
            <a:ext cx="3008313" cy="96837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15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195917"/>
            <a:ext cx="3008313" cy="39087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A7E849-7DE2-4B40-B460-862F10A6C81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567230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72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1528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3223"/>
            <a:ext cx="5486400" cy="6702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365B74-4FE5-47BC-8D49-98EDC512936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1478376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4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29306"/>
            <a:ext cx="82296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333501"/>
            <a:ext cx="8229600" cy="3771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5296959"/>
            <a:ext cx="2133600" cy="305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 sz="1200" smtClean="0">
                <a:solidFill>
                  <a:srgbClr val="898989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/>
            </a:pPr>
            <a:endParaRPr lang="zh-CN" altLang="en-US"/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5296959"/>
            <a:ext cx="2895600" cy="305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>
              <a:defRPr sz="1200" smtClean="0">
                <a:solidFill>
                  <a:srgbClr val="898989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/>
            </a:pPr>
            <a:endParaRPr lang="zh-CN" altLang="en-US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5296959"/>
            <a:ext cx="2133600" cy="305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fld id="{3ACFD29D-1047-4C81-B44F-118CCF21A537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t>‹#›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678266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spd="slow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그림 6" descr="000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9144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城市PNG" descr="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12" t="15350" r="12595"/>
          <a:stretch>
            <a:fillRect/>
          </a:stretch>
        </p:blipFill>
        <p:spPr bwMode="auto">
          <a:xfrm>
            <a:off x="3779840" y="1097140"/>
            <a:ext cx="4878387" cy="4937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0" name="标题层"/>
          <p:cNvSpPr txBox="1">
            <a:spLocks noChangeArrowheads="1"/>
          </p:cNvSpPr>
          <p:nvPr/>
        </p:nvSpPr>
        <p:spPr bwMode="auto">
          <a:xfrm>
            <a:off x="414340" y="3018015"/>
            <a:ext cx="5381625" cy="769441"/>
          </a:xfrm>
          <a:prstGeom prst="rect">
            <a:avLst/>
          </a:prstGeom>
          <a:noFill/>
          <a:ln>
            <a:noFill/>
          </a:ln>
          <a:effectLst>
            <a:outerShdw dist="12699" dir="4379947" algn="ctr" rotWithShape="0">
              <a:srgbClr val="000000">
                <a:alpha val="3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4400" b="1" dirty="0" smtClean="0">
                <a:latin typeface="微软雅黑" pitchFamily="34" charset="-122"/>
                <a:ea typeface="微软雅黑" pitchFamily="34" charset="-122"/>
              </a:rPr>
              <a:t>项目需求分析</a:t>
            </a:r>
            <a:endParaRPr lang="zh-CN" altLang="en-US" sz="4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221" name="小标题层"/>
          <p:cNvSpPr txBox="1">
            <a:spLocks noChangeArrowheads="1"/>
          </p:cNvSpPr>
          <p:nvPr/>
        </p:nvSpPr>
        <p:spPr bwMode="auto">
          <a:xfrm>
            <a:off x="1608139" y="3795890"/>
            <a:ext cx="1980029" cy="523220"/>
          </a:xfrm>
          <a:prstGeom prst="rect">
            <a:avLst/>
          </a:prstGeom>
          <a:noFill/>
          <a:ln>
            <a:noFill/>
          </a:ln>
          <a:effectLst>
            <a:outerShdw dist="12700" dir="2700000" algn="ctr" rotWithShape="0">
              <a:srgbClr val="000000">
                <a:alpha val="3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1400" dirty="0" smtClean="0">
                <a:latin typeface="Adobe 黑体 Std R" pitchFamily="34" charset="-122"/>
                <a:ea typeface="Adobe 黑体 Std R" pitchFamily="34" charset="-122"/>
              </a:rPr>
              <a:t>G07</a:t>
            </a:r>
            <a:r>
              <a:rPr lang="zh-CN" altLang="en-US" sz="1400" dirty="0" smtClean="0">
                <a:latin typeface="Adobe 黑体 Std R" pitchFamily="34" charset="-122"/>
                <a:ea typeface="Adobe 黑体 Std R" pitchFamily="34" charset="-122"/>
              </a:rPr>
              <a:t>小组 组长</a:t>
            </a:r>
            <a:r>
              <a:rPr lang="zh-CN" altLang="en-US" sz="1400" dirty="0" smtClean="0">
                <a:latin typeface="Adobe 黑体 Std R" pitchFamily="34" charset="-122"/>
                <a:ea typeface="Adobe 黑体 Std R" pitchFamily="34" charset="-122"/>
              </a:rPr>
              <a:t>：陈帆</a:t>
            </a:r>
            <a:endParaRPr lang="en-US" altLang="zh-CN" sz="1400" dirty="0" smtClean="0">
              <a:latin typeface="Adobe 黑体 Std R" pitchFamily="34" charset="-122"/>
              <a:ea typeface="Adobe 黑体 Std R" pitchFamily="34" charset="-122"/>
            </a:endParaRPr>
          </a:p>
          <a:p>
            <a:r>
              <a:rPr lang="zh-CN" altLang="en-US" sz="1400" dirty="0" smtClean="0">
                <a:latin typeface="Adobe 黑体 Std R" pitchFamily="34" charset="-122"/>
                <a:ea typeface="Adobe 黑体 Std R" pitchFamily="34" charset="-122"/>
              </a:rPr>
              <a:t>组员：张荣阳，赵伟宏</a:t>
            </a:r>
            <a:endParaRPr lang="zh-CN" altLang="en-US" sz="1400" dirty="0">
              <a:latin typeface="Adobe 黑体 Std R" pitchFamily="34" charset="-122"/>
              <a:ea typeface="Adobe 黑体 Std R" pitchFamily="34" charset="-122"/>
            </a:endParaRPr>
          </a:p>
        </p:txBody>
      </p:sp>
      <p:pic>
        <p:nvPicPr>
          <p:cNvPr id="9222" name="图片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125" y="239890"/>
            <a:ext cx="731838" cy="754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889315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7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/>
      <p:bldP spid="922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6" descr="000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9144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矩形 3"/>
          <p:cNvSpPr>
            <a:spLocks noChangeArrowheads="1"/>
          </p:cNvSpPr>
          <p:nvPr/>
        </p:nvSpPr>
        <p:spPr bwMode="auto">
          <a:xfrm>
            <a:off x="1" y="1256771"/>
            <a:ext cx="9148763" cy="820208"/>
          </a:xfrm>
          <a:prstGeom prst="rect">
            <a:avLst/>
          </a:prstGeom>
          <a:solidFill>
            <a:srgbClr val="92D050">
              <a:alpha val="85097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5" name="文本框 1"/>
          <p:cNvSpPr>
            <a:spLocks noChangeArrowheads="1"/>
          </p:cNvSpPr>
          <p:nvPr/>
        </p:nvSpPr>
        <p:spPr bwMode="auto">
          <a:xfrm>
            <a:off x="1171575" y="666750"/>
            <a:ext cx="289636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4000" dirty="0">
                <a:solidFill>
                  <a:srgbClr val="AECB01"/>
                </a:solidFill>
                <a:latin typeface="方正仿宋简体" charset="-122"/>
                <a:ea typeface="方正仿宋简体" charset="-122"/>
                <a:sym typeface="方正仿宋简体" charset="-122"/>
              </a:rPr>
              <a:t>综合</a:t>
            </a:r>
            <a:r>
              <a:rPr lang="zh-CN" altLang="en-US" sz="4000" dirty="0" smtClean="0">
                <a:solidFill>
                  <a:srgbClr val="AECB01"/>
                </a:solidFill>
                <a:latin typeface="方正仿宋简体" charset="-122"/>
                <a:ea typeface="方正仿宋简体" charset="-122"/>
                <a:sym typeface="方正仿宋简体" charset="-122"/>
              </a:rPr>
              <a:t>需求</a:t>
            </a:r>
            <a:endParaRPr lang="zh-CN" altLang="en-US" sz="4000" dirty="0">
              <a:solidFill>
                <a:srgbClr val="AECB01"/>
              </a:solidFill>
              <a:latin typeface="方正仿宋简体" charset="-122"/>
              <a:ea typeface="方正仿宋简体" charset="-122"/>
              <a:sym typeface="方正仿宋简体" charset="-122"/>
            </a:endParaRPr>
          </a:p>
        </p:txBody>
      </p:sp>
      <p:sp>
        <p:nvSpPr>
          <p:cNvPr id="16" name="文本框 2"/>
          <p:cNvSpPr>
            <a:spLocks noChangeArrowheads="1"/>
          </p:cNvSpPr>
          <p:nvPr/>
        </p:nvSpPr>
        <p:spPr bwMode="auto">
          <a:xfrm>
            <a:off x="1403338" y="1537874"/>
            <a:ext cx="324067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3A3838"/>
                </a:solidFill>
                <a:latin typeface="微软雅黑 Light" pitchFamily="34" charset="-122"/>
                <a:ea typeface="微软雅黑 Light" pitchFamily="34" charset="-122"/>
                <a:sym typeface="方正仿宋简体" charset="-122"/>
              </a:rPr>
              <a:t>接口需求</a:t>
            </a:r>
            <a:endParaRPr lang="en-US" sz="2800" b="1" dirty="0">
              <a:solidFill>
                <a:srgbClr val="3A3838"/>
              </a:solidFill>
              <a:latin typeface="微软雅黑 Light" pitchFamily="34" charset="-122"/>
              <a:ea typeface="微软雅黑 Light" pitchFamily="34" charset="-122"/>
              <a:sym typeface="方正仿宋简体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75656" y="2137420"/>
            <a:ext cx="6048672" cy="3353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 Light" pitchFamily="34" charset="-122"/>
                <a:ea typeface="微软雅黑 Light" pitchFamily="34" charset="-122"/>
              </a:rPr>
              <a:t>用户接口</a:t>
            </a:r>
            <a:r>
              <a:rPr lang="en-US" altLang="zh-CN" sz="2400" dirty="0">
                <a:latin typeface="微软雅黑 Light" pitchFamily="34" charset="-122"/>
                <a:ea typeface="微软雅黑 Light" pitchFamily="34" charset="-122"/>
              </a:rPr>
              <a:t>(User Interface)</a:t>
            </a:r>
            <a:r>
              <a:rPr lang="zh-CN" altLang="en-US" sz="2400" dirty="0">
                <a:latin typeface="微软雅黑 Light" pitchFamily="34" charset="-122"/>
                <a:ea typeface="微软雅黑 Light" pitchFamily="34" charset="-122"/>
              </a:rPr>
              <a:t>需求：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 Light" pitchFamily="34" charset="-122"/>
                <a:ea typeface="微软雅黑 Light" pitchFamily="34" charset="-122"/>
              </a:rPr>
              <a:t>用户的下载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 Light" pitchFamily="34" charset="-122"/>
                <a:ea typeface="微软雅黑 Light" pitchFamily="34" charset="-122"/>
              </a:rPr>
              <a:t>用户的上传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 Light" pitchFamily="34" charset="-122"/>
                <a:ea typeface="微软雅黑 Light" pitchFamily="34" charset="-122"/>
              </a:rPr>
              <a:t>用户的评论</a:t>
            </a:r>
          </a:p>
          <a:p>
            <a:pPr>
              <a:lnSpc>
                <a:spcPct val="150000"/>
              </a:lnSpc>
            </a:pPr>
            <a:endParaRPr lang="zh-CN" altLang="en-US" sz="2400" dirty="0"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 Light" pitchFamily="34" charset="-122"/>
                <a:ea typeface="微软雅黑 Light" pitchFamily="34" charset="-122"/>
              </a:rPr>
              <a:t>通信接口</a:t>
            </a:r>
            <a:r>
              <a:rPr lang="en-US" altLang="zh-CN" sz="2400" dirty="0">
                <a:latin typeface="微软雅黑 Light" pitchFamily="34" charset="-122"/>
                <a:ea typeface="微软雅黑 Light" pitchFamily="34" charset="-122"/>
              </a:rPr>
              <a:t>(Communication Interface)</a:t>
            </a:r>
            <a:r>
              <a:rPr lang="zh-CN" altLang="en-US" sz="2400" dirty="0">
                <a:latin typeface="微软雅黑 Light" pitchFamily="34" charset="-122"/>
                <a:ea typeface="微软雅黑 Light" pitchFamily="34" charset="-122"/>
              </a:rPr>
              <a:t>需求：</a:t>
            </a:r>
          </a:p>
        </p:txBody>
      </p:sp>
    </p:spTree>
    <p:extLst>
      <p:ext uri="{BB962C8B-B14F-4D97-AF65-F5344CB8AC3E}">
        <p14:creationId xmlns:p14="http://schemas.microsoft.com/office/powerpoint/2010/main" val="300503842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6" descr="000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9144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矩形 3"/>
          <p:cNvSpPr>
            <a:spLocks noChangeArrowheads="1"/>
          </p:cNvSpPr>
          <p:nvPr/>
        </p:nvSpPr>
        <p:spPr bwMode="auto">
          <a:xfrm>
            <a:off x="1" y="1256771"/>
            <a:ext cx="9148763" cy="820208"/>
          </a:xfrm>
          <a:prstGeom prst="rect">
            <a:avLst/>
          </a:prstGeom>
          <a:solidFill>
            <a:srgbClr val="92D050">
              <a:alpha val="85097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5" name="文本框 1"/>
          <p:cNvSpPr>
            <a:spLocks noChangeArrowheads="1"/>
          </p:cNvSpPr>
          <p:nvPr/>
        </p:nvSpPr>
        <p:spPr bwMode="auto">
          <a:xfrm>
            <a:off x="1171575" y="666750"/>
            <a:ext cx="289636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4000" dirty="0">
                <a:solidFill>
                  <a:srgbClr val="AECB01"/>
                </a:solidFill>
                <a:latin typeface="方正仿宋简体" charset="-122"/>
                <a:ea typeface="方正仿宋简体" charset="-122"/>
                <a:sym typeface="方正仿宋简体" charset="-122"/>
              </a:rPr>
              <a:t>综合</a:t>
            </a:r>
            <a:r>
              <a:rPr lang="zh-CN" altLang="en-US" sz="4000" dirty="0" smtClean="0">
                <a:solidFill>
                  <a:srgbClr val="AECB01"/>
                </a:solidFill>
                <a:latin typeface="方正仿宋简体" charset="-122"/>
                <a:ea typeface="方正仿宋简体" charset="-122"/>
                <a:sym typeface="方正仿宋简体" charset="-122"/>
              </a:rPr>
              <a:t>需求</a:t>
            </a:r>
            <a:endParaRPr lang="zh-CN" altLang="en-US" sz="4000" dirty="0">
              <a:solidFill>
                <a:srgbClr val="AECB01"/>
              </a:solidFill>
              <a:latin typeface="方正仿宋简体" charset="-122"/>
              <a:ea typeface="方正仿宋简体" charset="-122"/>
              <a:sym typeface="方正仿宋简体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91740" y="1519524"/>
            <a:ext cx="6048672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latin typeface="微软雅黑 Light" pitchFamily="34" charset="-122"/>
                <a:ea typeface="微软雅黑 Light" pitchFamily="34" charset="-122"/>
              </a:rPr>
              <a:t>约束</a:t>
            </a:r>
            <a:endParaRPr lang="zh-CN" altLang="en-US" sz="2400" b="1" dirty="0"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 Light" pitchFamily="34" charset="-122"/>
                <a:ea typeface="微软雅黑 Light" pitchFamily="34" charset="-122"/>
              </a:rPr>
              <a:t>软件限制：无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 Light" pitchFamily="34" charset="-122"/>
                <a:ea typeface="微软雅黑 Light" pitchFamily="34" charset="-122"/>
              </a:rPr>
              <a:t>硬件限制：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 Light" pitchFamily="34" charset="-122"/>
                <a:ea typeface="微软雅黑 Light" pitchFamily="34" charset="-122"/>
              </a:rPr>
              <a:t>可使用的服务器：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latin typeface="微软雅黑 Light" pitchFamily="34" charset="-122"/>
                <a:ea typeface="微软雅黑 Light" pitchFamily="34" charset="-122"/>
              </a:rPr>
              <a:t>逆向</a:t>
            </a:r>
            <a:r>
              <a:rPr lang="zh-CN" altLang="en-US" sz="2400" b="1" dirty="0">
                <a:latin typeface="微软雅黑 Light" pitchFamily="34" charset="-122"/>
                <a:ea typeface="微软雅黑 Light" pitchFamily="34" charset="-122"/>
              </a:rPr>
              <a:t>需求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 Light" pitchFamily="34" charset="-122"/>
                <a:ea typeface="微软雅黑 Light" pitchFamily="34" charset="-122"/>
              </a:rPr>
              <a:t>无需满足用户做种子的需求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latin typeface="微软雅黑 Light" pitchFamily="34" charset="-122"/>
                <a:ea typeface="微软雅黑 Light" pitchFamily="34" charset="-122"/>
              </a:rPr>
              <a:t>将来</a:t>
            </a:r>
            <a:r>
              <a:rPr lang="zh-CN" altLang="en-US" sz="2400" b="1" dirty="0">
                <a:latin typeface="微软雅黑 Light" pitchFamily="34" charset="-122"/>
                <a:ea typeface="微软雅黑 Light" pitchFamily="34" charset="-122"/>
              </a:rPr>
              <a:t>可能提出的要求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 Light" pitchFamily="34" charset="-122"/>
                <a:ea typeface="微软雅黑 Light" pitchFamily="34" charset="-122"/>
              </a:rPr>
              <a:t>用户的私有云空间（</a:t>
            </a:r>
            <a:r>
              <a:rPr lang="en-US" altLang="zh-CN" dirty="0" err="1">
                <a:latin typeface="微软雅黑 Light" pitchFamily="34" charset="-122"/>
                <a:ea typeface="微软雅黑 Light" pitchFamily="34" charset="-122"/>
              </a:rPr>
              <a:t>OwnCloud</a:t>
            </a:r>
            <a:r>
              <a:rPr lang="zh-CN" altLang="en-US" dirty="0">
                <a:latin typeface="微软雅黑 Light" pitchFamily="34" charset="-122"/>
                <a:ea typeface="微软雅黑 Light" pitchFamily="34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74128660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6" descr="000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9144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矩形 3"/>
          <p:cNvSpPr>
            <a:spLocks noChangeArrowheads="1"/>
          </p:cNvSpPr>
          <p:nvPr/>
        </p:nvSpPr>
        <p:spPr bwMode="auto">
          <a:xfrm>
            <a:off x="1" y="1256771"/>
            <a:ext cx="9148763" cy="820208"/>
          </a:xfrm>
          <a:prstGeom prst="rect">
            <a:avLst/>
          </a:prstGeom>
          <a:solidFill>
            <a:srgbClr val="92D050">
              <a:alpha val="85097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5" name="文本框 1"/>
          <p:cNvSpPr>
            <a:spLocks noChangeArrowheads="1"/>
          </p:cNvSpPr>
          <p:nvPr/>
        </p:nvSpPr>
        <p:spPr bwMode="auto">
          <a:xfrm>
            <a:off x="1171575" y="666750"/>
            <a:ext cx="289636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4000" dirty="0" smtClean="0">
                <a:solidFill>
                  <a:srgbClr val="AECB01"/>
                </a:solidFill>
                <a:latin typeface="方正仿宋简体" charset="-122"/>
                <a:ea typeface="方正仿宋简体" charset="-122"/>
                <a:sym typeface="方正仿宋简体" charset="-122"/>
              </a:rPr>
              <a:t>数据要求</a:t>
            </a:r>
            <a:endParaRPr lang="zh-CN" altLang="en-US" sz="4000" dirty="0">
              <a:solidFill>
                <a:srgbClr val="AECB01"/>
              </a:solidFill>
              <a:latin typeface="方正仿宋简体" charset="-122"/>
              <a:ea typeface="方正仿宋简体" charset="-122"/>
              <a:sym typeface="方正仿宋简体" charset="-122"/>
            </a:endParaRPr>
          </a:p>
        </p:txBody>
      </p:sp>
      <p:sp>
        <p:nvSpPr>
          <p:cNvPr id="16" name="文本框 2"/>
          <p:cNvSpPr>
            <a:spLocks noChangeArrowheads="1"/>
          </p:cNvSpPr>
          <p:nvPr/>
        </p:nvSpPr>
        <p:spPr bwMode="auto">
          <a:xfrm>
            <a:off x="1403338" y="1537874"/>
            <a:ext cx="20885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3A3838"/>
                </a:solidFill>
                <a:latin typeface="微软雅黑 Light" pitchFamily="34" charset="-122"/>
                <a:ea typeface="微软雅黑 Light" pitchFamily="34" charset="-122"/>
                <a:sym typeface="方正仿宋简体" charset="-122"/>
              </a:rPr>
              <a:t>数据流图</a:t>
            </a:r>
            <a:endParaRPr lang="en-US" sz="2800" b="1" dirty="0">
              <a:solidFill>
                <a:srgbClr val="3A3838"/>
              </a:solidFill>
              <a:latin typeface="微软雅黑 Light" pitchFamily="34" charset="-122"/>
              <a:ea typeface="微软雅黑 Light" pitchFamily="34" charset="-122"/>
              <a:sym typeface="方正仿宋简体" charset="-122"/>
            </a:endParaRPr>
          </a:p>
        </p:txBody>
      </p:sp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38" y="2107387"/>
            <a:ext cx="6486525" cy="306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128660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6" descr="000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9144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矩形 3"/>
          <p:cNvSpPr>
            <a:spLocks noChangeArrowheads="1"/>
          </p:cNvSpPr>
          <p:nvPr/>
        </p:nvSpPr>
        <p:spPr bwMode="auto">
          <a:xfrm>
            <a:off x="1" y="1256771"/>
            <a:ext cx="9148763" cy="820208"/>
          </a:xfrm>
          <a:prstGeom prst="rect">
            <a:avLst/>
          </a:prstGeom>
          <a:solidFill>
            <a:srgbClr val="92D050">
              <a:alpha val="85097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5" name="文本框 1"/>
          <p:cNvSpPr>
            <a:spLocks noChangeArrowheads="1"/>
          </p:cNvSpPr>
          <p:nvPr/>
        </p:nvSpPr>
        <p:spPr bwMode="auto">
          <a:xfrm>
            <a:off x="1171575" y="666750"/>
            <a:ext cx="289636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4000" dirty="0" smtClean="0">
                <a:solidFill>
                  <a:srgbClr val="AECB01"/>
                </a:solidFill>
                <a:latin typeface="方正仿宋简体" charset="-122"/>
                <a:ea typeface="方正仿宋简体" charset="-122"/>
                <a:sym typeface="方正仿宋简体" charset="-122"/>
              </a:rPr>
              <a:t>数据要求</a:t>
            </a:r>
            <a:endParaRPr lang="zh-CN" altLang="en-US" sz="4000" dirty="0">
              <a:solidFill>
                <a:srgbClr val="AECB01"/>
              </a:solidFill>
              <a:latin typeface="方正仿宋简体" charset="-122"/>
              <a:ea typeface="方正仿宋简体" charset="-122"/>
              <a:sym typeface="方正仿宋简体" charset="-122"/>
            </a:endParaRPr>
          </a:p>
        </p:txBody>
      </p:sp>
      <p:sp>
        <p:nvSpPr>
          <p:cNvPr id="16" name="文本框 2"/>
          <p:cNvSpPr>
            <a:spLocks noChangeArrowheads="1"/>
          </p:cNvSpPr>
          <p:nvPr/>
        </p:nvSpPr>
        <p:spPr bwMode="auto">
          <a:xfrm>
            <a:off x="1403338" y="1537874"/>
            <a:ext cx="20885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3A3838"/>
                </a:solidFill>
                <a:latin typeface="微软雅黑 Light" pitchFamily="34" charset="-122"/>
                <a:ea typeface="微软雅黑 Light" pitchFamily="34" charset="-122"/>
                <a:sym typeface="方正仿宋简体" charset="-122"/>
              </a:rPr>
              <a:t>数据流图</a:t>
            </a:r>
            <a:endParaRPr lang="en-US" sz="2800" b="1" dirty="0">
              <a:solidFill>
                <a:srgbClr val="3A3838"/>
              </a:solidFill>
              <a:latin typeface="微软雅黑 Light" pitchFamily="34" charset="-122"/>
              <a:ea typeface="微软雅黑 Light" pitchFamily="34" charset="-122"/>
              <a:sym typeface="方正仿宋简体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638" y="2091781"/>
            <a:ext cx="6572250" cy="315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162867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6" descr="000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9144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矩形 3"/>
          <p:cNvSpPr>
            <a:spLocks noChangeArrowheads="1"/>
          </p:cNvSpPr>
          <p:nvPr/>
        </p:nvSpPr>
        <p:spPr bwMode="auto">
          <a:xfrm>
            <a:off x="1" y="1256771"/>
            <a:ext cx="9148763" cy="820208"/>
          </a:xfrm>
          <a:prstGeom prst="rect">
            <a:avLst/>
          </a:prstGeom>
          <a:solidFill>
            <a:srgbClr val="92D050">
              <a:alpha val="85097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5" name="文本框 1"/>
          <p:cNvSpPr>
            <a:spLocks noChangeArrowheads="1"/>
          </p:cNvSpPr>
          <p:nvPr/>
        </p:nvSpPr>
        <p:spPr bwMode="auto">
          <a:xfrm>
            <a:off x="1171575" y="666750"/>
            <a:ext cx="289636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4000" dirty="0" smtClean="0">
                <a:solidFill>
                  <a:srgbClr val="AECB01"/>
                </a:solidFill>
                <a:latin typeface="方正仿宋简体" charset="-122"/>
                <a:ea typeface="方正仿宋简体" charset="-122"/>
                <a:sym typeface="方正仿宋简体" charset="-122"/>
              </a:rPr>
              <a:t>数据要求</a:t>
            </a:r>
            <a:endParaRPr lang="zh-CN" altLang="en-US" sz="4000" dirty="0">
              <a:solidFill>
                <a:srgbClr val="AECB01"/>
              </a:solidFill>
              <a:latin typeface="方正仿宋简体" charset="-122"/>
              <a:ea typeface="方正仿宋简体" charset="-122"/>
              <a:sym typeface="方正仿宋简体" charset="-122"/>
            </a:endParaRPr>
          </a:p>
        </p:txBody>
      </p:sp>
      <p:sp>
        <p:nvSpPr>
          <p:cNvPr id="16" name="文本框 2"/>
          <p:cNvSpPr>
            <a:spLocks noChangeArrowheads="1"/>
          </p:cNvSpPr>
          <p:nvPr/>
        </p:nvSpPr>
        <p:spPr bwMode="auto">
          <a:xfrm>
            <a:off x="1403338" y="1537874"/>
            <a:ext cx="20885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3A3838"/>
                </a:solidFill>
                <a:latin typeface="微软雅黑 Light" pitchFamily="34" charset="-122"/>
                <a:ea typeface="微软雅黑 Light" pitchFamily="34" charset="-122"/>
                <a:sym typeface="方正仿宋简体" charset="-122"/>
              </a:rPr>
              <a:t>数据流图</a:t>
            </a:r>
            <a:endParaRPr lang="en-US" sz="2800" b="1" dirty="0">
              <a:solidFill>
                <a:srgbClr val="3A3838"/>
              </a:solidFill>
              <a:latin typeface="微软雅黑 Light" pitchFamily="34" charset="-122"/>
              <a:ea typeface="微软雅黑 Light" pitchFamily="34" charset="-122"/>
              <a:sym typeface="方正仿宋简体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38" y="2061094"/>
            <a:ext cx="6562725" cy="341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162867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6" descr="000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9144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矩形 3"/>
          <p:cNvSpPr>
            <a:spLocks noChangeArrowheads="1"/>
          </p:cNvSpPr>
          <p:nvPr/>
        </p:nvSpPr>
        <p:spPr bwMode="auto">
          <a:xfrm>
            <a:off x="1" y="1256771"/>
            <a:ext cx="9148763" cy="820208"/>
          </a:xfrm>
          <a:prstGeom prst="rect">
            <a:avLst/>
          </a:prstGeom>
          <a:solidFill>
            <a:srgbClr val="92D050">
              <a:alpha val="85097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5" name="文本框 1"/>
          <p:cNvSpPr>
            <a:spLocks noChangeArrowheads="1"/>
          </p:cNvSpPr>
          <p:nvPr/>
        </p:nvSpPr>
        <p:spPr bwMode="auto">
          <a:xfrm>
            <a:off x="1171575" y="666750"/>
            <a:ext cx="289636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4000" dirty="0" smtClean="0">
                <a:solidFill>
                  <a:srgbClr val="AECB01"/>
                </a:solidFill>
                <a:latin typeface="方正仿宋简体" charset="-122"/>
                <a:ea typeface="方正仿宋简体" charset="-122"/>
                <a:sym typeface="方正仿宋简体" charset="-122"/>
              </a:rPr>
              <a:t>数据要求</a:t>
            </a:r>
            <a:endParaRPr lang="zh-CN" altLang="en-US" sz="4000" dirty="0">
              <a:solidFill>
                <a:srgbClr val="AECB01"/>
              </a:solidFill>
              <a:latin typeface="方正仿宋简体" charset="-122"/>
              <a:ea typeface="方正仿宋简体" charset="-122"/>
              <a:sym typeface="方正仿宋简体" charset="-122"/>
            </a:endParaRPr>
          </a:p>
        </p:txBody>
      </p:sp>
      <p:sp>
        <p:nvSpPr>
          <p:cNvPr id="16" name="文本框 2"/>
          <p:cNvSpPr>
            <a:spLocks noChangeArrowheads="1"/>
          </p:cNvSpPr>
          <p:nvPr/>
        </p:nvSpPr>
        <p:spPr bwMode="auto">
          <a:xfrm>
            <a:off x="1403338" y="1537874"/>
            <a:ext cx="20885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3A3838"/>
                </a:solidFill>
                <a:latin typeface="微软雅黑 Light" pitchFamily="34" charset="-122"/>
                <a:ea typeface="微软雅黑 Light" pitchFamily="34" charset="-122"/>
                <a:sym typeface="方正仿宋简体" charset="-122"/>
              </a:rPr>
              <a:t>实体联系图</a:t>
            </a:r>
            <a:endParaRPr lang="en-US" sz="2800" b="1" dirty="0">
              <a:solidFill>
                <a:srgbClr val="3A3838"/>
              </a:solidFill>
              <a:latin typeface="微软雅黑 Light" pitchFamily="34" charset="-122"/>
              <a:ea typeface="微软雅黑 Light" pitchFamily="34" charset="-122"/>
              <a:sym typeface="方正仿宋简体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75656" y="2137420"/>
            <a:ext cx="6048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400" dirty="0"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733" y="2137420"/>
            <a:ext cx="4533556" cy="338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16490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6" descr="000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9144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矩形 3"/>
          <p:cNvSpPr>
            <a:spLocks noChangeArrowheads="1"/>
          </p:cNvSpPr>
          <p:nvPr/>
        </p:nvSpPr>
        <p:spPr bwMode="auto">
          <a:xfrm>
            <a:off x="1" y="1256771"/>
            <a:ext cx="9148763" cy="820208"/>
          </a:xfrm>
          <a:prstGeom prst="rect">
            <a:avLst/>
          </a:prstGeom>
          <a:solidFill>
            <a:srgbClr val="92D050">
              <a:alpha val="85097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5" name="文本框 1"/>
          <p:cNvSpPr>
            <a:spLocks noChangeArrowheads="1"/>
          </p:cNvSpPr>
          <p:nvPr/>
        </p:nvSpPr>
        <p:spPr bwMode="auto">
          <a:xfrm>
            <a:off x="1171575" y="666750"/>
            <a:ext cx="289636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4000" dirty="0" smtClean="0">
                <a:solidFill>
                  <a:srgbClr val="AECB01"/>
                </a:solidFill>
                <a:latin typeface="方正仿宋简体" charset="-122"/>
                <a:ea typeface="方正仿宋简体" charset="-122"/>
                <a:sym typeface="方正仿宋简体" charset="-122"/>
              </a:rPr>
              <a:t>数据要求</a:t>
            </a:r>
            <a:endParaRPr lang="zh-CN" altLang="en-US" sz="4000" dirty="0">
              <a:solidFill>
                <a:srgbClr val="AECB01"/>
              </a:solidFill>
              <a:latin typeface="方正仿宋简体" charset="-122"/>
              <a:ea typeface="方正仿宋简体" charset="-122"/>
              <a:sym typeface="方正仿宋简体" charset="-122"/>
            </a:endParaRPr>
          </a:p>
        </p:txBody>
      </p:sp>
      <p:sp>
        <p:nvSpPr>
          <p:cNvPr id="16" name="文本框 2"/>
          <p:cNvSpPr>
            <a:spLocks noChangeArrowheads="1"/>
          </p:cNvSpPr>
          <p:nvPr/>
        </p:nvSpPr>
        <p:spPr bwMode="auto">
          <a:xfrm>
            <a:off x="1403338" y="1537874"/>
            <a:ext cx="20885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3A3838"/>
                </a:solidFill>
                <a:latin typeface="微软雅黑 Light" pitchFamily="34" charset="-122"/>
                <a:ea typeface="微软雅黑 Light" pitchFamily="34" charset="-122"/>
                <a:sym typeface="方正仿宋简体" charset="-122"/>
              </a:rPr>
              <a:t>状态转换图</a:t>
            </a:r>
            <a:endParaRPr lang="en-US" sz="2800" b="1" dirty="0">
              <a:solidFill>
                <a:srgbClr val="3A3838"/>
              </a:solidFill>
              <a:latin typeface="微软雅黑 Light" pitchFamily="34" charset="-122"/>
              <a:ea typeface="微软雅黑 Light" pitchFamily="34" charset="-122"/>
              <a:sym typeface="方正仿宋简体" charset="-122"/>
            </a:endParaRPr>
          </a:p>
        </p:txBody>
      </p:sp>
      <p:pic>
        <p:nvPicPr>
          <p:cNvPr id="7" name="图片 6" descr="IMG_256"/>
          <p:cNvPicPr/>
          <p:nvPr/>
        </p:nvPicPr>
        <p:blipFill>
          <a:blip r:embed="rId3"/>
          <a:stretch>
            <a:fillRect/>
          </a:stretch>
        </p:blipFill>
        <p:spPr>
          <a:xfrm>
            <a:off x="1403338" y="2353444"/>
            <a:ext cx="6399033" cy="3000844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76416490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6" descr="000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9144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矩形 3"/>
          <p:cNvSpPr>
            <a:spLocks noChangeArrowheads="1"/>
          </p:cNvSpPr>
          <p:nvPr/>
        </p:nvSpPr>
        <p:spPr bwMode="auto">
          <a:xfrm>
            <a:off x="1" y="1256771"/>
            <a:ext cx="9148763" cy="820208"/>
          </a:xfrm>
          <a:prstGeom prst="rect">
            <a:avLst/>
          </a:prstGeom>
          <a:solidFill>
            <a:srgbClr val="92D050">
              <a:alpha val="85097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5" name="文本框 1"/>
          <p:cNvSpPr>
            <a:spLocks noChangeArrowheads="1"/>
          </p:cNvSpPr>
          <p:nvPr/>
        </p:nvSpPr>
        <p:spPr bwMode="auto">
          <a:xfrm>
            <a:off x="1171575" y="666750"/>
            <a:ext cx="289636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4000" dirty="0" smtClean="0">
                <a:solidFill>
                  <a:srgbClr val="AECB01"/>
                </a:solidFill>
                <a:latin typeface="方正仿宋简体" charset="-122"/>
                <a:ea typeface="方正仿宋简体" charset="-122"/>
                <a:sym typeface="方正仿宋简体" charset="-122"/>
              </a:rPr>
              <a:t>数据要求</a:t>
            </a:r>
            <a:endParaRPr lang="zh-CN" altLang="en-US" sz="4000" dirty="0">
              <a:solidFill>
                <a:srgbClr val="AECB01"/>
              </a:solidFill>
              <a:latin typeface="方正仿宋简体" charset="-122"/>
              <a:ea typeface="方正仿宋简体" charset="-122"/>
              <a:sym typeface="方正仿宋简体" charset="-122"/>
            </a:endParaRPr>
          </a:p>
        </p:txBody>
      </p:sp>
      <p:sp>
        <p:nvSpPr>
          <p:cNvPr id="16" name="文本框 2"/>
          <p:cNvSpPr>
            <a:spLocks noChangeArrowheads="1"/>
          </p:cNvSpPr>
          <p:nvPr/>
        </p:nvSpPr>
        <p:spPr bwMode="auto">
          <a:xfrm>
            <a:off x="1403338" y="1537874"/>
            <a:ext cx="20885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3A3838"/>
                </a:solidFill>
                <a:latin typeface="微软雅黑 Light" pitchFamily="34" charset="-122"/>
                <a:ea typeface="微软雅黑 Light" pitchFamily="34" charset="-122"/>
                <a:sym typeface="方正仿宋简体" charset="-122"/>
              </a:rPr>
              <a:t>状态转换图</a:t>
            </a:r>
            <a:endParaRPr lang="en-US" sz="2800" b="1" dirty="0">
              <a:solidFill>
                <a:srgbClr val="3A3838"/>
              </a:solidFill>
              <a:latin typeface="微软雅黑 Light" pitchFamily="34" charset="-122"/>
              <a:ea typeface="微软雅黑 Light" pitchFamily="34" charset="-122"/>
              <a:sym typeface="方正仿宋简体" charset="-122"/>
            </a:endParaRPr>
          </a:p>
        </p:txBody>
      </p:sp>
      <p:pic>
        <p:nvPicPr>
          <p:cNvPr id="8" name="图片 7" descr="IMG_256"/>
          <p:cNvPicPr/>
          <p:nvPr/>
        </p:nvPicPr>
        <p:blipFill>
          <a:blip r:embed="rId3"/>
          <a:stretch>
            <a:fillRect/>
          </a:stretch>
        </p:blipFill>
        <p:spPr>
          <a:xfrm>
            <a:off x="1844040" y="2092019"/>
            <a:ext cx="5455920" cy="3259455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76287941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6" descr="000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9144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矩形 3"/>
          <p:cNvSpPr>
            <a:spLocks noChangeArrowheads="1"/>
          </p:cNvSpPr>
          <p:nvPr/>
        </p:nvSpPr>
        <p:spPr bwMode="auto">
          <a:xfrm>
            <a:off x="1" y="1256771"/>
            <a:ext cx="9148763" cy="820208"/>
          </a:xfrm>
          <a:prstGeom prst="rect">
            <a:avLst/>
          </a:prstGeom>
          <a:solidFill>
            <a:srgbClr val="92D050">
              <a:alpha val="85097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5" name="文本框 1"/>
          <p:cNvSpPr>
            <a:spLocks noChangeArrowheads="1"/>
          </p:cNvSpPr>
          <p:nvPr/>
        </p:nvSpPr>
        <p:spPr bwMode="auto">
          <a:xfrm>
            <a:off x="1171575" y="666750"/>
            <a:ext cx="289636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4000" dirty="0" smtClean="0">
                <a:solidFill>
                  <a:srgbClr val="AECB01"/>
                </a:solidFill>
                <a:latin typeface="方正仿宋简体" charset="-122"/>
                <a:ea typeface="方正仿宋简体" charset="-122"/>
                <a:sym typeface="方正仿宋简体" charset="-122"/>
              </a:rPr>
              <a:t>数据要求</a:t>
            </a:r>
            <a:endParaRPr lang="zh-CN" altLang="en-US" sz="4000" dirty="0">
              <a:solidFill>
                <a:srgbClr val="AECB01"/>
              </a:solidFill>
              <a:latin typeface="方正仿宋简体" charset="-122"/>
              <a:ea typeface="方正仿宋简体" charset="-122"/>
              <a:sym typeface="方正仿宋简体" charset="-122"/>
            </a:endParaRPr>
          </a:p>
        </p:txBody>
      </p:sp>
      <p:sp>
        <p:nvSpPr>
          <p:cNvPr id="16" name="文本框 2"/>
          <p:cNvSpPr>
            <a:spLocks noChangeArrowheads="1"/>
          </p:cNvSpPr>
          <p:nvPr/>
        </p:nvSpPr>
        <p:spPr bwMode="auto">
          <a:xfrm>
            <a:off x="1403338" y="1537874"/>
            <a:ext cx="20885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3A3838"/>
                </a:solidFill>
                <a:latin typeface="微软雅黑 Light" pitchFamily="34" charset="-122"/>
                <a:ea typeface="微软雅黑 Light" pitchFamily="34" charset="-122"/>
                <a:sym typeface="方正仿宋简体" charset="-122"/>
              </a:rPr>
              <a:t>状态转换图</a:t>
            </a:r>
            <a:endParaRPr lang="en-US" sz="2800" b="1" dirty="0">
              <a:solidFill>
                <a:srgbClr val="3A3838"/>
              </a:solidFill>
              <a:latin typeface="微软雅黑 Light" pitchFamily="34" charset="-122"/>
              <a:ea typeface="微软雅黑 Light" pitchFamily="34" charset="-122"/>
              <a:sym typeface="方正仿宋简体" charset="-122"/>
            </a:endParaRPr>
          </a:p>
        </p:txBody>
      </p:sp>
      <p:pic>
        <p:nvPicPr>
          <p:cNvPr id="8" name="图片 7" descr="IMG_256"/>
          <p:cNvPicPr/>
          <p:nvPr/>
        </p:nvPicPr>
        <p:blipFill>
          <a:blip r:embed="rId3"/>
          <a:stretch>
            <a:fillRect/>
          </a:stretch>
        </p:blipFill>
        <p:spPr>
          <a:xfrm>
            <a:off x="1416093" y="2323251"/>
            <a:ext cx="6442710" cy="212598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76287941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6" descr="000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9144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矩形 3"/>
          <p:cNvSpPr>
            <a:spLocks noChangeArrowheads="1"/>
          </p:cNvSpPr>
          <p:nvPr/>
        </p:nvSpPr>
        <p:spPr bwMode="auto">
          <a:xfrm>
            <a:off x="1" y="1256771"/>
            <a:ext cx="9148763" cy="820208"/>
          </a:xfrm>
          <a:prstGeom prst="rect">
            <a:avLst/>
          </a:prstGeom>
          <a:solidFill>
            <a:srgbClr val="92D050">
              <a:alpha val="85097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5" name="文本框 1"/>
          <p:cNvSpPr>
            <a:spLocks noChangeArrowheads="1"/>
          </p:cNvSpPr>
          <p:nvPr/>
        </p:nvSpPr>
        <p:spPr bwMode="auto">
          <a:xfrm>
            <a:off x="1171575" y="666750"/>
            <a:ext cx="289636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4000" dirty="0" smtClean="0">
                <a:solidFill>
                  <a:srgbClr val="AECB01"/>
                </a:solidFill>
                <a:latin typeface="方正仿宋简体" charset="-122"/>
                <a:ea typeface="方正仿宋简体" charset="-122"/>
                <a:sym typeface="方正仿宋简体" charset="-122"/>
              </a:rPr>
              <a:t>数据要求</a:t>
            </a:r>
            <a:endParaRPr lang="zh-CN" altLang="en-US" sz="4000" dirty="0">
              <a:solidFill>
                <a:srgbClr val="AECB01"/>
              </a:solidFill>
              <a:latin typeface="方正仿宋简体" charset="-122"/>
              <a:ea typeface="方正仿宋简体" charset="-122"/>
              <a:sym typeface="方正仿宋简体" charset="-122"/>
            </a:endParaRPr>
          </a:p>
        </p:txBody>
      </p:sp>
      <p:sp>
        <p:nvSpPr>
          <p:cNvPr id="16" name="文本框 2"/>
          <p:cNvSpPr>
            <a:spLocks noChangeArrowheads="1"/>
          </p:cNvSpPr>
          <p:nvPr/>
        </p:nvSpPr>
        <p:spPr bwMode="auto">
          <a:xfrm>
            <a:off x="1403338" y="1537874"/>
            <a:ext cx="20885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3A3838"/>
                </a:solidFill>
                <a:latin typeface="微软雅黑 Light" pitchFamily="34" charset="-122"/>
                <a:ea typeface="微软雅黑 Light" pitchFamily="34" charset="-122"/>
                <a:sym typeface="方正仿宋简体" charset="-122"/>
              </a:rPr>
              <a:t>数据字典</a:t>
            </a:r>
            <a:endParaRPr lang="en-US" sz="2800" b="1" dirty="0">
              <a:solidFill>
                <a:srgbClr val="3A3838"/>
              </a:solidFill>
              <a:latin typeface="微软雅黑 Light" pitchFamily="34" charset="-122"/>
              <a:ea typeface="微软雅黑 Light" pitchFamily="34" charset="-122"/>
              <a:sym typeface="方正仿宋简体" charset="-122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422" y="2061916"/>
            <a:ext cx="3143522" cy="3479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808" y="2086710"/>
            <a:ext cx="2881543" cy="3372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041214"/>
            <a:ext cx="3066223" cy="3500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1093" y="2035062"/>
            <a:ext cx="3141529" cy="347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994780"/>
            <a:ext cx="3120430" cy="3511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4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361"/>
          <a:stretch/>
        </p:blipFill>
        <p:spPr bwMode="auto">
          <a:xfrm>
            <a:off x="6335460" y="2764108"/>
            <a:ext cx="2601072" cy="19729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416490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直角三角形 10"/>
          <p:cNvSpPr>
            <a:spLocks noChangeArrowheads="1"/>
          </p:cNvSpPr>
          <p:nvPr/>
        </p:nvSpPr>
        <p:spPr bwMode="auto">
          <a:xfrm>
            <a:off x="-10699" y="-15875"/>
            <a:ext cx="5152119" cy="5736167"/>
          </a:xfrm>
          <a:prstGeom prst="rtTriangle">
            <a:avLst/>
          </a:prstGeom>
          <a:solidFill>
            <a:srgbClr val="92D050">
              <a:alpha val="50195"/>
            </a:srgbClr>
          </a:solidFill>
          <a:ln>
            <a:noFill/>
          </a:ln>
        </p:spPr>
        <p:txBody>
          <a:bodyPr lIns="71250" tIns="35625" rIns="71250" bIns="35625" anchor="ctr"/>
          <a:lstStyle/>
          <a:p>
            <a:pPr algn="ctr" eaLnBrk="1" hangingPunct="1">
              <a:buFont typeface="Arial" pitchFamily="34" charset="0"/>
              <a:buNone/>
            </a:pPr>
            <a:endParaRPr lang="zh-CN" altLang="en-US" sz="37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 rot="2700000">
            <a:off x="632662" y="3191463"/>
            <a:ext cx="3518277" cy="795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1250" tIns="35625" rIns="71250" bIns="35625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700" b="1">
                <a:latin typeface="微软雅黑" pitchFamily="34" charset="-122"/>
                <a:ea typeface="微软雅黑" pitchFamily="34" charset="-122"/>
              </a:rPr>
              <a:t>CONTENTS</a:t>
            </a:r>
          </a:p>
        </p:txBody>
      </p:sp>
      <p:sp>
        <p:nvSpPr>
          <p:cNvPr id="15364" name="Line 4"/>
          <p:cNvSpPr>
            <a:spLocks noChangeShapeType="1"/>
          </p:cNvSpPr>
          <p:nvPr/>
        </p:nvSpPr>
        <p:spPr bwMode="auto">
          <a:xfrm>
            <a:off x="738225" y="1109927"/>
            <a:ext cx="3664970" cy="407855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1250" tIns="35625" rIns="71250" bIns="35625"/>
          <a:lstStyle/>
          <a:p>
            <a:endParaRPr lang="zh-CN" altLang="en-US"/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4711086" y="1731699"/>
            <a:ext cx="2021154" cy="379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1250" tIns="35625" rIns="71250" bIns="35625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dist"/>
            <a:r>
              <a:rPr lang="en-US" altLang="zh-CN" sz="2000" b="1" dirty="0">
                <a:ea typeface="微软雅黑" pitchFamily="34" charset="-122"/>
              </a:rPr>
              <a:t>1</a:t>
            </a:r>
            <a:r>
              <a:rPr lang="zh-CN" altLang="en-US" sz="2000" b="1" dirty="0">
                <a:ea typeface="微软雅黑" pitchFamily="34" charset="-122"/>
              </a:rPr>
              <a:t>、总体说明</a:t>
            </a:r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4711086" y="2204629"/>
            <a:ext cx="2021154" cy="379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1250" tIns="35625" rIns="71250" bIns="35625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dist"/>
            <a:r>
              <a:rPr lang="en-US" altLang="zh-CN" sz="2000" b="1" dirty="0">
                <a:ea typeface="微软雅黑" pitchFamily="34" charset="-122"/>
              </a:rPr>
              <a:t>2</a:t>
            </a:r>
            <a:r>
              <a:rPr lang="zh-CN" altLang="en-US" sz="2000" b="1" dirty="0">
                <a:ea typeface="微软雅黑" pitchFamily="34" charset="-122"/>
              </a:rPr>
              <a:t>、功能需求</a:t>
            </a:r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4711086" y="2677735"/>
            <a:ext cx="2021154" cy="379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1250" tIns="35625" rIns="71250" bIns="35625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dist"/>
            <a:r>
              <a:rPr lang="en-US" altLang="zh-CN" sz="2000" b="1" dirty="0">
                <a:ea typeface="微软雅黑" pitchFamily="34" charset="-122"/>
              </a:rPr>
              <a:t>3</a:t>
            </a:r>
            <a:r>
              <a:rPr lang="zh-CN" altLang="en-US" sz="2000" b="1" dirty="0">
                <a:ea typeface="微软雅黑" pitchFamily="34" charset="-122"/>
              </a:rPr>
              <a:t>、综合需求</a:t>
            </a:r>
          </a:p>
        </p:txBody>
      </p:sp>
      <p:sp>
        <p:nvSpPr>
          <p:cNvPr id="15368" name="Text Box 8"/>
          <p:cNvSpPr txBox="1">
            <a:spLocks noChangeArrowheads="1"/>
          </p:cNvSpPr>
          <p:nvPr/>
        </p:nvSpPr>
        <p:spPr bwMode="auto">
          <a:xfrm>
            <a:off x="4711086" y="3149203"/>
            <a:ext cx="2021154" cy="379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1250" tIns="35625" rIns="71250" bIns="35625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dist"/>
            <a:r>
              <a:rPr lang="en-US" altLang="zh-CN" sz="2000" b="1" dirty="0">
                <a:ea typeface="微软雅黑" pitchFamily="34" charset="-122"/>
              </a:rPr>
              <a:t>4</a:t>
            </a:r>
            <a:r>
              <a:rPr lang="zh-CN" altLang="en-US" sz="2000" b="1" dirty="0">
                <a:ea typeface="微软雅黑" pitchFamily="34" charset="-122"/>
              </a:rPr>
              <a:t>、数据需求</a:t>
            </a:r>
          </a:p>
        </p:txBody>
      </p:sp>
    </p:spTree>
    <p:extLst>
      <p:ext uri="{BB962C8B-B14F-4D97-AF65-F5344CB8AC3E}">
        <p14:creationId xmlns:p14="http://schemas.microsoft.com/office/powerpoint/2010/main" val="77958229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6" descr="000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9144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矩形 3"/>
          <p:cNvSpPr>
            <a:spLocks noChangeArrowheads="1"/>
          </p:cNvSpPr>
          <p:nvPr/>
        </p:nvSpPr>
        <p:spPr bwMode="auto">
          <a:xfrm>
            <a:off x="1" y="1256771"/>
            <a:ext cx="9148763" cy="820208"/>
          </a:xfrm>
          <a:prstGeom prst="rect">
            <a:avLst/>
          </a:prstGeom>
          <a:solidFill>
            <a:srgbClr val="92D050">
              <a:alpha val="85097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5" name="文本框 1"/>
          <p:cNvSpPr>
            <a:spLocks noChangeArrowheads="1"/>
          </p:cNvSpPr>
          <p:nvPr/>
        </p:nvSpPr>
        <p:spPr bwMode="auto">
          <a:xfrm>
            <a:off x="1171575" y="666750"/>
            <a:ext cx="289636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4000" dirty="0" smtClean="0">
                <a:solidFill>
                  <a:srgbClr val="AECB01"/>
                </a:solidFill>
                <a:latin typeface="方正仿宋简体" charset="-122"/>
                <a:ea typeface="方正仿宋简体" charset="-122"/>
                <a:sym typeface="方正仿宋简体" charset="-122"/>
              </a:rPr>
              <a:t>数据要求</a:t>
            </a:r>
            <a:endParaRPr lang="zh-CN" altLang="en-US" sz="4000" dirty="0">
              <a:solidFill>
                <a:srgbClr val="AECB01"/>
              </a:solidFill>
              <a:latin typeface="方正仿宋简体" charset="-122"/>
              <a:ea typeface="方正仿宋简体" charset="-122"/>
              <a:sym typeface="方正仿宋简体" charset="-122"/>
            </a:endParaRPr>
          </a:p>
        </p:txBody>
      </p:sp>
      <p:sp>
        <p:nvSpPr>
          <p:cNvPr id="16" name="文本框 2"/>
          <p:cNvSpPr>
            <a:spLocks noChangeArrowheads="1"/>
          </p:cNvSpPr>
          <p:nvPr/>
        </p:nvSpPr>
        <p:spPr bwMode="auto">
          <a:xfrm>
            <a:off x="1403338" y="1537874"/>
            <a:ext cx="20885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3A3838"/>
                </a:solidFill>
                <a:latin typeface="微软雅黑 Light" pitchFamily="34" charset="-122"/>
                <a:ea typeface="微软雅黑 Light" pitchFamily="34" charset="-122"/>
                <a:sym typeface="方正仿宋简体" charset="-122"/>
              </a:rPr>
              <a:t>数据字典</a:t>
            </a:r>
            <a:endParaRPr lang="en-US" sz="2800" b="1" dirty="0">
              <a:solidFill>
                <a:srgbClr val="3A3838"/>
              </a:solidFill>
              <a:latin typeface="微软雅黑 Light" pitchFamily="34" charset="-122"/>
              <a:ea typeface="微软雅黑 Light" pitchFamily="34" charset="-122"/>
              <a:sym typeface="方正仿宋简体" charset="-122"/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081" y="2103678"/>
            <a:ext cx="3314501" cy="3611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498498"/>
            <a:ext cx="3702132" cy="2821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8908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13"/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14" r="14870"/>
          <a:stretch>
            <a:fillRect/>
          </a:stretch>
        </p:blipFill>
        <p:spPr bwMode="auto">
          <a:xfrm>
            <a:off x="-19050" y="-2646"/>
            <a:ext cx="4712494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矩形 4"/>
          <p:cNvSpPr>
            <a:spLocks noChangeArrowheads="1"/>
          </p:cNvSpPr>
          <p:nvPr/>
        </p:nvSpPr>
        <p:spPr bwMode="auto">
          <a:xfrm>
            <a:off x="4572000" y="0"/>
            <a:ext cx="4572000" cy="5715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lIns="71323" tIns="35662" rIns="71323" bIns="35662"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3076" name="文本框 5"/>
          <p:cNvSpPr>
            <a:spLocks noChangeArrowheads="1"/>
          </p:cNvSpPr>
          <p:nvPr/>
        </p:nvSpPr>
        <p:spPr bwMode="auto">
          <a:xfrm>
            <a:off x="5441157" y="2217209"/>
            <a:ext cx="3061097" cy="1918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23" tIns="35662" rIns="71323" bIns="35662">
            <a:spAutoFit/>
          </a:bodyPr>
          <a:lstStyle/>
          <a:p>
            <a:pPr algn="ctr"/>
            <a:r>
              <a:rPr lang="en-US" altLang="zh-CN" sz="4000" dirty="0" smtClean="0">
                <a:latin typeface="方正仿宋简体" charset="-122"/>
                <a:ea typeface="方正仿宋简体" charset="-122"/>
                <a:sym typeface="方正仿宋简体" charset="-122"/>
              </a:rPr>
              <a:t>Thank you  for</a:t>
            </a:r>
          </a:p>
          <a:p>
            <a:pPr algn="ctr"/>
            <a:r>
              <a:rPr lang="en-US" altLang="zh-CN" sz="4000" dirty="0" smtClean="0">
                <a:latin typeface="方正仿宋简体" charset="-122"/>
                <a:ea typeface="方正仿宋简体" charset="-122"/>
                <a:sym typeface="方正仿宋简体" charset="-122"/>
              </a:rPr>
              <a:t>watching</a:t>
            </a:r>
            <a:endParaRPr lang="zh-CN" altLang="en-US" sz="4000" dirty="0">
              <a:latin typeface="方正仿宋简体" charset="-122"/>
              <a:ea typeface="方正仿宋简体" charset="-122"/>
              <a:sym typeface="方正仿宋简体" charset="-122"/>
            </a:endParaRPr>
          </a:p>
        </p:txBody>
      </p:sp>
      <p:grpSp>
        <p:nvGrpSpPr>
          <p:cNvPr id="3077" name="Group 4"/>
          <p:cNvGrpSpPr>
            <a:grpSpLocks/>
          </p:cNvGrpSpPr>
          <p:nvPr/>
        </p:nvGrpSpPr>
        <p:grpSpPr bwMode="auto">
          <a:xfrm>
            <a:off x="4843463" y="2057136"/>
            <a:ext cx="447675" cy="750093"/>
            <a:chOff x="0" y="0"/>
            <a:chExt cx="376" cy="567"/>
          </a:xfrm>
        </p:grpSpPr>
        <p:sp>
          <p:nvSpPr>
            <p:cNvPr id="3078" name="AutoShape 3"/>
            <p:cNvSpPr>
              <a:spLocks noChangeAspect="1" noChangeArrowheads="1" noTextEdit="1"/>
            </p:cNvSpPr>
            <p:nvPr/>
          </p:nvSpPr>
          <p:spPr bwMode="auto">
            <a:xfrm>
              <a:off x="0" y="0"/>
              <a:ext cx="376" cy="5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9" name="Rectangle 5"/>
            <p:cNvSpPr>
              <a:spLocks noChangeArrowheads="1"/>
            </p:cNvSpPr>
            <p:nvPr/>
          </p:nvSpPr>
          <p:spPr bwMode="auto">
            <a:xfrm>
              <a:off x="201" y="1"/>
              <a:ext cx="1" cy="1"/>
            </a:xfrm>
            <a:prstGeom prst="rect">
              <a:avLst/>
            </a:prstGeom>
            <a:solidFill>
              <a:srgbClr val="ED73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itchFamily="34" charset="0"/>
                <a:sym typeface="宋体" pitchFamily="2" charset="-122"/>
              </a:endParaRPr>
            </a:p>
          </p:txBody>
        </p:sp>
        <p:sp>
          <p:nvSpPr>
            <p:cNvPr id="3080" name="Freeform 6"/>
            <p:cNvSpPr>
              <a:spLocks noChangeArrowheads="1"/>
            </p:cNvSpPr>
            <p:nvPr/>
          </p:nvSpPr>
          <p:spPr bwMode="auto">
            <a:xfrm>
              <a:off x="112" y="495"/>
              <a:ext cx="120" cy="73"/>
            </a:xfrm>
            <a:custGeom>
              <a:avLst/>
              <a:gdLst>
                <a:gd name="T0" fmla="*/ 120 w 120"/>
                <a:gd name="T1" fmla="*/ 0 h 73"/>
                <a:gd name="T2" fmla="*/ 60 w 120"/>
                <a:gd name="T3" fmla="*/ 73 h 73"/>
                <a:gd name="T4" fmla="*/ 0 w 120"/>
                <a:gd name="T5" fmla="*/ 1 h 73"/>
                <a:gd name="T6" fmla="*/ 120 w 120"/>
                <a:gd name="T7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0" h="73">
                  <a:moveTo>
                    <a:pt x="120" y="0"/>
                  </a:moveTo>
                  <a:lnTo>
                    <a:pt x="60" y="73"/>
                  </a:lnTo>
                  <a:lnTo>
                    <a:pt x="0" y="1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514E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1" name="Freeform 7"/>
            <p:cNvSpPr>
              <a:spLocks noChangeArrowheads="1"/>
            </p:cNvSpPr>
            <p:nvPr/>
          </p:nvSpPr>
          <p:spPr bwMode="auto">
            <a:xfrm>
              <a:off x="0" y="120"/>
              <a:ext cx="345" cy="344"/>
            </a:xfrm>
            <a:custGeom>
              <a:avLst/>
              <a:gdLst>
                <a:gd name="T0" fmla="*/ 338 w 696"/>
                <a:gd name="T1" fmla="*/ 358 h 696"/>
                <a:gd name="T2" fmla="*/ 338 w 696"/>
                <a:gd name="T3" fmla="*/ 0 h 696"/>
                <a:gd name="T4" fmla="*/ 0 w 696"/>
                <a:gd name="T5" fmla="*/ 348 h 696"/>
                <a:gd name="T6" fmla="*/ 348 w 696"/>
                <a:gd name="T7" fmla="*/ 696 h 696"/>
                <a:gd name="T8" fmla="*/ 696 w 696"/>
                <a:gd name="T9" fmla="*/ 358 h 696"/>
                <a:gd name="T10" fmla="*/ 338 w 696"/>
                <a:gd name="T11" fmla="*/ 358 h 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96" h="696">
                  <a:moveTo>
                    <a:pt x="338" y="358"/>
                  </a:moveTo>
                  <a:cubicBezTo>
                    <a:pt x="338" y="0"/>
                    <a:pt x="338" y="0"/>
                    <a:pt x="338" y="0"/>
                  </a:cubicBezTo>
                  <a:cubicBezTo>
                    <a:pt x="150" y="5"/>
                    <a:pt x="0" y="159"/>
                    <a:pt x="0" y="348"/>
                  </a:cubicBezTo>
                  <a:cubicBezTo>
                    <a:pt x="0" y="540"/>
                    <a:pt x="156" y="696"/>
                    <a:pt x="348" y="696"/>
                  </a:cubicBezTo>
                  <a:cubicBezTo>
                    <a:pt x="537" y="696"/>
                    <a:pt x="690" y="546"/>
                    <a:pt x="696" y="358"/>
                  </a:cubicBezTo>
                  <a:lnTo>
                    <a:pt x="338" y="358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2" name="Freeform 8"/>
            <p:cNvSpPr>
              <a:spLocks noChangeArrowheads="1"/>
            </p:cNvSpPr>
            <p:nvPr/>
          </p:nvSpPr>
          <p:spPr bwMode="auto">
            <a:xfrm>
              <a:off x="199" y="86"/>
              <a:ext cx="177" cy="178"/>
            </a:xfrm>
            <a:custGeom>
              <a:avLst/>
              <a:gdLst>
                <a:gd name="T0" fmla="*/ 10 w 358"/>
                <a:gd name="T1" fmla="*/ 0 h 359"/>
                <a:gd name="T2" fmla="*/ 0 w 358"/>
                <a:gd name="T3" fmla="*/ 0 h 359"/>
                <a:gd name="T4" fmla="*/ 0 w 358"/>
                <a:gd name="T5" fmla="*/ 359 h 359"/>
                <a:gd name="T6" fmla="*/ 358 w 358"/>
                <a:gd name="T7" fmla="*/ 359 h 359"/>
                <a:gd name="T8" fmla="*/ 358 w 358"/>
                <a:gd name="T9" fmla="*/ 348 h 359"/>
                <a:gd name="T10" fmla="*/ 10 w 358"/>
                <a:gd name="T11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359">
                  <a:moveTo>
                    <a:pt x="10" y="0"/>
                  </a:moveTo>
                  <a:cubicBezTo>
                    <a:pt x="7" y="0"/>
                    <a:pt x="3" y="0"/>
                    <a:pt x="0" y="0"/>
                  </a:cubicBezTo>
                  <a:cubicBezTo>
                    <a:pt x="0" y="359"/>
                    <a:pt x="0" y="359"/>
                    <a:pt x="0" y="359"/>
                  </a:cubicBezTo>
                  <a:cubicBezTo>
                    <a:pt x="358" y="359"/>
                    <a:pt x="358" y="359"/>
                    <a:pt x="358" y="359"/>
                  </a:cubicBezTo>
                  <a:cubicBezTo>
                    <a:pt x="358" y="355"/>
                    <a:pt x="358" y="352"/>
                    <a:pt x="358" y="348"/>
                  </a:cubicBezTo>
                  <a:cubicBezTo>
                    <a:pt x="358" y="156"/>
                    <a:pt x="202" y="0"/>
                    <a:pt x="1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3" name="Freeform 9"/>
            <p:cNvSpPr>
              <a:spLocks noChangeArrowheads="1"/>
            </p:cNvSpPr>
            <p:nvPr/>
          </p:nvSpPr>
          <p:spPr bwMode="auto">
            <a:xfrm>
              <a:off x="38" y="361"/>
              <a:ext cx="269" cy="122"/>
            </a:xfrm>
            <a:custGeom>
              <a:avLst/>
              <a:gdLst>
                <a:gd name="T0" fmla="*/ 205 w 269"/>
                <a:gd name="T1" fmla="*/ 121 h 122"/>
                <a:gd name="T2" fmla="*/ 269 w 269"/>
                <a:gd name="T3" fmla="*/ 45 h 122"/>
                <a:gd name="T4" fmla="*/ 269 w 269"/>
                <a:gd name="T5" fmla="*/ 45 h 122"/>
                <a:gd name="T6" fmla="*/ 269 w 269"/>
                <a:gd name="T7" fmla="*/ 45 h 122"/>
                <a:gd name="T8" fmla="*/ 202 w 269"/>
                <a:gd name="T9" fmla="*/ 0 h 122"/>
                <a:gd name="T10" fmla="*/ 134 w 269"/>
                <a:gd name="T11" fmla="*/ 45 h 122"/>
                <a:gd name="T12" fmla="*/ 67 w 269"/>
                <a:gd name="T13" fmla="*/ 0 h 122"/>
                <a:gd name="T14" fmla="*/ 0 w 269"/>
                <a:gd name="T15" fmla="*/ 45 h 122"/>
                <a:gd name="T16" fmla="*/ 0 w 269"/>
                <a:gd name="T17" fmla="*/ 45 h 122"/>
                <a:gd name="T18" fmla="*/ 0 w 269"/>
                <a:gd name="T19" fmla="*/ 45 h 122"/>
                <a:gd name="T20" fmla="*/ 65 w 269"/>
                <a:gd name="T21" fmla="*/ 122 h 122"/>
                <a:gd name="T22" fmla="*/ 205 w 269"/>
                <a:gd name="T23" fmla="*/ 121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9" h="122">
                  <a:moveTo>
                    <a:pt x="205" y="121"/>
                  </a:moveTo>
                  <a:lnTo>
                    <a:pt x="269" y="45"/>
                  </a:lnTo>
                  <a:lnTo>
                    <a:pt x="202" y="0"/>
                  </a:lnTo>
                  <a:lnTo>
                    <a:pt x="134" y="45"/>
                  </a:lnTo>
                  <a:lnTo>
                    <a:pt x="67" y="0"/>
                  </a:lnTo>
                  <a:lnTo>
                    <a:pt x="0" y="45"/>
                  </a:lnTo>
                  <a:lnTo>
                    <a:pt x="65" y="122"/>
                  </a:lnTo>
                  <a:lnTo>
                    <a:pt x="205" y="121"/>
                  </a:lnTo>
                  <a:close/>
                </a:path>
              </a:pathLst>
            </a:custGeom>
            <a:solidFill>
              <a:srgbClr val="D3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80917978"/>
      </p:ext>
    </p:extLst>
  </p:cSld>
  <p:clrMapOvr>
    <a:masterClrMapping/>
  </p:clrMapOvr>
  <p:transition spd="slow" advTm="5000">
    <p:split orient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6" descr="000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9144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矩形 3"/>
          <p:cNvSpPr>
            <a:spLocks noChangeArrowheads="1"/>
          </p:cNvSpPr>
          <p:nvPr/>
        </p:nvSpPr>
        <p:spPr bwMode="auto">
          <a:xfrm>
            <a:off x="1" y="1256771"/>
            <a:ext cx="9148763" cy="820208"/>
          </a:xfrm>
          <a:prstGeom prst="rect">
            <a:avLst/>
          </a:prstGeom>
          <a:solidFill>
            <a:srgbClr val="92D050">
              <a:alpha val="85097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5" name="文本框 1"/>
          <p:cNvSpPr>
            <a:spLocks noChangeArrowheads="1"/>
          </p:cNvSpPr>
          <p:nvPr/>
        </p:nvSpPr>
        <p:spPr bwMode="auto">
          <a:xfrm>
            <a:off x="1171575" y="666750"/>
            <a:ext cx="289636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4000" dirty="0" smtClean="0">
                <a:solidFill>
                  <a:srgbClr val="AECB01"/>
                </a:solidFill>
                <a:latin typeface="方正仿宋简体" charset="-122"/>
                <a:ea typeface="方正仿宋简体" charset="-122"/>
                <a:sym typeface="方正仿宋简体" charset="-122"/>
              </a:rPr>
              <a:t>总体说明</a:t>
            </a:r>
            <a:endParaRPr lang="zh-CN" altLang="en-US" sz="4000" dirty="0">
              <a:solidFill>
                <a:srgbClr val="AECB01"/>
              </a:solidFill>
              <a:latin typeface="方正仿宋简体" charset="-122"/>
              <a:ea typeface="方正仿宋简体" charset="-122"/>
              <a:sym typeface="方正仿宋简体" charset="-122"/>
            </a:endParaRPr>
          </a:p>
        </p:txBody>
      </p:sp>
      <p:sp>
        <p:nvSpPr>
          <p:cNvPr id="16" name="文本框 2"/>
          <p:cNvSpPr>
            <a:spLocks noChangeArrowheads="1"/>
          </p:cNvSpPr>
          <p:nvPr/>
        </p:nvSpPr>
        <p:spPr bwMode="auto">
          <a:xfrm>
            <a:off x="1403338" y="1537874"/>
            <a:ext cx="165649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3A3838"/>
                </a:solidFill>
                <a:latin typeface="微软雅黑 Light" pitchFamily="34" charset="-122"/>
                <a:ea typeface="微软雅黑 Light" pitchFamily="34" charset="-122"/>
                <a:sym typeface="方正仿宋简体" charset="-122"/>
              </a:rPr>
              <a:t>编写目的</a:t>
            </a:r>
            <a:endParaRPr lang="en-US" sz="2800" b="1" dirty="0">
              <a:solidFill>
                <a:srgbClr val="3A3838"/>
              </a:solidFill>
              <a:latin typeface="微软雅黑 Light" pitchFamily="34" charset="-122"/>
              <a:ea typeface="微软雅黑 Light" pitchFamily="34" charset="-122"/>
              <a:sym typeface="方正仿宋简体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75656" y="2137420"/>
            <a:ext cx="604867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 Light" pitchFamily="34" charset="-122"/>
                <a:ea typeface="微软雅黑 Light" pitchFamily="34" charset="-122"/>
              </a:rPr>
              <a:t>1.</a:t>
            </a:r>
            <a:r>
              <a:rPr lang="zh-CN" altLang="en-US" sz="2400" dirty="0">
                <a:latin typeface="微软雅黑 Light" pitchFamily="34" charset="-122"/>
                <a:ea typeface="微软雅黑 Light" pitchFamily="34" charset="-122"/>
              </a:rPr>
              <a:t>需求分析以系统规格说明和项目规划作为分析活动的基本出发点，并从软件角度对它们进行检查与调整；</a:t>
            </a:r>
          </a:p>
          <a:p>
            <a:r>
              <a:rPr lang="en-US" altLang="zh-CN" sz="2400" dirty="0">
                <a:latin typeface="微软雅黑 Light" pitchFamily="34" charset="-122"/>
                <a:ea typeface="微软雅黑 Light" pitchFamily="34" charset="-122"/>
              </a:rPr>
              <a:t>2.</a:t>
            </a:r>
            <a:r>
              <a:rPr lang="zh-CN" altLang="en-US" sz="2400" dirty="0">
                <a:latin typeface="微软雅黑 Light" pitchFamily="34" charset="-122"/>
                <a:ea typeface="微软雅黑 Light" pitchFamily="34" charset="-122"/>
              </a:rPr>
              <a:t>需求规格说明又是软件设计、实现、测试直至维护的主要基础。</a:t>
            </a:r>
          </a:p>
          <a:p>
            <a:r>
              <a:rPr lang="en-US" altLang="zh-CN" sz="2400" dirty="0">
                <a:latin typeface="微软雅黑 Light" pitchFamily="34" charset="-122"/>
                <a:ea typeface="微软雅黑 Light" pitchFamily="34" charset="-122"/>
              </a:rPr>
              <a:t>3.</a:t>
            </a:r>
            <a:r>
              <a:rPr lang="zh-CN" altLang="en-US" sz="2400" dirty="0">
                <a:latin typeface="微软雅黑 Light" pitchFamily="34" charset="-122"/>
                <a:ea typeface="微软雅黑 Light" pitchFamily="34" charset="-122"/>
              </a:rPr>
              <a:t>良好的分析活动有助于避免或尽早剔除早期错误，从而提高软件生产率，降低开发成本，改进软件质量。</a:t>
            </a:r>
          </a:p>
        </p:txBody>
      </p:sp>
    </p:spTree>
    <p:extLst>
      <p:ext uri="{BB962C8B-B14F-4D97-AF65-F5344CB8AC3E}">
        <p14:creationId xmlns:p14="http://schemas.microsoft.com/office/powerpoint/2010/main" val="99905616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6" descr="000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9144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矩形 3"/>
          <p:cNvSpPr>
            <a:spLocks noChangeArrowheads="1"/>
          </p:cNvSpPr>
          <p:nvPr/>
        </p:nvSpPr>
        <p:spPr bwMode="auto">
          <a:xfrm>
            <a:off x="1" y="1256771"/>
            <a:ext cx="9148763" cy="820208"/>
          </a:xfrm>
          <a:prstGeom prst="rect">
            <a:avLst/>
          </a:prstGeom>
          <a:solidFill>
            <a:srgbClr val="92D050">
              <a:alpha val="85097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5" name="文本框 1"/>
          <p:cNvSpPr>
            <a:spLocks noChangeArrowheads="1"/>
          </p:cNvSpPr>
          <p:nvPr/>
        </p:nvSpPr>
        <p:spPr bwMode="auto">
          <a:xfrm>
            <a:off x="1171575" y="666750"/>
            <a:ext cx="289636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4000" dirty="0" smtClean="0">
                <a:solidFill>
                  <a:srgbClr val="AECB01"/>
                </a:solidFill>
                <a:latin typeface="方正仿宋简体" charset="-122"/>
                <a:ea typeface="方正仿宋简体" charset="-122"/>
                <a:sym typeface="方正仿宋简体" charset="-122"/>
              </a:rPr>
              <a:t>总体说明</a:t>
            </a:r>
            <a:endParaRPr lang="zh-CN" altLang="en-US" sz="4000" dirty="0">
              <a:solidFill>
                <a:srgbClr val="AECB01"/>
              </a:solidFill>
              <a:latin typeface="方正仿宋简体" charset="-122"/>
              <a:ea typeface="方正仿宋简体" charset="-122"/>
              <a:sym typeface="方正仿宋简体" charset="-122"/>
            </a:endParaRPr>
          </a:p>
        </p:txBody>
      </p:sp>
      <p:sp>
        <p:nvSpPr>
          <p:cNvPr id="16" name="文本框 2"/>
          <p:cNvSpPr>
            <a:spLocks noChangeArrowheads="1"/>
          </p:cNvSpPr>
          <p:nvPr/>
        </p:nvSpPr>
        <p:spPr bwMode="auto">
          <a:xfrm>
            <a:off x="1403338" y="1537874"/>
            <a:ext cx="17285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3A3838"/>
                </a:solidFill>
                <a:latin typeface="微软雅黑 Light" pitchFamily="34" charset="-122"/>
                <a:ea typeface="微软雅黑 Light" pitchFamily="34" charset="-122"/>
                <a:sym typeface="方正仿宋简体" charset="-122"/>
              </a:rPr>
              <a:t>引用文献</a:t>
            </a:r>
            <a:endParaRPr lang="en-US" sz="2800" b="1" dirty="0">
              <a:solidFill>
                <a:srgbClr val="3A3838"/>
              </a:solidFill>
              <a:latin typeface="微软雅黑 Light" pitchFamily="34" charset="-122"/>
              <a:ea typeface="微软雅黑 Light" pitchFamily="34" charset="-122"/>
              <a:sym typeface="方正仿宋简体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75656" y="2137420"/>
            <a:ext cx="60486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 Light" pitchFamily="34" charset="-122"/>
                <a:ea typeface="微软雅黑 Light" pitchFamily="34" charset="-122"/>
              </a:rPr>
              <a:t>[1] </a:t>
            </a:r>
            <a:r>
              <a:rPr lang="zh-CN" altLang="en-US" sz="2400" dirty="0">
                <a:latin typeface="微软雅黑 Light" pitchFamily="34" charset="-122"/>
                <a:ea typeface="微软雅黑 Light" pitchFamily="34" charset="-122"/>
              </a:rPr>
              <a:t>张海潘，牟永敏</a:t>
            </a:r>
            <a:r>
              <a:rPr lang="en-US" altLang="zh-CN" sz="2400" dirty="0">
                <a:latin typeface="微软雅黑 Light" pitchFamily="34" charset="-122"/>
                <a:ea typeface="微软雅黑 Light" pitchFamily="34" charset="-122"/>
              </a:rPr>
              <a:t>. </a:t>
            </a:r>
            <a:r>
              <a:rPr lang="zh-CN" altLang="en-US" sz="2400" dirty="0">
                <a:latin typeface="微软雅黑 Light" pitchFamily="34" charset="-122"/>
                <a:ea typeface="微软雅黑 Light" pitchFamily="34" charset="-122"/>
              </a:rPr>
              <a:t>软件工程导论</a:t>
            </a:r>
            <a:r>
              <a:rPr lang="en-US" altLang="zh-CN" sz="2400" dirty="0">
                <a:latin typeface="微软雅黑 Light" pitchFamily="34" charset="-122"/>
                <a:ea typeface="微软雅黑 Light" pitchFamily="34" charset="-122"/>
              </a:rPr>
              <a:t>[M].</a:t>
            </a:r>
            <a:r>
              <a:rPr lang="zh-CN" altLang="en-US" sz="2400" dirty="0">
                <a:latin typeface="微软雅黑 Light" pitchFamily="34" charset="-122"/>
                <a:ea typeface="微软雅黑 Light" pitchFamily="34" charset="-122"/>
              </a:rPr>
              <a:t>北京：清华大学出版社，</a:t>
            </a:r>
            <a:r>
              <a:rPr lang="en-US" altLang="zh-CN" sz="2400" dirty="0">
                <a:latin typeface="微软雅黑 Light" pitchFamily="34" charset="-122"/>
                <a:ea typeface="微软雅黑 Light" pitchFamily="34" charset="-122"/>
              </a:rPr>
              <a:t>1996</a:t>
            </a:r>
            <a:r>
              <a:rPr lang="zh-CN" altLang="en-US" sz="2400" dirty="0">
                <a:latin typeface="微软雅黑 Light" pitchFamily="34" charset="-122"/>
                <a:ea typeface="微软雅黑 Light" pitchFamily="34" charset="-122"/>
              </a:rPr>
              <a:t>：</a:t>
            </a:r>
            <a:r>
              <a:rPr lang="en-US" altLang="zh-CN" sz="2400" dirty="0">
                <a:latin typeface="微软雅黑 Light" pitchFamily="34" charset="-122"/>
                <a:ea typeface="微软雅黑 Light" pitchFamily="34" charset="-122"/>
              </a:rPr>
              <a:t>305-335</a:t>
            </a:r>
          </a:p>
        </p:txBody>
      </p:sp>
    </p:spTree>
    <p:extLst>
      <p:ext uri="{BB962C8B-B14F-4D97-AF65-F5344CB8AC3E}">
        <p14:creationId xmlns:p14="http://schemas.microsoft.com/office/powerpoint/2010/main" val="146443209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6" descr="000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9144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矩形 3"/>
          <p:cNvSpPr>
            <a:spLocks noChangeArrowheads="1"/>
          </p:cNvSpPr>
          <p:nvPr/>
        </p:nvSpPr>
        <p:spPr bwMode="auto">
          <a:xfrm>
            <a:off x="1" y="1256771"/>
            <a:ext cx="9148763" cy="820208"/>
          </a:xfrm>
          <a:prstGeom prst="rect">
            <a:avLst/>
          </a:prstGeom>
          <a:solidFill>
            <a:srgbClr val="92D050">
              <a:alpha val="85097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5" name="文本框 1"/>
          <p:cNvSpPr>
            <a:spLocks noChangeArrowheads="1"/>
          </p:cNvSpPr>
          <p:nvPr/>
        </p:nvSpPr>
        <p:spPr bwMode="auto">
          <a:xfrm>
            <a:off x="1171575" y="666750"/>
            <a:ext cx="289636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4000" dirty="0" smtClean="0">
                <a:solidFill>
                  <a:srgbClr val="AECB01"/>
                </a:solidFill>
                <a:latin typeface="方正仿宋简体" charset="-122"/>
                <a:ea typeface="方正仿宋简体" charset="-122"/>
                <a:sym typeface="方正仿宋简体" charset="-122"/>
              </a:rPr>
              <a:t>总体说明</a:t>
            </a:r>
            <a:endParaRPr lang="zh-CN" altLang="en-US" sz="4000" dirty="0">
              <a:solidFill>
                <a:srgbClr val="AECB01"/>
              </a:solidFill>
              <a:latin typeface="方正仿宋简体" charset="-122"/>
              <a:ea typeface="方正仿宋简体" charset="-122"/>
              <a:sym typeface="方正仿宋简体" charset="-122"/>
            </a:endParaRPr>
          </a:p>
        </p:txBody>
      </p:sp>
      <p:sp>
        <p:nvSpPr>
          <p:cNvPr id="16" name="文本框 2"/>
          <p:cNvSpPr>
            <a:spLocks noChangeArrowheads="1"/>
          </p:cNvSpPr>
          <p:nvPr/>
        </p:nvSpPr>
        <p:spPr bwMode="auto">
          <a:xfrm>
            <a:off x="1403338" y="1537874"/>
            <a:ext cx="165649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3A3838"/>
                </a:solidFill>
                <a:latin typeface="微软雅黑 Light" pitchFamily="34" charset="-122"/>
                <a:ea typeface="微软雅黑 Light" pitchFamily="34" charset="-122"/>
                <a:sym typeface="方正仿宋简体" charset="-122"/>
              </a:rPr>
              <a:t>小组分工</a:t>
            </a:r>
            <a:endParaRPr lang="en-US" sz="2800" b="1" dirty="0">
              <a:solidFill>
                <a:srgbClr val="3A3838"/>
              </a:solidFill>
              <a:latin typeface="微软雅黑 Light" pitchFamily="34" charset="-122"/>
              <a:ea typeface="微软雅黑 Light" pitchFamily="34" charset="-122"/>
              <a:sym typeface="方正仿宋简体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75656" y="2137420"/>
            <a:ext cx="60486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 Light" pitchFamily="34" charset="-122"/>
                <a:ea typeface="微软雅黑 Light" pitchFamily="34" charset="-122"/>
              </a:rPr>
              <a:t>陈帆：数据流图，功能流图绘制，数据字典制作</a:t>
            </a:r>
            <a:endParaRPr lang="en-US" altLang="zh-CN" sz="2400" dirty="0" smtClean="0">
              <a:latin typeface="微软雅黑 Light" pitchFamily="34" charset="-122"/>
              <a:ea typeface="微软雅黑 Light" pitchFamily="34" charset="-122"/>
            </a:endParaRPr>
          </a:p>
          <a:p>
            <a:endParaRPr lang="en-US" altLang="zh-CN" sz="2400" dirty="0">
              <a:latin typeface="微软雅黑 Light" pitchFamily="34" charset="-122"/>
              <a:ea typeface="微软雅黑 Light" pitchFamily="34" charset="-122"/>
            </a:endParaRPr>
          </a:p>
          <a:p>
            <a:r>
              <a:rPr lang="zh-CN" altLang="en-US" sz="2400" dirty="0" smtClean="0">
                <a:latin typeface="微软雅黑 Light" pitchFamily="34" charset="-122"/>
                <a:ea typeface="微软雅黑 Light" pitchFamily="34" charset="-122"/>
              </a:rPr>
              <a:t>张荣阳：状态转换图绘制，需求分析报告制作，调查问卷制作及发放</a:t>
            </a:r>
            <a:endParaRPr lang="en-US" altLang="zh-CN" sz="2400" dirty="0" smtClean="0">
              <a:latin typeface="微软雅黑 Light" pitchFamily="34" charset="-122"/>
              <a:ea typeface="微软雅黑 Light" pitchFamily="34" charset="-122"/>
            </a:endParaRPr>
          </a:p>
          <a:p>
            <a:endParaRPr lang="en-US" altLang="zh-CN" sz="2400" dirty="0">
              <a:latin typeface="微软雅黑 Light" pitchFamily="34" charset="-122"/>
              <a:ea typeface="微软雅黑 Light" pitchFamily="34" charset="-122"/>
            </a:endParaRPr>
          </a:p>
          <a:p>
            <a:r>
              <a:rPr lang="zh-CN" altLang="en-US" sz="2400" dirty="0" smtClean="0">
                <a:latin typeface="微软雅黑 Light" pitchFamily="34" charset="-122"/>
                <a:ea typeface="微软雅黑 Light" pitchFamily="34" charset="-122"/>
              </a:rPr>
              <a:t>赵伟宏：实体联系图绘制，</a:t>
            </a:r>
            <a:r>
              <a:rPr lang="en-US" altLang="zh-CN" sz="2400" dirty="0" err="1">
                <a:latin typeface="微软雅黑 Light" pitchFamily="34" charset="-122"/>
                <a:ea typeface="微软雅黑 Light" pitchFamily="34" charset="-122"/>
              </a:rPr>
              <a:t>ppt</a:t>
            </a:r>
            <a:r>
              <a:rPr lang="zh-CN" altLang="en-US" sz="2400" dirty="0" smtClean="0">
                <a:latin typeface="微软雅黑 Light" pitchFamily="34" charset="-122"/>
                <a:ea typeface="微软雅黑 Light" pitchFamily="34" charset="-122"/>
              </a:rPr>
              <a:t>制作</a:t>
            </a:r>
            <a:endParaRPr lang="en-US" altLang="zh-CN" sz="2400" dirty="0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777327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6" descr="000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9144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矩形 3"/>
          <p:cNvSpPr>
            <a:spLocks noChangeArrowheads="1"/>
          </p:cNvSpPr>
          <p:nvPr/>
        </p:nvSpPr>
        <p:spPr bwMode="auto">
          <a:xfrm>
            <a:off x="1" y="1256771"/>
            <a:ext cx="9148763" cy="820208"/>
          </a:xfrm>
          <a:prstGeom prst="rect">
            <a:avLst/>
          </a:prstGeom>
          <a:solidFill>
            <a:srgbClr val="92D050">
              <a:alpha val="85097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5" name="文本框 1"/>
          <p:cNvSpPr>
            <a:spLocks noChangeArrowheads="1"/>
          </p:cNvSpPr>
          <p:nvPr/>
        </p:nvSpPr>
        <p:spPr bwMode="auto">
          <a:xfrm>
            <a:off x="1171575" y="666750"/>
            <a:ext cx="289636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4000" dirty="0" smtClean="0">
                <a:solidFill>
                  <a:srgbClr val="AECB01"/>
                </a:solidFill>
                <a:latin typeface="方正仿宋简体" charset="-122"/>
                <a:ea typeface="方正仿宋简体" charset="-122"/>
                <a:sym typeface="方正仿宋简体" charset="-122"/>
              </a:rPr>
              <a:t>功能需求</a:t>
            </a:r>
            <a:endParaRPr lang="zh-CN" altLang="en-US" sz="4000" dirty="0">
              <a:solidFill>
                <a:srgbClr val="AECB01"/>
              </a:solidFill>
              <a:latin typeface="方正仿宋简体" charset="-122"/>
              <a:ea typeface="方正仿宋简体" charset="-122"/>
              <a:sym typeface="方正仿宋简体" charset="-122"/>
            </a:endParaRPr>
          </a:p>
        </p:txBody>
      </p:sp>
      <p:sp>
        <p:nvSpPr>
          <p:cNvPr id="16" name="文本框 2"/>
          <p:cNvSpPr>
            <a:spLocks noChangeArrowheads="1"/>
          </p:cNvSpPr>
          <p:nvPr/>
        </p:nvSpPr>
        <p:spPr bwMode="auto">
          <a:xfrm>
            <a:off x="1403338" y="1537874"/>
            <a:ext cx="17285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3A3838"/>
                </a:solidFill>
                <a:latin typeface="微软雅黑 Light" pitchFamily="34" charset="-122"/>
                <a:ea typeface="微软雅黑 Light" pitchFamily="34" charset="-122"/>
                <a:sym typeface="方正仿宋简体" charset="-122"/>
              </a:rPr>
              <a:t>总体流程</a:t>
            </a:r>
            <a:endParaRPr lang="en-US" sz="2800" b="1" dirty="0">
              <a:solidFill>
                <a:srgbClr val="3A3838"/>
              </a:solidFill>
              <a:latin typeface="微软雅黑 Light" pitchFamily="34" charset="-122"/>
              <a:ea typeface="微软雅黑 Light" pitchFamily="34" charset="-122"/>
              <a:sym typeface="方正仿宋简体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75656" y="2137420"/>
            <a:ext cx="60486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en-US" altLang="zh-CN" sz="2400" dirty="0" smtClean="0">
                <a:latin typeface="微软雅黑 Light" pitchFamily="34" charset="-122"/>
                <a:ea typeface="微软雅黑 Light" pitchFamily="34" charset="-122"/>
              </a:rPr>
              <a:t>   1.</a:t>
            </a:r>
            <a:r>
              <a:rPr lang="zh-CN" altLang="en-US" sz="2400" dirty="0" smtClean="0">
                <a:latin typeface="微软雅黑 Light" pitchFamily="34" charset="-122"/>
                <a:ea typeface="微软雅黑 Light" pitchFamily="34" charset="-122"/>
              </a:rPr>
              <a:t>需求分析</a:t>
            </a:r>
            <a:endParaRPr lang="en-US" altLang="zh-CN" sz="2400" dirty="0" smtClean="0">
              <a:latin typeface="微软雅黑 Light" pitchFamily="34" charset="-122"/>
              <a:ea typeface="微软雅黑 Light" pitchFamily="34" charset="-122"/>
            </a:endParaRPr>
          </a:p>
          <a:p>
            <a:r>
              <a:rPr lang="en-US" altLang="zh-CN" sz="2400" dirty="0" smtClean="0">
                <a:latin typeface="微软雅黑 Light" pitchFamily="34" charset="-122"/>
                <a:ea typeface="微软雅黑 Light" pitchFamily="34" charset="-122"/>
              </a:rPr>
              <a:t>    2.</a:t>
            </a:r>
            <a:r>
              <a:rPr lang="zh-CN" altLang="en-US" sz="2400" dirty="0" smtClean="0">
                <a:latin typeface="微软雅黑 Light" pitchFamily="34" charset="-122"/>
                <a:ea typeface="微软雅黑 Light" pitchFamily="34" charset="-122"/>
              </a:rPr>
              <a:t>规格说明</a:t>
            </a:r>
            <a:endParaRPr lang="en-US" altLang="zh-CN" sz="2400" dirty="0" smtClean="0">
              <a:latin typeface="微软雅黑 Light" pitchFamily="34" charset="-122"/>
              <a:ea typeface="微软雅黑 Light" pitchFamily="34" charset="-122"/>
            </a:endParaRPr>
          </a:p>
          <a:p>
            <a:r>
              <a:rPr lang="en-US" altLang="zh-CN" sz="2400" dirty="0" smtClean="0">
                <a:latin typeface="微软雅黑 Light" pitchFamily="34" charset="-122"/>
                <a:ea typeface="微软雅黑 Light" pitchFamily="34" charset="-122"/>
              </a:rPr>
              <a:t>    3.</a:t>
            </a:r>
            <a:r>
              <a:rPr lang="zh-CN" altLang="en-US" sz="2400" dirty="0" smtClean="0">
                <a:latin typeface="微软雅黑 Light" pitchFamily="34" charset="-122"/>
                <a:ea typeface="微软雅黑 Light" pitchFamily="34" charset="-122"/>
              </a:rPr>
              <a:t>设计</a:t>
            </a:r>
            <a:endParaRPr lang="en-US" altLang="zh-CN" sz="2400" dirty="0" smtClean="0">
              <a:latin typeface="微软雅黑 Light" pitchFamily="34" charset="-122"/>
              <a:ea typeface="微软雅黑 Light" pitchFamily="34" charset="-122"/>
            </a:endParaRPr>
          </a:p>
          <a:p>
            <a:r>
              <a:rPr lang="en-US" altLang="zh-CN" sz="2400" dirty="0" smtClean="0">
                <a:latin typeface="微软雅黑 Light" pitchFamily="34" charset="-122"/>
                <a:ea typeface="微软雅黑 Light" pitchFamily="34" charset="-122"/>
              </a:rPr>
              <a:t>    4.</a:t>
            </a:r>
            <a:r>
              <a:rPr lang="zh-CN" altLang="en-US" sz="2400" dirty="0" smtClean="0">
                <a:latin typeface="微软雅黑 Light" pitchFamily="34" charset="-122"/>
                <a:ea typeface="微软雅黑 Light" pitchFamily="34" charset="-122"/>
              </a:rPr>
              <a:t>编码</a:t>
            </a:r>
            <a:endParaRPr lang="en-US" altLang="zh-CN" sz="2400" dirty="0" smtClean="0">
              <a:latin typeface="微软雅黑 Light" pitchFamily="34" charset="-122"/>
              <a:ea typeface="微软雅黑 Light" pitchFamily="34" charset="-122"/>
            </a:endParaRPr>
          </a:p>
          <a:p>
            <a:r>
              <a:rPr lang="en-US" altLang="zh-CN" sz="2400" dirty="0" smtClean="0">
                <a:latin typeface="微软雅黑 Light" pitchFamily="34" charset="-122"/>
                <a:ea typeface="微软雅黑 Light" pitchFamily="34" charset="-122"/>
              </a:rPr>
              <a:t>    5.</a:t>
            </a:r>
            <a:r>
              <a:rPr lang="zh-CN" altLang="en-US" sz="2400" dirty="0" smtClean="0">
                <a:latin typeface="微软雅黑 Light" pitchFamily="34" charset="-122"/>
                <a:ea typeface="微软雅黑 Light" pitchFamily="34" charset="-122"/>
              </a:rPr>
              <a:t>综合测试</a:t>
            </a:r>
            <a:endParaRPr lang="en-US" altLang="zh-CN" sz="2400" dirty="0" smtClean="0">
              <a:latin typeface="微软雅黑 Light" pitchFamily="34" charset="-122"/>
              <a:ea typeface="微软雅黑 Light" pitchFamily="34" charset="-122"/>
            </a:endParaRPr>
          </a:p>
          <a:p>
            <a:r>
              <a:rPr lang="en-US" altLang="zh-CN" sz="2400" dirty="0" smtClean="0">
                <a:latin typeface="微软雅黑 Light" pitchFamily="34" charset="-122"/>
                <a:ea typeface="微软雅黑 Light" pitchFamily="34" charset="-122"/>
              </a:rPr>
              <a:t>    6.</a:t>
            </a:r>
            <a:r>
              <a:rPr lang="zh-CN" altLang="en-US" sz="2400" dirty="0" smtClean="0">
                <a:latin typeface="微软雅黑 Light" pitchFamily="34" charset="-122"/>
                <a:ea typeface="微软雅黑 Light" pitchFamily="34" charset="-122"/>
              </a:rPr>
              <a:t>维护</a:t>
            </a:r>
            <a:endParaRPr lang="en-US" altLang="zh-CN" sz="2400" dirty="0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476687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6" descr="000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9144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矩形 3"/>
          <p:cNvSpPr>
            <a:spLocks noChangeArrowheads="1"/>
          </p:cNvSpPr>
          <p:nvPr/>
        </p:nvSpPr>
        <p:spPr bwMode="auto">
          <a:xfrm>
            <a:off x="4763" y="1127770"/>
            <a:ext cx="9148763" cy="820208"/>
          </a:xfrm>
          <a:prstGeom prst="rect">
            <a:avLst/>
          </a:prstGeom>
          <a:solidFill>
            <a:srgbClr val="92D050">
              <a:alpha val="85097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5" name="文本框 1"/>
          <p:cNvSpPr>
            <a:spLocks noChangeArrowheads="1"/>
          </p:cNvSpPr>
          <p:nvPr/>
        </p:nvSpPr>
        <p:spPr bwMode="auto">
          <a:xfrm>
            <a:off x="1174033" y="540395"/>
            <a:ext cx="289636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4000" dirty="0" smtClean="0">
                <a:solidFill>
                  <a:srgbClr val="AECB01"/>
                </a:solidFill>
                <a:latin typeface="方正仿宋简体" charset="-122"/>
                <a:ea typeface="方正仿宋简体" charset="-122"/>
                <a:sym typeface="方正仿宋简体" charset="-122"/>
              </a:rPr>
              <a:t>功能需求</a:t>
            </a:r>
            <a:endParaRPr lang="zh-CN" altLang="en-US" sz="4000" dirty="0">
              <a:solidFill>
                <a:srgbClr val="AECB01"/>
              </a:solidFill>
              <a:latin typeface="方正仿宋简体" charset="-122"/>
              <a:ea typeface="方正仿宋简体" charset="-122"/>
              <a:sym typeface="方正仿宋简体" charset="-122"/>
            </a:endParaRPr>
          </a:p>
        </p:txBody>
      </p:sp>
      <p:sp>
        <p:nvSpPr>
          <p:cNvPr id="16" name="文本框 2"/>
          <p:cNvSpPr>
            <a:spLocks noChangeArrowheads="1"/>
          </p:cNvSpPr>
          <p:nvPr/>
        </p:nvSpPr>
        <p:spPr bwMode="auto">
          <a:xfrm>
            <a:off x="1403338" y="1424758"/>
            <a:ext cx="17285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3A3838"/>
                </a:solidFill>
                <a:latin typeface="微软雅黑 Light" pitchFamily="34" charset="-122"/>
                <a:ea typeface="微软雅黑 Light" pitchFamily="34" charset="-122"/>
                <a:sym typeface="方正仿宋简体" charset="-122"/>
              </a:rPr>
              <a:t>功能范围</a:t>
            </a:r>
            <a:endParaRPr lang="en-US" sz="2800" b="1" dirty="0">
              <a:solidFill>
                <a:srgbClr val="3A3838"/>
              </a:solidFill>
              <a:latin typeface="微软雅黑 Light" pitchFamily="34" charset="-122"/>
              <a:ea typeface="微软雅黑 Light" pitchFamily="34" charset="-122"/>
              <a:sym typeface="方正仿宋简体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75656" y="2137420"/>
            <a:ext cx="6048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400" dirty="0">
              <a:latin typeface="微软雅黑 Light" pitchFamily="34" charset="-122"/>
              <a:ea typeface="微软雅黑 Light" pitchFamily="34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5013969"/>
              </p:ext>
            </p:extLst>
          </p:nvPr>
        </p:nvGraphicFramePr>
        <p:xfrm>
          <a:off x="1695028" y="1916384"/>
          <a:ext cx="5829300" cy="3787165"/>
        </p:xfrm>
        <a:graphic>
          <a:graphicData uri="http://schemas.openxmlformats.org/drawingml/2006/table">
            <a:tbl>
              <a:tblPr/>
              <a:tblGrid>
                <a:gridCol w="2636838"/>
                <a:gridCol w="2638425"/>
                <a:gridCol w="554037"/>
              </a:tblGrid>
              <a:tr h="39149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rbel" pitchFamily="34" charset="0"/>
                        <a:ea typeface="幼圆" pitchFamily="49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itchFamily="34" charset="0"/>
                          <a:ea typeface="幼圆" pitchFamily="49" charset="-122"/>
                        </a:rPr>
                        <a:t>功能模块</a:t>
                      </a:r>
                      <a:endParaRPr kumimoji="0" lang="zh-CN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rbel" pitchFamily="34" charset="0"/>
                        <a:ea typeface="幼圆" pitchFamily="49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itchFamily="34" charset="0"/>
                          <a:ea typeface="幼圆" pitchFamily="49" charset="-122"/>
                        </a:rPr>
                        <a:t>主要功能点</a:t>
                      </a:r>
                      <a:endParaRPr kumimoji="0" lang="zh-CN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rbel" pitchFamily="34" charset="0"/>
                        <a:ea typeface="幼圆" pitchFamily="49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itchFamily="34" charset="0"/>
                          <a:ea typeface="幼圆" pitchFamily="49" charset="-122"/>
                        </a:rPr>
                        <a:t>优先级</a:t>
                      </a:r>
                      <a:endParaRPr kumimoji="0" lang="zh-CN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33363">
                <a:tc rowSpan="6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itchFamily="34" charset="0"/>
                          <a:ea typeface="幼圆" pitchFamily="49" charset="-122"/>
                        </a:rPr>
                        <a:t>资源</a:t>
                      </a:r>
                      <a:r>
                        <a:rPr kumimoji="0" lang="zh-CN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itchFamily="34" charset="0"/>
                          <a:ea typeface="幼圆" pitchFamily="49" charset="-122"/>
                        </a:rPr>
                        <a:t>模块</a:t>
                      </a:r>
                      <a:endParaRPr kumimoji="0" lang="zh-CN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/>
                          <a:ea typeface="宋体"/>
                          <a:cs typeface="Arial"/>
                        </a:rPr>
                        <a:t>查看资源列表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宋体"/>
                          <a:ea typeface="宋体"/>
                          <a:cs typeface="Arial"/>
                        </a:rPr>
                        <a:t>2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78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/>
                          <a:ea typeface="宋体"/>
                          <a:cs typeface="Arial"/>
                        </a:rPr>
                        <a:t>新建资源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宋体"/>
                          <a:ea typeface="宋体"/>
                          <a:cs typeface="Arial"/>
                        </a:rPr>
                        <a:t>3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381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Calibri"/>
                          <a:ea typeface="宋体"/>
                          <a:cs typeface="Arial"/>
                        </a:rPr>
                        <a:t>上传文档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宋体"/>
                          <a:ea typeface="宋体"/>
                          <a:cs typeface="Arial"/>
                        </a:rPr>
                        <a:t>3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3813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Calibri"/>
                          <a:ea typeface="宋体"/>
                          <a:cs typeface="Arial"/>
                        </a:rPr>
                        <a:t>下载文档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宋体"/>
                          <a:ea typeface="宋体"/>
                          <a:cs typeface="Arial"/>
                        </a:rPr>
                        <a:t>3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3813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Calibri"/>
                          <a:ea typeface="宋体"/>
                          <a:cs typeface="Arial"/>
                        </a:rPr>
                        <a:t>在自己的资源中审核文档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宋体"/>
                          <a:ea typeface="宋体"/>
                          <a:cs typeface="Arial"/>
                        </a:rPr>
                        <a:t>2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3813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Calibri"/>
                          <a:ea typeface="宋体"/>
                          <a:cs typeface="Arial"/>
                        </a:rPr>
                        <a:t>资源评级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宋体"/>
                          <a:ea typeface="宋体"/>
                          <a:cs typeface="Arial"/>
                        </a:rPr>
                        <a:t>1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63525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marL="30480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itchFamily="34" charset="0"/>
                          <a:ea typeface="幼圆" pitchFamily="49" charset="-122"/>
                        </a:rPr>
                        <a:t>用户管理模块</a:t>
                      </a:r>
                      <a:endParaRPr kumimoji="0" lang="zh-CN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itchFamily="34" charset="0"/>
                          <a:ea typeface="幼圆" pitchFamily="49" charset="-122"/>
                        </a:rPr>
                        <a:t>用户注册</a:t>
                      </a:r>
                      <a:endParaRPr kumimoji="0" lang="zh-CN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itchFamily="34" charset="0"/>
                          <a:ea typeface="宋体" pitchFamily="2" charset="-122"/>
                        </a:rPr>
                        <a:t>1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508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itchFamily="34" charset="0"/>
                          <a:ea typeface="幼圆" pitchFamily="49" charset="-122"/>
                        </a:rPr>
                        <a:t>用户管理</a:t>
                      </a:r>
                      <a:endParaRPr kumimoji="0" lang="zh-CN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itchFamily="34" charset="0"/>
                          <a:ea typeface="宋体" pitchFamily="2" charset="-122"/>
                        </a:rPr>
                        <a:t>2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508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itchFamily="34" charset="0"/>
                          <a:ea typeface="幼圆" pitchFamily="49" charset="-122"/>
                        </a:rPr>
                        <a:t>用户修改</a:t>
                      </a:r>
                      <a:endParaRPr kumimoji="0" lang="zh-CN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itchFamily="34" charset="0"/>
                          <a:ea typeface="宋体" pitchFamily="2" charset="-122"/>
                        </a:rPr>
                        <a:t>3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33363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itchFamily="34" charset="0"/>
                          <a:ea typeface="幼圆" pitchFamily="49" charset="-122"/>
                        </a:rPr>
                        <a:t>            </a:t>
                      </a:r>
                      <a:r>
                        <a:rPr kumimoji="0" lang="zh-CN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itchFamily="34" charset="0"/>
                          <a:ea typeface="幼圆" pitchFamily="49" charset="-122"/>
                        </a:rPr>
                        <a:t>资源管理模块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itchFamily="34" charset="0"/>
                          <a:ea typeface="幼圆" pitchFamily="49" charset="-122"/>
                        </a:rPr>
                        <a:t>资源删除，修改</a:t>
                      </a:r>
                      <a:endParaRPr kumimoji="0" lang="zh-CN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itchFamily="34" charset="0"/>
                          <a:ea typeface="宋体" pitchFamily="2" charset="-122"/>
                        </a:rPr>
                        <a:t>2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3336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itchFamily="34" charset="0"/>
                          <a:ea typeface="幼圆" pitchFamily="49" charset="-122"/>
                        </a:rPr>
                        <a:t>资源审核</a:t>
                      </a:r>
                      <a:endParaRPr kumimoji="0" lang="zh-CN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itchFamily="34" charset="0"/>
                          <a:ea typeface="宋体" pitchFamily="2" charset="-122"/>
                        </a:rPr>
                        <a:t>1</a:t>
                      </a:r>
                      <a:endParaRPr kumimoji="0" lang="zh-CN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991767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6" descr="000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9144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矩形 3"/>
          <p:cNvSpPr>
            <a:spLocks noChangeArrowheads="1"/>
          </p:cNvSpPr>
          <p:nvPr/>
        </p:nvSpPr>
        <p:spPr bwMode="auto">
          <a:xfrm>
            <a:off x="1" y="1256771"/>
            <a:ext cx="9148763" cy="820208"/>
          </a:xfrm>
          <a:prstGeom prst="rect">
            <a:avLst/>
          </a:prstGeom>
          <a:solidFill>
            <a:srgbClr val="92D050">
              <a:alpha val="85097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5" name="文本框 1"/>
          <p:cNvSpPr>
            <a:spLocks noChangeArrowheads="1"/>
          </p:cNvSpPr>
          <p:nvPr/>
        </p:nvSpPr>
        <p:spPr bwMode="auto">
          <a:xfrm>
            <a:off x="1171575" y="666750"/>
            <a:ext cx="289636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4000" dirty="0" smtClean="0">
                <a:solidFill>
                  <a:srgbClr val="AECB01"/>
                </a:solidFill>
                <a:latin typeface="方正仿宋简体" charset="-122"/>
                <a:ea typeface="方正仿宋简体" charset="-122"/>
                <a:sym typeface="方正仿宋简体" charset="-122"/>
              </a:rPr>
              <a:t>功能需求</a:t>
            </a:r>
            <a:endParaRPr lang="zh-CN" altLang="en-US" sz="4000" dirty="0">
              <a:solidFill>
                <a:srgbClr val="AECB01"/>
              </a:solidFill>
              <a:latin typeface="方正仿宋简体" charset="-122"/>
              <a:ea typeface="方正仿宋简体" charset="-122"/>
              <a:sym typeface="方正仿宋简体" charset="-122"/>
            </a:endParaRPr>
          </a:p>
        </p:txBody>
      </p:sp>
      <p:sp>
        <p:nvSpPr>
          <p:cNvPr id="16" name="文本框 2"/>
          <p:cNvSpPr>
            <a:spLocks noChangeArrowheads="1"/>
          </p:cNvSpPr>
          <p:nvPr/>
        </p:nvSpPr>
        <p:spPr bwMode="auto">
          <a:xfrm>
            <a:off x="1403338" y="1537874"/>
            <a:ext cx="17285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3A3838"/>
                </a:solidFill>
                <a:latin typeface="微软雅黑 Light" pitchFamily="34" charset="-122"/>
                <a:ea typeface="微软雅黑 Light" pitchFamily="34" charset="-122"/>
                <a:sym typeface="方正仿宋简体" charset="-122"/>
              </a:rPr>
              <a:t>用户范围</a:t>
            </a:r>
            <a:endParaRPr lang="en-US" sz="2800" b="1" dirty="0">
              <a:solidFill>
                <a:srgbClr val="3A3838"/>
              </a:solidFill>
              <a:latin typeface="微软雅黑 Light" pitchFamily="34" charset="-122"/>
              <a:ea typeface="微软雅黑 Light" pitchFamily="34" charset="-122"/>
              <a:sym typeface="方正仿宋简体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2148178"/>
              </p:ext>
            </p:extLst>
          </p:nvPr>
        </p:nvGraphicFramePr>
        <p:xfrm>
          <a:off x="1922622" y="2497460"/>
          <a:ext cx="5303520" cy="914400"/>
        </p:xfrm>
        <a:graphic>
          <a:graphicData uri="http://schemas.openxmlformats.org/drawingml/2006/table">
            <a:tbl>
              <a:tblPr firstRow="1" firstCol="1" bandRow="1"/>
              <a:tblGrid>
                <a:gridCol w="1715656"/>
                <a:gridCol w="3587864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  <a:latin typeface="幼圆" pitchFamily="49" charset="-122"/>
                          <a:ea typeface="幼圆" pitchFamily="49" charset="-122"/>
                          <a:cs typeface="Times New Roman"/>
                        </a:rPr>
                        <a:t>角色</a:t>
                      </a:r>
                      <a:endParaRPr lang="zh-CN" sz="2000" kern="100" dirty="0">
                        <a:effectLst/>
                        <a:latin typeface="幼圆" pitchFamily="49" charset="-122"/>
                        <a:ea typeface="幼圆" pitchFamily="49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  <a:latin typeface="幼圆" pitchFamily="49" charset="-122"/>
                          <a:ea typeface="幼圆" pitchFamily="49" charset="-122"/>
                          <a:cs typeface="Times New Roman"/>
                        </a:rPr>
                        <a:t>描述</a:t>
                      </a:r>
                      <a:endParaRPr lang="zh-CN" sz="2000" kern="100" dirty="0">
                        <a:effectLst/>
                        <a:latin typeface="幼圆" pitchFamily="49" charset="-122"/>
                        <a:ea typeface="幼圆" pitchFamily="49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幼圆" pitchFamily="49" charset="-122"/>
                          <a:ea typeface="幼圆" pitchFamily="49" charset="-122"/>
                          <a:cs typeface="Times New Roman"/>
                        </a:rPr>
                        <a:t>浙江大学城市学院师生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幼圆" pitchFamily="49" charset="-122"/>
                          <a:ea typeface="幼圆" pitchFamily="49" charset="-122"/>
                          <a:cs typeface="Times New Roman"/>
                        </a:rPr>
                        <a:t>微信用户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991767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6" descr="000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9144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矩形 3"/>
          <p:cNvSpPr>
            <a:spLocks noChangeArrowheads="1"/>
          </p:cNvSpPr>
          <p:nvPr/>
        </p:nvSpPr>
        <p:spPr bwMode="auto">
          <a:xfrm>
            <a:off x="1" y="1256771"/>
            <a:ext cx="9148763" cy="820208"/>
          </a:xfrm>
          <a:prstGeom prst="rect">
            <a:avLst/>
          </a:prstGeom>
          <a:solidFill>
            <a:srgbClr val="92D050">
              <a:alpha val="85097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5" name="文本框 1"/>
          <p:cNvSpPr>
            <a:spLocks noChangeArrowheads="1"/>
          </p:cNvSpPr>
          <p:nvPr/>
        </p:nvSpPr>
        <p:spPr bwMode="auto">
          <a:xfrm>
            <a:off x="1171575" y="666750"/>
            <a:ext cx="289636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4000" dirty="0">
                <a:solidFill>
                  <a:srgbClr val="AECB01"/>
                </a:solidFill>
                <a:latin typeface="方正仿宋简体" charset="-122"/>
                <a:ea typeface="方正仿宋简体" charset="-122"/>
                <a:sym typeface="方正仿宋简体" charset="-122"/>
              </a:rPr>
              <a:t>综合</a:t>
            </a:r>
            <a:r>
              <a:rPr lang="zh-CN" altLang="en-US" sz="4000" dirty="0" smtClean="0">
                <a:solidFill>
                  <a:srgbClr val="AECB01"/>
                </a:solidFill>
                <a:latin typeface="方正仿宋简体" charset="-122"/>
                <a:ea typeface="方正仿宋简体" charset="-122"/>
                <a:sym typeface="方正仿宋简体" charset="-122"/>
              </a:rPr>
              <a:t>需求</a:t>
            </a:r>
            <a:endParaRPr lang="zh-CN" altLang="en-US" sz="4000" dirty="0">
              <a:solidFill>
                <a:srgbClr val="AECB01"/>
              </a:solidFill>
              <a:latin typeface="方正仿宋简体" charset="-122"/>
              <a:ea typeface="方正仿宋简体" charset="-122"/>
              <a:sym typeface="方正仿宋简体" charset="-122"/>
            </a:endParaRPr>
          </a:p>
        </p:txBody>
      </p:sp>
      <p:sp>
        <p:nvSpPr>
          <p:cNvPr id="16" name="文本框 2"/>
          <p:cNvSpPr>
            <a:spLocks noChangeArrowheads="1"/>
          </p:cNvSpPr>
          <p:nvPr/>
        </p:nvSpPr>
        <p:spPr bwMode="auto">
          <a:xfrm>
            <a:off x="1403338" y="1537874"/>
            <a:ext cx="324067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3A3838"/>
                </a:solidFill>
                <a:latin typeface="微软雅黑 Light" pitchFamily="34" charset="-122"/>
                <a:ea typeface="微软雅黑 Light" pitchFamily="34" charset="-122"/>
                <a:sym typeface="方正仿宋简体" charset="-122"/>
              </a:rPr>
              <a:t>出错处理需求</a:t>
            </a:r>
            <a:endParaRPr lang="en-US" sz="2800" b="1" dirty="0">
              <a:solidFill>
                <a:srgbClr val="3A3838"/>
              </a:solidFill>
              <a:latin typeface="微软雅黑 Light" pitchFamily="34" charset="-122"/>
              <a:ea typeface="微软雅黑 Light" pitchFamily="34" charset="-122"/>
              <a:sym typeface="方正仿宋简体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75656" y="2137420"/>
            <a:ext cx="6048672" cy="2799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微软雅黑 Light" pitchFamily="34" charset="-122"/>
                <a:ea typeface="微软雅黑 Light" pitchFamily="34" charset="-122"/>
              </a:rPr>
              <a:t>当</a:t>
            </a:r>
            <a:r>
              <a:rPr lang="zh-CN" altLang="en-US" sz="2400" dirty="0">
                <a:latin typeface="微软雅黑 Light" pitchFamily="34" charset="-122"/>
                <a:ea typeface="微软雅黑 Light" pitchFamily="34" charset="-122"/>
              </a:rPr>
              <a:t>网站访问流量过大</a:t>
            </a:r>
            <a:r>
              <a:rPr lang="zh-CN" altLang="en-US" sz="2400" dirty="0" smtClean="0">
                <a:latin typeface="微软雅黑 Light" pitchFamily="34" charset="-122"/>
                <a:ea typeface="微软雅黑 Light" pitchFamily="34" charset="-122"/>
              </a:rPr>
              <a:t>崩溃</a:t>
            </a:r>
            <a:endParaRPr lang="zh-CN" altLang="en-US" sz="2400" dirty="0"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 Light" pitchFamily="34" charset="-122"/>
                <a:ea typeface="微软雅黑 Light" pitchFamily="34" charset="-122"/>
              </a:rPr>
              <a:t>服务器总存储容量</a:t>
            </a:r>
            <a:r>
              <a:rPr lang="zh-CN" altLang="en-US" sz="2400" dirty="0" smtClean="0">
                <a:latin typeface="微软雅黑 Light" pitchFamily="34" charset="-122"/>
                <a:ea typeface="微软雅黑 Light" pitchFamily="34" charset="-122"/>
              </a:rPr>
              <a:t>不足</a:t>
            </a:r>
            <a:endParaRPr lang="zh-CN" altLang="en-US" sz="2400" dirty="0"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 Light" pitchFamily="34" charset="-122"/>
                <a:ea typeface="微软雅黑 Light" pitchFamily="34" charset="-122"/>
              </a:rPr>
              <a:t>用户网络异常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 Light" pitchFamily="34" charset="-122"/>
                <a:ea typeface="微软雅黑 Light" pitchFamily="34" charset="-122"/>
              </a:rPr>
              <a:t>下载异常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 Light" pitchFamily="34" charset="-122"/>
                <a:ea typeface="微软雅黑 Light" pitchFamily="34" charset="-122"/>
              </a:rPr>
              <a:t>上传异常</a:t>
            </a:r>
          </a:p>
        </p:txBody>
      </p:sp>
    </p:spTree>
    <p:extLst>
      <p:ext uri="{BB962C8B-B14F-4D97-AF65-F5344CB8AC3E}">
        <p14:creationId xmlns:p14="http://schemas.microsoft.com/office/powerpoint/2010/main" val="74128660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 1">
      <a:dk1>
        <a:srgbClr val="000000"/>
      </a:dk1>
      <a:lt1>
        <a:srgbClr val="FFFFFF"/>
      </a:lt1>
      <a:dk2>
        <a:srgbClr val="0073C4"/>
      </a:dk2>
      <a:lt2>
        <a:srgbClr val="00AFF0"/>
      </a:lt2>
      <a:accent1>
        <a:srgbClr val="EB7D1E"/>
      </a:accent1>
      <a:accent2>
        <a:srgbClr val="FFBE00"/>
      </a:accent2>
      <a:accent3>
        <a:srgbClr val="FFFFFF"/>
      </a:accent3>
      <a:accent4>
        <a:srgbClr val="000000"/>
      </a:accent4>
      <a:accent5>
        <a:srgbClr val="F3BFAB"/>
      </a:accent5>
      <a:accent6>
        <a:srgbClr val="E7AC00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ffice 主题​​ 1">
        <a:dk1>
          <a:srgbClr val="000000"/>
        </a:dk1>
        <a:lt1>
          <a:srgbClr val="FFFFFF"/>
        </a:lt1>
        <a:dk2>
          <a:srgbClr val="0073C4"/>
        </a:dk2>
        <a:lt2>
          <a:srgbClr val="00AFF0"/>
        </a:lt2>
        <a:accent1>
          <a:srgbClr val="EB7D1E"/>
        </a:accent1>
        <a:accent2>
          <a:srgbClr val="FFBE00"/>
        </a:accent2>
        <a:accent3>
          <a:srgbClr val="FFFFFF"/>
        </a:accent3>
        <a:accent4>
          <a:srgbClr val="000000"/>
        </a:accent4>
        <a:accent5>
          <a:srgbClr val="F3BFAB"/>
        </a:accent5>
        <a:accent6>
          <a:srgbClr val="E7AC00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393</Words>
  <Application>Microsoft Office PowerPoint</Application>
  <PresentationFormat>全屏显示(16:10)</PresentationFormat>
  <Paragraphs>114</Paragraphs>
  <Slides>21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32</cp:revision>
  <dcterms:created xsi:type="dcterms:W3CDTF">2018-04-22T11:40:04Z</dcterms:created>
  <dcterms:modified xsi:type="dcterms:W3CDTF">2018-04-25T14:21:48Z</dcterms:modified>
</cp:coreProperties>
</file>