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438" r:id="rId4"/>
    <p:sldId id="262" r:id="rId5"/>
    <p:sldId id="428" r:id="rId6"/>
    <p:sldId id="430" r:id="rId7"/>
    <p:sldId id="429" r:id="rId8"/>
    <p:sldId id="431" r:id="rId9"/>
    <p:sldId id="432" r:id="rId10"/>
    <p:sldId id="433" r:id="rId11"/>
    <p:sldId id="434" r:id="rId12"/>
    <p:sldId id="435" r:id="rId13"/>
    <p:sldId id="437" r:id="rId14"/>
    <p:sldId id="464" r:id="rId15"/>
    <p:sldId id="325" r:id="rId16"/>
    <p:sldId id="439" r:id="rId17"/>
    <p:sldId id="465" r:id="rId18"/>
    <p:sldId id="466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9"/>
  </p:normalViewPr>
  <p:slideViewPr>
    <p:cSldViewPr snapToGrid="0">
      <p:cViewPr varScale="1">
        <p:scale>
          <a:sx n="138" d="100"/>
          <a:sy n="138" d="100"/>
        </p:scale>
        <p:origin x="3032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38DF-E2F0-5A0D-7C8A-407B2845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41F08-2994-EA97-8981-E7DBB1BD2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0D66-1172-E9D6-E04D-561294BB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10BD-9833-2C91-81A1-0C7E3F02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7C375-C554-352E-5FF8-67CC7D7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B18A-C4BB-2A6B-7EF8-DC68C750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3252E-7E2B-9458-BC7A-17B70AB0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7CD0-1654-F4A6-A600-4DF0E786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7FC1-BFA1-BDAF-6E5D-C2DEE0F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8766-A954-5B1C-4FAC-9A0ECADE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1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C6E26-7478-D143-71B5-09039AE4A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96501-529D-48AF-C3E8-4B9F5EB36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C1C8-C441-A288-D047-9ABC1BFE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B413-97C3-7299-8E61-BAE77B31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DD92-4E14-EDC1-DA8F-9E2B7DDF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3092-A66F-8BE8-9A17-749A2A5B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B8619-16E2-59C8-0526-D5872873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5E56-D50F-7E0F-54B3-5C0780B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7762-1BF9-0D07-A55B-9EBF8A7F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E28F-445C-3AC4-1915-BD4C0E24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0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88ED-7D1A-72D9-1338-5A40829E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4B11E-D973-8D7D-2C4D-CBF36C64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AF23-03AC-C183-7B73-61FC47EB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C2D19-9175-2BF7-6AEB-D3DDB71D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B7DE-5F2D-DB2F-6E68-F640030B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2E8E-FC5E-8C17-41BB-BCD86449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03EA-016E-FFED-3728-9295674F6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5C16E-C8EA-9769-2980-00764F6CC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4573-76FC-285B-CEE7-85BE4E4A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CF00E-FF47-8BF2-3741-C4D9C55F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7F85F-5CE2-6D95-8235-BC74BF49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7886-CB27-0849-CD12-58208D0F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679E2-7313-FD00-36C4-980A6EF9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8B1A0-398F-304A-0E75-E5657DAF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24C43-9222-8099-5715-1868C43A2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94FFC-3B0D-73CB-AB0C-F01B7F1D3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F9EE3-2398-1FCE-DD53-55661DF3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99859-9F4A-BD07-F131-7C4C8764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5E85F-7FDB-8AC5-C017-A27C8290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0DB5-16C9-4C1F-9269-15D04D27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16442-552D-7FFE-BF92-56EB1EFA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90F82-3939-5E03-77B5-3C3BF4E1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3D088-84B1-A894-4B85-C1F9A610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0660E-F6D9-46A1-4188-42293C1B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FED29-A6C5-42DD-A1E3-BCC3F170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9583-2D34-6AA6-0E7F-4A190D17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94E6-7AFC-8FBF-D85E-C3651A4F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D44-B9A4-4C4B-1991-AE3F27173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7DF3A-9626-D69C-1E69-B29EED9C2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6F5E1-6E07-15E6-70D0-0CB470A3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73492-0C21-7A91-7201-75BACFB7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5DD2-7AEA-1556-D983-DE885EAD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E876-4DB5-8155-DE80-DEF9280E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99E77-D3C6-C7CF-E297-8B1774A75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0A93A-74A0-563B-F12F-036FF9D56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4FB44-D078-4747-92EE-B605A63C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696A-8AA3-FE4C-1AA6-379C5D49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67107-9D43-DDFF-2B5B-609CA293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3E467-C46B-E2DF-B7C1-BD1A2573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6F114-41EA-72DC-3D9B-3065DA79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10F3-C194-9C06-6359-9619288F6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BBF8F-8D7D-8F4C-9B2D-28C2AE055B2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7D00-8804-CB94-69E4-CE0FA834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A737-F6EC-4032-FC06-7DA4DEF7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F994E-86AC-3B4E-A105-FDC28536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774F-7B19-4898-CA5E-AB81C8911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948E9-BF49-3895-3CA6-AFFC14C4E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“Making code go ‘</a:t>
            </a:r>
            <a:r>
              <a:rPr lang="en-US" dirty="0" err="1"/>
              <a:t>brrrrrr</a:t>
            </a:r>
            <a:r>
              <a:rPr lang="en-US" dirty="0"/>
              <a:t>’”</a:t>
            </a:r>
          </a:p>
        </p:txBody>
      </p:sp>
    </p:spTree>
    <p:extLst>
      <p:ext uri="{BB962C8B-B14F-4D97-AF65-F5344CB8AC3E}">
        <p14:creationId xmlns:p14="http://schemas.microsoft.com/office/powerpoint/2010/main" val="291052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10868-A089-51EC-2B12-01488A9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10</a:t>
            </a:fld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85FDE8-7BED-3846-1918-2CC1C86E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42" y="744499"/>
            <a:ext cx="4631508" cy="2327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286C40-4036-4730-A9B5-ADEDC8579045}"/>
              </a:ext>
            </a:extLst>
          </p:cNvPr>
          <p:cNvSpPr txBox="1"/>
          <p:nvPr/>
        </p:nvSpPr>
        <p:spPr>
          <a:xfrm>
            <a:off x="6022975" y="764179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Prior strength</a:t>
            </a:r>
          </a:p>
          <a:p>
            <a:endParaRPr lang="en-US" dirty="0"/>
          </a:p>
          <a:p>
            <a:r>
              <a:rPr lang="en-US" dirty="0"/>
              <a:t>2) Memory formation</a:t>
            </a:r>
          </a:p>
          <a:p>
            <a:endParaRPr lang="en-US" dirty="0"/>
          </a:p>
          <a:p>
            <a:r>
              <a:rPr lang="en-US" dirty="0"/>
              <a:t>3) Resource depletion and recovery</a:t>
            </a:r>
            <a:endParaRPr lang="en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F7A59A-2A5B-CA0F-75B5-839995B6287C}"/>
              </a:ext>
            </a:extLst>
          </p:cNvPr>
          <p:cNvSpPr/>
          <p:nvPr/>
        </p:nvSpPr>
        <p:spPr>
          <a:xfrm>
            <a:off x="2609850" y="2494052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0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E3160-2780-0EAC-2064-97E2EFDEAA88}"/>
              </a:ext>
            </a:extLst>
          </p:cNvPr>
          <p:cNvSpPr/>
          <p:nvPr/>
        </p:nvSpPr>
        <p:spPr>
          <a:xfrm>
            <a:off x="3386926" y="2495435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0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F08D3F-EA36-01E6-5896-ADC12A49D8D2}"/>
              </a:ext>
            </a:extLst>
          </p:cNvPr>
          <p:cNvSpPr/>
          <p:nvPr/>
        </p:nvSpPr>
        <p:spPr>
          <a:xfrm>
            <a:off x="4176702" y="2496039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8000">
                <a:schemeClr val="bg1"/>
              </a:gs>
              <a:gs pos="79000">
                <a:srgbClr val="5B5959"/>
              </a:gs>
              <a:gs pos="75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389758-1222-1249-EF90-FCE5BED1370B}"/>
              </a:ext>
            </a:extLst>
          </p:cNvPr>
          <p:cNvSpPr/>
          <p:nvPr/>
        </p:nvSpPr>
        <p:spPr>
          <a:xfrm>
            <a:off x="5010928" y="2489689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  <a:gs pos="79000">
                <a:srgbClr val="5B5959"/>
              </a:gs>
              <a:gs pos="75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45E1C-C49E-BED2-D9A9-006AC26CE3D5}"/>
              </a:ext>
            </a:extLst>
          </p:cNvPr>
          <p:cNvSpPr/>
          <p:nvPr/>
        </p:nvSpPr>
        <p:spPr>
          <a:xfrm>
            <a:off x="1767850" y="4264681"/>
            <a:ext cx="399233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DF253C-F0AF-DDF5-246A-7FD516FA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07" y="5075628"/>
            <a:ext cx="297298" cy="297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3B76CF-302D-4E54-9DBE-7E6AE5E9FC6C}"/>
              </a:ext>
            </a:extLst>
          </p:cNvPr>
          <p:cNvSpPr txBox="1"/>
          <p:nvPr/>
        </p:nvSpPr>
        <p:spPr>
          <a:xfrm>
            <a:off x="965637" y="4113201"/>
            <a:ext cx="681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 = 1</a:t>
            </a:r>
            <a:endParaRPr lang="en-CH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92453-6A7B-AD4B-9D41-7AB20AEEEB63}"/>
              </a:ext>
            </a:extLst>
          </p:cNvPr>
          <p:cNvSpPr txBox="1"/>
          <p:nvPr/>
        </p:nvSpPr>
        <p:spPr>
          <a:xfrm>
            <a:off x="962842" y="5735095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 = 0</a:t>
            </a:r>
            <a:endParaRPr lang="en-CH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D75FAE-24E1-2C2B-12F3-9E81CA695888}"/>
              </a:ext>
            </a:extLst>
          </p:cNvPr>
          <p:cNvSpPr/>
          <p:nvPr/>
        </p:nvSpPr>
        <p:spPr>
          <a:xfrm>
            <a:off x="2235743" y="4264681"/>
            <a:ext cx="399233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82C572-DD46-2A7A-ADB7-F6F4DCDA95E9}"/>
              </a:ext>
            </a:extLst>
          </p:cNvPr>
          <p:cNvSpPr/>
          <p:nvPr/>
        </p:nvSpPr>
        <p:spPr>
          <a:xfrm>
            <a:off x="2235743" y="4264680"/>
            <a:ext cx="399233" cy="881984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A4F660-6161-6A02-FEFF-FA4210AB345D}"/>
              </a:ext>
            </a:extLst>
          </p:cNvPr>
          <p:cNvGrpSpPr/>
          <p:nvPr/>
        </p:nvGrpSpPr>
        <p:grpSpPr>
          <a:xfrm>
            <a:off x="1777274" y="3702577"/>
            <a:ext cx="3995828" cy="2783156"/>
            <a:chOff x="1777274" y="3702577"/>
            <a:chExt cx="3995828" cy="27831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BF2E64-08BF-035D-B437-2646FA42CD1A}"/>
                </a:ext>
              </a:extLst>
            </p:cNvPr>
            <p:cNvSpPr txBox="1"/>
            <p:nvPr/>
          </p:nvSpPr>
          <p:spPr>
            <a:xfrm>
              <a:off x="5123565" y="611640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CH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29B0B43-5724-3292-2550-798B8B45A6C3}"/>
                </a:ext>
              </a:extLst>
            </p:cNvPr>
            <p:cNvGrpSpPr/>
            <p:nvPr/>
          </p:nvGrpSpPr>
          <p:grpSpPr>
            <a:xfrm>
              <a:off x="2235743" y="3702577"/>
              <a:ext cx="2624315" cy="419086"/>
              <a:chOff x="2235743" y="3702577"/>
              <a:chExt cx="2624315" cy="419086"/>
            </a:xfrm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8AD30FBF-724F-D5B7-291E-5E3D5D57B03E}"/>
                  </a:ext>
                </a:extLst>
              </p:cNvPr>
              <p:cNvSpPr/>
              <p:nvPr/>
            </p:nvSpPr>
            <p:spPr>
              <a:xfrm>
                <a:off x="2235743" y="3702577"/>
                <a:ext cx="381549" cy="381549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L</a:t>
                </a:r>
                <a:endParaRPr lang="en-CH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42C29D07-8060-2668-B5F2-E7A44176281C}"/>
                  </a:ext>
                </a:extLst>
              </p:cNvPr>
              <p:cNvSpPr/>
              <p:nvPr/>
            </p:nvSpPr>
            <p:spPr>
              <a:xfrm>
                <a:off x="3373580" y="3740114"/>
                <a:ext cx="381549" cy="381549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L</a:t>
                </a:r>
                <a:endParaRPr lang="en-CH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330F107C-15E9-76BF-2451-6CD4A8337CB2}"/>
                  </a:ext>
                </a:extLst>
              </p:cNvPr>
              <p:cNvSpPr/>
              <p:nvPr/>
            </p:nvSpPr>
            <p:spPr>
              <a:xfrm>
                <a:off x="4478509" y="3734465"/>
                <a:ext cx="381549" cy="381549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L</a:t>
                </a:r>
                <a:endParaRPr lang="en-CH" sz="16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DF0E53-CA2F-AF16-F0A3-08E6EB3A5476}"/>
                </a:ext>
              </a:extLst>
            </p:cNvPr>
            <p:cNvCxnSpPr>
              <a:cxnSpLocks/>
            </p:cNvCxnSpPr>
            <p:nvPr/>
          </p:nvCxnSpPr>
          <p:spPr>
            <a:xfrm>
              <a:off x="1777274" y="6093821"/>
              <a:ext cx="39050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E632A-7392-75E5-51B6-C94FA47EFCB3}"/>
              </a:ext>
            </a:extLst>
          </p:cNvPr>
          <p:cNvSpPr/>
          <p:nvPr/>
        </p:nvSpPr>
        <p:spPr>
          <a:xfrm>
            <a:off x="2731862" y="4264681"/>
            <a:ext cx="557532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7262FD-4A6E-1175-6F7C-370B39377850}"/>
              </a:ext>
            </a:extLst>
          </p:cNvPr>
          <p:cNvSpPr/>
          <p:nvPr/>
        </p:nvSpPr>
        <p:spPr>
          <a:xfrm>
            <a:off x="2731862" y="4264680"/>
            <a:ext cx="557532" cy="881983"/>
          </a:xfrm>
          <a:custGeom>
            <a:avLst/>
            <a:gdLst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47024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10829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17354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78295 h 470240"/>
              <a:gd name="connsiteX3" fmla="*/ 0 w 557532"/>
              <a:gd name="connsiteY3" fmla="*/ 470240 h 470240"/>
              <a:gd name="connsiteX4" fmla="*/ 0 w 557532"/>
              <a:gd name="connsiteY4" fmla="*/ 0 h 47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32" h="470240">
                <a:moveTo>
                  <a:pt x="0" y="0"/>
                </a:moveTo>
                <a:lnTo>
                  <a:pt x="557532" y="0"/>
                </a:lnTo>
                <a:lnTo>
                  <a:pt x="557532" y="278295"/>
                </a:lnTo>
                <a:lnTo>
                  <a:pt x="0" y="470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0FFEA9-92B2-1616-0795-AC2BF9710437}"/>
              </a:ext>
            </a:extLst>
          </p:cNvPr>
          <p:cNvSpPr/>
          <p:nvPr/>
        </p:nvSpPr>
        <p:spPr>
          <a:xfrm>
            <a:off x="3373580" y="4257349"/>
            <a:ext cx="399233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CF3D83-EDB4-12B6-B9CE-5A0D65C6FB2F}"/>
              </a:ext>
            </a:extLst>
          </p:cNvPr>
          <p:cNvSpPr/>
          <p:nvPr/>
        </p:nvSpPr>
        <p:spPr>
          <a:xfrm>
            <a:off x="3373580" y="4257348"/>
            <a:ext cx="399233" cy="986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C4F77D-076D-2A4C-56ED-14E09CF8AAF5}"/>
              </a:ext>
            </a:extLst>
          </p:cNvPr>
          <p:cNvSpPr/>
          <p:nvPr/>
        </p:nvSpPr>
        <p:spPr>
          <a:xfrm>
            <a:off x="3373580" y="4779782"/>
            <a:ext cx="399233" cy="593144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660B8-12DA-DEB6-BA43-0709CC756F7D}"/>
              </a:ext>
            </a:extLst>
          </p:cNvPr>
          <p:cNvSpPr/>
          <p:nvPr/>
        </p:nvSpPr>
        <p:spPr>
          <a:xfrm>
            <a:off x="3857309" y="4253108"/>
            <a:ext cx="557532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736043F8-E7B4-DFE3-53BD-6F7A3CC6FCB7}"/>
              </a:ext>
            </a:extLst>
          </p:cNvPr>
          <p:cNvSpPr/>
          <p:nvPr/>
        </p:nvSpPr>
        <p:spPr>
          <a:xfrm>
            <a:off x="3857309" y="4253108"/>
            <a:ext cx="557532" cy="1119818"/>
          </a:xfrm>
          <a:custGeom>
            <a:avLst/>
            <a:gdLst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47024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10829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17354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1182 w 557532"/>
              <a:gd name="connsiteY2" fmla="*/ 278991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70586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305251 h 470240"/>
              <a:gd name="connsiteX3" fmla="*/ 0 w 557532"/>
              <a:gd name="connsiteY3" fmla="*/ 470240 h 470240"/>
              <a:gd name="connsiteX4" fmla="*/ 0 w 557532"/>
              <a:gd name="connsiteY4" fmla="*/ 0 h 47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32" h="470240">
                <a:moveTo>
                  <a:pt x="0" y="0"/>
                </a:moveTo>
                <a:lnTo>
                  <a:pt x="557532" y="0"/>
                </a:lnTo>
                <a:lnTo>
                  <a:pt x="557532" y="305251"/>
                </a:lnTo>
                <a:lnTo>
                  <a:pt x="0" y="470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7C1110-0AB0-6E80-D8C1-7A167C395EA2}"/>
              </a:ext>
            </a:extLst>
          </p:cNvPr>
          <p:cNvSpPr/>
          <p:nvPr/>
        </p:nvSpPr>
        <p:spPr>
          <a:xfrm>
            <a:off x="4478509" y="4251700"/>
            <a:ext cx="399233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F0320E-059A-1705-2684-163A18D0A149}"/>
              </a:ext>
            </a:extLst>
          </p:cNvPr>
          <p:cNvSpPr/>
          <p:nvPr/>
        </p:nvSpPr>
        <p:spPr>
          <a:xfrm>
            <a:off x="4478509" y="4251699"/>
            <a:ext cx="399233" cy="986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57123C-5058-DB38-951A-A448361F4279}"/>
              </a:ext>
            </a:extLst>
          </p:cNvPr>
          <p:cNvSpPr/>
          <p:nvPr/>
        </p:nvSpPr>
        <p:spPr>
          <a:xfrm>
            <a:off x="4478509" y="4985426"/>
            <a:ext cx="399233" cy="467298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D3D937-D0EF-39C0-4A52-A3546A342A23}"/>
                  </a:ext>
                </a:extLst>
              </p:cNvPr>
              <p:cNvSpPr txBox="1"/>
              <p:nvPr/>
            </p:nvSpPr>
            <p:spPr>
              <a:xfrm>
                <a:off x="6586211" y="405934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epletion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   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D3D937-D0EF-39C0-4A52-A3546A342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211" y="4059340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0E8272-7477-9A42-CEC0-4D5152780BF9}"/>
                  </a:ext>
                </a:extLst>
              </p:cNvPr>
              <p:cNvSpPr txBox="1"/>
              <p:nvPr/>
            </p:nvSpPr>
            <p:spPr>
              <a:xfrm>
                <a:off x="-1649325" y="488349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0E8272-7477-9A42-CEC0-4D5152780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9325" y="4883493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70DC46-CCE3-64F1-E886-4C9A80D4F66D}"/>
                  </a:ext>
                </a:extLst>
              </p:cNvPr>
              <p:cNvSpPr txBox="1"/>
              <p:nvPr/>
            </p:nvSpPr>
            <p:spPr>
              <a:xfrm>
                <a:off x="5029200" y="5326689"/>
                <a:ext cx="7162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Recovery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𝑅𝑒𝑐𝑜𝑣𝑒𝑟𝑦𝑅𝑎𝑡𝑒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70DC46-CCE3-64F1-E886-4C9A80D4F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326689"/>
                <a:ext cx="71628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513226-D899-AF40-96F7-7FEA32206EA5}"/>
                  </a:ext>
                </a:extLst>
              </p:cNvPr>
              <p:cNvSpPr txBox="1"/>
              <p:nvPr/>
            </p:nvSpPr>
            <p:spPr>
              <a:xfrm>
                <a:off x="4941410" y="470567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emaining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513226-D899-AF40-96F7-7FEA32206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10" y="4705671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5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7" grpId="0"/>
      <p:bldP spid="18" grpId="0" animBg="1"/>
      <p:bldP spid="19" grpId="0" animBg="1"/>
      <p:bldP spid="27" grpId="0" animBg="1"/>
      <p:bldP spid="28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2" grpId="0" animBg="1"/>
      <p:bldP spid="43" grpId="0" animBg="1"/>
      <p:bldP spid="45" grpId="0" animBg="1"/>
      <p:bldP spid="77" grpId="0"/>
      <p:bldP spid="80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10868-A089-51EC-2B12-01488A9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11</a:t>
            </a:fld>
            <a:endParaRPr lang="en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85FDE8-7BED-3846-1918-2CC1C86E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42" y="744499"/>
            <a:ext cx="4631508" cy="2327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286C40-4036-4730-A9B5-ADEDC8579045}"/>
              </a:ext>
            </a:extLst>
          </p:cNvPr>
          <p:cNvSpPr txBox="1"/>
          <p:nvPr/>
        </p:nvSpPr>
        <p:spPr>
          <a:xfrm>
            <a:off x="6022975" y="764179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Prior strength</a:t>
            </a:r>
          </a:p>
          <a:p>
            <a:endParaRPr lang="en-US" dirty="0"/>
          </a:p>
          <a:p>
            <a:r>
              <a:rPr lang="en-US" dirty="0"/>
              <a:t>2) Memory formation</a:t>
            </a:r>
          </a:p>
          <a:p>
            <a:endParaRPr lang="en-US" dirty="0"/>
          </a:p>
          <a:p>
            <a:r>
              <a:rPr lang="en-US" dirty="0"/>
              <a:t>3) Resource depletion and recovery</a:t>
            </a:r>
            <a:endParaRPr lang="en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F7A59A-2A5B-CA0F-75B5-839995B6287C}"/>
              </a:ext>
            </a:extLst>
          </p:cNvPr>
          <p:cNvSpPr/>
          <p:nvPr/>
        </p:nvSpPr>
        <p:spPr>
          <a:xfrm>
            <a:off x="2609850" y="2494052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0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E3160-2780-0EAC-2064-97E2EFDEAA88}"/>
              </a:ext>
            </a:extLst>
          </p:cNvPr>
          <p:cNvSpPr/>
          <p:nvPr/>
        </p:nvSpPr>
        <p:spPr>
          <a:xfrm>
            <a:off x="3386926" y="2495435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0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F08D3F-EA36-01E6-5896-ADC12A49D8D2}"/>
              </a:ext>
            </a:extLst>
          </p:cNvPr>
          <p:cNvSpPr/>
          <p:nvPr/>
        </p:nvSpPr>
        <p:spPr>
          <a:xfrm>
            <a:off x="4176702" y="2496039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8000">
                <a:schemeClr val="bg1"/>
              </a:gs>
              <a:gs pos="79000">
                <a:srgbClr val="5B5959"/>
              </a:gs>
              <a:gs pos="75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389758-1222-1249-EF90-FCE5BED1370B}"/>
              </a:ext>
            </a:extLst>
          </p:cNvPr>
          <p:cNvSpPr/>
          <p:nvPr/>
        </p:nvSpPr>
        <p:spPr>
          <a:xfrm>
            <a:off x="5010928" y="2489689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  <a:gs pos="79000">
                <a:srgbClr val="5B5959"/>
              </a:gs>
              <a:gs pos="75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45E1C-C49E-BED2-D9A9-006AC26CE3D5}"/>
              </a:ext>
            </a:extLst>
          </p:cNvPr>
          <p:cNvSpPr/>
          <p:nvPr/>
        </p:nvSpPr>
        <p:spPr>
          <a:xfrm>
            <a:off x="1767850" y="4264681"/>
            <a:ext cx="399233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DF253C-F0AF-DDF5-246A-7FD516FA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07" y="5075628"/>
            <a:ext cx="297298" cy="297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3B76CF-302D-4E54-9DBE-7E6AE5E9FC6C}"/>
              </a:ext>
            </a:extLst>
          </p:cNvPr>
          <p:cNvSpPr txBox="1"/>
          <p:nvPr/>
        </p:nvSpPr>
        <p:spPr>
          <a:xfrm>
            <a:off x="965637" y="4113201"/>
            <a:ext cx="681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 = 1</a:t>
            </a:r>
            <a:endParaRPr lang="en-CH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92453-6A7B-AD4B-9D41-7AB20AEEEB63}"/>
              </a:ext>
            </a:extLst>
          </p:cNvPr>
          <p:cNvSpPr txBox="1"/>
          <p:nvPr/>
        </p:nvSpPr>
        <p:spPr>
          <a:xfrm>
            <a:off x="962842" y="5735095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 = 0</a:t>
            </a:r>
            <a:endParaRPr lang="en-CH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D75FAE-24E1-2C2B-12F3-9E81CA695888}"/>
              </a:ext>
            </a:extLst>
          </p:cNvPr>
          <p:cNvSpPr/>
          <p:nvPr/>
        </p:nvSpPr>
        <p:spPr>
          <a:xfrm>
            <a:off x="2235743" y="4264681"/>
            <a:ext cx="399233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82C572-DD46-2A7A-ADB7-F6F4DCDA95E9}"/>
              </a:ext>
            </a:extLst>
          </p:cNvPr>
          <p:cNvSpPr/>
          <p:nvPr/>
        </p:nvSpPr>
        <p:spPr>
          <a:xfrm>
            <a:off x="2235743" y="4264680"/>
            <a:ext cx="399233" cy="881984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A4F660-6161-6A02-FEFF-FA4210AB345D}"/>
              </a:ext>
            </a:extLst>
          </p:cNvPr>
          <p:cNvGrpSpPr/>
          <p:nvPr/>
        </p:nvGrpSpPr>
        <p:grpSpPr>
          <a:xfrm>
            <a:off x="1777274" y="3702577"/>
            <a:ext cx="3995828" cy="2783156"/>
            <a:chOff x="1777274" y="3702577"/>
            <a:chExt cx="3995828" cy="27831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BF2E64-08BF-035D-B437-2646FA42CD1A}"/>
                </a:ext>
              </a:extLst>
            </p:cNvPr>
            <p:cNvSpPr txBox="1"/>
            <p:nvPr/>
          </p:nvSpPr>
          <p:spPr>
            <a:xfrm>
              <a:off x="5123565" y="611640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CH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29B0B43-5724-3292-2550-798B8B45A6C3}"/>
                </a:ext>
              </a:extLst>
            </p:cNvPr>
            <p:cNvGrpSpPr/>
            <p:nvPr/>
          </p:nvGrpSpPr>
          <p:grpSpPr>
            <a:xfrm>
              <a:off x="2235743" y="3702577"/>
              <a:ext cx="2624315" cy="419086"/>
              <a:chOff x="2235743" y="3702577"/>
              <a:chExt cx="2624315" cy="419086"/>
            </a:xfrm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8AD30FBF-724F-D5B7-291E-5E3D5D57B03E}"/>
                  </a:ext>
                </a:extLst>
              </p:cNvPr>
              <p:cNvSpPr/>
              <p:nvPr/>
            </p:nvSpPr>
            <p:spPr>
              <a:xfrm>
                <a:off x="2235743" y="3702577"/>
                <a:ext cx="381549" cy="381549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L</a:t>
                </a:r>
                <a:endParaRPr lang="en-CH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42C29D07-8060-2668-B5F2-E7A44176281C}"/>
                  </a:ext>
                </a:extLst>
              </p:cNvPr>
              <p:cNvSpPr/>
              <p:nvPr/>
            </p:nvSpPr>
            <p:spPr>
              <a:xfrm>
                <a:off x="3373580" y="3740114"/>
                <a:ext cx="381549" cy="381549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L</a:t>
                </a:r>
                <a:endParaRPr lang="en-CH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330F107C-15E9-76BF-2451-6CD4A8337CB2}"/>
                  </a:ext>
                </a:extLst>
              </p:cNvPr>
              <p:cNvSpPr/>
              <p:nvPr/>
            </p:nvSpPr>
            <p:spPr>
              <a:xfrm>
                <a:off x="4478509" y="3734465"/>
                <a:ext cx="381549" cy="381549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L</a:t>
                </a:r>
                <a:endParaRPr lang="en-CH" sz="16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DF0E53-CA2F-AF16-F0A3-08E6EB3A5476}"/>
                </a:ext>
              </a:extLst>
            </p:cNvPr>
            <p:cNvCxnSpPr>
              <a:cxnSpLocks/>
            </p:cNvCxnSpPr>
            <p:nvPr/>
          </p:nvCxnSpPr>
          <p:spPr>
            <a:xfrm>
              <a:off x="1777274" y="6093821"/>
              <a:ext cx="39050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E632A-7392-75E5-51B6-C94FA47EFCB3}"/>
              </a:ext>
            </a:extLst>
          </p:cNvPr>
          <p:cNvSpPr/>
          <p:nvPr/>
        </p:nvSpPr>
        <p:spPr>
          <a:xfrm>
            <a:off x="2731862" y="4264681"/>
            <a:ext cx="557532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7262FD-4A6E-1175-6F7C-370B39377850}"/>
              </a:ext>
            </a:extLst>
          </p:cNvPr>
          <p:cNvSpPr/>
          <p:nvPr/>
        </p:nvSpPr>
        <p:spPr>
          <a:xfrm>
            <a:off x="2731862" y="4264680"/>
            <a:ext cx="557532" cy="881983"/>
          </a:xfrm>
          <a:custGeom>
            <a:avLst/>
            <a:gdLst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47024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10829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17354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78295 h 470240"/>
              <a:gd name="connsiteX3" fmla="*/ 0 w 557532"/>
              <a:gd name="connsiteY3" fmla="*/ 470240 h 470240"/>
              <a:gd name="connsiteX4" fmla="*/ 0 w 557532"/>
              <a:gd name="connsiteY4" fmla="*/ 0 h 47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32" h="470240">
                <a:moveTo>
                  <a:pt x="0" y="0"/>
                </a:moveTo>
                <a:lnTo>
                  <a:pt x="557532" y="0"/>
                </a:lnTo>
                <a:lnTo>
                  <a:pt x="557532" y="278295"/>
                </a:lnTo>
                <a:lnTo>
                  <a:pt x="0" y="470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0FFEA9-92B2-1616-0795-AC2BF9710437}"/>
              </a:ext>
            </a:extLst>
          </p:cNvPr>
          <p:cNvSpPr/>
          <p:nvPr/>
        </p:nvSpPr>
        <p:spPr>
          <a:xfrm>
            <a:off x="3373580" y="4257349"/>
            <a:ext cx="399233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CF3D83-EDB4-12B6-B9CE-5A0D65C6FB2F}"/>
              </a:ext>
            </a:extLst>
          </p:cNvPr>
          <p:cNvSpPr/>
          <p:nvPr/>
        </p:nvSpPr>
        <p:spPr>
          <a:xfrm>
            <a:off x="3373580" y="4257348"/>
            <a:ext cx="399233" cy="986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C4F77D-076D-2A4C-56ED-14E09CF8AAF5}"/>
              </a:ext>
            </a:extLst>
          </p:cNvPr>
          <p:cNvSpPr/>
          <p:nvPr/>
        </p:nvSpPr>
        <p:spPr>
          <a:xfrm>
            <a:off x="3373580" y="4779782"/>
            <a:ext cx="399233" cy="593144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660B8-12DA-DEB6-BA43-0709CC756F7D}"/>
              </a:ext>
            </a:extLst>
          </p:cNvPr>
          <p:cNvSpPr/>
          <p:nvPr/>
        </p:nvSpPr>
        <p:spPr>
          <a:xfrm>
            <a:off x="3857309" y="4253108"/>
            <a:ext cx="557532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736043F8-E7B4-DFE3-53BD-6F7A3CC6FCB7}"/>
              </a:ext>
            </a:extLst>
          </p:cNvPr>
          <p:cNvSpPr/>
          <p:nvPr/>
        </p:nvSpPr>
        <p:spPr>
          <a:xfrm>
            <a:off x="3857309" y="4253108"/>
            <a:ext cx="557532" cy="1119818"/>
          </a:xfrm>
          <a:custGeom>
            <a:avLst/>
            <a:gdLst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47024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10829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17354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1182 w 557532"/>
              <a:gd name="connsiteY2" fmla="*/ 278991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70586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305251 h 470240"/>
              <a:gd name="connsiteX3" fmla="*/ 0 w 557532"/>
              <a:gd name="connsiteY3" fmla="*/ 470240 h 470240"/>
              <a:gd name="connsiteX4" fmla="*/ 0 w 557532"/>
              <a:gd name="connsiteY4" fmla="*/ 0 h 47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32" h="470240">
                <a:moveTo>
                  <a:pt x="0" y="0"/>
                </a:moveTo>
                <a:lnTo>
                  <a:pt x="557532" y="0"/>
                </a:lnTo>
                <a:lnTo>
                  <a:pt x="557532" y="305251"/>
                </a:lnTo>
                <a:lnTo>
                  <a:pt x="0" y="470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7C1110-0AB0-6E80-D8C1-7A167C395EA2}"/>
              </a:ext>
            </a:extLst>
          </p:cNvPr>
          <p:cNvSpPr/>
          <p:nvPr/>
        </p:nvSpPr>
        <p:spPr>
          <a:xfrm>
            <a:off x="4478509" y="4251700"/>
            <a:ext cx="399233" cy="16218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F0320E-059A-1705-2684-163A18D0A149}"/>
              </a:ext>
            </a:extLst>
          </p:cNvPr>
          <p:cNvSpPr/>
          <p:nvPr/>
        </p:nvSpPr>
        <p:spPr>
          <a:xfrm>
            <a:off x="4478509" y="4251699"/>
            <a:ext cx="399233" cy="986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57123C-5058-DB38-951A-A448361F4279}"/>
              </a:ext>
            </a:extLst>
          </p:cNvPr>
          <p:cNvSpPr/>
          <p:nvPr/>
        </p:nvSpPr>
        <p:spPr>
          <a:xfrm>
            <a:off x="4478509" y="4985426"/>
            <a:ext cx="399233" cy="467298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21FE7F-8E5E-9217-115F-A6B0CC0851A4}"/>
              </a:ext>
            </a:extLst>
          </p:cNvPr>
          <p:cNvSpPr txBox="1"/>
          <p:nvPr/>
        </p:nvSpPr>
        <p:spPr>
          <a:xfrm>
            <a:off x="6122092" y="4122658"/>
            <a:ext cx="681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 = 1</a:t>
            </a:r>
            <a:endParaRPr lang="en-CH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D3A20D-187F-2762-D88F-DCF88CC71CAB}"/>
              </a:ext>
            </a:extLst>
          </p:cNvPr>
          <p:cNvSpPr txBox="1"/>
          <p:nvPr/>
        </p:nvSpPr>
        <p:spPr>
          <a:xfrm>
            <a:off x="6119297" y="574455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 = 0</a:t>
            </a:r>
            <a:endParaRPr lang="en-CH" sz="12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89C9FD6-A20F-1AA1-54D7-B368FE6EC445}"/>
              </a:ext>
            </a:extLst>
          </p:cNvPr>
          <p:cNvGrpSpPr/>
          <p:nvPr/>
        </p:nvGrpSpPr>
        <p:grpSpPr>
          <a:xfrm>
            <a:off x="6924305" y="3799480"/>
            <a:ext cx="4005252" cy="2695710"/>
            <a:chOff x="6924305" y="3799480"/>
            <a:chExt cx="4005252" cy="269571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816B36-0D8A-1BA8-60A8-39CD71816304}"/>
                </a:ext>
              </a:extLst>
            </p:cNvPr>
            <p:cNvSpPr/>
            <p:nvPr/>
          </p:nvSpPr>
          <p:spPr>
            <a:xfrm>
              <a:off x="7385218" y="3802133"/>
              <a:ext cx="381549" cy="38154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</a:t>
              </a:r>
              <a:endParaRPr lang="en-C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17167B-6589-3FE6-B9F5-CB4777B18738}"/>
                </a:ext>
              </a:extLst>
            </p:cNvPr>
            <p:cNvSpPr/>
            <p:nvPr/>
          </p:nvSpPr>
          <p:spPr>
            <a:xfrm>
              <a:off x="6924305" y="4274138"/>
              <a:ext cx="399233" cy="16218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A2AFF84-A55C-1D9B-3863-609E2C43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762" y="5085085"/>
              <a:ext cx="297298" cy="297298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B16A95-B8B2-438D-BA48-7E872C0D235F}"/>
                </a:ext>
              </a:extLst>
            </p:cNvPr>
            <p:cNvSpPr/>
            <p:nvPr/>
          </p:nvSpPr>
          <p:spPr>
            <a:xfrm>
              <a:off x="7392198" y="4274138"/>
              <a:ext cx="399233" cy="16218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AC86C77-F80E-D351-C827-6E99BD0943E6}"/>
                </a:ext>
              </a:extLst>
            </p:cNvPr>
            <p:cNvSpPr/>
            <p:nvPr/>
          </p:nvSpPr>
          <p:spPr>
            <a:xfrm>
              <a:off x="7392198" y="4274137"/>
              <a:ext cx="399233" cy="412163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3659754-C471-0FEE-6068-F1737027F242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29" y="6103278"/>
              <a:ext cx="39050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CE4FA3-7C7B-2566-8E15-399BEA567906}"/>
                </a:ext>
              </a:extLst>
            </p:cNvPr>
            <p:cNvSpPr txBox="1"/>
            <p:nvPr/>
          </p:nvSpPr>
          <p:spPr>
            <a:xfrm>
              <a:off x="10280020" y="612585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CH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7A886A4-AE76-2FA6-F0D7-89FDCCE8C300}"/>
                </a:ext>
              </a:extLst>
            </p:cNvPr>
            <p:cNvSpPr/>
            <p:nvPr/>
          </p:nvSpPr>
          <p:spPr>
            <a:xfrm>
              <a:off x="7888317" y="4274138"/>
              <a:ext cx="557532" cy="16218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A7B1EC79-65CC-964F-3837-56EC2EA3830A}"/>
                </a:ext>
              </a:extLst>
            </p:cNvPr>
            <p:cNvSpPr/>
            <p:nvPr/>
          </p:nvSpPr>
          <p:spPr>
            <a:xfrm>
              <a:off x="7888317" y="4274137"/>
              <a:ext cx="557532" cy="412163"/>
            </a:xfrm>
            <a:custGeom>
              <a:avLst/>
              <a:gdLst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470240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108290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217354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278295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44832 w 557532"/>
                <a:gd name="connsiteY2" fmla="*/ 133400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118910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32" h="470240">
                  <a:moveTo>
                    <a:pt x="0" y="0"/>
                  </a:moveTo>
                  <a:lnTo>
                    <a:pt x="557532" y="0"/>
                  </a:lnTo>
                  <a:lnTo>
                    <a:pt x="557532" y="118910"/>
                  </a:lnTo>
                  <a:lnTo>
                    <a:pt x="0" y="470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C8C8F9-F2D3-D7EA-0372-23905974CD1A}"/>
                </a:ext>
              </a:extLst>
            </p:cNvPr>
            <p:cNvSpPr/>
            <p:nvPr/>
          </p:nvSpPr>
          <p:spPr>
            <a:xfrm>
              <a:off x="8530035" y="4266806"/>
              <a:ext cx="399233" cy="16218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A656DC-DD64-685C-2108-B4771CF1DEFD}"/>
                </a:ext>
              </a:extLst>
            </p:cNvPr>
            <p:cNvSpPr/>
            <p:nvPr/>
          </p:nvSpPr>
          <p:spPr>
            <a:xfrm>
              <a:off x="8530035" y="4266805"/>
              <a:ext cx="399233" cy="512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5046EAA-E174-00DD-6652-AC60BF0A9EC0}"/>
                </a:ext>
              </a:extLst>
            </p:cNvPr>
            <p:cNvSpPr/>
            <p:nvPr/>
          </p:nvSpPr>
          <p:spPr>
            <a:xfrm>
              <a:off x="8530035" y="4384268"/>
              <a:ext cx="399233" cy="395514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3A68B60-5C26-10A4-AB16-DE5F4111EE8F}"/>
                </a:ext>
              </a:extLst>
            </p:cNvPr>
            <p:cNvSpPr/>
            <p:nvPr/>
          </p:nvSpPr>
          <p:spPr>
            <a:xfrm>
              <a:off x="9013764" y="4262565"/>
              <a:ext cx="557532" cy="16218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0360943B-0499-8FB5-5625-993BB934A717}"/>
                </a:ext>
              </a:extLst>
            </p:cNvPr>
            <p:cNvSpPr/>
            <p:nvPr/>
          </p:nvSpPr>
          <p:spPr>
            <a:xfrm>
              <a:off x="9013764" y="4262565"/>
              <a:ext cx="557532" cy="512977"/>
            </a:xfrm>
            <a:custGeom>
              <a:avLst/>
              <a:gdLst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470240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108290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217354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1182 w 557532"/>
                <a:gd name="connsiteY2" fmla="*/ 278991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270586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305251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  <a:gd name="connsiteX0" fmla="*/ 0 w 582932"/>
                <a:gd name="connsiteY0" fmla="*/ 0 h 470240"/>
                <a:gd name="connsiteX1" fmla="*/ 557532 w 582932"/>
                <a:gd name="connsiteY1" fmla="*/ 0 h 470240"/>
                <a:gd name="connsiteX2" fmla="*/ 582932 w 582932"/>
                <a:gd name="connsiteY2" fmla="*/ 177189 h 470240"/>
                <a:gd name="connsiteX3" fmla="*/ 0 w 582932"/>
                <a:gd name="connsiteY3" fmla="*/ 470240 h 470240"/>
                <a:gd name="connsiteX4" fmla="*/ 0 w 582932"/>
                <a:gd name="connsiteY4" fmla="*/ 0 h 470240"/>
                <a:gd name="connsiteX0" fmla="*/ 0 w 557532"/>
                <a:gd name="connsiteY0" fmla="*/ 0 h 470240"/>
                <a:gd name="connsiteX1" fmla="*/ 557532 w 557532"/>
                <a:gd name="connsiteY1" fmla="*/ 0 h 470240"/>
                <a:gd name="connsiteX2" fmla="*/ 557532 w 557532"/>
                <a:gd name="connsiteY2" fmla="*/ 177189 h 470240"/>
                <a:gd name="connsiteX3" fmla="*/ 0 w 557532"/>
                <a:gd name="connsiteY3" fmla="*/ 470240 h 470240"/>
                <a:gd name="connsiteX4" fmla="*/ 0 w 557532"/>
                <a:gd name="connsiteY4" fmla="*/ 0 h 47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532" h="470240">
                  <a:moveTo>
                    <a:pt x="0" y="0"/>
                  </a:moveTo>
                  <a:lnTo>
                    <a:pt x="557532" y="0"/>
                  </a:lnTo>
                  <a:lnTo>
                    <a:pt x="557532" y="177189"/>
                  </a:lnTo>
                  <a:lnTo>
                    <a:pt x="0" y="470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8EF4CC8-342D-D109-CBC2-500DD860D8B2}"/>
                </a:ext>
              </a:extLst>
            </p:cNvPr>
            <p:cNvSpPr/>
            <p:nvPr/>
          </p:nvSpPr>
          <p:spPr>
            <a:xfrm>
              <a:off x="9634964" y="4261157"/>
              <a:ext cx="399233" cy="16218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E7104E3-C3C1-405D-F81B-F4C37A2FC5DF}"/>
                </a:ext>
              </a:extLst>
            </p:cNvPr>
            <p:cNvSpPr/>
            <p:nvPr/>
          </p:nvSpPr>
          <p:spPr>
            <a:xfrm>
              <a:off x="9634964" y="4261156"/>
              <a:ext cx="399233" cy="215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A9823C5-09BF-50BF-A487-BA0580CBAF61}"/>
                </a:ext>
              </a:extLst>
            </p:cNvPr>
            <p:cNvSpPr/>
            <p:nvPr/>
          </p:nvSpPr>
          <p:spPr>
            <a:xfrm>
              <a:off x="9634964" y="4472022"/>
              <a:ext cx="399233" cy="467298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2E7E6CE-4110-41F4-DF66-F3B20AFF17C5}"/>
                </a:ext>
              </a:extLst>
            </p:cNvPr>
            <p:cNvSpPr/>
            <p:nvPr/>
          </p:nvSpPr>
          <p:spPr>
            <a:xfrm>
              <a:off x="8529706" y="3799480"/>
              <a:ext cx="381549" cy="38154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</a:t>
              </a:r>
              <a:endParaRPr lang="en-C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12C6911-3A96-432E-B5A1-218E0933BBA1}"/>
                </a:ext>
              </a:extLst>
            </p:cNvPr>
            <p:cNvSpPr/>
            <p:nvPr/>
          </p:nvSpPr>
          <p:spPr>
            <a:xfrm>
              <a:off x="9634964" y="3803177"/>
              <a:ext cx="381549" cy="38154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</a:t>
              </a:r>
              <a:endParaRPr lang="en-CH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13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10868-A089-51EC-2B12-01488A9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12</a:t>
            </a:fld>
            <a:endParaRPr lang="en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85FDE8-7BED-3846-1918-2CC1C86E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42" y="1343299"/>
            <a:ext cx="4631508" cy="2327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11A12-D36C-532E-2BB1-0A9D0CAC7505}"/>
              </a:ext>
            </a:extLst>
          </p:cNvPr>
          <p:cNvSpPr txBox="1"/>
          <p:nvPr/>
        </p:nvSpPr>
        <p:spPr>
          <a:xfrm>
            <a:off x="5221376" y="304800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Retrieval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FADE0-BFCC-45D1-5D2C-DDC108659902}"/>
              </a:ext>
            </a:extLst>
          </p:cNvPr>
          <p:cNvSpPr txBox="1"/>
          <p:nvPr/>
        </p:nvSpPr>
        <p:spPr>
          <a:xfrm>
            <a:off x="1935480" y="838200"/>
            <a:ext cx="31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happened at the picnic?</a:t>
            </a:r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A00864-63F9-23AD-AB3E-009DC137B425}"/>
              </a:ext>
            </a:extLst>
          </p:cNvPr>
          <p:cNvSpPr/>
          <p:nvPr/>
        </p:nvSpPr>
        <p:spPr>
          <a:xfrm>
            <a:off x="3870960" y="1569720"/>
            <a:ext cx="556260" cy="55626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C74C35-4014-E7DE-1AA4-9686AFEE3414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345758" y="2044518"/>
            <a:ext cx="233862" cy="241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2122D4-ACC5-D538-3B3C-1CCE39CA4497}"/>
              </a:ext>
            </a:extLst>
          </p:cNvPr>
          <p:cNvCxnSpPr>
            <a:cxnSpLocks/>
          </p:cNvCxnSpPr>
          <p:nvPr/>
        </p:nvCxnSpPr>
        <p:spPr>
          <a:xfrm flipH="1">
            <a:off x="3718560" y="2044518"/>
            <a:ext cx="196668" cy="217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50AE9D-BE89-E944-E7D3-CEEF742D5CE8}"/>
              </a:ext>
            </a:extLst>
          </p:cNvPr>
          <p:cNvCxnSpPr>
            <a:cxnSpLocks/>
          </p:cNvCxnSpPr>
          <p:nvPr/>
        </p:nvCxnSpPr>
        <p:spPr>
          <a:xfrm flipH="1">
            <a:off x="3557361" y="1855470"/>
            <a:ext cx="291192" cy="12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9D2511-BC8A-3FCE-3F99-96B2AB7E4DF2}"/>
              </a:ext>
            </a:extLst>
          </p:cNvPr>
          <p:cNvCxnSpPr>
            <a:cxnSpLocks/>
          </p:cNvCxnSpPr>
          <p:nvPr/>
        </p:nvCxnSpPr>
        <p:spPr>
          <a:xfrm flipH="1" flipV="1">
            <a:off x="3649164" y="1495562"/>
            <a:ext cx="266064" cy="170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A84E26-3FF4-4ED2-D510-69BABBBD525F}"/>
              </a:ext>
            </a:extLst>
          </p:cNvPr>
          <p:cNvCxnSpPr>
            <a:cxnSpLocks/>
          </p:cNvCxnSpPr>
          <p:nvPr/>
        </p:nvCxnSpPr>
        <p:spPr>
          <a:xfrm flipH="1" flipV="1">
            <a:off x="4038192" y="1281690"/>
            <a:ext cx="76425" cy="269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1FE7DA-E756-BD7F-E3A4-457D47C35260}"/>
              </a:ext>
            </a:extLst>
          </p:cNvPr>
          <p:cNvCxnSpPr>
            <a:cxnSpLocks/>
          </p:cNvCxnSpPr>
          <p:nvPr/>
        </p:nvCxnSpPr>
        <p:spPr>
          <a:xfrm flipV="1">
            <a:off x="4305229" y="1321589"/>
            <a:ext cx="174401" cy="279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42C480E-441D-CB4B-42BD-844047D182F0}"/>
              </a:ext>
            </a:extLst>
          </p:cNvPr>
          <p:cNvCxnSpPr>
            <a:cxnSpLocks/>
          </p:cNvCxnSpPr>
          <p:nvPr/>
        </p:nvCxnSpPr>
        <p:spPr>
          <a:xfrm flipV="1">
            <a:off x="4417417" y="1580992"/>
            <a:ext cx="252825" cy="166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DBD059-6678-1904-EC29-8A78548AB01F}"/>
              </a:ext>
            </a:extLst>
          </p:cNvPr>
          <p:cNvCxnSpPr>
            <a:cxnSpLocks/>
          </p:cNvCxnSpPr>
          <p:nvPr/>
        </p:nvCxnSpPr>
        <p:spPr>
          <a:xfrm>
            <a:off x="4427220" y="1906895"/>
            <a:ext cx="354691" cy="17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437F376F-4A28-4900-720C-DF36D01A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72" y="1402080"/>
            <a:ext cx="4631508" cy="232701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B2AC737-8AD3-E3D7-3F0B-3A83744E6000}"/>
              </a:ext>
            </a:extLst>
          </p:cNvPr>
          <p:cNvSpPr txBox="1"/>
          <p:nvPr/>
        </p:nvSpPr>
        <p:spPr>
          <a:xfrm>
            <a:off x="7869223" y="881499"/>
            <a:ext cx="276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 you see Ann yesterday?</a:t>
            </a:r>
            <a:endParaRPr lang="en-CH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B139888-1FA3-6138-14F4-E857AB3A36E3}"/>
              </a:ext>
            </a:extLst>
          </p:cNvPr>
          <p:cNvSpPr/>
          <p:nvPr/>
        </p:nvSpPr>
        <p:spPr>
          <a:xfrm>
            <a:off x="8829220" y="3146810"/>
            <a:ext cx="556260" cy="55626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74486FC-CBB4-34D3-65D4-5901A400D9F6}"/>
              </a:ext>
            </a:extLst>
          </p:cNvPr>
          <p:cNvCxnSpPr>
            <a:cxnSpLocks/>
          </p:cNvCxnSpPr>
          <p:nvPr/>
        </p:nvCxnSpPr>
        <p:spPr>
          <a:xfrm flipV="1">
            <a:off x="9145198" y="2807560"/>
            <a:ext cx="94046" cy="328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145963-2D45-9E57-F8B1-252399CF64BD}"/>
              </a:ext>
            </a:extLst>
          </p:cNvPr>
          <p:cNvCxnSpPr>
            <a:cxnSpLocks/>
          </p:cNvCxnSpPr>
          <p:nvPr/>
        </p:nvCxnSpPr>
        <p:spPr>
          <a:xfrm flipV="1">
            <a:off x="9286379" y="2948530"/>
            <a:ext cx="154801" cy="2567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D753069-F003-6061-83CA-67092215C069}"/>
              </a:ext>
            </a:extLst>
          </p:cNvPr>
          <p:cNvCxnSpPr>
            <a:cxnSpLocks/>
          </p:cNvCxnSpPr>
          <p:nvPr/>
        </p:nvCxnSpPr>
        <p:spPr>
          <a:xfrm flipH="1" flipV="1">
            <a:off x="8884920" y="2852869"/>
            <a:ext cx="109736" cy="31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4C54D0-45D2-7481-66A0-D63FC8BB0E6F}"/>
              </a:ext>
            </a:extLst>
          </p:cNvPr>
          <p:cNvCxnSpPr>
            <a:cxnSpLocks/>
          </p:cNvCxnSpPr>
          <p:nvPr/>
        </p:nvCxnSpPr>
        <p:spPr>
          <a:xfrm flipV="1">
            <a:off x="9213657" y="2867306"/>
            <a:ext cx="174401" cy="279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53954F-579B-261F-9EF2-610A284E0B93}"/>
              </a:ext>
            </a:extLst>
          </p:cNvPr>
          <p:cNvCxnSpPr>
            <a:cxnSpLocks/>
          </p:cNvCxnSpPr>
          <p:nvPr/>
        </p:nvCxnSpPr>
        <p:spPr>
          <a:xfrm flipV="1">
            <a:off x="9344246" y="2995561"/>
            <a:ext cx="249334" cy="250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6AFA5C-6250-8DAA-737D-F750A7B20A12}"/>
              </a:ext>
            </a:extLst>
          </p:cNvPr>
          <p:cNvCxnSpPr>
            <a:cxnSpLocks/>
          </p:cNvCxnSpPr>
          <p:nvPr/>
        </p:nvCxnSpPr>
        <p:spPr>
          <a:xfrm flipH="1" flipV="1">
            <a:off x="9008402" y="2848901"/>
            <a:ext cx="76425" cy="269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99E83CC9-408E-DBAB-148D-40CE0869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72" y="4351194"/>
            <a:ext cx="4631508" cy="232701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A9522EB-CAC0-9B04-0387-134735FAF1B3}"/>
              </a:ext>
            </a:extLst>
          </p:cNvPr>
          <p:cNvSpPr txBox="1"/>
          <p:nvPr/>
        </p:nvSpPr>
        <p:spPr>
          <a:xfrm>
            <a:off x="2528281" y="3967829"/>
            <a:ext cx="345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 Ann eat an apple at the picnic?</a:t>
            </a:r>
            <a:endParaRPr lang="en-CH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13CD15C-484F-76A2-11DB-4C090DD74C64}"/>
              </a:ext>
            </a:extLst>
          </p:cNvPr>
          <p:cNvSpPr/>
          <p:nvPr/>
        </p:nvSpPr>
        <p:spPr>
          <a:xfrm>
            <a:off x="3533320" y="6095924"/>
            <a:ext cx="556260" cy="55626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1A18BC3-D72A-4339-871F-D2182EB8ADC0}"/>
              </a:ext>
            </a:extLst>
          </p:cNvPr>
          <p:cNvCxnSpPr>
            <a:cxnSpLocks/>
          </p:cNvCxnSpPr>
          <p:nvPr/>
        </p:nvCxnSpPr>
        <p:spPr>
          <a:xfrm flipV="1">
            <a:off x="3849298" y="5756674"/>
            <a:ext cx="94046" cy="328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E351C41-1B98-02E9-32B0-2A5F71B2A234}"/>
              </a:ext>
            </a:extLst>
          </p:cNvPr>
          <p:cNvCxnSpPr>
            <a:cxnSpLocks/>
          </p:cNvCxnSpPr>
          <p:nvPr/>
        </p:nvCxnSpPr>
        <p:spPr>
          <a:xfrm flipV="1">
            <a:off x="3990479" y="5897644"/>
            <a:ext cx="154801" cy="2567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22CBDE-2014-A980-E701-7FDCF140AC20}"/>
              </a:ext>
            </a:extLst>
          </p:cNvPr>
          <p:cNvCxnSpPr>
            <a:cxnSpLocks/>
          </p:cNvCxnSpPr>
          <p:nvPr/>
        </p:nvCxnSpPr>
        <p:spPr>
          <a:xfrm flipH="1" flipV="1">
            <a:off x="3589020" y="5801983"/>
            <a:ext cx="109736" cy="31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F3513DC-E851-3CF4-7B13-A9D319948E8F}"/>
              </a:ext>
            </a:extLst>
          </p:cNvPr>
          <p:cNvCxnSpPr>
            <a:cxnSpLocks/>
          </p:cNvCxnSpPr>
          <p:nvPr/>
        </p:nvCxnSpPr>
        <p:spPr>
          <a:xfrm flipV="1">
            <a:off x="3917757" y="5816420"/>
            <a:ext cx="174401" cy="279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2FAE3A-2A63-D8E7-2EB1-F1744FB3389E}"/>
              </a:ext>
            </a:extLst>
          </p:cNvPr>
          <p:cNvCxnSpPr>
            <a:cxnSpLocks/>
          </p:cNvCxnSpPr>
          <p:nvPr/>
        </p:nvCxnSpPr>
        <p:spPr>
          <a:xfrm flipV="1">
            <a:off x="4048346" y="5944675"/>
            <a:ext cx="249334" cy="250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FBC8B2B-33A7-0B9C-E95D-BC23A45FA350}"/>
              </a:ext>
            </a:extLst>
          </p:cNvPr>
          <p:cNvCxnSpPr>
            <a:cxnSpLocks/>
          </p:cNvCxnSpPr>
          <p:nvPr/>
        </p:nvCxnSpPr>
        <p:spPr>
          <a:xfrm flipH="1" flipV="1">
            <a:off x="3712502" y="5798015"/>
            <a:ext cx="76425" cy="269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117FF25-B9C6-CCA5-4243-3A64B3941093}"/>
              </a:ext>
            </a:extLst>
          </p:cNvPr>
          <p:cNvCxnSpPr>
            <a:cxnSpLocks/>
          </p:cNvCxnSpPr>
          <p:nvPr/>
        </p:nvCxnSpPr>
        <p:spPr>
          <a:xfrm flipV="1">
            <a:off x="3216254" y="5798015"/>
            <a:ext cx="164666" cy="331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CE02451-1084-34C6-560F-6E4E9C6EB2A2}"/>
              </a:ext>
            </a:extLst>
          </p:cNvPr>
          <p:cNvCxnSpPr>
            <a:cxnSpLocks/>
          </p:cNvCxnSpPr>
          <p:nvPr/>
        </p:nvCxnSpPr>
        <p:spPr>
          <a:xfrm flipH="1" flipV="1">
            <a:off x="2810110" y="5807217"/>
            <a:ext cx="109736" cy="31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E18CF29-D5C7-C510-5AE4-16E42D79A65F}"/>
              </a:ext>
            </a:extLst>
          </p:cNvPr>
          <p:cNvCxnSpPr>
            <a:cxnSpLocks/>
          </p:cNvCxnSpPr>
          <p:nvPr/>
        </p:nvCxnSpPr>
        <p:spPr>
          <a:xfrm flipH="1" flipV="1">
            <a:off x="2943853" y="5798015"/>
            <a:ext cx="76425" cy="269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02500E1-F3C5-301A-6E38-2F4F97688D1A}"/>
              </a:ext>
            </a:extLst>
          </p:cNvPr>
          <p:cNvCxnSpPr>
            <a:cxnSpLocks/>
          </p:cNvCxnSpPr>
          <p:nvPr/>
        </p:nvCxnSpPr>
        <p:spPr>
          <a:xfrm flipH="1" flipV="1">
            <a:off x="2612271" y="5897644"/>
            <a:ext cx="229812" cy="269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C69BF1-7CC3-6A8C-6B31-644BBDD072FD}"/>
              </a:ext>
            </a:extLst>
          </p:cNvPr>
          <p:cNvCxnSpPr>
            <a:cxnSpLocks/>
          </p:cNvCxnSpPr>
          <p:nvPr/>
        </p:nvCxnSpPr>
        <p:spPr>
          <a:xfrm>
            <a:off x="4446306" y="5069807"/>
            <a:ext cx="233862" cy="241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4F03619-E8F6-4C3C-7F0D-4014C24CB8D1}"/>
              </a:ext>
            </a:extLst>
          </p:cNvPr>
          <p:cNvCxnSpPr>
            <a:cxnSpLocks/>
          </p:cNvCxnSpPr>
          <p:nvPr/>
        </p:nvCxnSpPr>
        <p:spPr>
          <a:xfrm flipH="1">
            <a:off x="3819108" y="5069807"/>
            <a:ext cx="196668" cy="217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E6ECD3-B932-91AF-9662-19150F8A012F}"/>
              </a:ext>
            </a:extLst>
          </p:cNvPr>
          <p:cNvCxnSpPr>
            <a:cxnSpLocks/>
          </p:cNvCxnSpPr>
          <p:nvPr/>
        </p:nvCxnSpPr>
        <p:spPr>
          <a:xfrm flipH="1">
            <a:off x="3657909" y="4880759"/>
            <a:ext cx="291192" cy="12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EBCDC20-6FBD-0E66-3227-283CE29F06A2}"/>
              </a:ext>
            </a:extLst>
          </p:cNvPr>
          <p:cNvCxnSpPr>
            <a:cxnSpLocks/>
          </p:cNvCxnSpPr>
          <p:nvPr/>
        </p:nvCxnSpPr>
        <p:spPr>
          <a:xfrm flipH="1" flipV="1">
            <a:off x="3749712" y="4520851"/>
            <a:ext cx="266064" cy="170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5F6CA5E-D2B7-75C7-49C0-0A8A04560CF3}"/>
              </a:ext>
            </a:extLst>
          </p:cNvPr>
          <p:cNvCxnSpPr>
            <a:cxnSpLocks/>
          </p:cNvCxnSpPr>
          <p:nvPr/>
        </p:nvCxnSpPr>
        <p:spPr>
          <a:xfrm flipH="1" flipV="1">
            <a:off x="4138740" y="4306979"/>
            <a:ext cx="76425" cy="269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FF39D63-0F9E-0AC1-8FF4-73FAA0DADD1C}"/>
              </a:ext>
            </a:extLst>
          </p:cNvPr>
          <p:cNvCxnSpPr>
            <a:cxnSpLocks/>
          </p:cNvCxnSpPr>
          <p:nvPr/>
        </p:nvCxnSpPr>
        <p:spPr>
          <a:xfrm flipV="1">
            <a:off x="4405777" y="4346878"/>
            <a:ext cx="174401" cy="279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BB2CF49-35D4-95B3-5443-2678171D67C4}"/>
              </a:ext>
            </a:extLst>
          </p:cNvPr>
          <p:cNvCxnSpPr>
            <a:cxnSpLocks/>
          </p:cNvCxnSpPr>
          <p:nvPr/>
        </p:nvCxnSpPr>
        <p:spPr>
          <a:xfrm flipV="1">
            <a:off x="4517965" y="4606281"/>
            <a:ext cx="252825" cy="166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94599FA-09A2-519E-903D-8E5827F9C134}"/>
              </a:ext>
            </a:extLst>
          </p:cNvPr>
          <p:cNvCxnSpPr>
            <a:cxnSpLocks/>
          </p:cNvCxnSpPr>
          <p:nvPr/>
        </p:nvCxnSpPr>
        <p:spPr>
          <a:xfrm>
            <a:off x="4527768" y="4932184"/>
            <a:ext cx="354691" cy="17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1AC3FCCC-2556-6AF0-D7E7-155A13414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3567" y="4390206"/>
                <a:ext cx="4950692" cy="45760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1" u="sng" dirty="0"/>
                  <a:t>Current activation: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𝑏𝑜𝑜𝑠𝑡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="1" u="sng" dirty="0"/>
              </a:p>
              <a:p>
                <a:pPr marL="0" indent="0">
                  <a:buNone/>
                </a:pPr>
                <a:r>
                  <a:rPr lang="en-US" sz="1400" b="1" u="sng" dirty="0"/>
                  <a:t>Spreading activation (boost):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𝑏𝑜𝑜𝑠𝑡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1400" b="1" u="sng" dirty="0"/>
              </a:p>
              <a:p>
                <a:pPr marL="0" indent="0">
                  <a:buNone/>
                </a:pPr>
                <a:r>
                  <a:rPr lang="en-US" sz="1400" b="1" u="sng" dirty="0"/>
                  <a:t>Context diversity: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𝑛𝑒𝑤𝑙𝑖𝑛𝑘𝑠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+ 0.2−0.2 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−0.1 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𝐶𝐷</m:t>
                        </m:r>
                      </m:sup>
                    </m:sSup>
                  </m:oMath>
                </a14:m>
                <a:endParaRPr lang="en-US" sz="1400" b="1" u="sng" dirty="0"/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1AC3FCCC-2556-6AF0-D7E7-155A13414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3567" y="4390206"/>
                <a:ext cx="4950692" cy="4576003"/>
              </a:xfrm>
              <a:blipFill>
                <a:blip r:embed="rId3"/>
                <a:stretch>
                  <a:fillRect l="-369" t="-66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80" grpId="0"/>
      <p:bldP spid="81" grpId="0" animBg="1"/>
      <p:bldP spid="98" grpId="0"/>
      <p:bldP spid="99" grpId="0" animBg="1"/>
      <p:bldP spid="1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9B522E-C48C-D67F-943E-380842EE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1. How can we measure resource availability?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2. What is this resource?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3. Can we measure individual differences?</a:t>
            </a:r>
            <a:endParaRPr lang="LID4096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866CC-21C8-1C7B-6E41-A00E55AC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101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0AE0-7F96-2317-8B66-385C94C1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0EDAA-C159-91F5-4D66-B74E4D320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A4DDF-CD36-9943-94CC-A7F79B4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14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0EE79-6060-95C4-86B7-DDD3997EE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80" y="351567"/>
            <a:ext cx="8966942" cy="61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8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939E-405A-CCE5-45EB-44F1A0E6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15</a:t>
            </a:fld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5E14A-73B0-33D0-3C6F-25103B4C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4" r="50069" b="53399"/>
          <a:stretch/>
        </p:blipFill>
        <p:spPr>
          <a:xfrm>
            <a:off x="4248926" y="2211217"/>
            <a:ext cx="2415540" cy="25603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D5C45F-64A8-15A9-B85F-390DBC8DF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4" t="49099" r="50069"/>
          <a:stretch/>
        </p:blipFill>
        <p:spPr>
          <a:xfrm>
            <a:off x="8038819" y="2325517"/>
            <a:ext cx="2415540" cy="2796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936E42-C503-7996-9007-FD84BF203EFC}"/>
              </a:ext>
            </a:extLst>
          </p:cNvPr>
          <p:cNvSpPr txBox="1"/>
          <p:nvPr/>
        </p:nvSpPr>
        <p:spPr>
          <a:xfrm>
            <a:off x="4637546" y="4763917"/>
            <a:ext cx="227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Depletion parameter</a:t>
            </a:r>
            <a:endParaRPr lang="en-CH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6817-5B94-771D-3B39-3352B8A85916}"/>
              </a:ext>
            </a:extLst>
          </p:cNvPr>
          <p:cNvSpPr txBox="1"/>
          <p:nvPr/>
        </p:nvSpPr>
        <p:spPr>
          <a:xfrm rot="16200000">
            <a:off x="3014486" y="3156097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EEG resource index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77D6A-E17B-6E62-BFA4-FC44A9D96152}"/>
              </a:ext>
            </a:extLst>
          </p:cNvPr>
          <p:cNvSpPr txBox="1"/>
          <p:nvPr/>
        </p:nvSpPr>
        <p:spPr>
          <a:xfrm rot="16200000">
            <a:off x="6804035" y="3326297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EEG resource index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AC9BFB-4CC6-8D5E-CE64-7BFE45A2A6D8}"/>
              </a:ext>
            </a:extLst>
          </p:cNvPr>
          <p:cNvSpPr/>
          <p:nvPr/>
        </p:nvSpPr>
        <p:spPr>
          <a:xfrm>
            <a:off x="6161887" y="2325517"/>
            <a:ext cx="399233" cy="881984"/>
          </a:xfrm>
          <a:prstGeom prst="rect">
            <a:avLst/>
          </a:prstGeom>
          <a:pattFill prst="wdUp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7F5D16-CAFA-EC3A-2EE5-4DB554014351}"/>
              </a:ext>
            </a:extLst>
          </p:cNvPr>
          <p:cNvSpPr/>
          <p:nvPr/>
        </p:nvSpPr>
        <p:spPr>
          <a:xfrm>
            <a:off x="9881020" y="3657746"/>
            <a:ext cx="557532" cy="881983"/>
          </a:xfrm>
          <a:custGeom>
            <a:avLst/>
            <a:gdLst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47024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108290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17354 h 470240"/>
              <a:gd name="connsiteX3" fmla="*/ 0 w 557532"/>
              <a:gd name="connsiteY3" fmla="*/ 470240 h 470240"/>
              <a:gd name="connsiteX4" fmla="*/ 0 w 557532"/>
              <a:gd name="connsiteY4" fmla="*/ 0 h 470240"/>
              <a:gd name="connsiteX0" fmla="*/ 0 w 557532"/>
              <a:gd name="connsiteY0" fmla="*/ 0 h 470240"/>
              <a:gd name="connsiteX1" fmla="*/ 557532 w 557532"/>
              <a:gd name="connsiteY1" fmla="*/ 0 h 470240"/>
              <a:gd name="connsiteX2" fmla="*/ 557532 w 557532"/>
              <a:gd name="connsiteY2" fmla="*/ 278295 h 470240"/>
              <a:gd name="connsiteX3" fmla="*/ 0 w 557532"/>
              <a:gd name="connsiteY3" fmla="*/ 470240 h 470240"/>
              <a:gd name="connsiteX4" fmla="*/ 0 w 557532"/>
              <a:gd name="connsiteY4" fmla="*/ 0 h 47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32" h="470240">
                <a:moveTo>
                  <a:pt x="0" y="0"/>
                </a:moveTo>
                <a:lnTo>
                  <a:pt x="557532" y="0"/>
                </a:lnTo>
                <a:lnTo>
                  <a:pt x="557532" y="278295"/>
                </a:lnTo>
                <a:lnTo>
                  <a:pt x="0" y="470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CC54C7-BA59-3840-9BD1-41CAF230B7B3}"/>
              </a:ext>
            </a:extLst>
          </p:cNvPr>
          <p:cNvCxnSpPr/>
          <p:nvPr/>
        </p:nvCxnSpPr>
        <p:spPr>
          <a:xfrm flipV="1">
            <a:off x="9920667" y="4124663"/>
            <a:ext cx="407951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6AE141-1611-12D7-F9FA-5846407D9494}"/>
              </a:ext>
            </a:extLst>
          </p:cNvPr>
          <p:cNvSpPr txBox="1"/>
          <p:nvPr/>
        </p:nvSpPr>
        <p:spPr>
          <a:xfrm>
            <a:off x="6908306" y="679835"/>
            <a:ext cx="446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Ma, Popov &amp; Zhang (Under Revision) </a:t>
            </a:r>
            <a:r>
              <a:rPr lang="en-US" i="1" dirty="0"/>
              <a:t>JEP:LMC</a:t>
            </a:r>
            <a:endParaRPr lang="en-CH" i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2385FE-8661-AB23-61A9-E3E8ADC33511}"/>
              </a:ext>
            </a:extLst>
          </p:cNvPr>
          <p:cNvSpPr/>
          <p:nvPr/>
        </p:nvSpPr>
        <p:spPr>
          <a:xfrm>
            <a:off x="611779" y="1139898"/>
            <a:ext cx="218694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SESSION</a:t>
            </a:r>
            <a:endParaRPr lang="en-CH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25A3673-8936-9AB4-5475-D648880D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56446" y="1966301"/>
            <a:ext cx="1386499" cy="138649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EE35BB0-5A9A-8548-DCD4-E4FB565C28F3}"/>
              </a:ext>
            </a:extLst>
          </p:cNvPr>
          <p:cNvSpPr/>
          <p:nvPr/>
        </p:nvSpPr>
        <p:spPr>
          <a:xfrm>
            <a:off x="611179" y="4034528"/>
            <a:ext cx="218694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SESSION</a:t>
            </a:r>
            <a:endParaRPr lang="en-CH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53543C-2FBE-3B71-1C39-4A74EC7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74" y="4860930"/>
            <a:ext cx="1298549" cy="1386499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F009821-9453-56CA-CE6D-306514619B0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649695" y="5102471"/>
            <a:ext cx="4123231" cy="1524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1FAA65-7123-4A80-9F74-80672CF71BEC}"/>
              </a:ext>
            </a:extLst>
          </p:cNvPr>
          <p:cNvCxnSpPr>
            <a:cxnSpLocks/>
          </p:cNvCxnSpPr>
          <p:nvPr/>
        </p:nvCxnSpPr>
        <p:spPr>
          <a:xfrm>
            <a:off x="2743200" y="2781300"/>
            <a:ext cx="9074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4B114CE-9F49-242D-127A-5F6A14057DAC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128481" y="5122057"/>
            <a:ext cx="7118108" cy="340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FAEBCB2-F5F7-B3AF-060E-B2B3ED1A97F7}"/>
              </a:ext>
            </a:extLst>
          </p:cNvPr>
          <p:cNvSpPr/>
          <p:nvPr/>
        </p:nvSpPr>
        <p:spPr>
          <a:xfrm>
            <a:off x="4578373" y="2141220"/>
            <a:ext cx="2144922" cy="2398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584796-7F9C-E566-C950-BEC9EAEF350B}"/>
              </a:ext>
            </a:extLst>
          </p:cNvPr>
          <p:cNvSpPr/>
          <p:nvPr/>
        </p:nvSpPr>
        <p:spPr>
          <a:xfrm>
            <a:off x="8319856" y="2283461"/>
            <a:ext cx="2144922" cy="2398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479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70EA-F444-4EA8-F7EA-8D19C91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Example 2 – Bayesian modeling</a:t>
            </a:r>
          </a:p>
        </p:txBody>
      </p:sp>
    </p:spTree>
    <p:extLst>
      <p:ext uri="{BB962C8B-B14F-4D97-AF65-F5344CB8AC3E}">
        <p14:creationId xmlns:p14="http://schemas.microsoft.com/office/powerpoint/2010/main" val="66006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2557D-D933-2938-8BC8-19D137F0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77" y="933855"/>
            <a:ext cx="7772400" cy="50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6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1430-C9FB-339D-18FD-F4126C3B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9A4C48-5B45-1D2E-E762-1168387DC4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2548" y="740965"/>
            <a:ext cx="8876489" cy="5376069"/>
          </a:xfrm>
        </p:spPr>
      </p:pic>
    </p:spTree>
    <p:extLst>
      <p:ext uri="{BB962C8B-B14F-4D97-AF65-F5344CB8AC3E}">
        <p14:creationId xmlns:p14="http://schemas.microsoft.com/office/powerpoint/2010/main" val="145055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7BD6-C265-1C94-7A9E-76D64A51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function to calculate the sum of all positive integers smaller or equal to N which are divisible by 3 or 5</a:t>
            </a:r>
          </a:p>
          <a:p>
            <a:endParaRPr lang="en-US" dirty="0"/>
          </a:p>
          <a:p>
            <a:r>
              <a:rPr lang="en-US" dirty="0"/>
              <a:t>For example, if N = 20, then the answer is 3+5+6+9+10+12+15+18+20 = 98</a:t>
            </a:r>
          </a:p>
        </p:txBody>
      </p:sp>
    </p:spTree>
    <p:extLst>
      <p:ext uri="{BB962C8B-B14F-4D97-AF65-F5344CB8AC3E}">
        <p14:creationId xmlns:p14="http://schemas.microsoft.com/office/powerpoint/2010/main" val="27899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60C3-D0CD-1AF6-A42C-361F93E4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8ECF-E791-1E47-6189-B418AE04D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examples from my research</a:t>
            </a:r>
          </a:p>
        </p:txBody>
      </p:sp>
    </p:spTree>
    <p:extLst>
      <p:ext uri="{BB962C8B-B14F-4D97-AF65-F5344CB8AC3E}">
        <p14:creationId xmlns:p14="http://schemas.microsoft.com/office/powerpoint/2010/main" val="28824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330E0-1FDC-5CE3-3C24-3FE1404B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25" y="657959"/>
            <a:ext cx="11686349" cy="52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3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7169A-2761-E57F-5CAE-23D96765F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7" y="1849304"/>
            <a:ext cx="10662946" cy="31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5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3F7D4-153B-B24E-17A7-89D06614F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026" y="1253331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218518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DBC2-A5FB-F731-89E4-20D9F1CF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8" y="2766218"/>
            <a:ext cx="10515600" cy="1325563"/>
          </a:xfrm>
        </p:spPr>
        <p:txBody>
          <a:bodyPr/>
          <a:lstStyle/>
          <a:p>
            <a:r>
              <a:rPr lang="en-US" dirty="0"/>
              <a:t>Example 1: Cognitive modeling and EEG</a:t>
            </a:r>
          </a:p>
        </p:txBody>
      </p:sp>
    </p:spTree>
    <p:extLst>
      <p:ext uri="{BB962C8B-B14F-4D97-AF65-F5344CB8AC3E}">
        <p14:creationId xmlns:p14="http://schemas.microsoft.com/office/powerpoint/2010/main" val="422886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0F777-6549-0D02-21A7-3F911CFD9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476" y="590842"/>
            <a:ext cx="9589015" cy="5827901"/>
          </a:xfrm>
        </p:spPr>
      </p:pic>
    </p:spTree>
    <p:extLst>
      <p:ext uri="{BB962C8B-B14F-4D97-AF65-F5344CB8AC3E}">
        <p14:creationId xmlns:p14="http://schemas.microsoft.com/office/powerpoint/2010/main" val="37200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21BE-D7A8-418C-6B3D-799F2F6D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 model - representation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10868-A089-51EC-2B12-01488A9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5</a:t>
            </a:fld>
            <a:endParaRPr lang="en-CH"/>
          </a:p>
        </p:txBody>
      </p:sp>
      <p:pic>
        <p:nvPicPr>
          <p:cNvPr id="5" name="Picture 4" descr="d:\gdrive\research\projects\123-prior-item-effects\figures\sac_model_structure.png">
            <a:extLst>
              <a:ext uri="{FF2B5EF4-FFF2-40B4-BE49-F238E27FC236}">
                <a16:creationId xmlns:a16="http://schemas.microsoft.com/office/drawing/2014/main" id="{56B994EB-DF73-06B1-B427-8A646B2F5B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70" y="1829378"/>
            <a:ext cx="7520355" cy="378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1360B-4C41-6463-A1EC-B7F0EDEF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4781550"/>
            <a:ext cx="679450" cy="679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F2229-8696-B535-508B-D4589CE7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4730750"/>
            <a:ext cx="730250" cy="7302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4CBD70D-9A92-991B-B59F-C185D4AB1F40}"/>
              </a:ext>
            </a:extLst>
          </p:cNvPr>
          <p:cNvSpPr/>
          <p:nvPr/>
        </p:nvSpPr>
        <p:spPr>
          <a:xfrm>
            <a:off x="6521450" y="22352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9A7249-D79F-747D-D888-5900C03D86B2}"/>
              </a:ext>
            </a:extLst>
          </p:cNvPr>
          <p:cNvSpPr/>
          <p:nvPr/>
        </p:nvSpPr>
        <p:spPr>
          <a:xfrm>
            <a:off x="5308600" y="335439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CAB548-4265-CA84-E39A-9490B118D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037" y="3417039"/>
            <a:ext cx="682625" cy="68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398C1D-5F9B-527D-9090-ADE4B5F94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237" y="2276928"/>
            <a:ext cx="682625" cy="682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232110-2824-AAF3-6F76-ECC7D4C4D1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712620" y="3511892"/>
            <a:ext cx="416720" cy="416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BACD01-9A5E-4D66-7F76-723145A438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414167" y="3683000"/>
            <a:ext cx="438150" cy="43815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6F1F0DD-403D-CF9F-0975-46C3D068F4A2}"/>
              </a:ext>
            </a:extLst>
          </p:cNvPr>
          <p:cNvSpPr/>
          <p:nvPr/>
        </p:nvSpPr>
        <p:spPr>
          <a:xfrm>
            <a:off x="7702550" y="335439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E5D1-800B-6FC5-F043-1C2ADDEE9A37}"/>
              </a:ext>
            </a:extLst>
          </p:cNvPr>
          <p:cNvSpPr/>
          <p:nvPr/>
        </p:nvSpPr>
        <p:spPr>
          <a:xfrm>
            <a:off x="7130037" y="4702175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ED7935-4505-F457-729A-FD695293E64E}"/>
              </a:ext>
            </a:extLst>
          </p:cNvPr>
          <p:cNvSpPr/>
          <p:nvPr/>
        </p:nvSpPr>
        <p:spPr>
          <a:xfrm>
            <a:off x="8444487" y="471805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3CA75D-BA98-010E-AD9F-6A6C1D370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187" y="4781550"/>
            <a:ext cx="679450" cy="679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C97086-F12B-F2AF-4E9C-734EDE943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552437" y="4790502"/>
            <a:ext cx="622300" cy="622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3CD807-7A8A-7E54-A290-388575701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337" y="3429000"/>
            <a:ext cx="682625" cy="682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4A2951-FEFD-14DC-01CC-8DCA49F9FD2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7786755" y="3722180"/>
            <a:ext cx="430145" cy="430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2A034F-662D-6A3A-4D8F-9F6806FAC5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 flipH="1">
            <a:off x="8022718" y="3576891"/>
            <a:ext cx="388363" cy="3883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61219B-A58E-DB6B-84E9-5C65F0EAC036}"/>
              </a:ext>
            </a:extLst>
          </p:cNvPr>
          <p:cNvSpPr/>
          <p:nvPr/>
        </p:nvSpPr>
        <p:spPr>
          <a:xfrm>
            <a:off x="7187187" y="4051300"/>
            <a:ext cx="398969" cy="580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66329-39C0-335B-A2FF-B44C5215C54C}"/>
              </a:ext>
            </a:extLst>
          </p:cNvPr>
          <p:cNvSpPr/>
          <p:nvPr/>
        </p:nvSpPr>
        <p:spPr>
          <a:xfrm>
            <a:off x="8811269" y="4051628"/>
            <a:ext cx="398969" cy="580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17CB9-4B3E-01F8-4CBC-D82966CF7455}"/>
              </a:ext>
            </a:extLst>
          </p:cNvPr>
          <p:cNvSpPr/>
          <p:nvPr/>
        </p:nvSpPr>
        <p:spPr>
          <a:xfrm>
            <a:off x="1606550" y="1690690"/>
            <a:ext cx="7204719" cy="2614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282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21BE-D7A8-418C-6B3D-799F2F6D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 model - representation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10868-A089-51EC-2B12-01488A9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6</a:t>
            </a:fld>
            <a:endParaRPr lang="en-CH"/>
          </a:p>
        </p:txBody>
      </p:sp>
      <p:pic>
        <p:nvPicPr>
          <p:cNvPr id="5" name="Picture 4" descr="d:\gdrive\research\projects\123-prior-item-effects\figures\sac_model_structure.png">
            <a:extLst>
              <a:ext uri="{FF2B5EF4-FFF2-40B4-BE49-F238E27FC236}">
                <a16:creationId xmlns:a16="http://schemas.microsoft.com/office/drawing/2014/main" id="{56B994EB-DF73-06B1-B427-8A646B2F5B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70" y="1829378"/>
            <a:ext cx="7520355" cy="378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1360B-4C41-6463-A1EC-B7F0EDEF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4781550"/>
            <a:ext cx="679450" cy="679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F2229-8696-B535-508B-D4589CE7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4730750"/>
            <a:ext cx="730250" cy="7302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4CBD70D-9A92-991B-B59F-C185D4AB1F40}"/>
              </a:ext>
            </a:extLst>
          </p:cNvPr>
          <p:cNvSpPr/>
          <p:nvPr/>
        </p:nvSpPr>
        <p:spPr>
          <a:xfrm>
            <a:off x="6521450" y="22352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9A7249-D79F-747D-D888-5900C03D86B2}"/>
              </a:ext>
            </a:extLst>
          </p:cNvPr>
          <p:cNvSpPr/>
          <p:nvPr/>
        </p:nvSpPr>
        <p:spPr>
          <a:xfrm>
            <a:off x="5308600" y="335439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CAB548-4265-CA84-E39A-9490B118D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037" y="3417039"/>
            <a:ext cx="682625" cy="68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398C1D-5F9B-527D-9090-ADE4B5F94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237" y="2276928"/>
            <a:ext cx="682625" cy="682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232110-2824-AAF3-6F76-ECC7D4C4D1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712620" y="3511892"/>
            <a:ext cx="416720" cy="416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BACD01-9A5E-4D66-7F76-723145A438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414167" y="3683000"/>
            <a:ext cx="438150" cy="43815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6F1F0DD-403D-CF9F-0975-46C3D068F4A2}"/>
              </a:ext>
            </a:extLst>
          </p:cNvPr>
          <p:cNvSpPr/>
          <p:nvPr/>
        </p:nvSpPr>
        <p:spPr>
          <a:xfrm>
            <a:off x="7702550" y="335439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E5D1-800B-6FC5-F043-1C2ADDEE9A37}"/>
              </a:ext>
            </a:extLst>
          </p:cNvPr>
          <p:cNvSpPr/>
          <p:nvPr/>
        </p:nvSpPr>
        <p:spPr>
          <a:xfrm>
            <a:off x="7130037" y="4702175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ED7935-4505-F457-729A-FD695293E64E}"/>
              </a:ext>
            </a:extLst>
          </p:cNvPr>
          <p:cNvSpPr/>
          <p:nvPr/>
        </p:nvSpPr>
        <p:spPr>
          <a:xfrm>
            <a:off x="8444487" y="471805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3CA75D-BA98-010E-AD9F-6A6C1D370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187" y="4781550"/>
            <a:ext cx="679450" cy="679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C97086-F12B-F2AF-4E9C-734EDE943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552437" y="4790502"/>
            <a:ext cx="622300" cy="622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3CD807-7A8A-7E54-A290-388575701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337" y="3429000"/>
            <a:ext cx="682625" cy="682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4A2951-FEFD-14DC-01CC-8DCA49F9FD2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7786755" y="3722180"/>
            <a:ext cx="430145" cy="430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2A034F-662D-6A3A-4D8F-9F6806FAC5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 flipH="1">
            <a:off x="8022718" y="3576891"/>
            <a:ext cx="388363" cy="3883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61219B-A58E-DB6B-84E9-5C65F0EAC036}"/>
              </a:ext>
            </a:extLst>
          </p:cNvPr>
          <p:cNvSpPr/>
          <p:nvPr/>
        </p:nvSpPr>
        <p:spPr>
          <a:xfrm>
            <a:off x="7187187" y="4051300"/>
            <a:ext cx="398969" cy="580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66329-39C0-335B-A2FF-B44C5215C54C}"/>
              </a:ext>
            </a:extLst>
          </p:cNvPr>
          <p:cNvSpPr/>
          <p:nvPr/>
        </p:nvSpPr>
        <p:spPr>
          <a:xfrm>
            <a:off x="8811269" y="4051628"/>
            <a:ext cx="398969" cy="580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D17CB9-4B3E-01F8-4CBC-D82966CF7455}"/>
              </a:ext>
            </a:extLst>
          </p:cNvPr>
          <p:cNvSpPr/>
          <p:nvPr/>
        </p:nvSpPr>
        <p:spPr>
          <a:xfrm>
            <a:off x="1473200" y="3212088"/>
            <a:ext cx="7338069" cy="1093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897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21BE-D7A8-418C-6B3D-799F2F6D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 model - representation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10868-A089-51EC-2B12-01488A9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7</a:t>
            </a:fld>
            <a:endParaRPr lang="en-CH"/>
          </a:p>
        </p:txBody>
      </p:sp>
      <p:pic>
        <p:nvPicPr>
          <p:cNvPr id="5" name="Picture 4" descr="d:\gdrive\research\projects\123-prior-item-effects\figures\sac_model_structure.png">
            <a:extLst>
              <a:ext uri="{FF2B5EF4-FFF2-40B4-BE49-F238E27FC236}">
                <a16:creationId xmlns:a16="http://schemas.microsoft.com/office/drawing/2014/main" id="{56B994EB-DF73-06B1-B427-8A646B2F5B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70" y="1829378"/>
            <a:ext cx="7520355" cy="378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1360B-4C41-6463-A1EC-B7F0EDEF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4781550"/>
            <a:ext cx="679450" cy="679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F2229-8696-B535-508B-D4589CE7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4730750"/>
            <a:ext cx="730250" cy="7302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4CBD70D-9A92-991B-B59F-C185D4AB1F40}"/>
              </a:ext>
            </a:extLst>
          </p:cNvPr>
          <p:cNvSpPr/>
          <p:nvPr/>
        </p:nvSpPr>
        <p:spPr>
          <a:xfrm>
            <a:off x="6521450" y="22352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9A7249-D79F-747D-D888-5900C03D86B2}"/>
              </a:ext>
            </a:extLst>
          </p:cNvPr>
          <p:cNvSpPr/>
          <p:nvPr/>
        </p:nvSpPr>
        <p:spPr>
          <a:xfrm>
            <a:off x="5308600" y="335439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CAB548-4265-CA84-E39A-9490B118D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037" y="3417039"/>
            <a:ext cx="682625" cy="68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398C1D-5F9B-527D-9090-ADE4B5F94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237" y="2276928"/>
            <a:ext cx="682625" cy="682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232110-2824-AAF3-6F76-ECC7D4C4D1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712620" y="3511892"/>
            <a:ext cx="416720" cy="416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BACD01-9A5E-4D66-7F76-723145A438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414167" y="3683000"/>
            <a:ext cx="438150" cy="43815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6F1F0DD-403D-CF9F-0975-46C3D068F4A2}"/>
              </a:ext>
            </a:extLst>
          </p:cNvPr>
          <p:cNvSpPr/>
          <p:nvPr/>
        </p:nvSpPr>
        <p:spPr>
          <a:xfrm>
            <a:off x="7702550" y="335439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E5D1-800B-6FC5-F043-1C2ADDEE9A37}"/>
              </a:ext>
            </a:extLst>
          </p:cNvPr>
          <p:cNvSpPr/>
          <p:nvPr/>
        </p:nvSpPr>
        <p:spPr>
          <a:xfrm>
            <a:off x="7130037" y="4702175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ED7935-4505-F457-729A-FD695293E64E}"/>
              </a:ext>
            </a:extLst>
          </p:cNvPr>
          <p:cNvSpPr/>
          <p:nvPr/>
        </p:nvSpPr>
        <p:spPr>
          <a:xfrm>
            <a:off x="8444487" y="471805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3CA75D-BA98-010E-AD9F-6A6C1D370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187" y="4781550"/>
            <a:ext cx="679450" cy="679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C97086-F12B-F2AF-4E9C-734EDE943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552437" y="4790502"/>
            <a:ext cx="622300" cy="622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3CD807-7A8A-7E54-A290-388575701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337" y="3429000"/>
            <a:ext cx="682625" cy="682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4A2951-FEFD-14DC-01CC-8DCA49F9FD2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7786755" y="3722180"/>
            <a:ext cx="430145" cy="430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2A034F-662D-6A3A-4D8F-9F6806FAC59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 flipH="1">
            <a:off x="8022718" y="3576891"/>
            <a:ext cx="388363" cy="3883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61219B-A58E-DB6B-84E9-5C65F0EAC036}"/>
              </a:ext>
            </a:extLst>
          </p:cNvPr>
          <p:cNvSpPr/>
          <p:nvPr/>
        </p:nvSpPr>
        <p:spPr>
          <a:xfrm>
            <a:off x="7187187" y="4051300"/>
            <a:ext cx="398969" cy="580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66329-39C0-335B-A2FF-B44C5215C54C}"/>
              </a:ext>
            </a:extLst>
          </p:cNvPr>
          <p:cNvSpPr/>
          <p:nvPr/>
        </p:nvSpPr>
        <p:spPr>
          <a:xfrm>
            <a:off x="8811269" y="4051628"/>
            <a:ext cx="398969" cy="580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216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21BE-D7A8-418C-6B3D-799F2F6D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 model - Assumptions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10868-A089-51EC-2B12-01488A9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8</a:t>
            </a:fld>
            <a:endParaRPr lang="en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85FDE8-7BED-3846-1918-2CC1C86E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2" y="1486960"/>
            <a:ext cx="4631508" cy="2327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286C40-4036-4730-A9B5-ADEDC8579045}"/>
              </a:ext>
            </a:extLst>
          </p:cNvPr>
          <p:cNvSpPr txBox="1"/>
          <p:nvPr/>
        </p:nvSpPr>
        <p:spPr>
          <a:xfrm>
            <a:off x="6083300" y="146170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1 ) Prior strength</a:t>
            </a:r>
            <a:endParaRPr lang="en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F7A59A-2A5B-CA0F-75B5-839995B6287C}"/>
              </a:ext>
            </a:extLst>
          </p:cNvPr>
          <p:cNvSpPr/>
          <p:nvPr/>
        </p:nvSpPr>
        <p:spPr>
          <a:xfrm>
            <a:off x="2406650" y="3236513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0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E3160-2780-0EAC-2064-97E2EFDEAA88}"/>
              </a:ext>
            </a:extLst>
          </p:cNvPr>
          <p:cNvSpPr/>
          <p:nvPr/>
        </p:nvSpPr>
        <p:spPr>
          <a:xfrm>
            <a:off x="3183726" y="3237896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0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F08D3F-EA36-01E6-5896-ADC12A49D8D2}"/>
              </a:ext>
            </a:extLst>
          </p:cNvPr>
          <p:cNvSpPr/>
          <p:nvPr/>
        </p:nvSpPr>
        <p:spPr>
          <a:xfrm>
            <a:off x="3973502" y="3238500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8000">
                <a:schemeClr val="bg1"/>
              </a:gs>
              <a:gs pos="79000">
                <a:srgbClr val="5B5959"/>
              </a:gs>
              <a:gs pos="75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389758-1222-1249-EF90-FCE5BED1370B}"/>
              </a:ext>
            </a:extLst>
          </p:cNvPr>
          <p:cNvSpPr/>
          <p:nvPr/>
        </p:nvSpPr>
        <p:spPr>
          <a:xfrm>
            <a:off x="4807728" y="3232150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  <a:gs pos="79000">
                <a:srgbClr val="5B5959"/>
              </a:gs>
              <a:gs pos="75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D7DB67-32B5-CC02-23F1-DC22CC02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76" y="1812262"/>
            <a:ext cx="2779753" cy="2407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BECA-64E9-EF20-1B58-F40CE0A4198C}"/>
                  </a:ext>
                </a:extLst>
              </p:cNvPr>
              <p:cNvSpPr txBox="1"/>
              <p:nvPr/>
            </p:nvSpPr>
            <p:spPr>
              <a:xfrm>
                <a:off x="8750300" y="2623495"/>
                <a:ext cx="2241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=0.4 −0.2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𝐹𝑟𝑒𝑞</m:t>
                          </m:r>
                        </m:sup>
                      </m:sSup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CFBECA-64E9-EF20-1B58-F40CE0A41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00" y="2623495"/>
                <a:ext cx="2241768" cy="276999"/>
              </a:xfrm>
              <a:prstGeom prst="rect">
                <a:avLst/>
              </a:prstGeom>
              <a:blipFill>
                <a:blip r:embed="rId4"/>
                <a:stretch>
                  <a:fillRect l="-1902" t="-6522" r="-1087" b="-152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0E3A4DCE-B8A3-615F-A8AE-753AA2E482E1}"/>
              </a:ext>
            </a:extLst>
          </p:cNvPr>
          <p:cNvSpPr/>
          <p:nvPr/>
        </p:nvSpPr>
        <p:spPr>
          <a:xfrm>
            <a:off x="2493951" y="2316670"/>
            <a:ext cx="2995623" cy="699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360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21BE-D7A8-418C-6B3D-799F2F6D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 model - Assumptions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10868-A089-51EC-2B12-01488A9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881-A8DF-410A-B096-78AC11CF8446}" type="slidenum">
              <a:rPr lang="en-CH" smtClean="0"/>
              <a:t>9</a:t>
            </a:fld>
            <a:endParaRPr lang="en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85FDE8-7BED-3846-1918-2CC1C86E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42" y="1483666"/>
            <a:ext cx="4631508" cy="2327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286C40-4036-4730-A9B5-ADEDC8579045}"/>
              </a:ext>
            </a:extLst>
          </p:cNvPr>
          <p:cNvSpPr txBox="1"/>
          <p:nvPr/>
        </p:nvSpPr>
        <p:spPr>
          <a:xfrm>
            <a:off x="6015482" y="139065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Prior strength</a:t>
            </a:r>
          </a:p>
          <a:p>
            <a:endParaRPr lang="en-US" dirty="0"/>
          </a:p>
          <a:p>
            <a:r>
              <a:rPr lang="en-US" dirty="0"/>
              <a:t>2) Memory formation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013DEE-5053-DC7C-8ABB-3AC3700CABDE}"/>
              </a:ext>
            </a:extLst>
          </p:cNvPr>
          <p:cNvSpPr/>
          <p:nvPr/>
        </p:nvSpPr>
        <p:spPr>
          <a:xfrm>
            <a:off x="2022475" y="2340916"/>
            <a:ext cx="3486150" cy="7291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F7A59A-2A5B-CA0F-75B5-839995B6287C}"/>
              </a:ext>
            </a:extLst>
          </p:cNvPr>
          <p:cNvSpPr/>
          <p:nvPr/>
        </p:nvSpPr>
        <p:spPr>
          <a:xfrm>
            <a:off x="2419350" y="3233219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0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E3160-2780-0EAC-2064-97E2EFDEAA88}"/>
              </a:ext>
            </a:extLst>
          </p:cNvPr>
          <p:cNvSpPr/>
          <p:nvPr/>
        </p:nvSpPr>
        <p:spPr>
          <a:xfrm>
            <a:off x="3196426" y="3234602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0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F08D3F-EA36-01E6-5896-ADC12A49D8D2}"/>
              </a:ext>
            </a:extLst>
          </p:cNvPr>
          <p:cNvSpPr/>
          <p:nvPr/>
        </p:nvSpPr>
        <p:spPr>
          <a:xfrm>
            <a:off x="3986202" y="3235206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8000">
                <a:schemeClr val="bg1"/>
              </a:gs>
              <a:gs pos="79000">
                <a:srgbClr val="5B5959"/>
              </a:gs>
              <a:gs pos="75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389758-1222-1249-EF90-FCE5BED1370B}"/>
              </a:ext>
            </a:extLst>
          </p:cNvPr>
          <p:cNvSpPr/>
          <p:nvPr/>
        </p:nvSpPr>
        <p:spPr>
          <a:xfrm>
            <a:off x="4820428" y="3228856"/>
            <a:ext cx="569124" cy="5691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1000">
                <a:schemeClr val="bg1"/>
              </a:gs>
              <a:gs pos="79000">
                <a:srgbClr val="5B5959"/>
              </a:gs>
              <a:gs pos="75000">
                <a:schemeClr val="bg2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35E98-7779-20A5-CB8A-9F7E3C07ECF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109116" y="2908300"/>
            <a:ext cx="2743200" cy="25321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68B810-37C3-680F-565F-1F7FFCD484A3}"/>
                  </a:ext>
                </a:extLst>
              </p:cNvPr>
              <p:cNvSpPr/>
              <p:nvPr/>
            </p:nvSpPr>
            <p:spPr>
              <a:xfrm>
                <a:off x="9152516" y="3289980"/>
                <a:ext cx="21866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boost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68B810-37C3-680F-565F-1F7FFCD48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516" y="3289980"/>
                <a:ext cx="21866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80835D-CFFC-E1BF-4F96-B9259CB5F6D5}"/>
                  </a:ext>
                </a:extLst>
              </p:cNvPr>
              <p:cNvSpPr/>
              <p:nvPr/>
            </p:nvSpPr>
            <p:spPr>
              <a:xfrm>
                <a:off x="9071394" y="3727410"/>
                <a:ext cx="2503058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𝑏𝑜𝑜𝑠𝑡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80835D-CFFC-E1BF-4F96-B9259CB5F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394" y="3727410"/>
                <a:ext cx="2503058" cy="342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A6B9BE9-82D2-BFA3-D075-C3B676609B0F}"/>
              </a:ext>
            </a:extLst>
          </p:cNvPr>
          <p:cNvSpPr/>
          <p:nvPr/>
        </p:nvSpPr>
        <p:spPr>
          <a:xfrm>
            <a:off x="6701282" y="3375555"/>
            <a:ext cx="399233" cy="1031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9EF915-3C0B-1F4D-9D4B-A5594B50B4E1}"/>
              </a:ext>
            </a:extLst>
          </p:cNvPr>
          <p:cNvCxnSpPr>
            <a:cxnSpLocks/>
          </p:cNvCxnSpPr>
          <p:nvPr/>
        </p:nvCxnSpPr>
        <p:spPr>
          <a:xfrm flipH="1">
            <a:off x="6650482" y="4229100"/>
            <a:ext cx="4500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315</Words>
  <Application>Microsoft Macintosh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Office Theme</vt:lpstr>
      <vt:lpstr>Optimization</vt:lpstr>
      <vt:lpstr>Why does it matter</vt:lpstr>
      <vt:lpstr>Example 1: Cognitive modeling and EEG</vt:lpstr>
      <vt:lpstr>PowerPoint Presentation</vt:lpstr>
      <vt:lpstr>SAC model - representation</vt:lpstr>
      <vt:lpstr>SAC model - representation</vt:lpstr>
      <vt:lpstr>SAC model - representation</vt:lpstr>
      <vt:lpstr>SAC model - Assumptions</vt:lpstr>
      <vt:lpstr>SAC model - Assumptions</vt:lpstr>
      <vt:lpstr>PowerPoint Presentation</vt:lpstr>
      <vt:lpstr>PowerPoint Presentation</vt:lpstr>
      <vt:lpstr>PowerPoint Presentation</vt:lpstr>
      <vt:lpstr>  1. How can we measure resource availability?  2. What is this resource?  3. Can we measure individual differences?</vt:lpstr>
      <vt:lpstr>PowerPoint Presentation</vt:lpstr>
      <vt:lpstr>PowerPoint Presentation</vt:lpstr>
      <vt:lpstr>Example 2 – Bayesian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Vencislav Popov</dc:creator>
  <cp:lastModifiedBy>Vencislav Popov</cp:lastModifiedBy>
  <cp:revision>3</cp:revision>
  <dcterms:created xsi:type="dcterms:W3CDTF">2025-04-30T10:01:49Z</dcterms:created>
  <dcterms:modified xsi:type="dcterms:W3CDTF">2025-04-30T11:55:56Z</dcterms:modified>
</cp:coreProperties>
</file>