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2" r:id="rId9"/>
    <p:sldId id="263" r:id="rId10"/>
    <p:sldId id="264" r:id="rId11"/>
    <p:sldId id="265" r:id="rId12"/>
    <p:sldId id="266" r:id="rId13"/>
    <p:sldId id="26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4CD2118-8B29-441F-83C8-EE988416EFAD}">
          <p14:sldIdLst/>
        </p14:section>
        <p14:section name="PSIML" id="{A4243508-53F5-4BAC-BF3D-E16AA28A4A3A}">
          <p14:sldIdLst>
            <p14:sldId id="256"/>
          </p14:sldIdLst>
        </p14:section>
        <p14:section name="Title" id="{47F7EC8B-639A-4F15-A994-98DDDBD15396}">
          <p14:sldIdLst>
            <p14:sldId id="257"/>
            <p14:sldId id="258"/>
            <p14:sldId id="259"/>
            <p14:sldId id="262"/>
            <p14:sldId id="263"/>
            <p14:sldId id="264"/>
            <p14:sldId id="265"/>
            <p14:sldId id="266"/>
            <p14:sldId id="260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ojislav Mladenovic" initials="VM" lastIdx="1" clrIdx="0">
    <p:extLst>
      <p:ext uri="{19B8F6BF-5375-455C-9EA6-DF929625EA0E}">
        <p15:presenceInfo xmlns:p15="http://schemas.microsoft.com/office/powerpoint/2012/main" userId="1698c52e35a61f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4A84"/>
    <a:srgbClr val="0D477C"/>
    <a:srgbClr val="658E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D5FACF-FD4D-454D-B91C-AC645307CC89}" v="14" dt="2020-08-10T12:15:02.397"/>
    <p1510:client id="{CB791DBC-9700-4E0A-9DCA-E67341DADC0C}" v="4" dt="2020-08-10T15:21:24.9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>
        <p:scale>
          <a:sx n="100" d="100"/>
          <a:sy n="100" d="100"/>
        </p:scale>
        <p:origin x="28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jislav Mladenovic" userId="S::vojislavmladenovic1_gmail.com#ext#@microsoft.onmicrosoft.com::0292bdfa-c5c0-4708-9041-02bd867c3d6c" providerId="AD" clId="Web-{CB791DBC-9700-4E0A-9DCA-E67341DADC0C}"/>
    <pc:docChg chg="modSld">
      <pc:chgData name="Vojislav Mladenovic" userId="S::vojislavmladenovic1_gmail.com#ext#@microsoft.onmicrosoft.com::0292bdfa-c5c0-4708-9041-02bd867c3d6c" providerId="AD" clId="Web-{CB791DBC-9700-4E0A-9DCA-E67341DADC0C}" dt="2020-08-10T15:21:24.329" v="2" actId="20577"/>
      <pc:docMkLst>
        <pc:docMk/>
      </pc:docMkLst>
      <pc:sldChg chg="modSp">
        <pc:chgData name="Vojislav Mladenovic" userId="S::vojislavmladenovic1_gmail.com#ext#@microsoft.onmicrosoft.com::0292bdfa-c5c0-4708-9041-02bd867c3d6c" providerId="AD" clId="Web-{CB791DBC-9700-4E0A-9DCA-E67341DADC0C}" dt="2020-08-10T15:21:23.861" v="0" actId="20577"/>
        <pc:sldMkLst>
          <pc:docMk/>
          <pc:sldMk cId="3502282180" sldId="264"/>
        </pc:sldMkLst>
        <pc:spChg chg="mod">
          <ac:chgData name="Vojislav Mladenovic" userId="S::vojislavmladenovic1_gmail.com#ext#@microsoft.onmicrosoft.com::0292bdfa-c5c0-4708-9041-02bd867c3d6c" providerId="AD" clId="Web-{CB791DBC-9700-4E0A-9DCA-E67341DADC0C}" dt="2020-08-10T15:21:23.861" v="0" actId="20577"/>
          <ac:spMkLst>
            <pc:docMk/>
            <pc:sldMk cId="3502282180" sldId="264"/>
            <ac:spMk id="3" creationId="{04D30451-3B3D-4CCB-8D1A-0808CA8F3D4F}"/>
          </ac:spMkLst>
        </pc:spChg>
      </pc:sldChg>
    </pc:docChg>
  </pc:docChgLst>
  <pc:docChgLst>
    <pc:chgData name="Vojislav Mladenovic" userId="S::vojislavmladenovic1_gmail.com#ext#@microsoft.onmicrosoft.com::0292bdfa-c5c0-4708-9041-02bd867c3d6c" providerId="AD" clId="Web-{BCD5FACF-FD4D-454D-B91C-AC645307CC89}"/>
    <pc:docChg chg="modSld">
      <pc:chgData name="Vojislav Mladenovic" userId="S::vojislavmladenovic1_gmail.com#ext#@microsoft.onmicrosoft.com::0292bdfa-c5c0-4708-9041-02bd867c3d6c" providerId="AD" clId="Web-{BCD5FACF-FD4D-454D-B91C-AC645307CC89}" dt="2020-08-10T12:15:02.397" v="13" actId="20577"/>
      <pc:docMkLst>
        <pc:docMk/>
      </pc:docMkLst>
      <pc:sldChg chg="modSp">
        <pc:chgData name="Vojislav Mladenovic" userId="S::vojislavmladenovic1_gmail.com#ext#@microsoft.onmicrosoft.com::0292bdfa-c5c0-4708-9041-02bd867c3d6c" providerId="AD" clId="Web-{BCD5FACF-FD4D-454D-B91C-AC645307CC89}" dt="2020-08-10T12:15:01.225" v="11" actId="20577"/>
        <pc:sldMkLst>
          <pc:docMk/>
          <pc:sldMk cId="2839918727" sldId="257"/>
        </pc:sldMkLst>
        <pc:spChg chg="mod">
          <ac:chgData name="Vojislav Mladenovic" userId="S::vojislavmladenovic1_gmail.com#ext#@microsoft.onmicrosoft.com::0292bdfa-c5c0-4708-9041-02bd867c3d6c" providerId="AD" clId="Web-{BCD5FACF-FD4D-454D-B91C-AC645307CC89}" dt="2020-08-10T12:15:01.225" v="11" actId="20577"/>
          <ac:spMkLst>
            <pc:docMk/>
            <pc:sldMk cId="2839918727" sldId="257"/>
            <ac:spMk id="3" creationId="{88BBE970-B6CB-408F-921C-0DE070D7C47D}"/>
          </ac:spMkLst>
        </pc:spChg>
      </pc:sldChg>
      <pc:sldChg chg="delSp modSp">
        <pc:chgData name="Vojislav Mladenovic" userId="S::vojislavmladenovic1_gmail.com#ext#@microsoft.onmicrosoft.com::0292bdfa-c5c0-4708-9041-02bd867c3d6c" providerId="AD" clId="Web-{BCD5FACF-FD4D-454D-B91C-AC645307CC89}" dt="2020-08-10T12:14:44.490" v="8"/>
        <pc:sldMkLst>
          <pc:docMk/>
          <pc:sldMk cId="1933579287" sldId="260"/>
        </pc:sldMkLst>
        <pc:spChg chg="del">
          <ac:chgData name="Vojislav Mladenovic" userId="S::vojislavmladenovic1_gmail.com#ext#@microsoft.onmicrosoft.com::0292bdfa-c5c0-4708-9041-02bd867c3d6c" providerId="AD" clId="Web-{BCD5FACF-FD4D-454D-B91C-AC645307CC89}" dt="2020-08-10T12:14:44.490" v="8"/>
          <ac:spMkLst>
            <pc:docMk/>
            <pc:sldMk cId="1933579287" sldId="260"/>
            <ac:spMk id="2" creationId="{F4A52C4D-D254-458F-9B90-A3D1AEF83157}"/>
          </ac:spMkLst>
        </pc:spChg>
        <pc:spChg chg="del mod">
          <ac:chgData name="Vojislav Mladenovic" userId="S::vojislavmladenovic1_gmail.com#ext#@microsoft.onmicrosoft.com::0292bdfa-c5c0-4708-9041-02bd867c3d6c" providerId="AD" clId="Web-{BCD5FACF-FD4D-454D-B91C-AC645307CC89}" dt="2020-08-10T12:14:42.725" v="7"/>
          <ac:spMkLst>
            <pc:docMk/>
            <pc:sldMk cId="1933579287" sldId="260"/>
            <ac:spMk id="3" creationId="{0C8938A6-3E7F-4F6D-8045-87B4D09BF30F}"/>
          </ac:spMkLst>
        </pc:spChg>
      </pc:sldChg>
      <pc:sldChg chg="delSp modSp">
        <pc:chgData name="Vojislav Mladenovic" userId="S::vojislavmladenovic1_gmail.com#ext#@microsoft.onmicrosoft.com::0292bdfa-c5c0-4708-9041-02bd867c3d6c" providerId="AD" clId="Web-{BCD5FACF-FD4D-454D-B91C-AC645307CC89}" dt="2020-08-10T12:14:28.131" v="3"/>
        <pc:sldMkLst>
          <pc:docMk/>
          <pc:sldMk cId="2462943390" sldId="265"/>
        </pc:sldMkLst>
        <pc:spChg chg="del mod">
          <ac:chgData name="Vojislav Mladenovic" userId="S::vojislavmladenovic1_gmail.com#ext#@microsoft.onmicrosoft.com::0292bdfa-c5c0-4708-9041-02bd867c3d6c" providerId="AD" clId="Web-{BCD5FACF-FD4D-454D-B91C-AC645307CC89}" dt="2020-08-10T12:14:28.131" v="3"/>
          <ac:spMkLst>
            <pc:docMk/>
            <pc:sldMk cId="2462943390" sldId="265"/>
            <ac:spMk id="3" creationId="{50B60B60-B66E-4264-BB9F-5B2162335A5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CB86C-1D69-48AF-A046-620C54EAD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081AD-3903-4AEC-AA67-5631435B2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7DCEF-F3F8-4588-A675-F1490423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E4BDB-5C2A-45FF-ADB4-A80E8AD4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DCDE8-72F5-477A-BFF8-2DB3EE5C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2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873B3-59E8-40E2-8423-21FC1442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7552D-557C-4DB8-BB68-A7A682AE4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FD3EB-8EC5-4EAC-BAAA-9961CE1D9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31709-FDF8-4903-9753-3E345A0A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D8CA9-896A-4B8A-86A2-83947767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343793-7564-4680-BAE2-DE4C79B53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C2089-ABDF-4A11-899B-A17489148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9DED6-B269-49AD-BD50-BF828112A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CDC99-5BE6-4739-8D1F-5473F498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289C1-C1FD-4D83-80E2-61B55D81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8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A4FD2-7FE8-4E3E-96B6-6411D4CF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5EE6F-BE95-4CA3-B534-37F5B6BB0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1B8B5-A696-43E5-9D3A-6EAF352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0D7A9-ACAA-4176-89ED-F3AE353EA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11035-6DCA-4808-8900-92ABFDCA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3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7BD0-0E0D-4D8C-A6C2-68EE137F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0B341-85C9-4205-BF0F-5A6CF32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315D9-F2DC-4C22-9EBB-6768EA88D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CCBF7-905A-40D8-8238-01A296407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47F43-775F-4B74-BE2D-82E8BFA8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9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5D490-E4BB-4BBF-BBE4-73179B86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457D8-C74D-4501-A691-BDC20A7B6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DD25A-CE36-436F-9FCC-EB728705D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8713B-5C58-4425-A86B-63906189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BEB15-1C28-4D15-BA86-3136B71A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2B4F8-AF4C-4296-AFE7-A54DAFE9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1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35DB-9615-4AAB-825F-E28AA453A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330D6-3629-48F5-8927-9B5B8DA8C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87256-6FDE-4D36-8DF2-22A1B29A0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46556-D959-4692-96A0-3A0B4445A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E6291F-F9CB-496A-8809-E72CE0071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5E9B75-3478-4FE5-AC08-12AA1B136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9F0F46-134E-4D4E-A3D3-24A47A8B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8E4545-EEC3-497F-93A2-CF033DB1B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67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11D98-9369-4AFC-B8A2-5FC66CD7D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1DD74A-0BE1-45E7-B9FC-90A6F3AAF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6F492F-4168-4D0F-82AD-576D2318F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343C4-F278-4CF8-B950-8391B10C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7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859C3-7117-41E0-8805-5AE97A1DE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90673-7823-4CB2-8F7F-486ECE68E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9E806-058E-439F-8388-AD89B209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ABD03-3162-4B30-9413-2405BA48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F71D8-1904-4B12-B7DD-E7B3E36D8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ADB5A-961E-42BD-B084-8D93DE699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486D4-BB5F-44F6-BC5D-83A79E1FC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93B30-99B7-4E15-B23A-CEB51D0E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5B441-2669-4C64-BC5E-1B660675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7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D9A3-F2B3-4AA3-B34C-AE067748E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83D4F-7017-446C-9C49-02066B0A3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395F5-04A9-4E70-8278-87DC00429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7002F-DBEE-424C-AFC1-181DB05D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49DBD-2155-4A4F-8C03-B09135B82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C308F-B079-4D4A-9F3C-9E373742D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7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f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AEB1E7-3B32-493A-9A18-B2A89B8CE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0DEA8-4D0B-4D27-83EC-F0AAE1BC5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7EBAF-5474-447B-8BC2-92A0AD13F1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3B33F-6DEC-41ED-A0AD-C5E3CA7A466E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B72A5-37E2-4EEE-81C2-05124DEAA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183EB-E222-443B-8C99-D3CA8F3B4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5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541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3579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2A5F92-FAC7-47A8-9DC7-A0E25D506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562"/>
            <a:ext cx="12192000" cy="68695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3DEB4B-7695-42D3-8FEE-2D97D73DC19C}"/>
              </a:ext>
            </a:extLst>
          </p:cNvPr>
          <p:cNvSpPr txBox="1"/>
          <p:nvPr/>
        </p:nvSpPr>
        <p:spPr>
          <a:xfrm>
            <a:off x="323850" y="619125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D477C"/>
                </a:solidFill>
              </a:rPr>
              <a:t>Code available at: https://github.com/popovic-olivera/face-mask-detection</a:t>
            </a:r>
          </a:p>
        </p:txBody>
      </p:sp>
    </p:spTree>
    <p:extLst>
      <p:ext uri="{BB962C8B-B14F-4D97-AF65-F5344CB8AC3E}">
        <p14:creationId xmlns:p14="http://schemas.microsoft.com/office/powerpoint/2010/main" val="36487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7869F-2089-4C4D-A841-AA12CC0FF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503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B4A84"/>
                </a:solidFill>
              </a:rPr>
              <a:t>Face Mask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BE970-B6CB-408F-921C-0DE070D7C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91467"/>
            <a:ext cx="10515600" cy="248549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 rtl="0" fontAlgn="base"/>
            <a:r>
              <a:rPr lang="en-US" sz="1800" b="1" dirty="0">
                <a:latin typeface="Calibri"/>
                <a:cs typeface="Calibri"/>
              </a:rPr>
              <a:t>Vojislav Mladenov</a:t>
            </a:r>
            <a:r>
              <a:rPr lang="en-US" sz="1800" b="1" i="0" u="none" strike="noStrike" dirty="0">
                <a:effectLst/>
                <a:latin typeface="Calibri"/>
                <a:cs typeface="Calibri"/>
              </a:rPr>
              <a:t>i</a:t>
            </a:r>
            <a:r>
              <a:rPr lang="sr-Latn-RS" sz="1800" b="1" i="0" u="none" strike="noStrike" dirty="0">
                <a:effectLst/>
                <a:latin typeface="Calibri"/>
                <a:cs typeface="Calibri"/>
              </a:rPr>
              <a:t>ć</a:t>
            </a:r>
            <a:endParaRPr lang="en-US" sz="1800" b="0" i="0" dirty="0">
              <a:effectLst/>
              <a:latin typeface="Calibri"/>
              <a:cs typeface="Calibri"/>
            </a:endParaRPr>
          </a:p>
          <a:p>
            <a:pPr algn="l" rtl="0" fontAlgn="base"/>
            <a:r>
              <a:rPr lang="en-US" sz="1800" b="1" dirty="0">
                <a:latin typeface="Calibri"/>
                <a:cs typeface="Calibri"/>
              </a:rPr>
              <a:t>Olivera Popovi</a:t>
            </a:r>
            <a:r>
              <a:rPr lang="sr-Latn-RS" sz="1800" b="1" i="0" u="none" strike="noStrike" dirty="0">
                <a:effectLst/>
                <a:latin typeface="Calibri"/>
                <a:cs typeface="Calibri"/>
              </a:rPr>
              <a:t>ć</a:t>
            </a:r>
            <a:br>
              <a:rPr lang="en-US" sz="1800" b="0" i="0" dirty="0">
                <a:effectLst/>
                <a:latin typeface="Calibri" panose="020F0502020204030204" pitchFamily="34" charset="0"/>
              </a:rPr>
            </a:br>
            <a:endParaRPr lang="en-US" sz="1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200" b="1" i="0" u="none" strike="noStrike" dirty="0">
                <a:effectLst/>
                <a:latin typeface="Calibri" panose="020F0502020204030204" pitchFamily="34" charset="0"/>
              </a:rPr>
              <a:t>www.linkedin.com/in/vojislav-mladenovic-1264006b/</a:t>
            </a:r>
            <a:endParaRPr lang="en-US" sz="1200" dirty="0"/>
          </a:p>
          <a:p>
            <a:pPr marL="0" indent="0">
              <a:buNone/>
            </a:pPr>
            <a:r>
              <a:rPr lang="en-US" sz="1200" b="1" i="0" u="none" strike="noStrike" dirty="0">
                <a:effectLst/>
                <a:latin typeface="Calibri" panose="020F0502020204030204" pitchFamily="34" charset="0"/>
              </a:rPr>
              <a:t>www.linkedin.com/in/olivera-popovic/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39918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08CBE-200A-4691-8FA3-81EB58A21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D477C"/>
                </a:solidFill>
              </a:rPr>
              <a:t>Problem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3B1F6-FA19-4E38-B1D9-1C72B629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448" y="1690688"/>
            <a:ext cx="6513352" cy="4297829"/>
          </a:xfrm>
        </p:spPr>
        <p:txBody>
          <a:bodyPr/>
          <a:lstStyle/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 time, video and image mask detection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E31739-E9F3-445C-9E26-61C0FC38A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040310" cy="41236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8F26BF-DAE6-4F18-95FF-69B8C1EA34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203" y="2232114"/>
            <a:ext cx="5405842" cy="304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39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CDBC-969D-4454-9D52-87AD8BB0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B4A84"/>
                </a:solidFill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09683-88FB-4A92-B790-72158F46D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has 4530 images of people (2606 with masks, 1924 without masks)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of the faces are narrowly cropped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About ¼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images are with computer generated masks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augmented images (added noise, rotated, changed colors)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Small number of group images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Masks are in multipl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colors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F7E50B7-220E-44A9-8D02-0DC9EC7B187B}"/>
              </a:ext>
            </a:extLst>
          </p:cNvPr>
          <p:cNvGrpSpPr/>
          <p:nvPr/>
        </p:nvGrpSpPr>
        <p:grpSpPr>
          <a:xfrm>
            <a:off x="838200" y="4960998"/>
            <a:ext cx="8950955" cy="1531877"/>
            <a:chOff x="959218" y="4645086"/>
            <a:chExt cx="9055405" cy="153187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DDA7BB7-AB96-40DB-8EF0-DA537BA47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218" y="4986905"/>
              <a:ext cx="903179" cy="119005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9125E8D-1205-472D-836C-EB3A515BE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735" y="4990925"/>
              <a:ext cx="999147" cy="118201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0E04CA9-62E7-48E3-9C64-EFC4DE09B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2220" y="4645086"/>
              <a:ext cx="1202499" cy="1531877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32E2D66-9E6B-4E7A-93C3-3DE68B15D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0014" y="5084907"/>
              <a:ext cx="1631776" cy="1087851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86A2F45-9524-4C05-9F06-2F97B5F47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7085" y="4886883"/>
              <a:ext cx="1314450" cy="128587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328BDC3-3B2C-48E3-B9E9-33297C5CD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7090" y="4645086"/>
              <a:ext cx="1237533" cy="15276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6449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E9233-3B3D-4626-ACC0-BF4298DC5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D477C"/>
                </a:solidFill>
              </a:rPr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01549-0EF2-47A8-8095-87E0538B5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9593" y="1690688"/>
            <a:ext cx="6903895" cy="4351338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Face detector and classifier 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Finetuned pretrained MobileNetV2 as face classifier Added layers:   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layer with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ReLU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activation 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Dropout with 0.5 probability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layer with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Softmax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activation function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Pretrained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Multi-task Cascaded Convolutional Neural Network (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MTCNN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face and landmark detector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1720E-6FB6-46D3-918D-953C62224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7" y="1690688"/>
            <a:ext cx="3311082" cy="40712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F401D-70DE-4AF0-AE93-9321A2D44D70}"/>
              </a:ext>
            </a:extLst>
          </p:cNvPr>
          <p:cNvSpPr txBox="1"/>
          <p:nvPr/>
        </p:nvSpPr>
        <p:spPr>
          <a:xfrm>
            <a:off x="988512" y="5761973"/>
            <a:ext cx="3311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Figure: </a:t>
            </a:r>
            <a:r>
              <a:rPr lang="en-US" sz="1200" dirty="0"/>
              <a:t>Model Scheme of MTCNN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E43E36-9E7E-4F34-8724-0EA73D549C05}"/>
              </a:ext>
            </a:extLst>
          </p:cNvPr>
          <p:cNvSpPr txBox="1"/>
          <p:nvPr/>
        </p:nvSpPr>
        <p:spPr>
          <a:xfrm>
            <a:off x="363587" y="6187301"/>
            <a:ext cx="651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0" i="0" dirty="0">
                <a:effectLst/>
                <a:latin typeface="Segoe UI" panose="020B0502040204020203" pitchFamily="34" charset="0"/>
              </a:rPr>
              <a:t>K. Zhang, Z. Zhang, Z. Li and Y. </a:t>
            </a:r>
            <a:r>
              <a:rPr lang="en-US" sz="900" b="0" i="0" dirty="0" err="1">
                <a:effectLst/>
                <a:latin typeface="Segoe UI" panose="020B0502040204020203" pitchFamily="34" charset="0"/>
              </a:rPr>
              <a:t>Qiao</a:t>
            </a:r>
            <a:r>
              <a:rPr lang="en-US" sz="900" b="0" i="0" dirty="0">
                <a:effectLst/>
                <a:latin typeface="Segoe UI" panose="020B0502040204020203" pitchFamily="34" charset="0"/>
              </a:rPr>
              <a:t>, "Joint Face Detection and Alignment Using Multitask Cascaded Convolutional Networks," in </a:t>
            </a:r>
            <a:r>
              <a:rPr lang="en-US" sz="900" b="0" i="1" dirty="0">
                <a:effectLst/>
                <a:latin typeface="Segoe UI" panose="020B0502040204020203" pitchFamily="34" charset="0"/>
              </a:rPr>
              <a:t>IEEE Signal Processing Letters</a:t>
            </a:r>
            <a:r>
              <a:rPr lang="en-US" sz="900" b="0" i="0" dirty="0">
                <a:effectLst/>
                <a:latin typeface="Segoe UI" panose="020B0502040204020203" pitchFamily="34" charset="0"/>
              </a:rPr>
              <a:t>, vol. 23, no. 10, pp. 1499-1503, Oct. 2016, </a:t>
            </a:r>
            <a:r>
              <a:rPr lang="en-US" sz="900" b="0" i="0" dirty="0" err="1">
                <a:effectLst/>
                <a:latin typeface="Segoe UI" panose="020B0502040204020203" pitchFamily="34" charset="0"/>
              </a:rPr>
              <a:t>doi</a:t>
            </a:r>
            <a:r>
              <a:rPr lang="en-US" sz="900" b="0" i="0" dirty="0">
                <a:effectLst/>
                <a:latin typeface="Segoe UI" panose="020B0502040204020203" pitchFamily="34" charset="0"/>
              </a:rPr>
              <a:t>: 10.1109/LSP.2016.2603342.</a:t>
            </a:r>
          </a:p>
        </p:txBody>
      </p:sp>
    </p:spTree>
    <p:extLst>
      <p:ext uri="{BB962C8B-B14F-4D97-AF65-F5344CB8AC3E}">
        <p14:creationId xmlns:p14="http://schemas.microsoft.com/office/powerpoint/2010/main" val="2106575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E246F-BD2A-4F99-8938-D91E77CA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D477C"/>
                </a:solidFill>
              </a:rPr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4B058-9A5A-49E5-8596-3006B0C53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0D477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Accuracy: 0.99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Precision 0.998, Recall 0.985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epochs 20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B72932-1BAA-49C9-9C27-0B7C777AD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910" y="1690688"/>
            <a:ext cx="4789246" cy="31928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5D24B3-1B46-48BD-A912-CD4F52168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77288"/>
            <a:ext cx="5776610" cy="381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5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21B3B-913B-4A12-8FD0-9C7F0C529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D477C"/>
                </a:solidFill>
              </a:rPr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30451-3B3D-4CCB-8D1A-0808CA8F3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/>
              <a:t>Tried on images, videos and camera. Conclusion: 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/>
              <a:t>Lighting is very important (model works best at daylight)</a:t>
            </a:r>
            <a:endParaRPr lang="en-US" sz="2000" dirty="0">
              <a:cs typeface="Calibri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/>
              <a:t>Model is confused with beards, covered mouth and profile view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/>
              <a:t>Model has good performance on CPU (enough for real time detection)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/>
              <a:t>Experimented with different probability thresholds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/>
              <a:t>Used landmarks for face alignment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06A570-304E-44E2-A179-CC940CB96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815" y="4762471"/>
            <a:ext cx="1228725" cy="1571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8C5DF2-6330-4641-B249-2D3F98F58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20" y="4762471"/>
            <a:ext cx="1228725" cy="157162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0481C4-6859-4662-BDC2-56BF0CB686DD}"/>
              </a:ext>
            </a:extLst>
          </p:cNvPr>
          <p:cNvCxnSpPr/>
          <p:nvPr/>
        </p:nvCxnSpPr>
        <p:spPr>
          <a:xfrm>
            <a:off x="2617365" y="5548283"/>
            <a:ext cx="494951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282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C3F3-7372-4C09-894B-46A1DBEB5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D477C"/>
                </a:solidFill>
              </a:rPr>
              <a:t>Aplication</a:t>
            </a:r>
            <a:endParaRPr lang="en-US" b="1" dirty="0">
              <a:solidFill>
                <a:srgbClr val="0D477C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A5B7CB-0315-4D95-BFB0-48AB7AB11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41" y="1825625"/>
            <a:ext cx="6283517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943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09A83-6F88-469A-979E-A00F9F7F6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D477C"/>
                </a:solidFill>
              </a:rPr>
              <a:t>Aplication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8A525-D06D-481E-BDE5-1F6BD9B35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1DA4A9-7FD9-4DE8-9123-B009858C8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84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00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6ADCE6EC290649BCBA056B70260061" ma:contentTypeVersion="9" ma:contentTypeDescription="Create a new document." ma:contentTypeScope="" ma:versionID="dfe657fc54e785f0a2b1fade12a3c850">
  <xsd:schema xmlns:xsd="http://www.w3.org/2001/XMLSchema" xmlns:xs="http://www.w3.org/2001/XMLSchema" xmlns:p="http://schemas.microsoft.com/office/2006/metadata/properties" xmlns:ns2="2d60dd62-3e84-466b-9f81-b5cdecc3a180" xmlns:ns3="f8868b57-17b3-485e-9ba2-ca25e9ff5edf" targetNamespace="http://schemas.microsoft.com/office/2006/metadata/properties" ma:root="true" ma:fieldsID="459ff7a30a09616e6e1e037add8beeca" ns2:_="" ns3:_="">
    <xsd:import namespace="2d60dd62-3e84-466b-9f81-b5cdecc3a180"/>
    <xsd:import namespace="f8868b57-17b3-485e-9ba2-ca25e9ff5e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60dd62-3e84-466b-9f81-b5cdecc3a1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868b57-17b3-485e-9ba2-ca25e9ff5ed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862C29-0D81-447A-9D51-F4AFDFA268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EEB002-1465-4F23-9E89-80FC16A1E15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926025D-8F51-43F0-8C4B-4D7F77DD5F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60dd62-3e84-466b-9f81-b5cdecc3a180"/>
    <ds:schemaRef ds:uri="f8868b57-17b3-485e-9ba2-ca25e9ff5e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288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Face Mask Recognition</vt:lpstr>
      <vt:lpstr>Problem and Motivation</vt:lpstr>
      <vt:lpstr>Dataset</vt:lpstr>
      <vt:lpstr>Model</vt:lpstr>
      <vt:lpstr>Metrics</vt:lpstr>
      <vt:lpstr>Experiments</vt:lpstr>
      <vt:lpstr>Aplication</vt:lpstr>
      <vt:lpstr>Aplication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Katarina Micic</dc:creator>
  <cp:lastModifiedBy>Vojislav Mladenovic</cp:lastModifiedBy>
  <cp:revision>78</cp:revision>
  <dcterms:created xsi:type="dcterms:W3CDTF">2020-06-05T15:32:03Z</dcterms:created>
  <dcterms:modified xsi:type="dcterms:W3CDTF">2020-08-10T15:21:29Z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2020-06-05T15:42:50Z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97b50f0e-ec3b-4879-9de0-b2a30f0b7201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0x0101002F6ADCE6EC290649BCBA056B70260061</vt:lpwstr>
  </property>
</Properties>
</file>