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64"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91" d="100"/>
          <a:sy n="91" d="100"/>
        </p:scale>
        <p:origin x="370" y="5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1FFF282-0BD0-4918-BC93-69746FFC32F4}" type="datetimeFigureOut">
              <a:rPr lang="it-IT" smtClean="0"/>
              <a:t>09/06/2024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300907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09/06/2024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457105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09/06/2024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99976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it-IT"/>
              <a:t>Fare clic per modificare lo stile del titolo dello schema</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09/06/2024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2344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09/06/2024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414443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it-IT"/>
              <a:t>Fare clic per modificare lo stile del titolo dello schema</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F1FFF282-0BD0-4918-BC93-69746FFC32F4}" type="datetimeFigureOut">
              <a:rPr lang="it-IT" smtClean="0"/>
              <a:t>09/06/2024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2777175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it-IT"/>
              <a:t>Fare clic per modificare lo stile del titolo dello schema</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3" name="Date Placeholder 2"/>
          <p:cNvSpPr>
            <a:spLocks noGrp="1"/>
          </p:cNvSpPr>
          <p:nvPr>
            <p:ph type="dt" sz="half" idx="10"/>
          </p:nvPr>
        </p:nvSpPr>
        <p:spPr/>
        <p:txBody>
          <a:bodyPr/>
          <a:lstStyle/>
          <a:p>
            <a:fld id="{F1FFF282-0BD0-4918-BC93-69746FFC32F4}" type="datetimeFigureOut">
              <a:rPr lang="it-IT" smtClean="0"/>
              <a:t>09/06/2024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220560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1FFF282-0BD0-4918-BC93-69746FFC32F4}" type="datetimeFigureOut">
              <a:rPr lang="it-IT" smtClean="0"/>
              <a:t>09/06/2024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21790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1FFF282-0BD0-4918-BC93-69746FFC32F4}" type="datetimeFigureOut">
              <a:rPr lang="it-IT" smtClean="0"/>
              <a:t>09/06/2024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755277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1FFF282-0BD0-4918-BC93-69746FFC32F4}" type="datetimeFigureOut">
              <a:rPr lang="it-IT" smtClean="0"/>
              <a:t>09/06/2024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2968520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1FFF282-0BD0-4918-BC93-69746FFC32F4}" type="datetimeFigureOut">
              <a:rPr lang="it-IT" smtClean="0"/>
              <a:t>09/06/2024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1059445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1FFF282-0BD0-4918-BC93-69746FFC32F4}" type="datetimeFigureOut">
              <a:rPr lang="it-IT" smtClean="0"/>
              <a:t>09/06/2024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9076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1FFF282-0BD0-4918-BC93-69746FFC32F4}" type="datetimeFigureOut">
              <a:rPr lang="it-IT" smtClean="0"/>
              <a:t>09/06/2024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291400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1FFF282-0BD0-4918-BC93-69746FFC32F4}" type="datetimeFigureOut">
              <a:rPr lang="it-IT" smtClean="0"/>
              <a:t>09/06/2024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83893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FF282-0BD0-4918-BC93-69746FFC32F4}" type="datetimeFigureOut">
              <a:rPr lang="it-IT" smtClean="0"/>
              <a:t>09/06/2024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351899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09/06/2024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2030999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1FFF282-0BD0-4918-BC93-69746FFC32F4}" type="datetimeFigureOut">
              <a:rPr lang="it-IT" smtClean="0"/>
              <a:t>09/06/2024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9FE1FE-2832-4512-9C94-158FBB616727}" type="slidenum">
              <a:rPr lang="it-IT" smtClean="0"/>
              <a:t>‹N›</a:t>
            </a:fld>
            <a:endParaRPr lang="it-IT"/>
          </a:p>
        </p:txBody>
      </p:sp>
    </p:spTree>
    <p:extLst>
      <p:ext uri="{BB962C8B-B14F-4D97-AF65-F5344CB8AC3E}">
        <p14:creationId xmlns:p14="http://schemas.microsoft.com/office/powerpoint/2010/main" val="56196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F1FFF282-0BD0-4918-BC93-69746FFC32F4}" type="datetimeFigureOut">
              <a:rPr lang="it-IT" smtClean="0"/>
              <a:t>09/06/2024</a:t>
            </a:fld>
            <a:endParaRPr lang="it-IT"/>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it-IT"/>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9FE1FE-2832-4512-9C94-158FBB616727}" type="slidenum">
              <a:rPr lang="it-IT" smtClean="0"/>
              <a:t>‹N›</a:t>
            </a:fld>
            <a:endParaRPr lang="it-IT"/>
          </a:p>
        </p:txBody>
      </p:sp>
    </p:spTree>
    <p:extLst>
      <p:ext uri="{BB962C8B-B14F-4D97-AF65-F5344CB8AC3E}">
        <p14:creationId xmlns:p14="http://schemas.microsoft.com/office/powerpoint/2010/main" val="71018286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3.png"/><Relationship Id="rId7" Type="http://schemas.openxmlformats.org/officeDocument/2006/relationships/image" Target="../media/image9.jpg"/><Relationship Id="rId12"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jpg"/><Relationship Id="rId5" Type="http://schemas.openxmlformats.org/officeDocument/2006/relationships/image" Target="../media/image7.png"/><Relationship Id="rId10" Type="http://schemas.openxmlformats.org/officeDocument/2006/relationships/image" Target="../media/image12.jpg"/><Relationship Id="rId4" Type="http://schemas.openxmlformats.org/officeDocument/2006/relationships/image" Target="../media/image6.png"/><Relationship Id="rId9"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8C1E2A5E-531D-FEC0-FDB6-EE3FD09F909B}"/>
              </a:ext>
            </a:extLst>
          </p:cNvPr>
          <p:cNvSpPr txBox="1">
            <a:spLocks/>
          </p:cNvSpPr>
          <p:nvPr/>
        </p:nvSpPr>
        <p:spPr>
          <a:xfrm>
            <a:off x="695168" y="1543664"/>
            <a:ext cx="5174689" cy="1712367"/>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90000"/>
              </a:lnSpc>
            </a:pPr>
            <a:br>
              <a:rPr lang="en-US" sz="16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28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Department of Information Engineering </a:t>
            </a:r>
            <a:br>
              <a:rPr lang="en-US" sz="28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br>
            <a:r>
              <a:rPr lang="en-US" sz="28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Academic Year 2023/2024</a:t>
            </a:r>
          </a:p>
          <a:p>
            <a:pPr algn="ctr">
              <a:lnSpc>
                <a:spcPct val="90000"/>
              </a:lnSpc>
              <a:spcAft>
                <a:spcPts val="2400"/>
              </a:spcAft>
            </a:pPr>
            <a:r>
              <a:rPr lang="en-US" sz="1600"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3" name="Titolo 1">
            <a:extLst>
              <a:ext uri="{FF2B5EF4-FFF2-40B4-BE49-F238E27FC236}">
                <a16:creationId xmlns:a16="http://schemas.microsoft.com/office/drawing/2014/main" id="{6E7A03D5-65E9-2120-8B6A-6A2C82DFB5B8}"/>
              </a:ext>
            </a:extLst>
          </p:cNvPr>
          <p:cNvSpPr txBox="1">
            <a:spLocks/>
          </p:cNvSpPr>
          <p:nvPr/>
        </p:nvSpPr>
        <p:spPr>
          <a:xfrm>
            <a:off x="977990" y="3018503"/>
            <a:ext cx="4764050" cy="1514167"/>
          </a:xfrm>
          <a:prstGeom prst="rect">
            <a:avLst/>
          </a:prstGeom>
        </p:spPr>
        <p:txBody>
          <a:bodyPr vert="horz" lIns="91440" tIns="45720" rIns="91440" bIns="45720" rtlCol="0" anchor="t">
            <a:normAutofit fontScale="850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ct val="20000"/>
              </a:spcBef>
              <a:spcAft>
                <a:spcPts val="600"/>
              </a:spcAft>
              <a:buClr>
                <a:srgbClr val="FB4036"/>
              </a:buClr>
              <a:buSzPct val="70000"/>
              <a:buFont typeface="Wingdings 2" charset="2"/>
            </a:pPr>
            <a:br>
              <a:rPr lang="en-US"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br>
            <a:r>
              <a:rPr lang="en-US"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 </a:t>
            </a:r>
            <a:r>
              <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Web Applications Project</a:t>
            </a:r>
          </a:p>
          <a:p>
            <a:pPr>
              <a:spcBef>
                <a:spcPct val="20000"/>
              </a:spcBef>
              <a:spcAft>
                <a:spcPts val="600"/>
              </a:spcAft>
              <a:buClr>
                <a:srgbClr val="FB4036"/>
              </a:buClr>
              <a:buSzPct val="70000"/>
              <a:buFont typeface="Wingdings 2" charset="2"/>
            </a:pPr>
            <a:r>
              <a:rPr lang="en-US" b="1"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rPr>
              <a:t>“Awesome Tournaments”</a:t>
            </a:r>
          </a:p>
          <a:p>
            <a:pPr>
              <a:spcBef>
                <a:spcPct val="20000"/>
              </a:spcBef>
              <a:spcAft>
                <a:spcPts val="600"/>
              </a:spcAft>
              <a:buClr>
                <a:srgbClr val="FB4036"/>
              </a:buClr>
              <a:buSzPct val="70000"/>
              <a:buFont typeface="Wingdings 2" charset="2"/>
            </a:pPr>
            <a:endParaRPr lang="en-US"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endParaRPr>
          </a:p>
        </p:txBody>
      </p:sp>
      <p:pic>
        <p:nvPicPr>
          <p:cNvPr id="12" name="Picture 11">
            <a:extLst>
              <a:ext uri="{FF2B5EF4-FFF2-40B4-BE49-F238E27FC236}">
                <a16:creationId xmlns:a16="http://schemas.microsoft.com/office/drawing/2014/main" id="{F15A1844-5CB8-438B-B90E-EF2A51CF87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6586695" y="1"/>
            <a:ext cx="5605305" cy="6858000"/>
          </a:xfrm>
          <a:prstGeom prst="rect">
            <a:avLst/>
          </a:prstGeom>
        </p:spPr>
      </p:pic>
      <p:pic>
        <p:nvPicPr>
          <p:cNvPr id="7" name="Immagine 6" descr="Immagine che contiene schermata, Prato artificiale, stadio, gioco&#10;&#10;Descrizione generata automaticamente">
            <a:extLst>
              <a:ext uri="{FF2B5EF4-FFF2-40B4-BE49-F238E27FC236}">
                <a16:creationId xmlns:a16="http://schemas.microsoft.com/office/drawing/2014/main" id="{8C7491E5-3FBD-3913-6928-590002CC5E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4738" y="287806"/>
            <a:ext cx="5461393" cy="5461393"/>
          </a:xfrm>
          <a:prstGeom prst="rect">
            <a:avLst/>
          </a:prstGeom>
        </p:spPr>
      </p:pic>
      <p:pic>
        <p:nvPicPr>
          <p:cNvPr id="5" name="Immagine 4" descr="Immagine che contiene testo&#10;&#10;Descrizione generata automaticamente">
            <a:extLst>
              <a:ext uri="{FF2B5EF4-FFF2-40B4-BE49-F238E27FC236}">
                <a16:creationId xmlns:a16="http://schemas.microsoft.com/office/drawing/2014/main" id="{4B201CD6-06CF-BEBF-2C50-74F2B809E8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0926" y="325551"/>
            <a:ext cx="2174032" cy="1218114"/>
          </a:xfrm>
          <a:prstGeom prst="rect">
            <a:avLst/>
          </a:prstGeom>
        </p:spPr>
      </p:pic>
      <p:pic>
        <p:nvPicPr>
          <p:cNvPr id="2" name="Immagine 1">
            <a:extLst>
              <a:ext uri="{FF2B5EF4-FFF2-40B4-BE49-F238E27FC236}">
                <a16:creationId xmlns:a16="http://schemas.microsoft.com/office/drawing/2014/main" id="{841DFE52-0622-EC09-E43C-04D50A8357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226" y="325551"/>
            <a:ext cx="2124822" cy="965023"/>
          </a:xfrm>
          <a:prstGeom prst="rect">
            <a:avLst/>
          </a:prstGeom>
        </p:spPr>
      </p:pic>
      <p:pic>
        <p:nvPicPr>
          <p:cNvPr id="33" name="Immagine 32" descr="Immagine che contiene persona, Viso umano, collo, Mento&#10;&#10;Descrizione generata automaticamente">
            <a:extLst>
              <a:ext uri="{FF2B5EF4-FFF2-40B4-BE49-F238E27FC236}">
                <a16:creationId xmlns:a16="http://schemas.microsoft.com/office/drawing/2014/main" id="{8665A2E9-F6AA-0C39-EF26-7B2FBC423A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5420" y="3213678"/>
            <a:ext cx="844656" cy="937723"/>
          </a:xfrm>
          <a:prstGeom prst="rect">
            <a:avLst/>
          </a:prstGeom>
        </p:spPr>
      </p:pic>
      <p:sp>
        <p:nvSpPr>
          <p:cNvPr id="34" name="Segnaposto contenuto 2">
            <a:extLst>
              <a:ext uri="{FF2B5EF4-FFF2-40B4-BE49-F238E27FC236}">
                <a16:creationId xmlns:a16="http://schemas.microsoft.com/office/drawing/2014/main" id="{DBAD1766-FDA7-2CC5-FD3F-E61312F169D4}"/>
              </a:ext>
            </a:extLst>
          </p:cNvPr>
          <p:cNvSpPr txBox="1">
            <a:spLocks/>
          </p:cNvSpPr>
          <p:nvPr/>
        </p:nvSpPr>
        <p:spPr>
          <a:xfrm>
            <a:off x="200322" y="4852660"/>
            <a:ext cx="3457328" cy="1447060"/>
          </a:xfrm>
          <a:prstGeom prst="rect">
            <a:avLst/>
          </a:prstGeom>
        </p:spPr>
        <p:txBody>
          <a:bodyPr vert="horz" lIns="91440" tIns="45720" rIns="91440" bIns="45720" numCol="1"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342900" indent="-342900">
              <a:buFont typeface="Wingdings 3" panose="05040102010807070707" pitchFamily="18" charset="2"/>
              <a:buChar char=""/>
            </a:pPr>
            <a:r>
              <a:rPr lang="it-IT" sz="2400" dirty="0">
                <a:latin typeface="Century" panose="02040604050505020304" pitchFamily="18" charset="0"/>
                <a:ea typeface="+mj-ea"/>
                <a:cs typeface="+mj-cs"/>
              </a:rPr>
              <a:t> Alberto Basaglia</a:t>
            </a:r>
          </a:p>
          <a:p>
            <a:pPr marL="342900" indent="-342900">
              <a:buFont typeface="Wingdings 3" panose="05040102010807070707" pitchFamily="18" charset="2"/>
              <a:buChar char=""/>
            </a:pPr>
            <a:r>
              <a:rPr lang="it-IT" sz="2400" dirty="0">
                <a:latin typeface="Century" panose="02040604050505020304" pitchFamily="18" charset="0"/>
                <a:ea typeface="+mj-ea"/>
                <a:cs typeface="+mj-cs"/>
              </a:rPr>
              <a:t>Andrea Bruttomesso</a:t>
            </a:r>
          </a:p>
          <a:p>
            <a:pPr marL="342900" indent="-342900">
              <a:buFont typeface="Wingdings 3" panose="05040102010807070707" pitchFamily="18" charset="2"/>
              <a:buChar char=""/>
            </a:pPr>
            <a:r>
              <a:rPr lang="it-IT" sz="2400" dirty="0">
                <a:latin typeface="Century" panose="02040604050505020304" pitchFamily="18" charset="0"/>
                <a:ea typeface="+mj-ea"/>
                <a:cs typeface="+mj-cs"/>
              </a:rPr>
              <a:t> Alessandro </a:t>
            </a:r>
            <a:r>
              <a:rPr lang="it-IT" sz="2400" dirty="0" err="1">
                <a:latin typeface="Century" panose="02040604050505020304" pitchFamily="18" charset="0"/>
                <a:ea typeface="+mj-ea"/>
                <a:cs typeface="+mj-cs"/>
              </a:rPr>
              <a:t>Corrò</a:t>
            </a:r>
            <a:endParaRPr lang="it-IT" sz="2400" dirty="0">
              <a:latin typeface="Century" panose="02040604050505020304" pitchFamily="18" charset="0"/>
              <a:ea typeface="+mj-ea"/>
              <a:cs typeface="+mj-cs"/>
            </a:endParaRPr>
          </a:p>
          <a:p>
            <a:endParaRPr lang="it-IT" sz="2000" dirty="0">
              <a:latin typeface="Century" panose="02040604050505020304" pitchFamily="18" charset="0"/>
              <a:ea typeface="+mj-ea"/>
              <a:cs typeface="+mj-cs"/>
            </a:endParaRPr>
          </a:p>
          <a:p>
            <a:endParaRPr lang="it-IT" sz="4200" dirty="0">
              <a:latin typeface="Century" panose="02040604050505020304" pitchFamily="18" charset="0"/>
              <a:ea typeface="+mj-ea"/>
              <a:cs typeface="+mj-cs"/>
            </a:endParaRPr>
          </a:p>
          <a:p>
            <a:pPr marL="285750" indent="-285750">
              <a:buFont typeface="Wingdings 3" panose="05040102010807070707" pitchFamily="18" charset="2"/>
              <a:buChar char=""/>
            </a:pPr>
            <a:endParaRPr lang="it-IT" sz="2800" dirty="0">
              <a:solidFill>
                <a:schemeClr val="accent2">
                  <a:lumMod val="75000"/>
                </a:schemeClr>
              </a:solidFill>
              <a:latin typeface="Century" panose="02040604050505020304" pitchFamily="18" charset="0"/>
              <a:ea typeface="+mj-ea"/>
              <a:cs typeface="+mj-cs"/>
            </a:endParaRPr>
          </a:p>
        </p:txBody>
      </p:sp>
      <p:sp>
        <p:nvSpPr>
          <p:cNvPr id="35" name="Segnaposto contenuto 2">
            <a:extLst>
              <a:ext uri="{FF2B5EF4-FFF2-40B4-BE49-F238E27FC236}">
                <a16:creationId xmlns:a16="http://schemas.microsoft.com/office/drawing/2014/main" id="{2A8F9275-ACE8-1F38-DDDE-F1A3364C008F}"/>
              </a:ext>
            </a:extLst>
          </p:cNvPr>
          <p:cNvSpPr txBox="1">
            <a:spLocks/>
          </p:cNvSpPr>
          <p:nvPr/>
        </p:nvSpPr>
        <p:spPr>
          <a:xfrm>
            <a:off x="3729607" y="4852660"/>
            <a:ext cx="3751397" cy="1447060"/>
          </a:xfrm>
          <a:prstGeom prst="rect">
            <a:avLst/>
          </a:prstGeom>
        </p:spPr>
        <p:txBody>
          <a:bodyPr vert="horz" lIns="91440" tIns="45720" rIns="91440" bIns="45720" numCol="1"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marL="342900" indent="-342900">
              <a:buFont typeface="Wingdings 3" panose="05040102010807070707" pitchFamily="18" charset="2"/>
              <a:buChar char="´"/>
            </a:pPr>
            <a:r>
              <a:rPr lang="it-IT" sz="2400" dirty="0">
                <a:latin typeface="Century" panose="02040604050505020304" pitchFamily="18" charset="0"/>
                <a:ea typeface="+mj-ea"/>
                <a:cs typeface="+mj-cs"/>
              </a:rPr>
              <a:t>Milica Popovic</a:t>
            </a:r>
          </a:p>
          <a:p>
            <a:pPr marL="342900" indent="-342900">
              <a:buFont typeface="Wingdings 3" panose="05040102010807070707" pitchFamily="18" charset="2"/>
              <a:buChar char="´"/>
            </a:pPr>
            <a:r>
              <a:rPr lang="it-IT" sz="2400" dirty="0">
                <a:latin typeface="Century" panose="02040604050505020304" pitchFamily="18" charset="0"/>
                <a:ea typeface="+mj-ea"/>
                <a:cs typeface="+mj-cs"/>
              </a:rPr>
              <a:t>Davide Seghetto</a:t>
            </a:r>
          </a:p>
          <a:p>
            <a:pPr marL="342900" indent="-342900">
              <a:buFont typeface="Wingdings 3" panose="05040102010807070707" pitchFamily="18" charset="2"/>
              <a:buChar char="´"/>
            </a:pPr>
            <a:r>
              <a:rPr lang="it-IT" sz="2400" dirty="0">
                <a:latin typeface="Century" panose="02040604050505020304" pitchFamily="18" charset="0"/>
                <a:ea typeface="+mj-ea"/>
                <a:cs typeface="+mj-cs"/>
              </a:rPr>
              <a:t>Andrea Stocco</a:t>
            </a:r>
          </a:p>
          <a:p>
            <a:endParaRPr lang="it-IT" sz="2800" dirty="0">
              <a:solidFill>
                <a:schemeClr val="accent2">
                  <a:lumMod val="75000"/>
                </a:schemeClr>
              </a:solidFill>
              <a:latin typeface="Century" panose="02040604050505020304" pitchFamily="18" charset="0"/>
              <a:ea typeface="+mj-ea"/>
              <a:cs typeface="+mj-cs"/>
            </a:endParaRPr>
          </a:p>
        </p:txBody>
      </p:sp>
      <p:pic>
        <p:nvPicPr>
          <p:cNvPr id="37" name="Immagine 36" descr="Immagine che contiene persona, vestiti, Viso umano, aria aperta&#10;&#10;Descrizione generata automaticamente">
            <a:extLst>
              <a:ext uri="{FF2B5EF4-FFF2-40B4-BE49-F238E27FC236}">
                <a16:creationId xmlns:a16="http://schemas.microsoft.com/office/drawing/2014/main" id="{78F29584-421E-4B3D-C9A6-0BD4E7FF5F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2756" y="2272827"/>
            <a:ext cx="809983" cy="722985"/>
          </a:xfrm>
          <a:prstGeom prst="rect">
            <a:avLst/>
          </a:prstGeom>
        </p:spPr>
      </p:pic>
      <p:pic>
        <p:nvPicPr>
          <p:cNvPr id="39" name="Immagine 38" descr="Immagine che contiene persona, Viso umano, vestiti, aria aperta&#10;&#10;Descrizione generata automaticamente">
            <a:extLst>
              <a:ext uri="{FF2B5EF4-FFF2-40B4-BE49-F238E27FC236}">
                <a16:creationId xmlns:a16="http://schemas.microsoft.com/office/drawing/2014/main" id="{82FEB49F-1B50-8DCE-365C-DAAE62625D8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79302" y="1435510"/>
            <a:ext cx="886838" cy="780151"/>
          </a:xfrm>
          <a:prstGeom prst="rect">
            <a:avLst/>
          </a:prstGeom>
        </p:spPr>
      </p:pic>
      <p:pic>
        <p:nvPicPr>
          <p:cNvPr id="41" name="Immagine 40" descr="Immagine che contiene aria aperta, persona, cielo, occhiali&#10;&#10;Descrizione generata automaticamente">
            <a:extLst>
              <a:ext uri="{FF2B5EF4-FFF2-40B4-BE49-F238E27FC236}">
                <a16:creationId xmlns:a16="http://schemas.microsoft.com/office/drawing/2014/main" id="{AF9BF570-8DC5-871D-9024-AE23B0E0218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25967" y="3319983"/>
            <a:ext cx="844656" cy="839018"/>
          </a:xfrm>
          <a:prstGeom prst="rect">
            <a:avLst/>
          </a:prstGeom>
        </p:spPr>
      </p:pic>
      <p:pic>
        <p:nvPicPr>
          <p:cNvPr id="45" name="Immagine 44" descr="Immagine che contiene persona, cielo, Viso umano, albero&#10;&#10;Descrizione generata automaticamente">
            <a:extLst>
              <a:ext uri="{FF2B5EF4-FFF2-40B4-BE49-F238E27FC236}">
                <a16:creationId xmlns:a16="http://schemas.microsoft.com/office/drawing/2014/main" id="{7E5A4753-45BE-7252-24B6-AD4ADF9F1F3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932149" y="4151401"/>
            <a:ext cx="939958" cy="981877"/>
          </a:xfrm>
          <a:prstGeom prst="rect">
            <a:avLst/>
          </a:prstGeom>
        </p:spPr>
      </p:pic>
      <p:pic>
        <p:nvPicPr>
          <p:cNvPr id="9" name="Immagine 8">
            <a:extLst>
              <a:ext uri="{FF2B5EF4-FFF2-40B4-BE49-F238E27FC236}">
                <a16:creationId xmlns:a16="http://schemas.microsoft.com/office/drawing/2014/main" id="{C2A8E0AC-6DC6-A64F-DF80-A9B1783CFEBB}"/>
              </a:ext>
            </a:extLst>
          </p:cNvPr>
          <p:cNvPicPr>
            <a:picLocks noChangeAspect="1"/>
          </p:cNvPicPr>
          <p:nvPr/>
        </p:nvPicPr>
        <p:blipFill>
          <a:blip r:embed="rId12"/>
          <a:stretch>
            <a:fillRect/>
          </a:stretch>
        </p:blipFill>
        <p:spPr>
          <a:xfrm>
            <a:off x="10135077" y="2271293"/>
            <a:ext cx="835546" cy="780151"/>
          </a:xfrm>
          <a:prstGeom prst="rect">
            <a:avLst/>
          </a:prstGeom>
        </p:spPr>
      </p:pic>
    </p:spTree>
    <p:extLst>
      <p:ext uri="{BB962C8B-B14F-4D97-AF65-F5344CB8AC3E}">
        <p14:creationId xmlns:p14="http://schemas.microsoft.com/office/powerpoint/2010/main" val="1468945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F3048EEB-49F0-431E-8494-BA1A64F9C8BB}"/>
              </a:ext>
            </a:extLst>
          </p:cNvPr>
          <p:cNvSpPr txBox="1"/>
          <p:nvPr/>
        </p:nvSpPr>
        <p:spPr>
          <a:xfrm>
            <a:off x="1029517" y="2805112"/>
            <a:ext cx="2571751" cy="124777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i="0" kern="1200" dirty="0">
                <a:solidFill>
                  <a:srgbClr val="FFFFFF"/>
                </a:solidFill>
                <a:effectLst/>
                <a:latin typeface="+mj-lt"/>
                <a:ea typeface="+mj-ea"/>
                <a:cs typeface="+mj-cs"/>
              </a:rPr>
              <a:t>Project objectives</a:t>
            </a:r>
            <a:endParaRPr lang="en-US" sz="4000" kern="1200" dirty="0">
              <a:solidFill>
                <a:srgbClr val="FFFFFF"/>
              </a:solidFill>
              <a:latin typeface="+mj-lt"/>
              <a:ea typeface="+mj-ea"/>
              <a:cs typeface="+mj-cs"/>
            </a:endParaRPr>
          </a:p>
        </p:txBody>
      </p:sp>
      <p:sp>
        <p:nvSpPr>
          <p:cNvPr id="5" name="CasellaDiTesto 4">
            <a:extLst>
              <a:ext uri="{FF2B5EF4-FFF2-40B4-BE49-F238E27FC236}">
                <a16:creationId xmlns:a16="http://schemas.microsoft.com/office/drawing/2014/main" id="{152003DC-BAD1-B987-ECAB-9AD145F66E0F}"/>
              </a:ext>
            </a:extLst>
          </p:cNvPr>
          <p:cNvSpPr txBox="1"/>
          <p:nvPr/>
        </p:nvSpPr>
        <p:spPr>
          <a:xfrm>
            <a:off x="3601268" y="1881782"/>
            <a:ext cx="7872977" cy="923330"/>
          </a:xfrm>
          <a:prstGeom prst="rect">
            <a:avLst/>
          </a:prstGeom>
        </p:spPr>
        <p:txBody>
          <a:bodyPr vert="horz" lIns="91440" tIns="45720" rIns="91440" bIns="45720" rtlCol="0" anchor="ctr">
            <a:normAutofit/>
          </a:bodyPr>
          <a:lstStyle/>
          <a:p>
            <a:pPr>
              <a:lnSpc>
                <a:spcPct val="90000"/>
              </a:lnSpc>
              <a:spcAft>
                <a:spcPts val="600"/>
              </a:spcAft>
            </a:pPr>
            <a:r>
              <a:rPr lang="en-US" sz="2000" dirty="0"/>
              <a:t>Developing a web application to provide a comprehensive platform for organizing football tournaments and following them</a:t>
            </a:r>
          </a:p>
          <a:p>
            <a:pPr>
              <a:lnSpc>
                <a:spcPct val="90000"/>
              </a:lnSpc>
              <a:spcAft>
                <a:spcPts val="600"/>
              </a:spcAft>
            </a:pPr>
            <a:endParaRPr lang="en-US" sz="2000" dirty="0">
              <a:latin typeface="Century" panose="02040604050505020304" pitchFamily="18" charset="0"/>
            </a:endParaRPr>
          </a:p>
        </p:txBody>
      </p:sp>
      <p:sp>
        <p:nvSpPr>
          <p:cNvPr id="6" name="Freccia a pentagono 5">
            <a:extLst>
              <a:ext uri="{FF2B5EF4-FFF2-40B4-BE49-F238E27FC236}">
                <a16:creationId xmlns:a16="http://schemas.microsoft.com/office/drawing/2014/main" id="{03F1B705-FA67-DBF6-A6D8-2C60E87EA749}"/>
              </a:ext>
            </a:extLst>
          </p:cNvPr>
          <p:cNvSpPr/>
          <p:nvPr/>
        </p:nvSpPr>
        <p:spPr>
          <a:xfrm>
            <a:off x="0" y="3186684"/>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2</a:t>
            </a:r>
          </a:p>
        </p:txBody>
      </p:sp>
      <p:sp>
        <p:nvSpPr>
          <p:cNvPr id="7" name="CasellaDiTesto 6">
            <a:extLst>
              <a:ext uri="{FF2B5EF4-FFF2-40B4-BE49-F238E27FC236}">
                <a16:creationId xmlns:a16="http://schemas.microsoft.com/office/drawing/2014/main" id="{900FC6FC-0494-D265-F458-C39C13C71D51}"/>
              </a:ext>
            </a:extLst>
          </p:cNvPr>
          <p:cNvSpPr txBox="1"/>
          <p:nvPr/>
        </p:nvSpPr>
        <p:spPr>
          <a:xfrm>
            <a:off x="3601267" y="2932652"/>
            <a:ext cx="4451351" cy="1631216"/>
          </a:xfrm>
          <a:prstGeom prst="rect">
            <a:avLst/>
          </a:prstGeom>
          <a:noFill/>
        </p:spPr>
        <p:txBody>
          <a:bodyPr wrap="square" rtlCol="0">
            <a:spAutoFit/>
          </a:bodyPr>
          <a:lstStyle/>
          <a:p>
            <a:r>
              <a:rPr lang="it-IT" sz="2000" dirty="0"/>
              <a:t>Organizers can </a:t>
            </a:r>
            <a:r>
              <a:rPr lang="en-US" sz="2000" dirty="0"/>
              <a:t>take care of tournaments management by:</a:t>
            </a:r>
          </a:p>
          <a:p>
            <a:pPr marL="285750" indent="-285750">
              <a:buFont typeface="Arial" panose="020B0604020202020204" pitchFamily="34" charset="0"/>
              <a:buChar char="•"/>
            </a:pPr>
            <a:r>
              <a:rPr lang="en-US" sz="2000" dirty="0"/>
              <a:t>Creating and setting up tournaments</a:t>
            </a:r>
          </a:p>
          <a:p>
            <a:pPr marL="285750" indent="-285750">
              <a:buFont typeface="Arial" panose="020B0604020202020204" pitchFamily="34" charset="0"/>
              <a:buChar char="•"/>
            </a:pPr>
            <a:r>
              <a:rPr lang="en-US" sz="2000" dirty="0"/>
              <a:t>Scheduling matches</a:t>
            </a:r>
          </a:p>
          <a:p>
            <a:pPr marL="285750" indent="-285750">
              <a:buFont typeface="Arial" panose="020B0604020202020204" pitchFamily="34" charset="0"/>
              <a:buChar char="•"/>
            </a:pPr>
            <a:r>
              <a:rPr lang="en-US" sz="2000" dirty="0"/>
              <a:t>Managing teams and players</a:t>
            </a:r>
            <a:endParaRPr lang="it-IT" sz="2000" dirty="0"/>
          </a:p>
        </p:txBody>
      </p:sp>
      <p:sp>
        <p:nvSpPr>
          <p:cNvPr id="8" name="CasellaDiTesto 7">
            <a:extLst>
              <a:ext uri="{FF2B5EF4-FFF2-40B4-BE49-F238E27FC236}">
                <a16:creationId xmlns:a16="http://schemas.microsoft.com/office/drawing/2014/main" id="{2C8281F9-86F5-CE34-7D0F-78912566D477}"/>
              </a:ext>
            </a:extLst>
          </p:cNvPr>
          <p:cNvSpPr txBox="1"/>
          <p:nvPr/>
        </p:nvSpPr>
        <p:spPr>
          <a:xfrm>
            <a:off x="8308108" y="2935291"/>
            <a:ext cx="3883892" cy="1323439"/>
          </a:xfrm>
          <a:prstGeom prst="rect">
            <a:avLst/>
          </a:prstGeom>
          <a:noFill/>
        </p:spPr>
        <p:txBody>
          <a:bodyPr wrap="square" rtlCol="0">
            <a:spAutoFit/>
          </a:bodyPr>
          <a:lstStyle/>
          <a:p>
            <a:r>
              <a:rPr lang="it-IT" sz="2000" dirty="0"/>
              <a:t>Basic users can </a:t>
            </a:r>
            <a:r>
              <a:rPr lang="it-IT" sz="2000" dirty="0" err="1"/>
              <a:t>view</a:t>
            </a:r>
            <a:r>
              <a:rPr lang="it-IT" sz="2000" dirty="0"/>
              <a:t>:</a:t>
            </a:r>
          </a:p>
          <a:p>
            <a:pPr marL="285750" indent="-285750">
              <a:buFont typeface="Arial" panose="020B0604020202020204" pitchFamily="34" charset="0"/>
              <a:buChar char="•"/>
            </a:pPr>
            <a:r>
              <a:rPr lang="it-IT" sz="2000" dirty="0"/>
              <a:t>Match </a:t>
            </a:r>
            <a:r>
              <a:rPr lang="it-IT" sz="2000" dirty="0" err="1"/>
              <a:t>schedules</a:t>
            </a:r>
            <a:r>
              <a:rPr lang="it-IT" sz="2000" dirty="0"/>
              <a:t> and </a:t>
            </a:r>
            <a:r>
              <a:rPr lang="it-IT" sz="2000" dirty="0" err="1"/>
              <a:t>results</a:t>
            </a:r>
            <a:endParaRPr lang="it-IT" sz="2000" dirty="0"/>
          </a:p>
          <a:p>
            <a:pPr marL="285750" indent="-285750">
              <a:buFont typeface="Arial" panose="020B0604020202020204" pitchFamily="34" charset="0"/>
              <a:buChar char="•"/>
            </a:pPr>
            <a:r>
              <a:rPr lang="it-IT" sz="2000" dirty="0"/>
              <a:t>Tournament </a:t>
            </a:r>
            <a:r>
              <a:rPr lang="it-IT" sz="2000" dirty="0" err="1"/>
              <a:t>statistics</a:t>
            </a:r>
            <a:endParaRPr lang="it-IT" sz="2000" dirty="0"/>
          </a:p>
          <a:p>
            <a:pPr marL="285750" indent="-285750">
              <a:buFont typeface="Arial" panose="020B0604020202020204" pitchFamily="34" charset="0"/>
              <a:buChar char="•"/>
            </a:pPr>
            <a:r>
              <a:rPr lang="it-IT" sz="2000" dirty="0"/>
              <a:t>Information </a:t>
            </a:r>
            <a:r>
              <a:rPr lang="it-IT" sz="2000" dirty="0" err="1"/>
              <a:t>about</a:t>
            </a:r>
            <a:r>
              <a:rPr lang="it-IT" sz="2000" dirty="0"/>
              <a:t> the players</a:t>
            </a:r>
          </a:p>
        </p:txBody>
      </p:sp>
    </p:spTree>
    <p:extLst>
      <p:ext uri="{BB962C8B-B14F-4D97-AF65-F5344CB8AC3E}">
        <p14:creationId xmlns:p14="http://schemas.microsoft.com/office/powerpoint/2010/main" val="308285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2DF7BAE3-87A3-F610-E060-2FDE5A1F2D49}"/>
              </a:ext>
            </a:extLst>
          </p:cNvPr>
          <p:cNvSpPr txBox="1"/>
          <p:nvPr/>
        </p:nvSpPr>
        <p:spPr>
          <a:xfrm>
            <a:off x="1081549" y="2767280"/>
            <a:ext cx="1986116" cy="1323439"/>
          </a:xfrm>
          <a:prstGeom prst="rect">
            <a:avLst/>
          </a:prstGeom>
          <a:noFill/>
        </p:spPr>
        <p:txBody>
          <a:bodyPr wrap="square">
            <a:spAutoFit/>
          </a:bodyPr>
          <a:lstStyle/>
          <a:p>
            <a:r>
              <a:rPr lang="en-GB" sz="4000" b="1" dirty="0">
                <a:solidFill>
                  <a:srgbClr val="FFFFFF"/>
                </a:solidFill>
                <a:latin typeface="+mj-lt"/>
                <a:ea typeface="+mj-ea"/>
                <a:cs typeface="+mj-cs"/>
              </a:rPr>
              <a:t>Main</a:t>
            </a:r>
            <a:r>
              <a:rPr lang="en-GB" sz="1800" b="1" dirty="0">
                <a:solidFill>
                  <a:srgbClr val="FEFFFF"/>
                </a:solidFill>
                <a:latin typeface="Century" panose="02040604050505020304" pitchFamily="18" charset="0"/>
              </a:rPr>
              <a:t> </a:t>
            </a:r>
            <a:r>
              <a:rPr lang="en-GB" sz="4000" b="1" dirty="0">
                <a:solidFill>
                  <a:srgbClr val="FFFFFF"/>
                </a:solidFill>
                <a:latin typeface="+mj-lt"/>
                <a:ea typeface="+mj-ea"/>
                <a:cs typeface="+mj-cs"/>
              </a:rPr>
              <a:t>features</a:t>
            </a:r>
            <a:endParaRPr lang="it-IT" sz="4000" b="1" dirty="0">
              <a:solidFill>
                <a:srgbClr val="FFFFFF"/>
              </a:solidFill>
              <a:latin typeface="+mj-lt"/>
              <a:ea typeface="+mj-ea"/>
              <a:cs typeface="+mj-cs"/>
            </a:endParaRPr>
          </a:p>
        </p:txBody>
      </p:sp>
      <p:sp>
        <p:nvSpPr>
          <p:cNvPr id="4" name="Freccia a pentagono 3">
            <a:extLst>
              <a:ext uri="{FF2B5EF4-FFF2-40B4-BE49-F238E27FC236}">
                <a16:creationId xmlns:a16="http://schemas.microsoft.com/office/drawing/2014/main" id="{06046C5F-116C-BEAF-9390-41D774F47899}"/>
              </a:ext>
            </a:extLst>
          </p:cNvPr>
          <p:cNvSpPr/>
          <p:nvPr/>
        </p:nvSpPr>
        <p:spPr>
          <a:xfrm>
            <a:off x="0" y="3186683"/>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3</a:t>
            </a:r>
          </a:p>
        </p:txBody>
      </p:sp>
      <p:sp>
        <p:nvSpPr>
          <p:cNvPr id="5" name="CasellaDiTesto 4">
            <a:extLst>
              <a:ext uri="{FF2B5EF4-FFF2-40B4-BE49-F238E27FC236}">
                <a16:creationId xmlns:a16="http://schemas.microsoft.com/office/drawing/2014/main" id="{DECA806F-5235-53F7-B0C4-4B083B535334}"/>
              </a:ext>
            </a:extLst>
          </p:cNvPr>
          <p:cNvSpPr txBox="1"/>
          <p:nvPr/>
        </p:nvSpPr>
        <p:spPr>
          <a:xfrm>
            <a:off x="3839400" y="1582339"/>
            <a:ext cx="6361471" cy="3693319"/>
          </a:xfrm>
          <a:prstGeom prst="rect">
            <a:avLst/>
          </a:prstGeom>
          <a:noFill/>
        </p:spPr>
        <p:txBody>
          <a:bodyPr wrap="square" rtlCol="0">
            <a:spAutoFit/>
          </a:bodyPr>
          <a:lstStyle/>
          <a:p>
            <a:pPr marL="285750" indent="-285750">
              <a:buFont typeface="Arial" panose="020B0604020202020204" pitchFamily="34" charset="0"/>
              <a:buChar char="•"/>
            </a:pPr>
            <a:r>
              <a:rPr lang="en-US" b="1" dirty="0"/>
              <a:t>Creation of a new tournament</a:t>
            </a:r>
          </a:p>
          <a:p>
            <a:endParaRPr lang="en-US" b="1" dirty="0"/>
          </a:p>
          <a:p>
            <a:pPr marL="285750" indent="-285750">
              <a:buFont typeface="Arial" panose="020B0604020202020204" pitchFamily="34" charset="0"/>
              <a:buChar char="•"/>
            </a:pPr>
            <a:r>
              <a:rPr lang="en-US" b="1" dirty="0"/>
              <a:t>Edit/deletion of a tournament</a:t>
            </a:r>
          </a:p>
          <a:p>
            <a:endParaRPr lang="en-US" b="1" dirty="0"/>
          </a:p>
          <a:p>
            <a:pPr marL="285750" indent="-285750">
              <a:buFont typeface="Arial" panose="020B0604020202020204" pitchFamily="34" charset="0"/>
              <a:buChar char="•"/>
            </a:pPr>
            <a:r>
              <a:rPr lang="en-US" b="1" dirty="0"/>
              <a:t>Creation/edit/deletion of a team for the tournament</a:t>
            </a:r>
          </a:p>
          <a:p>
            <a:endParaRPr lang="en-US" b="1" dirty="0"/>
          </a:p>
          <a:p>
            <a:pPr marL="285750" indent="-285750">
              <a:buFont typeface="Arial" panose="020B0604020202020204" pitchFamily="34" charset="0"/>
              <a:buChar char="•"/>
            </a:pPr>
            <a:r>
              <a:rPr lang="en-US" b="1" dirty="0"/>
              <a:t>Addition/edit/deletion of players</a:t>
            </a:r>
          </a:p>
          <a:p>
            <a:endParaRPr lang="en-US" b="1" dirty="0"/>
          </a:p>
          <a:p>
            <a:pPr marL="285750" indent="-285750">
              <a:buFont typeface="Arial" panose="020B0604020202020204" pitchFamily="34" charset="0"/>
              <a:buChar char="•"/>
            </a:pPr>
            <a:r>
              <a:rPr lang="it-IT" b="1" dirty="0" err="1"/>
              <a:t>Creation</a:t>
            </a:r>
            <a:r>
              <a:rPr lang="it-IT" b="1" dirty="0"/>
              <a:t> of the </a:t>
            </a:r>
            <a:r>
              <a:rPr lang="it-IT" b="1" dirty="0" err="1"/>
              <a:t>draw</a:t>
            </a:r>
            <a:endParaRPr lang="it-IT" b="1" dirty="0"/>
          </a:p>
          <a:p>
            <a:endParaRPr lang="en-US" b="1" dirty="0"/>
          </a:p>
          <a:p>
            <a:pPr marL="285750" indent="-285750">
              <a:buFont typeface="Arial" panose="020B0604020202020204" pitchFamily="34" charset="0"/>
              <a:buChar char="•"/>
            </a:pPr>
            <a:r>
              <a:rPr lang="en-US" b="1" dirty="0"/>
              <a:t>Updating the info of a tournament’s matches</a:t>
            </a:r>
          </a:p>
          <a:p>
            <a:endParaRPr lang="en-US" b="1" dirty="0"/>
          </a:p>
          <a:p>
            <a:pPr marL="285750" indent="-285750">
              <a:buFont typeface="Arial" panose="020B0604020202020204" pitchFamily="34" charset="0"/>
              <a:buChar char="•"/>
            </a:pPr>
            <a:r>
              <a:rPr lang="it-IT" b="1" dirty="0"/>
              <a:t>Following the </a:t>
            </a:r>
            <a:r>
              <a:rPr lang="it-IT" b="1" dirty="0" err="1"/>
              <a:t>tournament’s</a:t>
            </a:r>
            <a:r>
              <a:rPr lang="it-IT" b="1" dirty="0"/>
              <a:t> matches</a:t>
            </a:r>
          </a:p>
        </p:txBody>
      </p:sp>
    </p:spTree>
    <p:extLst>
      <p:ext uri="{BB962C8B-B14F-4D97-AF65-F5344CB8AC3E}">
        <p14:creationId xmlns:p14="http://schemas.microsoft.com/office/powerpoint/2010/main" val="488943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5EFBF5AF-2938-C621-8D34-AF71138478BC}"/>
              </a:ext>
            </a:extLst>
          </p:cNvPr>
          <p:cNvSpPr txBox="1"/>
          <p:nvPr/>
        </p:nvSpPr>
        <p:spPr>
          <a:xfrm>
            <a:off x="978408" y="3075056"/>
            <a:ext cx="2497394" cy="707886"/>
          </a:xfrm>
          <a:prstGeom prst="rect">
            <a:avLst/>
          </a:prstGeom>
          <a:noFill/>
        </p:spPr>
        <p:txBody>
          <a:bodyPr wrap="square">
            <a:spAutoFit/>
          </a:bodyPr>
          <a:lstStyle/>
          <a:p>
            <a:r>
              <a:rPr lang="it-IT" sz="4000" b="1" dirty="0">
                <a:solidFill>
                  <a:srgbClr val="FFFFFF"/>
                </a:solidFill>
                <a:latin typeface="+mj-lt"/>
                <a:ea typeface="+mj-ea"/>
                <a:cs typeface="+mj-cs"/>
              </a:rPr>
              <a:t>Back-end</a:t>
            </a:r>
          </a:p>
        </p:txBody>
      </p:sp>
      <p:sp>
        <p:nvSpPr>
          <p:cNvPr id="6" name="Freccia a pentagono 5">
            <a:extLst>
              <a:ext uri="{FF2B5EF4-FFF2-40B4-BE49-F238E27FC236}">
                <a16:creationId xmlns:a16="http://schemas.microsoft.com/office/drawing/2014/main" id="{6B5B4A43-E29D-EDDE-F350-DD521F95EF83}"/>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4</a:t>
            </a:r>
          </a:p>
        </p:txBody>
      </p:sp>
      <p:sp>
        <p:nvSpPr>
          <p:cNvPr id="8" name="CasellaDiTesto 7">
            <a:extLst>
              <a:ext uri="{FF2B5EF4-FFF2-40B4-BE49-F238E27FC236}">
                <a16:creationId xmlns:a16="http://schemas.microsoft.com/office/drawing/2014/main" id="{C18FD5E5-6891-2734-6EB1-2E681B530A7E}"/>
              </a:ext>
            </a:extLst>
          </p:cNvPr>
          <p:cNvSpPr txBox="1"/>
          <p:nvPr/>
        </p:nvSpPr>
        <p:spPr>
          <a:xfrm>
            <a:off x="4454210" y="1720838"/>
            <a:ext cx="6100916" cy="3416320"/>
          </a:xfrm>
          <a:prstGeom prst="rect">
            <a:avLst/>
          </a:prstGeom>
          <a:noFill/>
        </p:spPr>
        <p:txBody>
          <a:bodyPr wrap="square">
            <a:spAutoFit/>
          </a:bodyPr>
          <a:lstStyle/>
          <a:p>
            <a:r>
              <a:rPr lang="en-GB" sz="2400" dirty="0">
                <a:latin typeface="Century" panose="02040604050505020304" pitchFamily="18" charset="0"/>
              </a:rPr>
              <a:t>The server uses a SQL database</a:t>
            </a:r>
          </a:p>
          <a:p>
            <a:endParaRPr lang="en-US" sz="2400" dirty="0">
              <a:latin typeface="Century" panose="02040604050505020304" pitchFamily="18" charset="0"/>
            </a:endParaRPr>
          </a:p>
          <a:p>
            <a:r>
              <a:rPr lang="en-US" sz="2400" dirty="0">
                <a:latin typeface="Century" panose="02040604050505020304" pitchFamily="18" charset="0"/>
              </a:rPr>
              <a:t>We implemented the different java classes needed from scratch:</a:t>
            </a:r>
          </a:p>
          <a:p>
            <a:pPr lvl="1">
              <a:buFont typeface="Arial" panose="020B0604020202020204" pitchFamily="34" charset="0"/>
              <a:buChar char="•"/>
            </a:pPr>
            <a:r>
              <a:rPr lang="en-US" sz="2400" dirty="0">
                <a:latin typeface="Century" panose="02040604050505020304" pitchFamily="18" charset="0"/>
              </a:rPr>
              <a:t>DAO </a:t>
            </a:r>
          </a:p>
          <a:p>
            <a:pPr lvl="1">
              <a:buFont typeface="Arial" panose="020B0604020202020204" pitchFamily="34" charset="0"/>
              <a:buChar char="•"/>
            </a:pPr>
            <a:r>
              <a:rPr lang="en-US" sz="2400" dirty="0">
                <a:latin typeface="Century" panose="02040604050505020304" pitchFamily="18" charset="0"/>
              </a:rPr>
              <a:t>Filter</a:t>
            </a:r>
          </a:p>
          <a:p>
            <a:pPr lvl="1">
              <a:buFont typeface="Arial" panose="020B0604020202020204" pitchFamily="34" charset="0"/>
              <a:buChar char="•"/>
            </a:pPr>
            <a:r>
              <a:rPr lang="en-US" sz="2400" dirty="0">
                <a:latin typeface="Century" panose="02040604050505020304" pitchFamily="18" charset="0"/>
              </a:rPr>
              <a:t>Resource</a:t>
            </a:r>
          </a:p>
          <a:p>
            <a:pPr lvl="1">
              <a:buFont typeface="Arial" panose="020B0604020202020204" pitchFamily="34" charset="0"/>
              <a:buChar char="•"/>
            </a:pPr>
            <a:r>
              <a:rPr lang="en-US" sz="2400" dirty="0">
                <a:latin typeface="Century" panose="02040604050505020304" pitchFamily="18" charset="0"/>
              </a:rPr>
              <a:t>REST</a:t>
            </a:r>
          </a:p>
          <a:p>
            <a:pPr lvl="1">
              <a:buFont typeface="Arial" panose="020B0604020202020204" pitchFamily="34" charset="0"/>
              <a:buChar char="•"/>
            </a:pPr>
            <a:r>
              <a:rPr lang="en-US" sz="2400" dirty="0">
                <a:latin typeface="Century" panose="02040604050505020304" pitchFamily="18" charset="0"/>
              </a:rPr>
              <a:t>Servlet</a:t>
            </a:r>
            <a:endParaRPr lang="it-IT" sz="1600" dirty="0">
              <a:latin typeface="Century" panose="02040604050505020304" pitchFamily="18" charset="0"/>
            </a:endParaRPr>
          </a:p>
        </p:txBody>
      </p:sp>
    </p:spTree>
    <p:extLst>
      <p:ext uri="{BB962C8B-B14F-4D97-AF65-F5344CB8AC3E}">
        <p14:creationId xmlns:p14="http://schemas.microsoft.com/office/powerpoint/2010/main" val="1392603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29664061-F34D-A3C1-A78D-BB7BE6E37540}"/>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5</a:t>
            </a:r>
          </a:p>
        </p:txBody>
      </p:sp>
      <p:sp>
        <p:nvSpPr>
          <p:cNvPr id="4" name="CasellaDiTesto 3">
            <a:extLst>
              <a:ext uri="{FF2B5EF4-FFF2-40B4-BE49-F238E27FC236}">
                <a16:creationId xmlns:a16="http://schemas.microsoft.com/office/drawing/2014/main" id="{4C3E4784-6073-8A2A-A8A8-A6E74275FD28}"/>
              </a:ext>
            </a:extLst>
          </p:cNvPr>
          <p:cNvSpPr txBox="1"/>
          <p:nvPr/>
        </p:nvSpPr>
        <p:spPr>
          <a:xfrm>
            <a:off x="978408" y="3075055"/>
            <a:ext cx="3642753" cy="707886"/>
          </a:xfrm>
          <a:prstGeom prst="rect">
            <a:avLst/>
          </a:prstGeom>
          <a:noFill/>
        </p:spPr>
        <p:txBody>
          <a:bodyPr wrap="square">
            <a:spAutoFit/>
          </a:bodyPr>
          <a:lstStyle/>
          <a:p>
            <a:r>
              <a:rPr lang="it-IT" sz="4000" b="1" dirty="0">
                <a:solidFill>
                  <a:srgbClr val="FFFFFF"/>
                </a:solidFill>
                <a:latin typeface="+mj-lt"/>
                <a:ea typeface="+mj-ea"/>
                <a:cs typeface="+mj-cs"/>
              </a:rPr>
              <a:t>Authentication</a:t>
            </a:r>
          </a:p>
        </p:txBody>
      </p:sp>
      <p:sp>
        <p:nvSpPr>
          <p:cNvPr id="5" name="CasellaDiTesto 4">
            <a:extLst>
              <a:ext uri="{FF2B5EF4-FFF2-40B4-BE49-F238E27FC236}">
                <a16:creationId xmlns:a16="http://schemas.microsoft.com/office/drawing/2014/main" id="{986B9EF7-CA25-453E-E00C-77B90A7ADF47}"/>
              </a:ext>
            </a:extLst>
          </p:cNvPr>
          <p:cNvSpPr txBox="1"/>
          <p:nvPr/>
        </p:nvSpPr>
        <p:spPr>
          <a:xfrm>
            <a:off x="5004618" y="1582338"/>
            <a:ext cx="6685935" cy="3693319"/>
          </a:xfrm>
          <a:prstGeom prst="rect">
            <a:avLst/>
          </a:prstGeom>
          <a:noFill/>
        </p:spPr>
        <p:txBody>
          <a:bodyPr wrap="square" rtlCol="0">
            <a:spAutoFit/>
          </a:bodyPr>
          <a:lstStyle/>
          <a:p>
            <a:r>
              <a:rPr lang="en-US" dirty="0">
                <a:latin typeface="Century" panose="02040604050505020304" pitchFamily="18" charset="0"/>
              </a:rPr>
              <a:t>Our system accommodates three distinct user types:</a:t>
            </a:r>
          </a:p>
          <a:p>
            <a:pPr marL="285750" indent="-285750">
              <a:buFont typeface="Arial" panose="020B0604020202020204" pitchFamily="34" charset="0"/>
              <a:buChar char="•"/>
            </a:pPr>
            <a:r>
              <a:rPr lang="en-US" b="1" dirty="0">
                <a:latin typeface="Century" panose="02040604050505020304" pitchFamily="18" charset="0"/>
              </a:rPr>
              <a:t>Guest</a:t>
            </a:r>
            <a:r>
              <a:rPr lang="en-US" dirty="0">
                <a:latin typeface="Century" panose="02040604050505020304" pitchFamily="18" charset="0"/>
              </a:rPr>
              <a:t>: a non-logged-in user. </a:t>
            </a:r>
          </a:p>
          <a:p>
            <a:pPr marL="285750" indent="-285750">
              <a:buFont typeface="Arial" panose="020B0604020202020204" pitchFamily="34" charset="0"/>
              <a:buChar char="•"/>
            </a:pPr>
            <a:r>
              <a:rPr lang="en-US" b="1" dirty="0">
                <a:latin typeface="Century" panose="02040604050505020304" pitchFamily="18" charset="0"/>
              </a:rPr>
              <a:t>Team Administrator</a:t>
            </a:r>
            <a:r>
              <a:rPr lang="en-US" dirty="0">
                <a:latin typeface="Century" panose="02040604050505020304" pitchFamily="18" charset="0"/>
              </a:rPr>
              <a:t>: a registered user responsible for managing his own teams.</a:t>
            </a:r>
          </a:p>
          <a:p>
            <a:pPr marL="285750" indent="-285750">
              <a:buFont typeface="Arial" panose="020B0604020202020204" pitchFamily="34" charset="0"/>
              <a:buChar char="•"/>
            </a:pPr>
            <a:r>
              <a:rPr lang="en-US" b="1" dirty="0">
                <a:latin typeface="Century" panose="02040604050505020304" pitchFamily="18" charset="0"/>
              </a:rPr>
              <a:t>Tournament Administrator</a:t>
            </a:r>
            <a:r>
              <a:rPr lang="en-US" dirty="0">
                <a:latin typeface="Century" panose="02040604050505020304" pitchFamily="18" charset="0"/>
              </a:rPr>
              <a:t>: a registered user responsible for managing his own tournaments.</a:t>
            </a:r>
          </a:p>
          <a:p>
            <a:endParaRPr lang="en-US" dirty="0">
              <a:latin typeface="Century" panose="02040604050505020304" pitchFamily="18" charset="0"/>
            </a:endParaRPr>
          </a:p>
          <a:p>
            <a:r>
              <a:rPr lang="en-US" dirty="0">
                <a:latin typeface="Century" panose="02040604050505020304" pitchFamily="18" charset="0"/>
              </a:rPr>
              <a:t>Additionally, tournament administrators can manage the teams enrolled in their tournaments. A registered user may hold ownership of both tournaments and teams. Everyone of those users can view past and present tournaments along with their related match schedules, team standings, and other statistics</a:t>
            </a:r>
            <a:endParaRPr lang="it-IT" dirty="0">
              <a:latin typeface="Century" panose="02040604050505020304" pitchFamily="18" charset="0"/>
            </a:endParaRPr>
          </a:p>
        </p:txBody>
      </p:sp>
    </p:spTree>
    <p:extLst>
      <p:ext uri="{BB962C8B-B14F-4D97-AF65-F5344CB8AC3E}">
        <p14:creationId xmlns:p14="http://schemas.microsoft.com/office/powerpoint/2010/main" val="108151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26CF6B2A-A940-63F1-8195-CC41DB3367A8}"/>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6</a:t>
            </a:r>
          </a:p>
        </p:txBody>
      </p:sp>
      <p:sp>
        <p:nvSpPr>
          <p:cNvPr id="4" name="CasellaDiTesto 3">
            <a:extLst>
              <a:ext uri="{FF2B5EF4-FFF2-40B4-BE49-F238E27FC236}">
                <a16:creationId xmlns:a16="http://schemas.microsoft.com/office/drawing/2014/main" id="{9E663C7D-DAD6-7725-902D-8A7845FB420E}"/>
              </a:ext>
            </a:extLst>
          </p:cNvPr>
          <p:cNvSpPr txBox="1"/>
          <p:nvPr/>
        </p:nvSpPr>
        <p:spPr>
          <a:xfrm>
            <a:off x="1086563" y="2767278"/>
            <a:ext cx="2866005" cy="1323439"/>
          </a:xfrm>
          <a:prstGeom prst="rect">
            <a:avLst/>
          </a:prstGeom>
          <a:noFill/>
        </p:spPr>
        <p:txBody>
          <a:bodyPr wrap="square">
            <a:spAutoFit/>
          </a:bodyPr>
          <a:lstStyle/>
          <a:p>
            <a:r>
              <a:rPr lang="it-IT" sz="4000" b="1" dirty="0">
                <a:solidFill>
                  <a:srgbClr val="FFFFFF"/>
                </a:solidFill>
                <a:latin typeface="+mj-lt"/>
                <a:ea typeface="+mj-ea"/>
                <a:cs typeface="+mj-cs"/>
              </a:rPr>
              <a:t>Application</a:t>
            </a:r>
            <a:r>
              <a:rPr lang="it-IT" b="1" dirty="0">
                <a:solidFill>
                  <a:schemeClr val="tx1"/>
                </a:solidFill>
                <a:latin typeface="Century" panose="02040604050505020304" pitchFamily="18" charset="0"/>
              </a:rPr>
              <a:t> </a:t>
            </a:r>
            <a:r>
              <a:rPr lang="it-IT" sz="4000" b="1" dirty="0">
                <a:solidFill>
                  <a:srgbClr val="FFFFFF"/>
                </a:solidFill>
                <a:latin typeface="+mj-lt"/>
                <a:ea typeface="+mj-ea"/>
                <a:cs typeface="+mj-cs"/>
              </a:rPr>
              <a:t>filter</a:t>
            </a:r>
          </a:p>
        </p:txBody>
      </p:sp>
      <p:sp>
        <p:nvSpPr>
          <p:cNvPr id="6" name="CasellaDiTesto 5">
            <a:extLst>
              <a:ext uri="{FF2B5EF4-FFF2-40B4-BE49-F238E27FC236}">
                <a16:creationId xmlns:a16="http://schemas.microsoft.com/office/drawing/2014/main" id="{E52D8AE7-84D6-40F2-1FC3-26EF0C701CA1}"/>
              </a:ext>
            </a:extLst>
          </p:cNvPr>
          <p:cNvSpPr txBox="1"/>
          <p:nvPr/>
        </p:nvSpPr>
        <p:spPr>
          <a:xfrm>
            <a:off x="4544962" y="2613389"/>
            <a:ext cx="5807053" cy="1631216"/>
          </a:xfrm>
          <a:prstGeom prst="rect">
            <a:avLst/>
          </a:prstGeom>
          <a:noFill/>
        </p:spPr>
        <p:txBody>
          <a:bodyPr wrap="square">
            <a:spAutoFit/>
          </a:bodyPr>
          <a:lstStyle/>
          <a:p>
            <a:pPr algn="just"/>
            <a:r>
              <a:rPr lang="en-US" sz="2000" dirty="0">
                <a:latin typeface="Century" panose="02040604050505020304" pitchFamily="18" charset="0"/>
              </a:rPr>
              <a:t>When the user logins a session is created</a:t>
            </a:r>
          </a:p>
          <a:p>
            <a:pPr algn="just"/>
            <a:endParaRPr lang="en-US" sz="2000" dirty="0">
              <a:latin typeface="Century" panose="02040604050505020304" pitchFamily="18" charset="0"/>
            </a:endParaRPr>
          </a:p>
          <a:p>
            <a:r>
              <a:rPr lang="en-US" sz="2000" dirty="0">
                <a:latin typeface="Century" panose="02040604050505020304" pitchFamily="18" charset="0"/>
              </a:rPr>
              <a:t>The session is used by the application filters to validate the access to certain functionalities, such as editing a team</a:t>
            </a:r>
          </a:p>
        </p:txBody>
      </p:sp>
    </p:spTree>
    <p:extLst>
      <p:ext uri="{BB962C8B-B14F-4D97-AF65-F5344CB8AC3E}">
        <p14:creationId xmlns:p14="http://schemas.microsoft.com/office/powerpoint/2010/main" val="1037501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B1994582-2330-8CCE-6FAC-ABF6E34C550F}"/>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7</a:t>
            </a:r>
          </a:p>
        </p:txBody>
      </p:sp>
      <p:sp>
        <p:nvSpPr>
          <p:cNvPr id="4" name="CasellaDiTesto 3">
            <a:extLst>
              <a:ext uri="{FF2B5EF4-FFF2-40B4-BE49-F238E27FC236}">
                <a16:creationId xmlns:a16="http://schemas.microsoft.com/office/drawing/2014/main" id="{6A1D09CC-9BD3-E5E5-BA1D-D424CD94AFBD}"/>
              </a:ext>
            </a:extLst>
          </p:cNvPr>
          <p:cNvSpPr txBox="1"/>
          <p:nvPr/>
        </p:nvSpPr>
        <p:spPr>
          <a:xfrm>
            <a:off x="1103671" y="3075055"/>
            <a:ext cx="1659193" cy="707886"/>
          </a:xfrm>
          <a:prstGeom prst="rect">
            <a:avLst/>
          </a:prstGeom>
          <a:noFill/>
        </p:spPr>
        <p:txBody>
          <a:bodyPr wrap="square">
            <a:spAutoFit/>
          </a:bodyPr>
          <a:lstStyle/>
          <a:p>
            <a:r>
              <a:rPr lang="en-GB" sz="4000" b="1" dirty="0">
                <a:solidFill>
                  <a:srgbClr val="FFFFFF"/>
                </a:solidFill>
                <a:latin typeface="+mj-lt"/>
                <a:ea typeface="+mj-ea"/>
                <a:cs typeface="+mj-cs"/>
              </a:rPr>
              <a:t>Dao</a:t>
            </a:r>
            <a:endParaRPr lang="it-IT" sz="4000" b="1" dirty="0">
              <a:solidFill>
                <a:srgbClr val="FFFFFF"/>
              </a:solidFill>
              <a:latin typeface="+mj-lt"/>
              <a:ea typeface="+mj-ea"/>
              <a:cs typeface="+mj-cs"/>
            </a:endParaRPr>
          </a:p>
        </p:txBody>
      </p:sp>
      <p:sp>
        <p:nvSpPr>
          <p:cNvPr id="6" name="CasellaDiTesto 5">
            <a:extLst>
              <a:ext uri="{FF2B5EF4-FFF2-40B4-BE49-F238E27FC236}">
                <a16:creationId xmlns:a16="http://schemas.microsoft.com/office/drawing/2014/main" id="{0E431FE2-5C3D-051B-95CE-B363D476F9FC}"/>
              </a:ext>
            </a:extLst>
          </p:cNvPr>
          <p:cNvSpPr txBox="1"/>
          <p:nvPr/>
        </p:nvSpPr>
        <p:spPr>
          <a:xfrm>
            <a:off x="4112342" y="2459502"/>
            <a:ext cx="6100916" cy="1938992"/>
          </a:xfrm>
          <a:prstGeom prst="rect">
            <a:avLst/>
          </a:prstGeom>
          <a:noFill/>
        </p:spPr>
        <p:txBody>
          <a:bodyPr wrap="square">
            <a:spAutoFit/>
          </a:bodyPr>
          <a:lstStyle/>
          <a:p>
            <a:pPr algn="just"/>
            <a:r>
              <a:rPr lang="en-US" sz="2000" dirty="0">
                <a:latin typeface="Century" panose="02040604050505020304" pitchFamily="18" charset="0"/>
              </a:rPr>
              <a:t>The DAO classes are used to access the database and perform the different operations</a:t>
            </a:r>
          </a:p>
          <a:p>
            <a:pPr algn="just"/>
            <a:endParaRPr lang="en-US" sz="2000" dirty="0">
              <a:latin typeface="Century" panose="02040604050505020304" pitchFamily="18" charset="0"/>
            </a:endParaRPr>
          </a:p>
          <a:p>
            <a:pPr algn="just"/>
            <a:r>
              <a:rPr lang="en-US" sz="2000" dirty="0">
                <a:latin typeface="Century" panose="02040604050505020304" pitchFamily="18" charset="0"/>
              </a:rPr>
              <a:t>The methods are implemented using the Prepared Statement to avoid SQL injection and increase safety</a:t>
            </a:r>
          </a:p>
        </p:txBody>
      </p:sp>
    </p:spTree>
    <p:extLst>
      <p:ext uri="{BB962C8B-B14F-4D97-AF65-F5344CB8AC3E}">
        <p14:creationId xmlns:p14="http://schemas.microsoft.com/office/powerpoint/2010/main" val="12436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ccia a pentagono 3">
            <a:extLst>
              <a:ext uri="{FF2B5EF4-FFF2-40B4-BE49-F238E27FC236}">
                <a16:creationId xmlns:a16="http://schemas.microsoft.com/office/drawing/2014/main" id="{FB43FA9E-ECB7-2ADC-83AE-5C8384EF0197}"/>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8</a:t>
            </a:r>
          </a:p>
        </p:txBody>
      </p:sp>
      <p:sp>
        <p:nvSpPr>
          <p:cNvPr id="6" name="CasellaDiTesto 5">
            <a:extLst>
              <a:ext uri="{FF2B5EF4-FFF2-40B4-BE49-F238E27FC236}">
                <a16:creationId xmlns:a16="http://schemas.microsoft.com/office/drawing/2014/main" id="{F70E900D-1559-7E4A-EBD2-CFB3FF5B43CF}"/>
              </a:ext>
            </a:extLst>
          </p:cNvPr>
          <p:cNvSpPr txBox="1"/>
          <p:nvPr/>
        </p:nvSpPr>
        <p:spPr>
          <a:xfrm>
            <a:off x="978408" y="2459502"/>
            <a:ext cx="2445773" cy="1938992"/>
          </a:xfrm>
          <a:prstGeom prst="rect">
            <a:avLst/>
          </a:prstGeom>
          <a:noFill/>
        </p:spPr>
        <p:txBody>
          <a:bodyPr wrap="square">
            <a:spAutoFit/>
          </a:bodyPr>
          <a:lstStyle/>
          <a:p>
            <a:r>
              <a:rPr lang="it-IT" sz="4000" b="1" dirty="0" err="1">
                <a:solidFill>
                  <a:srgbClr val="FFFFFF"/>
                </a:solidFill>
                <a:latin typeface="+mj-lt"/>
                <a:ea typeface="+mj-ea"/>
                <a:cs typeface="+mj-cs"/>
              </a:rPr>
              <a:t>Resources</a:t>
            </a:r>
            <a:r>
              <a:rPr lang="it-IT" b="1" dirty="0">
                <a:solidFill>
                  <a:schemeClr val="tx1"/>
                </a:solidFill>
                <a:latin typeface="Century" panose="02040604050505020304" pitchFamily="18" charset="0"/>
              </a:rPr>
              <a:t> </a:t>
            </a:r>
            <a:r>
              <a:rPr lang="it-IT" sz="4000" b="1" dirty="0">
                <a:solidFill>
                  <a:srgbClr val="FFFFFF"/>
                </a:solidFill>
                <a:latin typeface="+mj-lt"/>
                <a:ea typeface="+mj-ea"/>
                <a:cs typeface="+mj-cs"/>
              </a:rPr>
              <a:t>and REST</a:t>
            </a:r>
          </a:p>
        </p:txBody>
      </p:sp>
      <p:sp>
        <p:nvSpPr>
          <p:cNvPr id="8" name="CasellaDiTesto 7">
            <a:extLst>
              <a:ext uri="{FF2B5EF4-FFF2-40B4-BE49-F238E27FC236}">
                <a16:creationId xmlns:a16="http://schemas.microsoft.com/office/drawing/2014/main" id="{D058FB73-F0EA-9D6C-91C7-8B33FC9F57CC}"/>
              </a:ext>
            </a:extLst>
          </p:cNvPr>
          <p:cNvSpPr txBox="1"/>
          <p:nvPr/>
        </p:nvSpPr>
        <p:spPr>
          <a:xfrm>
            <a:off x="4327088" y="2628779"/>
            <a:ext cx="6442392" cy="1600438"/>
          </a:xfrm>
          <a:prstGeom prst="rect">
            <a:avLst/>
          </a:prstGeom>
          <a:noFill/>
        </p:spPr>
        <p:txBody>
          <a:bodyPr wrap="square">
            <a:spAutoFit/>
          </a:bodyPr>
          <a:lstStyle/>
          <a:p>
            <a:pPr algn="just"/>
            <a:r>
              <a:rPr lang="it-IT" sz="2000" dirty="0">
                <a:latin typeface="Century"/>
              </a:rPr>
              <a:t>The </a:t>
            </a:r>
            <a:r>
              <a:rPr lang="it-IT" sz="2000" dirty="0" err="1">
                <a:latin typeface="Century"/>
              </a:rPr>
              <a:t>resources</a:t>
            </a:r>
            <a:r>
              <a:rPr lang="it-IT" sz="2000" dirty="0">
                <a:latin typeface="Century"/>
              </a:rPr>
              <a:t> classes are </a:t>
            </a:r>
            <a:r>
              <a:rPr lang="it-IT" sz="2000" dirty="0" err="1">
                <a:latin typeface="Century"/>
              </a:rPr>
              <a:t>used</a:t>
            </a:r>
            <a:r>
              <a:rPr lang="it-IT" sz="2000" dirty="0">
                <a:latin typeface="Century"/>
              </a:rPr>
              <a:t> by the REST services</a:t>
            </a:r>
          </a:p>
          <a:p>
            <a:pPr lvl="1" algn="just"/>
            <a:endParaRPr lang="en-GB" sz="2000" dirty="0">
              <a:latin typeface="Century" panose="02040604050505020304" pitchFamily="18" charset="0"/>
            </a:endParaRPr>
          </a:p>
          <a:p>
            <a:pPr algn="just"/>
            <a:r>
              <a:rPr lang="en-GB" sz="2000" dirty="0">
                <a:latin typeface="Century" panose="02040604050505020304" pitchFamily="18" charset="0"/>
              </a:rPr>
              <a:t>All the REST requests are served by the </a:t>
            </a:r>
            <a:r>
              <a:rPr lang="en-GB" sz="2000" dirty="0" err="1">
                <a:latin typeface="Century" panose="02040604050505020304" pitchFamily="18" charset="0"/>
              </a:rPr>
              <a:t>RestMatcherServlet</a:t>
            </a:r>
            <a:endParaRPr lang="en-GB" sz="2000" dirty="0">
              <a:latin typeface="Century" panose="02040604050505020304" pitchFamily="18" charset="0"/>
            </a:endParaRPr>
          </a:p>
          <a:p>
            <a:pPr algn="just"/>
            <a:endParaRPr lang="it-IT" sz="1800" dirty="0">
              <a:latin typeface="Century"/>
            </a:endParaRPr>
          </a:p>
        </p:txBody>
      </p:sp>
    </p:spTree>
    <p:extLst>
      <p:ext uri="{BB962C8B-B14F-4D97-AF65-F5344CB8AC3E}">
        <p14:creationId xmlns:p14="http://schemas.microsoft.com/office/powerpoint/2010/main" val="345864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ccia a pentagono 1">
            <a:extLst>
              <a:ext uri="{FF2B5EF4-FFF2-40B4-BE49-F238E27FC236}">
                <a16:creationId xmlns:a16="http://schemas.microsoft.com/office/drawing/2014/main" id="{6529FFFC-3F1D-3132-9B45-1A030AE44C04}"/>
              </a:ext>
            </a:extLst>
          </p:cNvPr>
          <p:cNvSpPr/>
          <p:nvPr/>
        </p:nvSpPr>
        <p:spPr>
          <a:xfrm>
            <a:off x="0" y="3186682"/>
            <a:ext cx="978408" cy="484632"/>
          </a:xfrm>
          <a:prstGeom prst="homePlate">
            <a:avLst/>
          </a:prstGeom>
          <a:solidFill>
            <a:schemeClr val="bg1">
              <a:lumMod val="95000"/>
              <a:lumOff val="5000"/>
            </a:schemeClr>
          </a:solidFill>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solidFill>
                  <a:schemeClr val="tx1"/>
                </a:solidFill>
              </a:rPr>
              <a:t>  9</a:t>
            </a:r>
          </a:p>
        </p:txBody>
      </p:sp>
      <p:sp>
        <p:nvSpPr>
          <p:cNvPr id="4" name="CasellaDiTesto 3">
            <a:extLst>
              <a:ext uri="{FF2B5EF4-FFF2-40B4-BE49-F238E27FC236}">
                <a16:creationId xmlns:a16="http://schemas.microsoft.com/office/drawing/2014/main" id="{5B519B43-0C86-0FFD-AFF6-8BB5AF07441F}"/>
              </a:ext>
            </a:extLst>
          </p:cNvPr>
          <p:cNvSpPr txBox="1"/>
          <p:nvPr/>
        </p:nvSpPr>
        <p:spPr>
          <a:xfrm>
            <a:off x="978408" y="3024983"/>
            <a:ext cx="1659192" cy="707886"/>
          </a:xfrm>
          <a:prstGeom prst="rect">
            <a:avLst/>
          </a:prstGeom>
          <a:noFill/>
        </p:spPr>
        <p:txBody>
          <a:bodyPr wrap="square">
            <a:spAutoFit/>
          </a:bodyPr>
          <a:lstStyle/>
          <a:p>
            <a:r>
              <a:rPr lang="en-GB" sz="4000" b="1" dirty="0">
                <a:solidFill>
                  <a:srgbClr val="FFFFFF"/>
                </a:solidFill>
                <a:latin typeface="+mj-lt"/>
                <a:ea typeface="+mj-ea"/>
                <a:cs typeface="+mj-cs"/>
              </a:rPr>
              <a:t>Demo</a:t>
            </a:r>
            <a:endParaRPr lang="it-IT" sz="4000" b="1" dirty="0">
              <a:solidFill>
                <a:srgbClr val="FFFFFF"/>
              </a:solidFill>
              <a:latin typeface="+mj-lt"/>
              <a:ea typeface="+mj-ea"/>
              <a:cs typeface="+mj-cs"/>
            </a:endParaRPr>
          </a:p>
        </p:txBody>
      </p:sp>
      <p:sp>
        <p:nvSpPr>
          <p:cNvPr id="5" name="CasellaDiTesto 4">
            <a:extLst>
              <a:ext uri="{FF2B5EF4-FFF2-40B4-BE49-F238E27FC236}">
                <a16:creationId xmlns:a16="http://schemas.microsoft.com/office/drawing/2014/main" id="{B4B8DA8B-5789-E571-8F8B-AEE5180658BF}"/>
              </a:ext>
            </a:extLst>
          </p:cNvPr>
          <p:cNvSpPr txBox="1"/>
          <p:nvPr/>
        </p:nvSpPr>
        <p:spPr>
          <a:xfrm>
            <a:off x="4832554" y="3086539"/>
            <a:ext cx="3380267" cy="584775"/>
          </a:xfrm>
          <a:prstGeom prst="rect">
            <a:avLst/>
          </a:prstGeom>
          <a:noFill/>
        </p:spPr>
        <p:txBody>
          <a:bodyPr wrap="square" rtlCol="0">
            <a:spAutoFit/>
          </a:bodyPr>
          <a:lstStyle/>
          <a:p>
            <a:r>
              <a:rPr lang="it-IT" sz="3200" dirty="0" err="1"/>
              <a:t>Let’s</a:t>
            </a:r>
            <a:r>
              <a:rPr lang="it-IT" sz="3200" dirty="0"/>
              <a:t> </a:t>
            </a:r>
            <a:r>
              <a:rPr lang="it-IT" sz="3200" dirty="0" err="1"/>
              <a:t>see</a:t>
            </a:r>
            <a:r>
              <a:rPr lang="it-IT" sz="3200" dirty="0"/>
              <a:t> a demo!</a:t>
            </a:r>
          </a:p>
        </p:txBody>
      </p:sp>
    </p:spTree>
    <p:extLst>
      <p:ext uri="{BB962C8B-B14F-4D97-AF65-F5344CB8AC3E}">
        <p14:creationId xmlns:p14="http://schemas.microsoft.com/office/powerpoint/2010/main" val="16068011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desia">
  <a:themeElements>
    <a:clrScheme name="Ardesi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Ardesi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rdesi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9300A43-EB91-453A-BCD1-998CC6EC0DF2}">
  <we:reference id="wa200005566" version="3.0.0.2" store="it-IT"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567</TotalTime>
  <Words>347</Words>
  <Application>Microsoft Office PowerPoint</Application>
  <PresentationFormat>Widescreen</PresentationFormat>
  <Paragraphs>73</Paragraphs>
  <Slides>9</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9</vt:i4>
      </vt:variant>
    </vt:vector>
  </HeadingPairs>
  <TitlesOfParts>
    <vt:vector size="15" baseType="lpstr">
      <vt:lpstr>Arial</vt:lpstr>
      <vt:lpstr>Calisto MT</vt:lpstr>
      <vt:lpstr>Century</vt:lpstr>
      <vt:lpstr>Wingdings 2</vt:lpstr>
      <vt:lpstr>Wingdings 3</vt:lpstr>
      <vt:lpstr>Ardesia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Seghetto</dc:creator>
  <cp:lastModifiedBy>Davide Seghetto</cp:lastModifiedBy>
  <cp:revision>5</cp:revision>
  <dcterms:created xsi:type="dcterms:W3CDTF">2024-06-07T09:40:23Z</dcterms:created>
  <dcterms:modified xsi:type="dcterms:W3CDTF">2024-06-09T17:26:55Z</dcterms:modified>
</cp:coreProperties>
</file>