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
        <p:nvSpPr>
          <p:cNvPr id="4"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popovici-gabriel/contact-service"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Functional_model" TargetMode="External"/><Relationship Id="rId3" Type="http://schemas.openxmlformats.org/officeDocument/2006/relationships/hyperlink" Target="https://en.wikipedia.org/wiki/Systems_architecture" TargetMode="External"/><Relationship Id="rId4" Type="http://schemas.openxmlformats.org/officeDocument/2006/relationships/hyperlink" Target="https://en.wikipedia.org/wiki/Business_process_modeling" TargetMode="External"/><Relationship Id="rId5" Type="http://schemas.openxmlformats.org/officeDocument/2006/relationships/hyperlink" Target="https://en.wikipedia.org/wiki/Enterprise_modeling" TargetMode="External"/><Relationship Id="rId6" Type="http://schemas.openxmlformats.org/officeDocument/2006/relationships/hyperlink" Target="https://en.wikipedia.org/wiki/Systems_modeling" TargetMode="External"/><Relationship Id="rId7" Type="http://schemas.openxmlformats.org/officeDocument/2006/relationships/image" Target="../media/image2.png"/><Relationship Id="rId8" Type="http://schemas.openxmlformats.org/officeDocument/2006/relationships/hyperlink" Target="https://en.wikipedia.org/wiki/Business_Process_Model_and_Notation" TargetMode="External"/><Relationship Id="rId9" Type="http://schemas.openxmlformats.org/officeDocument/2006/relationships/hyperlink" Target="https://en.wikipedia.org/wiki/Information_visualisation" TargetMode="External"/><Relationship Id="rId10" Type="http://schemas.openxmlformats.org/officeDocument/2006/relationships/hyperlink" Target="https://en.wikipedia.org/wiki/Business_process" TargetMode="External"/><Relationship Id="rId11" Type="http://schemas.openxmlformats.org/officeDocument/2006/relationships/hyperlink" Target="https://en.wikipedia.org/wiki/Workflow" TargetMode="External"/><Relationship Id="rId12" Type="http://schemas.openxmlformats.org/officeDocument/2006/relationships/hyperlink" Target="https://en.wikipedia.org/wiki/Business_Process_Management_Initiative" TargetMode="External"/><Relationship Id="rId13" Type="http://schemas.openxmlformats.org/officeDocument/2006/relationships/hyperlink" Target="https://en.wikipedia.org/wiki/Object_Management_Group" TargetMode="External"/><Relationship Id="rId14" Type="http://schemas.openxmlformats.org/officeDocument/2006/relationships/hyperlink" Target="https://en.wikipedia.org/wiki/Function_model#cite_note-bpmifaq-29" TargetMode="External"/><Relationship Id="rId15" Type="http://schemas.openxmlformats.org/officeDocument/2006/relationships/hyperlink" Target="https://en.wikipedia.org/w/index.php?title=Systems_modeling&amp;action=edit&amp;section=4" TargetMode="External"/><Relationship Id="rId16" Type="http://schemas.openxmlformats.org/officeDocument/2006/relationships/hyperlink" Target="https://en.wikipedia.org/wiki/Framework-specific_modeling_language" TargetMode="External"/><Relationship Id="rId17" Type="http://schemas.openxmlformats.org/officeDocument/2006/relationships/hyperlink" Target="https://en.wikipedia.org/wiki/Systems_Modeling_Language" TargetMode="External"/><Relationship Id="rId18" Type="http://schemas.openxmlformats.org/officeDocument/2006/relationships/hyperlink" Target="https://en.wikipedia.org/wiki/Unified_Modelling_Language" TargetMode="External"/><Relationship Id="rId19" Type="http://schemas.openxmlformats.org/officeDocument/2006/relationships/hyperlink" Target="https://en.wikipedia.org/w/index.php?title=Block_definition_diagram&amp;action=edit&amp;redlink=1" TargetMode="External"/><Relationship Id="rId20" Type="http://schemas.openxmlformats.org/officeDocument/2006/relationships/hyperlink" Target="https://en.wikipedia.org/w/index.php?title=Internal_block_diagram&amp;action=edit&amp;redlink=1" TargetMode="External"/><Relationship Id="rId21" Type="http://schemas.openxmlformats.org/officeDocument/2006/relationships/hyperlink" Target="https://en.wikipedia.org/wiki/Package_diagram" TargetMode="External"/><Relationship Id="rId22" Type="http://schemas.openxmlformats.org/officeDocument/2006/relationships/hyperlink" Target="https://en.wikipedia.org/wiki/Use_case_diagram" TargetMode="External"/><Relationship Id="rId23" Type="http://schemas.openxmlformats.org/officeDocument/2006/relationships/hyperlink" Target="https://en.wikipedia.org/wiki/Requirement_Diagram" TargetMode="External"/><Relationship Id="rId24" Type="http://schemas.openxmlformats.org/officeDocument/2006/relationships/hyperlink" Target="https://en.wikipedia.org/wiki/Activity_diagram" TargetMode="External"/><Relationship Id="rId25" Type="http://schemas.openxmlformats.org/officeDocument/2006/relationships/hyperlink" Target="https://en.wikipedia.org/wiki/Sequence_diagram" TargetMode="External"/><Relationship Id="rId26" Type="http://schemas.openxmlformats.org/officeDocument/2006/relationships/hyperlink" Target="https://en.wikipedia.org/wiki/State_machine_diagram" TargetMode="External"/><Relationship Id="rId27" Type="http://schemas.openxmlformats.org/officeDocument/2006/relationships/hyperlink" Target="https://en.wikipedia.org/w/index.php?title=Parametric_diagram&amp;action=edit&amp;redlink=1" TargetMode="External"/><Relationship Id="rId28"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orkflowengine.io/blog/workflow-engine-vs-state-machine/"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spring.io/spring-statemachine/docs/3.0.0.M1/reference/#modules" TargetMode="External"/><Relationship Id="rId3" Type="http://schemas.openxmlformats.org/officeDocument/2006/relationships/hyperlink" Target="https://docs.spring.io/spring-statemachine/docs/3.0.0.M1/reference/#introduction" TargetMode="External"/><Relationship Id="rId4"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Host:     Popovici Gabriel…"/>
          <p:cNvSpPr txBox="1"/>
          <p:nvPr>
            <p:ph type="body" sz="quarter" idx="1"/>
          </p:nvPr>
        </p:nvSpPr>
        <p:spPr>
          <a:xfrm>
            <a:off x="1270000" y="8159750"/>
            <a:ext cx="10464800" cy="1130300"/>
          </a:xfrm>
          <a:prstGeom prst="rect">
            <a:avLst/>
          </a:prstGeom>
        </p:spPr>
        <p:txBody>
          <a:bodyPr/>
          <a:lstStyle/>
          <a:p>
            <a:pPr lvl="5" marL="0" indent="216915" algn="r" defTabSz="356362">
              <a:spcBef>
                <a:spcPts val="0"/>
              </a:spcBef>
              <a:buSzTx/>
              <a:buNone/>
              <a:defRPr sz="2257"/>
            </a:pPr>
            <a:r>
              <a:t>Host:     Popovici Gabriel</a:t>
            </a:r>
          </a:p>
          <a:p>
            <a:pPr lvl="5" marL="0" indent="216915" algn="r" defTabSz="356362">
              <a:spcBef>
                <a:spcPts val="0"/>
              </a:spcBef>
              <a:buSzTx/>
              <a:buNone/>
              <a:defRPr sz="2257"/>
            </a:pPr>
            <a:r>
              <a:t>Division:            Domains</a:t>
            </a:r>
          </a:p>
          <a:p>
            <a:pPr lvl="5" marL="0" indent="216915" algn="r" defTabSz="356362">
              <a:spcBef>
                <a:spcPts val="0"/>
              </a:spcBef>
              <a:buSzTx/>
              <a:buNone/>
              <a:defRPr sz="2257"/>
            </a:pPr>
            <a:r>
              <a:t>Hub: Bucharest,Romania</a:t>
            </a:r>
          </a:p>
        </p:txBody>
      </p:sp>
      <p:pic>
        <p:nvPicPr>
          <p:cNvPr id="120" name="Image" descr="Image"/>
          <p:cNvPicPr>
            <a:picLocks noChangeAspect="1"/>
          </p:cNvPicPr>
          <p:nvPr/>
        </p:nvPicPr>
        <p:blipFill>
          <a:blip r:embed="rId2">
            <a:extLst/>
          </a:blip>
          <a:stretch>
            <a:fillRect/>
          </a:stretch>
        </p:blipFill>
        <p:spPr>
          <a:xfrm>
            <a:off x="2184400" y="1272829"/>
            <a:ext cx="8264174" cy="4718742"/>
          </a:xfrm>
          <a:prstGeom prst="rect">
            <a:avLst/>
          </a:prstGeom>
          <a:ln w="12700">
            <a:miter lim="400000"/>
          </a:ln>
        </p:spPr>
      </p:pic>
      <p:sp>
        <p:nvSpPr>
          <p:cNvPr id="121" name="Modeling software applications with Spring Statemachine (SSM)"/>
          <p:cNvSpPr txBox="1"/>
          <p:nvPr>
            <p:ph type="title"/>
          </p:nvPr>
        </p:nvSpPr>
        <p:spPr>
          <a:xfrm>
            <a:off x="1270000" y="6361285"/>
            <a:ext cx="10464800" cy="1422401"/>
          </a:xfrm>
          <a:prstGeom prst="rect">
            <a:avLst/>
          </a:prstGeom>
        </p:spPr>
        <p:txBody>
          <a:bodyPr/>
          <a:lstStyle>
            <a:lvl1pPr defTabSz="315468">
              <a:defRPr sz="4320"/>
            </a:lvl1pPr>
          </a:lstStyle>
          <a:p>
            <a:pPr/>
            <a:r>
              <a:t>Modeling software applications with Spring Statemachine (SSM)</a:t>
            </a:r>
          </a:p>
        </p:txBody>
      </p:sp>
      <p:sp>
        <p:nvSpPr>
          <p:cNvPr id="12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3" name="Image Gallery"/>
          <p:cNvGrpSpPr/>
          <p:nvPr/>
        </p:nvGrpSpPr>
        <p:grpSpPr>
          <a:xfrm>
            <a:off x="255361" y="2867080"/>
            <a:ext cx="6071344" cy="4950921"/>
            <a:chOff x="0" y="0"/>
            <a:chExt cx="6071342" cy="4950920"/>
          </a:xfrm>
        </p:grpSpPr>
        <p:pic>
          <p:nvPicPr>
            <p:cNvPr id="171" name="Delete Contact Diagram.png" descr="Delete Contact Diagram.png"/>
            <p:cNvPicPr>
              <a:picLocks noChangeAspect="1"/>
            </p:cNvPicPr>
            <p:nvPr/>
          </p:nvPicPr>
          <p:blipFill>
            <a:blip r:embed="rId2">
              <a:extLst/>
            </a:blip>
            <a:srcRect l="0" t="30" r="0" b="30"/>
            <a:stretch>
              <a:fillRect/>
            </a:stretch>
          </p:blipFill>
          <p:spPr>
            <a:xfrm>
              <a:off x="0" y="0"/>
              <a:ext cx="6071343" cy="4412189"/>
            </a:xfrm>
            <a:prstGeom prst="rect">
              <a:avLst/>
            </a:prstGeom>
            <a:ln w="12700" cap="flat">
              <a:noFill/>
              <a:miter lim="400000"/>
            </a:ln>
            <a:effectLst/>
          </p:spPr>
        </p:pic>
        <p:sp>
          <p:nvSpPr>
            <p:cNvPr id="172" name="Delete Contact"/>
            <p:cNvSpPr/>
            <p:nvPr/>
          </p:nvSpPr>
          <p:spPr>
            <a:xfrm>
              <a:off x="0" y="4488388"/>
              <a:ext cx="6071343"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Delete Contact</a:t>
              </a:r>
            </a:p>
          </p:txBody>
        </p:sp>
      </p:grpSp>
      <p:pic>
        <p:nvPicPr>
          <p:cNvPr id="174" name="Image" descr="Image"/>
          <p:cNvPicPr>
            <a:picLocks noChangeAspect="1"/>
          </p:cNvPicPr>
          <p:nvPr/>
        </p:nvPicPr>
        <p:blipFill>
          <a:blip r:embed="rId3">
            <a:extLst/>
          </a:blip>
          <a:stretch>
            <a:fillRect/>
          </a:stretch>
        </p:blipFill>
        <p:spPr>
          <a:xfrm>
            <a:off x="6331061" y="787399"/>
            <a:ext cx="6731001" cy="81788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Benchmark Results"/>
          <p:cNvSpPr txBox="1"/>
          <p:nvPr/>
        </p:nvSpPr>
        <p:spPr>
          <a:xfrm>
            <a:off x="5023053" y="754970"/>
            <a:ext cx="29586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Benchmark Results</a:t>
            </a:r>
          </a:p>
        </p:txBody>
      </p:sp>
      <p:pic>
        <p:nvPicPr>
          <p:cNvPr id="178" name="Image" descr="Image"/>
          <p:cNvPicPr>
            <a:picLocks noChangeAspect="1"/>
          </p:cNvPicPr>
          <p:nvPr/>
        </p:nvPicPr>
        <p:blipFill>
          <a:blip r:embed="rId2">
            <a:extLst/>
          </a:blip>
          <a:stretch>
            <a:fillRect/>
          </a:stretch>
        </p:blipFill>
        <p:spPr>
          <a:xfrm>
            <a:off x="652007" y="3917504"/>
            <a:ext cx="5426939" cy="1768010"/>
          </a:xfrm>
          <a:prstGeom prst="rect">
            <a:avLst/>
          </a:prstGeom>
          <a:ln w="12700">
            <a:miter lim="400000"/>
          </a:ln>
        </p:spPr>
      </p:pic>
      <p:pic>
        <p:nvPicPr>
          <p:cNvPr id="179" name="Image" descr="Image"/>
          <p:cNvPicPr>
            <a:picLocks noChangeAspect="1"/>
          </p:cNvPicPr>
          <p:nvPr/>
        </p:nvPicPr>
        <p:blipFill>
          <a:blip r:embed="rId3">
            <a:extLst/>
          </a:blip>
          <a:stretch>
            <a:fillRect/>
          </a:stretch>
        </p:blipFill>
        <p:spPr>
          <a:xfrm>
            <a:off x="652007" y="1445831"/>
            <a:ext cx="5426939" cy="1768011"/>
          </a:xfrm>
          <a:prstGeom prst="rect">
            <a:avLst/>
          </a:prstGeom>
          <a:ln w="12700">
            <a:miter lim="400000"/>
          </a:ln>
        </p:spPr>
      </p:pic>
      <p:pic>
        <p:nvPicPr>
          <p:cNvPr id="180" name="Image" descr="Image"/>
          <p:cNvPicPr>
            <a:picLocks noChangeAspect="1"/>
          </p:cNvPicPr>
          <p:nvPr/>
        </p:nvPicPr>
        <p:blipFill>
          <a:blip r:embed="rId4">
            <a:extLst/>
          </a:blip>
          <a:stretch>
            <a:fillRect/>
          </a:stretch>
        </p:blipFill>
        <p:spPr>
          <a:xfrm>
            <a:off x="652007" y="6354742"/>
            <a:ext cx="5426939" cy="1768011"/>
          </a:xfrm>
          <a:prstGeom prst="rect">
            <a:avLst/>
          </a:prstGeom>
          <a:ln w="12700">
            <a:miter lim="400000"/>
          </a:ln>
        </p:spPr>
      </p:pic>
      <p:pic>
        <p:nvPicPr>
          <p:cNvPr id="181" name="Image" descr="Image"/>
          <p:cNvPicPr>
            <a:picLocks noChangeAspect="1"/>
          </p:cNvPicPr>
          <p:nvPr/>
        </p:nvPicPr>
        <p:blipFill>
          <a:blip r:embed="rId5">
            <a:extLst/>
          </a:blip>
          <a:stretch>
            <a:fillRect/>
          </a:stretch>
        </p:blipFill>
        <p:spPr>
          <a:xfrm>
            <a:off x="6424429" y="1456698"/>
            <a:ext cx="6228694" cy="1746277"/>
          </a:xfrm>
          <a:prstGeom prst="rect">
            <a:avLst/>
          </a:prstGeom>
          <a:ln w="12700">
            <a:miter lim="400000"/>
          </a:ln>
        </p:spPr>
      </p:pic>
      <p:pic>
        <p:nvPicPr>
          <p:cNvPr id="182" name="Image" descr="Image"/>
          <p:cNvPicPr>
            <a:picLocks noChangeAspect="1"/>
          </p:cNvPicPr>
          <p:nvPr/>
        </p:nvPicPr>
        <p:blipFill>
          <a:blip r:embed="rId6">
            <a:extLst/>
          </a:blip>
          <a:stretch>
            <a:fillRect/>
          </a:stretch>
        </p:blipFill>
        <p:spPr>
          <a:xfrm>
            <a:off x="6384631" y="3660957"/>
            <a:ext cx="4519770" cy="2281104"/>
          </a:xfrm>
          <a:prstGeom prst="rect">
            <a:avLst/>
          </a:prstGeom>
          <a:ln w="12700">
            <a:miter lim="400000"/>
          </a:ln>
        </p:spPr>
      </p:pic>
      <p:pic>
        <p:nvPicPr>
          <p:cNvPr id="183" name="Image" descr="Image"/>
          <p:cNvPicPr>
            <a:picLocks noChangeAspect="1"/>
          </p:cNvPicPr>
          <p:nvPr/>
        </p:nvPicPr>
        <p:blipFill>
          <a:blip r:embed="rId7">
            <a:extLst/>
          </a:blip>
          <a:stretch>
            <a:fillRect/>
          </a:stretch>
        </p:blipFill>
        <p:spPr>
          <a:xfrm>
            <a:off x="6371760" y="6292597"/>
            <a:ext cx="3987801" cy="1892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Q&amp;A"/>
          <p:cNvSpPr txBox="1"/>
          <p:nvPr/>
        </p:nvSpPr>
        <p:spPr>
          <a:xfrm>
            <a:off x="6003817" y="4354740"/>
            <a:ext cx="76901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Q&amp;A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 name="Workshop Agenda"/>
          <p:cNvSpPr txBox="1"/>
          <p:nvPr/>
        </p:nvSpPr>
        <p:spPr>
          <a:xfrm>
            <a:off x="5316626" y="880720"/>
            <a:ext cx="27779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Workshop Agenda</a:t>
            </a:r>
          </a:p>
        </p:txBody>
      </p:sp>
      <p:sp>
        <p:nvSpPr>
          <p:cNvPr id="126" name="Prerequisites…"/>
          <p:cNvSpPr txBox="1"/>
          <p:nvPr/>
        </p:nvSpPr>
        <p:spPr>
          <a:xfrm>
            <a:off x="853184" y="1884020"/>
            <a:ext cx="9380247" cy="5985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Prerequisites</a:t>
            </a:r>
          </a:p>
          <a:p>
            <a:pPr lvl="1" marL="777875" indent="-333375" algn="l">
              <a:buSzPct val="145000"/>
              <a:buChar char="‣"/>
            </a:pPr>
            <a:r>
              <a:t>Using SSM 3.0.0.M1 </a:t>
            </a:r>
          </a:p>
          <a:p>
            <a:pPr lvl="1" marL="777875" indent="-333375" algn="l">
              <a:buSzPct val="145000"/>
              <a:buChar char="‣"/>
            </a:pPr>
            <a:r>
              <a:t>Java with JDK 8 </a:t>
            </a:r>
          </a:p>
          <a:p>
            <a:pPr lvl="1" marL="777875" indent="-333375" algn="l">
              <a:buSzPct val="145000"/>
              <a:buChar char="‣"/>
            </a:pPr>
            <a:r>
              <a:t>Spring Framework 5.2.0.RC1 </a:t>
            </a:r>
          </a:p>
          <a:p>
            <a:pPr lvl="1" marL="777875" indent="-333375" algn="l">
              <a:buSzPct val="145000"/>
              <a:buChar char="‣"/>
            </a:pPr>
            <a:r>
              <a:t>Toolchain: Maven 3.5.x</a:t>
            </a:r>
          </a:p>
          <a:p>
            <a:pPr lvl="1" marL="777875" indent="-333375" algn="l">
              <a:buSzPct val="145000"/>
              <a:buChar char="‣"/>
            </a:pPr>
            <a:r>
              <a:t>Clone </a:t>
            </a:r>
            <a:r>
              <a:rPr u="sng">
                <a:hlinkClick r:id="rId2" invalidUrl="" action="" tgtFrame="" tooltip="" history="1" highlightClick="0" endSnd="0"/>
              </a:rPr>
              <a:t>https://github.com/popovici-gabriel/contact-service</a:t>
            </a:r>
          </a:p>
          <a:p>
            <a:pPr lvl="1" marL="777875" indent="-333375" algn="l">
              <a:buSzPct val="145000"/>
              <a:buChar char="‣"/>
            </a:pPr>
            <a:r>
              <a:t>IDE plugins: lombok, java micro harness(jmh)  </a:t>
            </a:r>
          </a:p>
          <a:p>
            <a:pPr marL="333375" indent="-333375" algn="l">
              <a:buSzPct val="145000"/>
              <a:buChar char="‣"/>
            </a:pPr>
            <a:r>
              <a:t>Context</a:t>
            </a:r>
          </a:p>
          <a:p>
            <a:pPr lvl="1" marL="777875" indent="-333375" algn="l">
              <a:buSzPct val="145000"/>
              <a:buChar char="‣"/>
            </a:pPr>
            <a:r>
              <a:t>Types of systems modeling</a:t>
            </a:r>
          </a:p>
          <a:p>
            <a:pPr lvl="1" marL="777875" indent="-333375" algn="l">
              <a:buSzPct val="145000"/>
              <a:buChar char="‣"/>
            </a:pPr>
            <a:r>
              <a:t>Workflow engine vs Statemachine </a:t>
            </a:r>
          </a:p>
          <a:p>
            <a:pPr lvl="1" marL="777875" indent="-333375" algn="l">
              <a:buSzPct val="145000"/>
              <a:buChar char="‣"/>
            </a:pPr>
            <a:r>
              <a:t>Building blocks of Statemachine</a:t>
            </a:r>
          </a:p>
          <a:p>
            <a:pPr marL="333375" indent="-333375" algn="l">
              <a:buSzPct val="145000"/>
              <a:buChar char="‣"/>
            </a:pPr>
            <a:r>
              <a:t>SSM Concepts</a:t>
            </a:r>
          </a:p>
          <a:p>
            <a:pPr lvl="1" marL="777875" indent="-333375" algn="l">
              <a:buSzPct val="145000"/>
              <a:buChar char="‣"/>
            </a:pPr>
            <a:r>
              <a:t>What?</a:t>
            </a:r>
          </a:p>
          <a:p>
            <a:pPr lvl="1" marL="777875" indent="-333375" algn="l">
              <a:buSzPct val="145000"/>
              <a:buChar char="‣"/>
            </a:pPr>
            <a:r>
              <a:t>Why? </a:t>
            </a:r>
          </a:p>
          <a:p>
            <a:pPr lvl="1" marL="777875" indent="-333375" algn="l">
              <a:buSzPct val="145000"/>
              <a:buChar char="‣"/>
            </a:pPr>
            <a:r>
              <a:t>Hands-on: Modeling RESTfull APIs using SSM</a:t>
            </a:r>
          </a:p>
          <a:p>
            <a:pPr lvl="1" marL="777875" indent="-333375" algn="l">
              <a:buSzPct val="145000"/>
              <a:buChar char="‣"/>
            </a:pPr>
            <a:r>
              <a:t>Benchmark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ypes of system modeling"/>
          <p:cNvSpPr txBox="1"/>
          <p:nvPr/>
        </p:nvSpPr>
        <p:spPr>
          <a:xfrm>
            <a:off x="4338421" y="517806"/>
            <a:ext cx="388345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Types of system modeling</a:t>
            </a:r>
          </a:p>
        </p:txBody>
      </p:sp>
      <p:sp>
        <p:nvSpPr>
          <p:cNvPr id="130" name="In business and IT development systems are modeled with different scopes and scales of complexity, such as:…"/>
          <p:cNvSpPr txBox="1"/>
          <p:nvPr/>
        </p:nvSpPr>
        <p:spPr>
          <a:xfrm>
            <a:off x="713060" y="1708149"/>
            <a:ext cx="5128618"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spcBef>
                <a:spcPts val="700"/>
              </a:spcBef>
              <a:defRPr b="0" sz="1400">
                <a:solidFill>
                  <a:srgbClr val="222222"/>
                </a:solidFill>
                <a:latin typeface="Helvetica"/>
                <a:ea typeface="Helvetica"/>
                <a:cs typeface="Helvetica"/>
                <a:sym typeface="Helvetica"/>
              </a:defRPr>
            </a:pPr>
            <a:r>
              <a:t>In business and IT development systems are modeled with different scopes and scales of complexity, such as:</a:t>
            </a: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2" invalidUrl="" action="" tgtFrame="" tooltip="" history="1" highlightClick="0" endSnd="0"/>
              </a:rPr>
              <a:t>Functional modeling</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3" invalidUrl="" action="" tgtFrame="" tooltip="" history="1" highlightClick="0" endSnd="0"/>
              </a:rPr>
              <a:t>Systems architecture</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4" invalidUrl="" action="" tgtFrame="" tooltip="" history="1" highlightClick="0" endSnd="0"/>
              </a:rPr>
              <a:t>Business process modeling</a:t>
            </a:r>
            <a:endParaRPr>
              <a:solidFill>
                <a:srgbClr val="222222"/>
              </a:solidFill>
            </a:endParaRPr>
          </a:p>
          <a:p>
            <a:pPr marL="457200" indent="-317500" algn="l" defTabSz="457200">
              <a:lnSpc>
                <a:spcPts val="3200"/>
              </a:lnSpc>
              <a:spcBef>
                <a:spcPts val="100"/>
              </a:spcBef>
              <a:buClr>
                <a:srgbClr val="0B0080"/>
              </a:buClr>
              <a:buSzPct val="75000"/>
              <a:buFont typeface="Helvetica"/>
              <a:buChar char="•"/>
              <a:defRPr b="0" sz="1400">
                <a:solidFill>
                  <a:srgbClr val="0B0080"/>
                </a:solidFill>
                <a:latin typeface="Helvetica"/>
                <a:ea typeface="Helvetica"/>
                <a:cs typeface="Helvetica"/>
                <a:sym typeface="Helvetica"/>
              </a:defRPr>
            </a:pPr>
            <a:r>
              <a:rPr u="sng">
                <a:hlinkClick r:id="rId5" invalidUrl="" action="" tgtFrame="" tooltip="" history="1" highlightClick="0" endSnd="0"/>
              </a:rPr>
              <a:t>Enterprise modeling</a:t>
            </a:r>
            <a:endParaRPr>
              <a:solidFill>
                <a:srgbClr val="222222"/>
              </a:solidFill>
            </a:endParaRPr>
          </a:p>
          <a:p>
            <a:pPr marL="457200" indent="-457200" algn="l" defTabSz="457200">
              <a:lnSpc>
                <a:spcPts val="3200"/>
              </a:lnSpc>
              <a:spcBef>
                <a:spcPts val="100"/>
              </a:spcBef>
              <a:tabLst>
                <a:tab pos="139700" algn="l"/>
                <a:tab pos="457200" algn="l"/>
              </a:tabLst>
              <a:defRPr b="0" sz="1400">
                <a:solidFill>
                  <a:srgbClr val="0B0080"/>
                </a:solidFill>
                <a:latin typeface="Helvetica"/>
                <a:ea typeface="Helvetica"/>
                <a:cs typeface="Helvetica"/>
                <a:sym typeface="Helvetica"/>
              </a:defRPr>
            </a:pPr>
            <a:endParaRPr>
              <a:solidFill>
                <a:srgbClr val="222222"/>
              </a:solidFill>
            </a:endParaRPr>
          </a:p>
          <a:p>
            <a:pPr marL="457200" indent="-457200" algn="l" defTabSz="457200">
              <a:lnSpc>
                <a:spcPts val="3200"/>
              </a:lnSpc>
              <a:spcBef>
                <a:spcPts val="100"/>
              </a:spcBef>
              <a:tabLst>
                <a:tab pos="139700" algn="l"/>
                <a:tab pos="457200" algn="l"/>
              </a:tabLst>
              <a:defRPr b="0" sz="1400">
                <a:solidFill>
                  <a:srgbClr val="0B0080"/>
                </a:solidFill>
                <a:latin typeface="Helvetica"/>
                <a:ea typeface="Helvetica"/>
                <a:cs typeface="Helvetica"/>
                <a:sym typeface="Helvetica"/>
              </a:defRPr>
            </a:pPr>
            <a:r>
              <a:rPr>
                <a:solidFill>
                  <a:srgbClr val="222222"/>
                </a:solidFill>
              </a:rPr>
              <a:t>(Source: </a:t>
            </a:r>
            <a:r>
              <a:rPr u="sng">
                <a:hlinkClick r:id="rId6" invalidUrl="" action="" tgtFrame="" tooltip="" history="1" highlightClick="0" endSnd="0"/>
              </a:rPr>
              <a:t>https://en.wikipedia.org/wiki/Systems_modeling</a:t>
            </a:r>
            <a:r>
              <a:rPr>
                <a:solidFill>
                  <a:srgbClr val="222222"/>
                </a:solidFill>
              </a:rPr>
              <a:t>)</a:t>
            </a:r>
          </a:p>
        </p:txBody>
      </p:sp>
      <p:pic>
        <p:nvPicPr>
          <p:cNvPr id="131" name="Image" descr="Image"/>
          <p:cNvPicPr>
            <a:picLocks noChangeAspect="1"/>
          </p:cNvPicPr>
          <p:nvPr/>
        </p:nvPicPr>
        <p:blipFill>
          <a:blip r:embed="rId7">
            <a:extLst/>
          </a:blip>
          <a:stretch>
            <a:fillRect/>
          </a:stretch>
        </p:blipFill>
        <p:spPr>
          <a:xfrm>
            <a:off x="580274" y="6354420"/>
            <a:ext cx="5394190" cy="2509386"/>
          </a:xfrm>
          <a:prstGeom prst="rect">
            <a:avLst/>
          </a:prstGeom>
          <a:ln w="12700">
            <a:miter lim="400000"/>
          </a:ln>
        </p:spPr>
      </p:pic>
      <p:sp>
        <p:nvSpPr>
          <p:cNvPr id="132" name="Business Process Model and Notation (BPMN) is a graphical representation for specifying business processes in a workflow. BPMN was developed by Business Process Management Initiative (BPMI), and is currently maintained by the Object Management Group since the two organizations merged in 2005. The current version of BPMN is 2.0.[29]"/>
          <p:cNvSpPr txBox="1"/>
          <p:nvPr/>
        </p:nvSpPr>
        <p:spPr>
          <a:xfrm>
            <a:off x="495064" y="4444035"/>
            <a:ext cx="556461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defRPr b="0" sz="1400">
                <a:solidFill>
                  <a:srgbClr val="222222"/>
                </a:solidFill>
                <a:latin typeface="Helvetica"/>
                <a:ea typeface="Helvetica"/>
                <a:cs typeface="Helvetica"/>
                <a:sym typeface="Helvetica"/>
              </a:defRPr>
            </a:pPr>
            <a:r>
              <a:rPr>
                <a:solidFill>
                  <a:srgbClr val="0B0080"/>
                </a:solidFill>
                <a:hlinkClick r:id="rId8" invalidUrl="" action="" tgtFrame="" tooltip="" history="1" highlightClick="0" endSnd="0"/>
              </a:rPr>
              <a:t>Business Process Model and Notation</a:t>
            </a:r>
            <a:r>
              <a:t> (BPMN) is a </a:t>
            </a:r>
            <a:r>
              <a:rPr>
                <a:solidFill>
                  <a:srgbClr val="0B0080"/>
                </a:solidFill>
                <a:hlinkClick r:id="rId9" invalidUrl="" action="" tgtFrame="" tooltip="" history="1" highlightClick="0" endSnd="0"/>
              </a:rPr>
              <a:t>graphical representation</a:t>
            </a:r>
            <a:r>
              <a:t> for specifying </a:t>
            </a:r>
            <a:r>
              <a:rPr>
                <a:solidFill>
                  <a:srgbClr val="0B0080"/>
                </a:solidFill>
                <a:hlinkClick r:id="rId10" invalidUrl="" action="" tgtFrame="" tooltip="" history="1" highlightClick="0" endSnd="0"/>
              </a:rPr>
              <a:t>business processes</a:t>
            </a:r>
            <a:r>
              <a:t> in a </a:t>
            </a:r>
            <a:r>
              <a:rPr>
                <a:solidFill>
                  <a:srgbClr val="0B0080"/>
                </a:solidFill>
                <a:hlinkClick r:id="rId11" invalidUrl="" action="" tgtFrame="" tooltip="" history="1" highlightClick="0" endSnd="0"/>
              </a:rPr>
              <a:t>workflow</a:t>
            </a:r>
            <a:r>
              <a:t>. BPMN was developed by </a:t>
            </a:r>
            <a:r>
              <a:rPr>
                <a:solidFill>
                  <a:srgbClr val="0B0080"/>
                </a:solidFill>
                <a:hlinkClick r:id="rId12" invalidUrl="" action="" tgtFrame="" tooltip="" history="1" highlightClick="0" endSnd="0"/>
              </a:rPr>
              <a:t>Business Process Management Initiative</a:t>
            </a:r>
            <a:r>
              <a:t> (BPMI), and is currently maintained by the </a:t>
            </a:r>
            <a:r>
              <a:rPr>
                <a:solidFill>
                  <a:srgbClr val="0B0080"/>
                </a:solidFill>
                <a:hlinkClick r:id="rId13" invalidUrl="" action="" tgtFrame="" tooltip="" history="1" highlightClick="0" endSnd="0"/>
              </a:rPr>
              <a:t>Object Management Group</a:t>
            </a:r>
            <a:r>
              <a:t> since the two organizations merged in 2005. The current version of BPMN is 2.0.</a:t>
            </a:r>
            <a:r>
              <a:rPr baseline="31999" sz="1200">
                <a:solidFill>
                  <a:srgbClr val="0B0080"/>
                </a:solidFill>
                <a:hlinkClick r:id="rId14" invalidUrl="" action="" tgtFrame="" tooltip="" history="1" highlightClick="0" endSnd="0"/>
              </a:rPr>
              <a:t>[29]</a:t>
            </a:r>
          </a:p>
        </p:txBody>
      </p:sp>
      <p:sp>
        <p:nvSpPr>
          <p:cNvPr id="133" name="Specific types of modeling languages[edit]…"/>
          <p:cNvSpPr txBox="1"/>
          <p:nvPr/>
        </p:nvSpPr>
        <p:spPr>
          <a:xfrm>
            <a:off x="7212428" y="1721155"/>
            <a:ext cx="4079045" cy="11341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400"/>
              </a:lnSpc>
              <a:spcBef>
                <a:spcPts val="400"/>
              </a:spcBef>
              <a:defRPr b="0" sz="1800">
                <a:latin typeface="Georgia"/>
                <a:ea typeface="Georgia"/>
                <a:cs typeface="Georgia"/>
                <a:sym typeface="Georgia"/>
              </a:defRPr>
            </a:pPr>
            <a:r>
              <a:t>Specific types of modeling languages</a:t>
            </a:r>
            <a:r>
              <a:rPr sz="1000">
                <a:solidFill>
                  <a:srgbClr val="54595D"/>
                </a:solidFill>
                <a:latin typeface="Helvetica"/>
                <a:ea typeface="Helvetica"/>
                <a:cs typeface="Helvetica"/>
                <a:sym typeface="Helvetica"/>
              </a:rPr>
              <a:t>[</a:t>
            </a:r>
            <a:r>
              <a:rPr sz="1000">
                <a:solidFill>
                  <a:srgbClr val="0B0080"/>
                </a:solidFill>
                <a:latin typeface="Helvetica"/>
                <a:ea typeface="Helvetica"/>
                <a:cs typeface="Helvetica"/>
                <a:sym typeface="Helvetica"/>
                <a:hlinkClick r:id="rId15" invalidUrl="" action="" tgtFrame="" tooltip="" history="1" highlightClick="0" endSnd="0"/>
              </a:rPr>
              <a:t>edit</a:t>
            </a:r>
            <a:r>
              <a:rPr sz="1000">
                <a:solidFill>
                  <a:srgbClr val="54595D"/>
                </a:solidFill>
                <a:latin typeface="Helvetica"/>
                <a:ea typeface="Helvetica"/>
                <a:cs typeface="Helvetica"/>
                <a:sym typeface="Helvetica"/>
              </a:rPr>
              <a:t>]</a:t>
            </a:r>
          </a:p>
          <a:p>
            <a:pPr marL="457200" indent="-317500" algn="l" defTabSz="457200">
              <a:lnSpc>
                <a:spcPts val="3200"/>
              </a:lnSpc>
              <a:spcBef>
                <a:spcPts val="100"/>
              </a:spcBef>
              <a:buClr>
                <a:srgbClr val="0B0080"/>
              </a:buClr>
              <a:buSzPct val="145000"/>
              <a:buFont typeface="Helvetica"/>
              <a:buChar char="•"/>
              <a:defRPr b="0" sz="1400">
                <a:solidFill>
                  <a:srgbClr val="0B0080"/>
                </a:solidFill>
                <a:latin typeface="Helvetica"/>
                <a:ea typeface="Helvetica"/>
                <a:cs typeface="Helvetica"/>
                <a:sym typeface="Helvetica"/>
              </a:defRPr>
            </a:pPr>
            <a:r>
              <a:rPr u="sng">
                <a:hlinkClick r:id="rId16" invalidUrl="" action="" tgtFrame="" tooltip="" history="1" highlightClick="0" endSnd="0"/>
              </a:rPr>
              <a:t>Framework-specific modeling language</a:t>
            </a:r>
            <a:endParaRPr>
              <a:solidFill>
                <a:srgbClr val="222222"/>
              </a:solidFill>
            </a:endParaRPr>
          </a:p>
          <a:p>
            <a:pPr marL="457200" indent="-317500" algn="l" defTabSz="457200">
              <a:lnSpc>
                <a:spcPts val="3200"/>
              </a:lnSpc>
              <a:spcBef>
                <a:spcPts val="100"/>
              </a:spcBef>
              <a:buClr>
                <a:srgbClr val="0B0080"/>
              </a:buClr>
              <a:buSzPct val="145000"/>
              <a:buFont typeface="Helvetica"/>
              <a:buChar char="•"/>
              <a:defRPr b="0" sz="1400">
                <a:solidFill>
                  <a:srgbClr val="0B0080"/>
                </a:solidFill>
                <a:latin typeface="Helvetica"/>
                <a:ea typeface="Helvetica"/>
                <a:cs typeface="Helvetica"/>
                <a:sym typeface="Helvetica"/>
              </a:defRPr>
            </a:pPr>
            <a:r>
              <a:rPr u="sng">
                <a:hlinkClick r:id="rId17" invalidUrl="" action="" tgtFrame="" tooltip="" history="1" highlightClick="0" endSnd="0"/>
              </a:rPr>
              <a:t>Systems Modeling Language</a:t>
            </a:r>
            <a:endParaRPr>
              <a:solidFill>
                <a:srgbClr val="222222"/>
              </a:solidFill>
            </a:endParaRPr>
          </a:p>
        </p:txBody>
      </p:sp>
      <p:sp>
        <p:nvSpPr>
          <p:cNvPr id="134" name="SysML includes 9 types of diagram, some of which are taken from UML.…"/>
          <p:cNvSpPr txBox="1"/>
          <p:nvPr/>
        </p:nvSpPr>
        <p:spPr>
          <a:xfrm>
            <a:off x="7727763" y="2665863"/>
            <a:ext cx="3400637" cy="2941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200"/>
              </a:lnSpc>
              <a:spcBef>
                <a:spcPts val="700"/>
              </a:spcBef>
              <a:defRPr b="0" sz="1400">
                <a:solidFill>
                  <a:srgbClr val="222222"/>
                </a:solidFill>
                <a:latin typeface="Helvetica"/>
                <a:ea typeface="Helvetica"/>
                <a:cs typeface="Helvetica"/>
                <a:sym typeface="Helvetica"/>
              </a:defRPr>
            </a:pPr>
            <a:r>
              <a:t>SysML includes 9 types of diagram, some of which are taken from </a:t>
            </a:r>
            <a:r>
              <a:rPr>
                <a:solidFill>
                  <a:srgbClr val="0B0080"/>
                </a:solidFill>
                <a:hlinkClick r:id="rId18" invalidUrl="" action="" tgtFrame="" tooltip="" history="1" highlightClick="0" endSnd="0"/>
              </a:rPr>
              <a:t>UML</a:t>
            </a:r>
            <a:r>
              <a:t>.</a:t>
            </a: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19" invalidUrl="" action="" tgtFrame="" tooltip="" history="1" highlightClick="0" endSnd="0"/>
              </a:rPr>
              <a:t>Block definition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20" invalidUrl="" action="" tgtFrame="" tooltip="" history="1" highlightClick="0" endSnd="0"/>
              </a:rPr>
              <a:t>Internal block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1" invalidUrl="" action="" tgtFrame="" tooltip="" history="1" highlightClick="0" endSnd="0"/>
              </a:rPr>
              <a:t>Package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2" invalidUrl="" action="" tgtFrame="" tooltip="" history="1" highlightClick="0" endSnd="0"/>
              </a:rPr>
              <a:t>Use case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3" invalidUrl="" action="" tgtFrame="" tooltip="" history="1" highlightClick="0" endSnd="0"/>
              </a:rPr>
              <a:t>Requirement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4" invalidUrl="" action="" tgtFrame="" tooltip="" history="1" highlightClick="0" endSnd="0"/>
              </a:rPr>
              <a:t>Activity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5" invalidUrl="" action="" tgtFrame="" tooltip="" history="1" highlightClick="0" endSnd="0"/>
              </a:rPr>
              <a:t>Sequence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0B0080"/>
                </a:solidFill>
                <a:latin typeface="Helvetica"/>
                <a:ea typeface="Helvetica"/>
                <a:cs typeface="Helvetica"/>
                <a:sym typeface="Helvetica"/>
              </a:defRPr>
            </a:pPr>
            <a:r>
              <a:rPr u="sng">
                <a:hlinkClick r:id="rId26" invalidUrl="" action="" tgtFrame="" tooltip="" history="1" highlightClick="0" endSnd="0"/>
              </a:rPr>
              <a:t>State machine diagram</a:t>
            </a:r>
            <a:endParaRPr>
              <a:solidFill>
                <a:srgbClr val="222222"/>
              </a:solidFill>
            </a:endParaRPr>
          </a:p>
          <a:p>
            <a:pPr marL="457200" indent="-317500" algn="l" defTabSz="457200">
              <a:lnSpc>
                <a:spcPts val="3200"/>
              </a:lnSpc>
              <a:spcBef>
                <a:spcPts val="100"/>
              </a:spcBef>
              <a:buClr>
                <a:srgbClr val="A55858"/>
              </a:buClr>
              <a:buSzPct val="75000"/>
              <a:buFont typeface="Helvetica"/>
              <a:buChar char="•"/>
              <a:defRPr b="0" sz="1400">
                <a:solidFill>
                  <a:srgbClr val="A55858"/>
                </a:solidFill>
                <a:latin typeface="Helvetica"/>
                <a:ea typeface="Helvetica"/>
                <a:cs typeface="Helvetica"/>
                <a:sym typeface="Helvetica"/>
              </a:defRPr>
            </a:pPr>
            <a:r>
              <a:rPr u="sng">
                <a:hlinkClick r:id="rId27" invalidUrl="" action="" tgtFrame="" tooltip="" history="1" highlightClick="0" endSnd="0"/>
              </a:rPr>
              <a:t>Parametric diagram</a:t>
            </a:r>
            <a:endParaRPr>
              <a:solidFill>
                <a:srgbClr val="222222"/>
              </a:solidFill>
            </a:endParaRPr>
          </a:p>
        </p:txBody>
      </p:sp>
      <p:pic>
        <p:nvPicPr>
          <p:cNvPr id="135" name="Image" descr="Image"/>
          <p:cNvPicPr>
            <a:picLocks noChangeAspect="1"/>
          </p:cNvPicPr>
          <p:nvPr/>
        </p:nvPicPr>
        <p:blipFill>
          <a:blip r:embed="rId28">
            <a:extLst/>
          </a:blip>
          <a:stretch>
            <a:fillRect/>
          </a:stretch>
        </p:blipFill>
        <p:spPr>
          <a:xfrm>
            <a:off x="8284879" y="6138452"/>
            <a:ext cx="1934142" cy="294132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Workflow engine vs. Statemachine"/>
          <p:cNvSpPr txBox="1"/>
          <p:nvPr/>
        </p:nvSpPr>
        <p:spPr>
          <a:xfrm>
            <a:off x="3554890" y="602867"/>
            <a:ext cx="52105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Workflow engine vs. Statemachine </a:t>
            </a:r>
          </a:p>
        </p:txBody>
      </p:sp>
      <p:graphicFrame>
        <p:nvGraphicFramePr>
          <p:cNvPr id="139" name="Table"/>
          <p:cNvGraphicFramePr/>
          <p:nvPr/>
        </p:nvGraphicFramePr>
        <p:xfrm>
          <a:off x="927149" y="1637582"/>
          <a:ext cx="10911492" cy="5502554"/>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32930"/>
                <a:gridCol w="3632930"/>
                <a:gridCol w="3632930"/>
              </a:tblGrid>
              <a:tr h="686231">
                <a:tc>
                  <a:txBody>
                    <a:bodyPr/>
                    <a:lstStyle/>
                    <a:p>
                      <a:pPr defTabSz="914400">
                        <a:tabLst>
                          <a:tab pos="1181100" algn="l"/>
                        </a:tabLst>
                        <a:defRPr sz="1800">
                          <a:solidFill>
                            <a:srgbClr val="000000"/>
                          </a:solidFill>
                        </a:defRPr>
                      </a:pPr>
                      <a:r>
                        <a:rPr sz="2000">
                          <a:solidFill>
                            <a:srgbClr val="FFFFFF"/>
                          </a:solidFill>
                          <a:sym typeface="Helvetica Neue Medium"/>
                        </a:rPr>
                        <a:t>Category</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Workflow
Engine</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000">
                          <a:solidFill>
                            <a:srgbClr val="FFFFFF"/>
                          </a:solidFill>
                          <a:sym typeface="Helvetica Neue Medium"/>
                        </a:rPr>
                        <a:t>Statemachine</a:t>
                      </a:r>
                    </a:p>
                  </a:txBody>
                  <a:tcPr marL="50800" marR="50800" marT="50800" marB="50800" anchor="ctr" anchorCtr="0" horzOverflow="overflow"/>
                </a:tc>
              </a:tr>
              <a:tr h="686231">
                <a:tc>
                  <a:txBody>
                    <a:bodyPr/>
                    <a:lstStyle/>
                    <a:p>
                      <a:pPr defTabSz="914400">
                        <a:tabLst>
                          <a:tab pos="1181100" algn="l"/>
                        </a:tabLst>
                        <a:defRPr sz="1800">
                          <a:solidFill>
                            <a:srgbClr val="000000"/>
                          </a:solidFill>
                        </a:defRPr>
                      </a:pPr>
                      <a:r>
                        <a:rPr sz="2000">
                          <a:solidFill>
                            <a:srgbClr val="FFFFFF"/>
                          </a:solidFill>
                          <a:sym typeface="Helvetica Neue Medium"/>
                        </a:rPr>
                        <a:t>Flexibility</a:t>
                      </a:r>
                    </a:p>
                  </a:txBody>
                  <a:tcPr marL="50800" marR="50800" marT="50800" marB="50800" anchor="ctr" anchorCtr="0" horzOverflow="overflow"/>
                </a:tc>
                <a:tc>
                  <a:txBody>
                    <a:bodyPr/>
                    <a:lstStyle/>
                    <a:p>
                      <a:pPr defTabSz="914400">
                        <a:defRPr sz="1800"/>
                      </a:pPr>
                      <a:r>
                        <a:rPr sz="2000"/>
                        <a:t>sequential pattern </a:t>
                      </a:r>
                    </a:p>
                  </a:txBody>
                  <a:tcPr marL="50800" marR="50800" marT="50800" marB="50800" anchor="ctr" anchorCtr="0" horzOverflow="overflow"/>
                </a:tc>
                <a:tc>
                  <a:txBody>
                    <a:bodyPr/>
                    <a:lstStyle/>
                    <a:p>
                      <a:pPr defTabSz="914400">
                        <a:defRPr sz="1800"/>
                      </a:pPr>
                      <a:r>
                        <a:rPr sz="2000"/>
                        <a:t>unordered</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Understandability</a:t>
                      </a:r>
                    </a:p>
                  </a:txBody>
                  <a:tcPr marL="50800" marR="50800" marT="50800" marB="50800" anchor="ctr" anchorCtr="0" horzOverflow="overflow"/>
                </a:tc>
                <a:tc>
                  <a:txBody>
                    <a:bodyPr/>
                    <a:lstStyle/>
                    <a:p>
                      <a:pPr defTabSz="914400">
                        <a:defRPr sz="1800"/>
                      </a:pPr>
                      <a:r>
                        <a:rPr sz="2000"/>
                        <a:t>complex and appropriate for large systems
</a:t>
                      </a:r>
                    </a:p>
                  </a:txBody>
                  <a:tcPr marL="50800" marR="50800" marT="50800" marB="50800" anchor="ctr" anchorCtr="0" horzOverflow="overflow"/>
                </a:tc>
                <a:tc>
                  <a:txBody>
                    <a:bodyPr/>
                    <a:lstStyle/>
                    <a:p>
                      <a:pPr defTabSz="914400">
                        <a:defRPr sz="1800"/>
                      </a:pPr>
                      <a:r>
                        <a:rPr sz="2000"/>
                        <a:t>easy but complicated to implement in large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Readability</a:t>
                      </a:r>
                    </a:p>
                  </a:txBody>
                  <a:tcPr marL="50800" marR="50800" marT="50800" marB="50800" anchor="ctr" anchorCtr="0" horzOverflow="overflow"/>
                </a:tc>
                <a:tc>
                  <a:txBody>
                    <a:bodyPr/>
                    <a:lstStyle/>
                    <a:p>
                      <a:pPr defTabSz="914400">
                        <a:defRPr sz="1800"/>
                      </a:pPr>
                      <a:r>
                        <a:rPr sz="2000"/>
                        <a:t>easy to read in large systems</a:t>
                      </a:r>
                    </a:p>
                  </a:txBody>
                  <a:tcPr marL="50800" marR="50800" marT="50800" marB="50800" anchor="ctr" anchorCtr="0" horzOverflow="overflow"/>
                </a:tc>
                <a:tc>
                  <a:txBody>
                    <a:bodyPr/>
                    <a:lstStyle/>
                    <a:p>
                      <a:pPr defTabSz="914400">
                        <a:defRPr sz="1800"/>
                      </a:pPr>
                      <a:r>
                        <a:rPr sz="2000"/>
                        <a:t>hard to read in large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Predictability</a:t>
                      </a:r>
                    </a:p>
                  </a:txBody>
                  <a:tcPr marL="50800" marR="50800" marT="50800" marB="50800" anchor="ctr" anchorCtr="0" horzOverflow="overflow"/>
                </a:tc>
                <a:tc>
                  <a:txBody>
                    <a:bodyPr/>
                    <a:lstStyle/>
                    <a:p>
                      <a:pPr defTabSz="914400">
                        <a:defRPr sz="1800"/>
                      </a:pPr>
                      <a:r>
                        <a:rPr sz="2000"/>
                        <a:t>predictable and predefined</a:t>
                      </a:r>
                    </a:p>
                  </a:txBody>
                  <a:tcPr marL="50800" marR="50800" marT="50800" marB="50800" anchor="ctr" anchorCtr="0" horzOverflow="overflow"/>
                </a:tc>
                <a:tc>
                  <a:txBody>
                    <a:bodyPr/>
                    <a:lstStyle/>
                    <a:p>
                      <a:pPr defTabSz="914400">
                        <a:defRPr sz="1800"/>
                      </a:pPr>
                      <a:r>
                        <a:rPr sz="2000"/>
                        <a:t>randomly as it depends on external events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When to use?</a:t>
                      </a:r>
                    </a:p>
                  </a:txBody>
                  <a:tcPr marL="50800" marR="50800" marT="50800" marB="50800" anchor="ctr" anchorCtr="0" horzOverflow="overflow"/>
                </a:tc>
                <a:tc>
                  <a:txBody>
                    <a:bodyPr/>
                    <a:lstStyle/>
                    <a:p>
                      <a:pPr defTabSz="914400">
                        <a:defRPr sz="1800"/>
                      </a:pPr>
                      <a:r>
                        <a:rPr sz="2000"/>
                        <a:t>complex systems</a:t>
                      </a:r>
                    </a:p>
                  </a:txBody>
                  <a:tcPr marL="50800" marR="50800" marT="50800" marB="50800" anchor="ctr" anchorCtr="0" horzOverflow="overflow"/>
                </a:tc>
                <a:tc>
                  <a:txBody>
                    <a:bodyPr/>
                    <a:lstStyle/>
                    <a:p>
                      <a:pPr defTabSz="914400">
                        <a:defRPr sz="1800"/>
                      </a:pPr>
                      <a:r>
                        <a:rPr sz="2000"/>
                        <a:t>small systems</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Standard</a:t>
                      </a:r>
                    </a:p>
                  </a:txBody>
                  <a:tcPr marL="50800" marR="50800" marT="50800" marB="50800" anchor="ctr" anchorCtr="0" horzOverflow="overflow"/>
                </a:tc>
                <a:tc>
                  <a:txBody>
                    <a:bodyPr/>
                    <a:lstStyle/>
                    <a:p>
                      <a:pPr defTabSz="914400">
                        <a:defRPr sz="1800"/>
                      </a:pPr>
                      <a:r>
                        <a:rPr sz="2000"/>
                        <a:t>BPMN 2.x</a:t>
                      </a:r>
                    </a:p>
                  </a:txBody>
                  <a:tcPr marL="50800" marR="50800" marT="50800" marB="50800" anchor="ctr" anchorCtr="0" horzOverflow="overflow"/>
                </a:tc>
                <a:tc>
                  <a:txBody>
                    <a:bodyPr/>
                    <a:lstStyle/>
                    <a:p>
                      <a:pPr defTabSz="914400">
                        <a:defRPr sz="1800"/>
                      </a:pPr>
                      <a:r>
                        <a:rPr sz="2000"/>
                        <a:t>None</a:t>
                      </a:r>
                    </a:p>
                  </a:txBody>
                  <a:tcPr marL="50800" marR="50800" marT="50800" marB="50800" anchor="ctr" anchorCtr="0" horzOverflow="overflow">
                    <a:lnR w="12700">
                      <a:solidFill>
                        <a:srgbClr val="5D5D5D"/>
                      </a:solidFill>
                      <a:miter lim="400000"/>
                    </a:lnR>
                  </a:tcPr>
                </a:tc>
              </a:tr>
              <a:tr h="686231">
                <a:tc>
                  <a:txBody>
                    <a:bodyPr/>
                    <a:lstStyle/>
                    <a:p>
                      <a:pPr defTabSz="914400">
                        <a:tabLst>
                          <a:tab pos="1181100" algn="l"/>
                        </a:tabLst>
                        <a:defRPr sz="1800">
                          <a:solidFill>
                            <a:srgbClr val="000000"/>
                          </a:solidFill>
                        </a:defRPr>
                      </a:pPr>
                      <a:r>
                        <a:rPr sz="2000">
                          <a:solidFill>
                            <a:srgbClr val="FFFFFF"/>
                          </a:solidFill>
                          <a:sym typeface="Helvetica Neue Medium"/>
                        </a:rPr>
                        <a:t>Graphical representation</a:t>
                      </a:r>
                    </a:p>
                  </a:txBody>
                  <a:tcPr marL="50800" marR="50800" marT="50800" marB="50800" anchor="ctr" anchorCtr="0" horzOverflow="overflow"/>
                </a:tc>
                <a:tc>
                  <a:txBody>
                    <a:bodyPr/>
                    <a:lstStyle/>
                    <a:p>
                      <a:pPr defTabSz="914400">
                        <a:defRPr sz="1800"/>
                      </a:pPr>
                      <a:r>
                        <a:rPr sz="2000"/>
                        <a:t>BPMN components</a:t>
                      </a:r>
                    </a:p>
                  </a:txBody>
                  <a:tcPr marL="50800" marR="50800" marT="50800" marB="50800" anchor="ctr" anchorCtr="0" horzOverflow="overflow">
                    <a:lnB w="12700">
                      <a:solidFill>
                        <a:srgbClr val="606060"/>
                      </a:solidFill>
                      <a:miter lim="400000"/>
                    </a:lnB>
                  </a:tcPr>
                </a:tc>
                <a:tc>
                  <a:txBody>
                    <a:bodyPr/>
                    <a:lstStyle/>
                    <a:p>
                      <a:pPr defTabSz="914400">
                        <a:defRPr sz="1800"/>
                      </a:pPr>
                      <a:r>
                        <a:rPr sz="2000"/>
                        <a:t>Represented through UML state diagrams</a:t>
                      </a:r>
                    </a:p>
                  </a:txBody>
                  <a:tcPr marL="50800" marR="50800" marT="50800" marB="50800" anchor="ctr" anchorCtr="0" horzOverflow="overflow">
                    <a:lnR w="12700">
                      <a:solidFill>
                        <a:srgbClr val="5D5D5D"/>
                      </a:solidFill>
                      <a:miter lim="400000"/>
                    </a:lnR>
                    <a:lnB w="12700">
                      <a:solidFill>
                        <a:srgbClr val="606060"/>
                      </a:solidFill>
                      <a:miter lim="400000"/>
                    </a:lnB>
                  </a:tcPr>
                </a:tc>
              </a:tr>
            </a:tbl>
          </a:graphicData>
        </a:graphic>
      </p:graphicFrame>
      <p:sp>
        <p:nvSpPr>
          <p:cNvPr id="140" name="Source: https://workflowengine.io/blog/workflow-engine-vs-state-machine/"/>
          <p:cNvSpPr txBox="1"/>
          <p:nvPr/>
        </p:nvSpPr>
        <p:spPr>
          <a:xfrm>
            <a:off x="902686" y="7820285"/>
            <a:ext cx="7788860"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1800"/>
            </a:pPr>
            <a:r>
              <a:t>Source: </a:t>
            </a:r>
            <a:r>
              <a:rPr u="sng">
                <a:hlinkClick r:id="rId2" invalidUrl="" action="" tgtFrame="" tooltip="" history="1" highlightClick="0" endSnd="0"/>
              </a:rPr>
              <a:t>https://workflowengine.io/blog/workflow-engine-vs-state-machine/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Building blocks of Statemachine"/>
          <p:cNvSpPr txBox="1"/>
          <p:nvPr/>
        </p:nvSpPr>
        <p:spPr>
          <a:xfrm>
            <a:off x="3899176" y="640893"/>
            <a:ext cx="48088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a:r>
              <a:t>Building blocks of Statemachine</a:t>
            </a:r>
          </a:p>
        </p:txBody>
      </p:sp>
      <p:graphicFrame>
        <p:nvGraphicFramePr>
          <p:cNvPr id="144" name="Table"/>
          <p:cNvGraphicFramePr/>
          <p:nvPr/>
        </p:nvGraphicFramePr>
        <p:xfrm>
          <a:off x="958850" y="1276349"/>
          <a:ext cx="11099800" cy="7213601"/>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95700"/>
                <a:gridCol w="3695700"/>
                <a:gridCol w="3695700"/>
              </a:tblGrid>
              <a:tr h="480060">
                <a:tc>
                  <a:txBody>
                    <a:bodyPr/>
                    <a:lstStyle/>
                    <a:p>
                      <a:pPr defTabSz="914400">
                        <a:tabLst>
                          <a:tab pos="1181100" algn="l"/>
                        </a:tabLst>
                        <a:defRPr sz="1800">
                          <a:solidFill>
                            <a:srgbClr val="000000"/>
                          </a:solidFill>
                        </a:defRPr>
                      </a:pPr>
                      <a:r>
                        <a:rPr sz="1500">
                          <a:solidFill>
                            <a:srgbClr val="FFFFFF"/>
                          </a:solidFill>
                          <a:sym typeface="Helvetica Neue Medium"/>
                        </a:rPr>
                        <a:t>Item</a:t>
                      </a:r>
                    </a:p>
                  </a:txBody>
                  <a:tcPr marL="50800" marR="50800" marT="50800" marB="50800" anchor="ctr" anchorCtr="0"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Description</a:t>
                      </a:r>
                    </a:p>
                  </a:txBody>
                  <a:tcPr marL="50800" marR="50800" marT="50800" marB="50800" anchor="ctr" anchorCtr="0" horzOverflow="overflow"/>
                </a:tc>
                <a:tc>
                  <a:txBody>
                    <a:bodyPr/>
                    <a:lstStyle/>
                    <a:p>
                      <a:pPr defTabSz="914400">
                        <a:tabLst>
                          <a:tab pos="1181100" algn="l"/>
                        </a:tabLst>
                        <a:defRPr sz="1800">
                          <a:solidFill>
                            <a:srgbClr val="000000"/>
                          </a:solidFill>
                        </a:defRPr>
                      </a:pPr>
                      <a:r>
                        <a:rPr sz="1500">
                          <a:solidFill>
                            <a:srgbClr val="FFFFFF"/>
                          </a:solidFill>
                          <a:sym typeface="Helvetica Neue Medium"/>
                        </a:rPr>
                        <a:t>UML Representation</a:t>
                      </a:r>
                    </a:p>
                  </a:txBody>
                  <a:tcPr marL="50800" marR="50800" marT="50800" marB="50800" anchor="ctr" anchorCtr="0" horzOverflow="overflow"/>
                </a:tc>
              </a:tr>
              <a:tr h="480060">
                <a:tc>
                  <a:txBody>
                    <a:bodyPr/>
                    <a:lstStyle/>
                    <a:p>
                      <a:pPr defTabSz="914400">
                        <a:tabLst>
                          <a:tab pos="1181100" algn="l"/>
                        </a:tabLst>
                        <a:defRPr sz="1800">
                          <a:solidFill>
                            <a:srgbClr val="000000"/>
                          </a:solidFill>
                        </a:defRPr>
                      </a:pPr>
                      <a:r>
                        <a:rPr sz="1500">
                          <a:solidFill>
                            <a:srgbClr val="FFFFFF"/>
                          </a:solidFill>
                          <a:sym typeface="Helvetica Neue Medium"/>
                        </a:rPr>
                        <a:t>State</a:t>
                      </a:r>
                    </a:p>
                  </a:txBody>
                  <a:tcPr marL="50800" marR="50800" marT="50800" marB="50800" anchor="ctr" anchorCtr="0" horzOverflow="overflow"/>
                </a:tc>
                <a:tc>
                  <a:txBody>
                    <a:bodyPr/>
                    <a:lstStyle/>
                    <a:p>
                      <a:pPr defTabSz="914400">
                        <a:defRPr sz="1800"/>
                      </a:pPr>
                      <a:r>
                        <a:rPr sz="1500"/>
                        <a:t>model of the system</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2"/>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Transition</a:t>
                      </a:r>
                    </a:p>
                  </a:txBody>
                  <a:tcPr marL="50800" marR="50800" marT="50800" marB="50800" anchor="ctr" anchorCtr="0" horzOverflow="overflow"/>
                </a:tc>
                <a:tc>
                  <a:txBody>
                    <a:bodyPr/>
                    <a:lstStyle/>
                    <a:p>
                      <a:pPr defTabSz="914400">
                        <a:defRPr sz="1800"/>
                      </a:pPr>
                      <a:r>
                        <a:rPr sz="1500"/>
                        <a:t>relationship between a source state and a target state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3"/>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Internal transition</a:t>
                      </a:r>
                    </a:p>
                  </a:txBody>
                  <a:tcPr marL="50800" marR="50800" marT="50800" marB="50800" anchor="ctr" anchorCtr="0" horzOverflow="overflow"/>
                </a:tc>
                <a:tc>
                  <a:txBody>
                    <a:bodyPr/>
                    <a:lstStyle/>
                    <a:p>
                      <a:pPr defTabSz="914400">
                        <a:defRPr sz="1800"/>
                      </a:pPr>
                      <a:r>
                        <a:rPr sz="1500"/>
                        <a:t>the source state and the target state are always the same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3"/>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Event</a:t>
                      </a:r>
                    </a:p>
                  </a:txBody>
                  <a:tcPr marL="50800" marR="50800" marT="50800" marB="50800" anchor="ctr" anchorCtr="0" horzOverflow="overflow"/>
                </a:tc>
                <a:tc>
                  <a:txBody>
                    <a:bodyPr/>
                    <a:lstStyle/>
                    <a:p>
                      <a:pPr defTabSz="914400">
                        <a:defRPr sz="1800"/>
                      </a:pPr>
                      <a:r>
                        <a:rPr sz="1500"/>
                        <a:t>the impulse/signal which triggers a state change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Initial state</a:t>
                      </a:r>
                    </a:p>
                  </a:txBody>
                  <a:tcPr marL="50800" marR="50800" marT="50800" marB="50800" anchor="ctr" anchorCtr="0" horzOverflow="overflow"/>
                </a:tc>
                <a:tc>
                  <a:txBody>
                    <a:bodyPr/>
                    <a:lstStyle/>
                    <a:p>
                      <a:pPr defTabSz="914400">
                        <a:defRPr sz="1800"/>
                      </a:pPr>
                      <a:r>
                        <a:rPr sz="1500"/>
                        <a:t>the initial state of the machine(mandatory)</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4"/>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End state</a:t>
                      </a:r>
                    </a:p>
                  </a:txBody>
                  <a:tcPr marL="50800" marR="50800" marT="50800" marB="50800" anchor="ctr" anchorCtr="0" horzOverflow="overflow"/>
                </a:tc>
                <a:tc>
                  <a:txBody>
                    <a:bodyPr/>
                    <a:lstStyle/>
                    <a:p>
                      <a:pPr defTabSz="914400">
                        <a:defRPr sz="1800"/>
                      </a:pPr>
                      <a:r>
                        <a:rPr sz="1500"/>
                        <a:t>final state(mandatory)</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5"/>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History state</a:t>
                      </a:r>
                    </a:p>
                  </a:txBody>
                  <a:tcPr marL="50800" marR="50800" marT="50800" marB="50800" anchor="ctr" anchorCtr="0" horzOverflow="overflow"/>
                </a:tc>
                <a:tc>
                  <a:txBody>
                    <a:bodyPr/>
                    <a:lstStyle/>
                    <a:p>
                      <a:pPr defTabSz="914400">
                        <a:defRPr sz="1800"/>
                      </a:pPr>
                      <a:r>
                        <a:rPr sz="1500"/>
                        <a:t>pseudo state linking previous state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6"/>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Choice state</a:t>
                      </a:r>
                    </a:p>
                  </a:txBody>
                  <a:tcPr marL="50800" marR="50800" marT="50800" marB="50800" anchor="ctr" anchorCtr="0" horzOverflow="overflow"/>
                </a:tc>
                <a:tc>
                  <a:txBody>
                    <a:bodyPr/>
                    <a:lstStyle/>
                    <a:p>
                      <a:pPr defTabSz="914400">
                        <a:defRPr sz="1800"/>
                      </a:pPr>
                      <a:r>
                        <a:rPr sz="1500"/>
                        <a:t>pseudo state allowing a transition choice based on some input (similar to if/elseif/else structure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7"/>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Junction state</a:t>
                      </a:r>
                    </a:p>
                  </a:txBody>
                  <a:tcPr marL="50800" marR="50800" marT="50800" marB="50800" anchor="ctr" anchorCtr="0" horzOverflow="overflow"/>
                </a:tc>
                <a:tc>
                  <a:txBody>
                    <a:bodyPr/>
                    <a:lstStyle/>
                    <a:p>
                      <a:pPr defTabSz="914400">
                        <a:defRPr sz="1800"/>
                      </a:pPr>
                      <a:r>
                        <a:rPr sz="1500"/>
                        <a:t>similar to choice state but has multiple incoming transitions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8"/>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Region</a:t>
                      </a:r>
                    </a:p>
                  </a:txBody>
                  <a:tcPr marL="50800" marR="50800" marT="50800" marB="50800" anchor="ctr" anchorCtr="0" horzOverflow="overflow"/>
                </a:tc>
                <a:tc>
                  <a:txBody>
                    <a:bodyPr/>
                    <a:lstStyle/>
                    <a:p>
                      <a:pPr defTabSz="914400">
                        <a:defRPr sz="1800"/>
                      </a:pPr>
                      <a:r>
                        <a:rPr sz="1500"/>
                        <a:t>composite state or sub state machine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9"/>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Action</a:t>
                      </a:r>
                    </a:p>
                  </a:txBody>
                  <a:tcPr marL="50800" marR="50800" marT="50800" marB="50800" anchor="ctr" anchorCtr="0" horzOverflow="overflow"/>
                </a:tc>
                <a:tc>
                  <a:txBody>
                    <a:bodyPr/>
                    <a:lstStyle/>
                    <a:p>
                      <a:pPr defTabSz="914400">
                        <a:defRPr sz="1800"/>
                      </a:pPr>
                      <a:r>
                        <a:rPr sz="1500"/>
                        <a:t>behavior run during state transition </a:t>
                      </a:r>
                    </a:p>
                  </a:txBody>
                  <a:tcPr marL="50800" marR="50800" marT="50800" marB="50800" anchor="ctr" anchorCtr="0" horzOverflow="overflow"/>
                </a:tc>
                <a:tc>
                  <a:txBody>
                    <a:bodyPr/>
                    <a:lstStyle/>
                    <a:p>
                      <a:pPr defTabSz="914400">
                        <a:defRPr sz="1800"/>
                      </a:pPr>
                      <a:r>
                        <a:rPr sz="1500"/>
                        <a:t>usually specified on the transition arrow</a:t>
                      </a: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Guard</a:t>
                      </a:r>
                    </a:p>
                  </a:txBody>
                  <a:tcPr marL="50800" marR="50800" marT="50800" marB="50800" anchor="ctr" anchorCtr="0" horzOverflow="overflow"/>
                </a:tc>
                <a:tc>
                  <a:txBody>
                    <a:bodyPr/>
                    <a:lstStyle/>
                    <a:p>
                      <a:pPr defTabSz="914400">
                        <a:defRPr sz="1800"/>
                      </a:pPr>
                      <a:r>
                        <a:rPr sz="1500"/>
                        <a:t>an expression evaluated dynamically based on variables and parameters </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Entry point </a:t>
                      </a:r>
                    </a:p>
                  </a:txBody>
                  <a:tcPr marL="50800" marR="50800" marT="50800" marB="50800" anchor="ctr" anchorCtr="0" horzOverflow="overflow"/>
                </a:tc>
                <a:tc>
                  <a:txBody>
                    <a:bodyPr/>
                    <a:lstStyle/>
                    <a:p>
                      <a:pPr defTabSz="914400">
                        <a:defRPr sz="1800"/>
                      </a:pPr>
                      <a:r>
                        <a:rPr sz="1500"/>
                        <a:t>pseudo state when entering into submachine</a:t>
                      </a:r>
                    </a:p>
                  </a:txBody>
                  <a:tcPr marL="50800" marR="50800" marT="50800" marB="50800" anchor="ctr" anchorCtr="0" horzOverflow="overflow"/>
                </a:tc>
                <a:tc>
                  <a:txBody>
                    <a:bodyPr/>
                    <a:lstStyle/>
                    <a:p>
                      <a:pPr defTabSz="914400">
                        <a:defRPr sz="1500"/>
                      </a:pPr>
                    </a:p>
                  </a:txBody>
                  <a:tcPr marL="50800" marR="50800" marT="50800" marB="50800" anchor="ctr" anchorCtr="0" horzOverflow="overflow">
                    <a:lnR w="12700">
                      <a:solidFill>
                        <a:srgbClr val="5D5D5D"/>
                      </a:solidFill>
                      <a:miter lim="400000"/>
                    </a:lnR>
                    <a:blipFill rotWithShape="1">
                      <a:blip r:embed="rId10"/>
                      <a:srcRect l="0" t="0" r="0" b="0"/>
                      <a:stretch>
                        <a:fillRect/>
                      </a:stretch>
                    </a:blipFill>
                  </a:tcPr>
                </a:tc>
              </a:tr>
              <a:tr h="480060">
                <a:tc>
                  <a:txBody>
                    <a:bodyPr/>
                    <a:lstStyle/>
                    <a:p>
                      <a:pPr defTabSz="914400">
                        <a:tabLst>
                          <a:tab pos="1181100" algn="l"/>
                        </a:tabLst>
                        <a:defRPr sz="1800">
                          <a:solidFill>
                            <a:srgbClr val="000000"/>
                          </a:solidFill>
                        </a:defRPr>
                      </a:pPr>
                      <a:r>
                        <a:rPr sz="1500">
                          <a:solidFill>
                            <a:srgbClr val="FFFFFF"/>
                          </a:solidFill>
                          <a:sym typeface="Helvetica Neue Medium"/>
                        </a:rPr>
                        <a:t>Exit point</a:t>
                      </a:r>
                    </a:p>
                  </a:txBody>
                  <a:tcPr marL="50800" marR="50800" marT="50800" marB="50800" anchor="ctr" anchorCtr="0" horzOverflow="overflow"/>
                </a:tc>
                <a:tc>
                  <a:txBody>
                    <a:bodyPr/>
                    <a:lstStyle/>
                    <a:p>
                      <a:pPr defTabSz="914400">
                        <a:defRPr sz="1800"/>
                      </a:pPr>
                      <a:r>
                        <a:rPr sz="1500"/>
                        <a:t>pseudo state when exiting submachine</a:t>
                      </a:r>
                    </a:p>
                  </a:txBody>
                  <a:tcPr marL="50800" marR="50800" marT="50800" marB="50800" anchor="ctr" anchorCtr="0" horzOverflow="overflow">
                    <a:lnB w="12700">
                      <a:solidFill>
                        <a:srgbClr val="606060"/>
                      </a:solidFill>
                      <a:miter lim="400000"/>
                    </a:lnB>
                  </a:tcPr>
                </a:tc>
                <a:tc>
                  <a:txBody>
                    <a:bodyPr/>
                    <a:lstStyle/>
                    <a:p>
                      <a:pPr defTabSz="914400">
                        <a:defRPr sz="1500"/>
                      </a:pPr>
                    </a:p>
                  </a:txBody>
                  <a:tcPr marL="50800" marR="50800" marT="50800" marB="50800" anchor="ctr" anchorCtr="0" horzOverflow="overflow">
                    <a:lnR w="12700">
                      <a:solidFill>
                        <a:srgbClr val="5D5D5D"/>
                      </a:solidFill>
                      <a:miter lim="400000"/>
                    </a:lnR>
                    <a:lnB w="12700">
                      <a:solidFill>
                        <a:srgbClr val="606060"/>
                      </a:solidFill>
                      <a:miter lim="400000"/>
                    </a:lnB>
                    <a:blipFill rotWithShape="1">
                      <a:blip r:embed="rId11"/>
                      <a:srcRect l="0" t="0" r="0" b="0"/>
                      <a:stretch>
                        <a:fillRect/>
                      </a:stretch>
                    </a:blip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What?"/>
          <p:cNvSpPr txBox="1"/>
          <p:nvPr/>
        </p:nvSpPr>
        <p:spPr>
          <a:xfrm>
            <a:off x="5693623" y="425414"/>
            <a:ext cx="10344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a:t>
            </a:r>
          </a:p>
        </p:txBody>
      </p:sp>
      <p:sp>
        <p:nvSpPr>
          <p:cNvPr id="148" name="SSM:…"/>
          <p:cNvSpPr txBox="1"/>
          <p:nvPr/>
        </p:nvSpPr>
        <p:spPr>
          <a:xfrm>
            <a:off x="1011774" y="1595418"/>
            <a:ext cx="7300469" cy="30159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800"/>
            </a:pPr>
            <a:r>
              <a:t>SSM:</a:t>
            </a:r>
          </a:p>
          <a:p>
            <a:pPr algn="l">
              <a:defRPr sz="1800"/>
            </a:pPr>
          </a:p>
          <a:p>
            <a:pPr marL="250031" indent="-250031" algn="l">
              <a:buSzPct val="145000"/>
              <a:buChar char="‣"/>
              <a:defRPr sz="1800"/>
            </a:pPr>
            <a:r>
              <a:t> Implements the traditional state machine  </a:t>
            </a:r>
          </a:p>
          <a:p>
            <a:pPr marL="333374" indent="-333374" algn="l">
              <a:buSzPct val="145000"/>
              <a:buChar char="‣"/>
              <a:defRPr sz="1800"/>
            </a:pPr>
            <a:r>
              <a:t>Integration with Spring IoC and Spring Boot </a:t>
            </a:r>
          </a:p>
          <a:p>
            <a:pPr marL="333374" indent="-333374" algn="l">
              <a:buSzPct val="145000"/>
              <a:buChar char="‣"/>
              <a:defRPr sz="1800"/>
            </a:pPr>
            <a:r>
              <a:t>Hierarchical state machine structure</a:t>
            </a:r>
          </a:p>
          <a:p>
            <a:pPr marL="333374" indent="-333374" algn="l">
              <a:buSzPct val="145000"/>
              <a:buChar char="‣"/>
              <a:defRPr sz="1800"/>
            </a:pPr>
            <a:r>
              <a:t>Support for regions, sub-machines</a:t>
            </a:r>
          </a:p>
          <a:p>
            <a:pPr marL="333374" indent="-333374" algn="l">
              <a:buSzPct val="145000"/>
              <a:buChar char="‣"/>
              <a:defRPr sz="1800"/>
            </a:pPr>
            <a:r>
              <a:t>Support for Eclipse modeling framework (Papyrus)</a:t>
            </a:r>
          </a:p>
          <a:p>
            <a:pPr marL="333374" indent="-333374" algn="l">
              <a:buSzPct val="145000"/>
              <a:buChar char="‣"/>
              <a:defRPr sz="1800"/>
            </a:pPr>
            <a:r>
              <a:t>Supports distributed states through the use of Zookeeper</a:t>
            </a:r>
          </a:p>
          <a:p>
            <a:pPr marL="333374" indent="-333374" algn="l">
              <a:buSzPct val="145000"/>
              <a:buChar char="‣"/>
              <a:defRPr sz="1800"/>
            </a:pPr>
            <a:r>
              <a:t>Testing support</a:t>
            </a:r>
          </a:p>
          <a:p>
            <a:pPr marL="333374" indent="-333374" algn="l">
              <a:buSzPct val="145000"/>
              <a:buChar char="‣"/>
              <a:defRPr sz="1800"/>
            </a:pPr>
            <a:r>
              <a:t>3rd party modules: </a:t>
            </a:r>
            <a:r>
              <a:rPr sz="1000" u="sng">
                <a:hlinkClick r:id="rId2" invalidUrl="" action="" tgtFrame="" tooltip="" history="1" highlightClick="0" endSnd="0"/>
              </a:rPr>
              <a:t>https://docs.spring.io/spring-statemachine/docs/3.0.0.M1/reference/#modules</a:t>
            </a:r>
          </a:p>
        </p:txBody>
      </p:sp>
      <p:sp>
        <p:nvSpPr>
          <p:cNvPr id="149" name="Text"/>
          <p:cNvSpPr txBox="1"/>
          <p:nvPr/>
        </p:nvSpPr>
        <p:spPr>
          <a:xfrm>
            <a:off x="7347248" y="8358431"/>
            <a:ext cx="15240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u="sng">
                <a:solidFill>
                  <a:srgbClr val="0000EE"/>
                </a:solidFill>
                <a:latin typeface="Times"/>
                <a:ea typeface="Times"/>
                <a:cs typeface="Times"/>
                <a:sym typeface="Times"/>
                <a:hlinkClick r:id="rId3" invalidUrl="" action="" tgtFrame="" tooltip="" history="1" highlightClick="0" endSnd="0"/>
              </a:defRPr>
            </a:lvl1pPr>
          </a:lstStyle>
          <a:p>
            <a:pPr/>
            <a:r>
              <a:rPr>
                <a:hlinkClick r:id="rId3" invalidUrl="" action="" tgtFrame="" tooltip="" history="1" highlightClick="0" endSnd="0"/>
              </a:rPr>
              <a:t> </a:t>
            </a:r>
          </a:p>
        </p:txBody>
      </p:sp>
      <p:pic>
        <p:nvPicPr>
          <p:cNvPr id="150" name="Image" descr="Image"/>
          <p:cNvPicPr>
            <a:picLocks noChangeAspect="1"/>
          </p:cNvPicPr>
          <p:nvPr/>
        </p:nvPicPr>
        <p:blipFill>
          <a:blip r:embed="rId4">
            <a:extLst/>
          </a:blip>
          <a:stretch>
            <a:fillRect/>
          </a:stretch>
        </p:blipFill>
        <p:spPr>
          <a:xfrm>
            <a:off x="2031690" y="1383941"/>
            <a:ext cx="2755901" cy="850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Why?"/>
          <p:cNvSpPr txBox="1"/>
          <p:nvPr/>
        </p:nvSpPr>
        <p:spPr>
          <a:xfrm>
            <a:off x="6085206" y="513298"/>
            <a:ext cx="9104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a:t>
            </a:r>
          </a:p>
        </p:txBody>
      </p:sp>
      <p:sp>
        <p:nvSpPr>
          <p:cNvPr id="154" name="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
          <p:cNvSpPr txBox="1"/>
          <p:nvPr/>
        </p:nvSpPr>
        <p:spPr>
          <a:xfrm>
            <a:off x="819624" y="2339769"/>
            <a:ext cx="11441603" cy="82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700"/>
              </a:lnSpc>
              <a:defRPr b="0" sz="1600">
                <a:latin typeface="Helvetica"/>
                <a:ea typeface="Helvetica"/>
                <a:cs typeface="Helvetica"/>
                <a:sym typeface="Helvetica"/>
              </a:defRPr>
            </a:lvl1pPr>
          </a:lstStyle>
          <a:p>
            <a:pPr/>
            <a:r>
              <a:t>Traditionally, state machines are added to an existing project when developers realize that the code base is starting to look like a plate full of spaghetti. Spaghetti code looks like a never ending, hierarchical structure of IF, ELSE, and BREAK clauses, and compilers should probably ask developers to go home when things are starting to look too complex.</a:t>
            </a:r>
          </a:p>
        </p:txBody>
      </p:sp>
      <p:sp>
        <p:nvSpPr>
          <p:cNvPr id="155" name="You are already trying to implement a state machine when you:…"/>
          <p:cNvSpPr txBox="1"/>
          <p:nvPr/>
        </p:nvSpPr>
        <p:spPr>
          <a:xfrm>
            <a:off x="869095" y="3217678"/>
            <a:ext cx="11266610"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400"/>
              </a:lnSpc>
              <a:spcBef>
                <a:spcPts val="2000"/>
              </a:spcBef>
              <a:defRPr b="0" sz="1600">
                <a:latin typeface="Helvetica"/>
                <a:ea typeface="Helvetica"/>
                <a:cs typeface="Helvetica"/>
                <a:sym typeface="Helvetica"/>
              </a:defRPr>
            </a:pPr>
            <a:r>
              <a:t>You are already trying to implement a state machine when you:</a:t>
            </a: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Use boolean flags or enums to model situations.</a:t>
            </a:r>
            <a:b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Have variables that have meaning only for some part of your application lifecycle.</a:t>
            </a:r>
            <a:br/>
          </a:p>
          <a:p>
            <a:pPr marL="457200" indent="-317500" algn="l" defTabSz="457200">
              <a:lnSpc>
                <a:spcPts val="4400"/>
              </a:lnSpc>
              <a:spcBef>
                <a:spcPts val="1000"/>
              </a:spcBef>
              <a:buClr>
                <a:srgbClr val="000000"/>
              </a:buClr>
              <a:buSzPct val="75000"/>
              <a:buFont typeface="Helvetica"/>
              <a:buChar char="•"/>
              <a:defRPr b="0" sz="1600">
                <a:latin typeface="Helvetica"/>
                <a:ea typeface="Helvetica"/>
                <a:cs typeface="Helvetica"/>
                <a:sym typeface="Helvetica"/>
              </a:defRPr>
            </a:pPr>
            <a:r>
              <a:t>Loop through an if-else structure (or, worse, multiple such structures), check whether a particular flag or enum is set, and then make further exceptions about what to do when certain combinations of your flags and enums exist or do not exist.</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Hands-on: Modeling RESTfull APIs using SSM"/>
          <p:cNvSpPr txBox="1"/>
          <p:nvPr/>
        </p:nvSpPr>
        <p:spPr>
          <a:xfrm>
            <a:off x="3235330" y="463440"/>
            <a:ext cx="676229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Hands-on: Modeling RESTfull APIs using SSM</a:t>
            </a:r>
          </a:p>
        </p:txBody>
      </p:sp>
      <p:grpSp>
        <p:nvGrpSpPr>
          <p:cNvPr id="161" name="Image Gallery"/>
          <p:cNvGrpSpPr/>
          <p:nvPr/>
        </p:nvGrpSpPr>
        <p:grpSpPr>
          <a:xfrm>
            <a:off x="445490" y="2482953"/>
            <a:ext cx="6585631" cy="5326426"/>
            <a:chOff x="0" y="0"/>
            <a:chExt cx="6585630" cy="5326424"/>
          </a:xfrm>
        </p:grpSpPr>
        <p:pic>
          <p:nvPicPr>
            <p:cNvPr id="159" name="Create Contact Diagram.png" descr="Create Contact Diagram.png"/>
            <p:cNvPicPr>
              <a:picLocks noChangeAspect="1"/>
            </p:cNvPicPr>
            <p:nvPr/>
          </p:nvPicPr>
          <p:blipFill>
            <a:blip r:embed="rId2">
              <a:extLst/>
            </a:blip>
            <a:srcRect l="0" t="11" r="0" b="11"/>
            <a:stretch>
              <a:fillRect/>
            </a:stretch>
          </p:blipFill>
          <p:spPr>
            <a:xfrm>
              <a:off x="0" y="0"/>
              <a:ext cx="6585631" cy="4787693"/>
            </a:xfrm>
            <a:prstGeom prst="rect">
              <a:avLst/>
            </a:prstGeom>
            <a:ln w="12700" cap="flat">
              <a:noFill/>
              <a:miter lim="400000"/>
            </a:ln>
            <a:effectLst/>
          </p:spPr>
        </p:pic>
        <p:sp>
          <p:nvSpPr>
            <p:cNvPr id="160" name="Create Contact"/>
            <p:cNvSpPr/>
            <p:nvPr/>
          </p:nvSpPr>
          <p:spPr>
            <a:xfrm>
              <a:off x="0" y="4863892"/>
              <a:ext cx="6585631"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Create Contact</a:t>
              </a:r>
            </a:p>
          </p:txBody>
        </p:sp>
      </p:grpSp>
      <p:pic>
        <p:nvPicPr>
          <p:cNvPr id="162" name="Image" descr="Image"/>
          <p:cNvPicPr>
            <a:picLocks noChangeAspect="1"/>
          </p:cNvPicPr>
          <p:nvPr/>
        </p:nvPicPr>
        <p:blipFill>
          <a:blip r:embed="rId3">
            <a:extLst/>
          </a:blip>
          <a:stretch>
            <a:fillRect/>
          </a:stretch>
        </p:blipFill>
        <p:spPr>
          <a:xfrm>
            <a:off x="7040776" y="1465913"/>
            <a:ext cx="5761562" cy="682177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lide Number"/>
          <p:cNvSpPr txBox="1"/>
          <p:nvPr>
            <p:ph type="sldNum" sz="quarter" idx="2"/>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67" name="Image Gallery"/>
          <p:cNvGrpSpPr/>
          <p:nvPr/>
        </p:nvGrpSpPr>
        <p:grpSpPr>
          <a:xfrm>
            <a:off x="584917" y="2852838"/>
            <a:ext cx="5563790" cy="4586656"/>
            <a:chOff x="0" y="0"/>
            <a:chExt cx="5563788" cy="4586655"/>
          </a:xfrm>
        </p:grpSpPr>
        <p:pic>
          <p:nvPicPr>
            <p:cNvPr id="165" name="Update Contact Diagram.png" descr="Update Contact Diagram.png"/>
            <p:cNvPicPr>
              <a:picLocks noChangeAspect="1"/>
            </p:cNvPicPr>
            <p:nvPr/>
          </p:nvPicPr>
          <p:blipFill>
            <a:blip r:embed="rId2">
              <a:extLst/>
            </a:blip>
            <a:srcRect l="26" t="0" r="26" b="0"/>
            <a:stretch>
              <a:fillRect/>
            </a:stretch>
          </p:blipFill>
          <p:spPr>
            <a:xfrm>
              <a:off x="0" y="0"/>
              <a:ext cx="5563789" cy="4047924"/>
            </a:xfrm>
            <a:prstGeom prst="rect">
              <a:avLst/>
            </a:prstGeom>
            <a:ln w="12700" cap="flat">
              <a:noFill/>
              <a:miter lim="400000"/>
            </a:ln>
            <a:effectLst/>
          </p:spPr>
        </p:pic>
        <p:sp>
          <p:nvSpPr>
            <p:cNvPr id="166" name="Update Contact"/>
            <p:cNvSpPr/>
            <p:nvPr/>
          </p:nvSpPr>
          <p:spPr>
            <a:xfrm>
              <a:off x="0" y="4124123"/>
              <a:ext cx="5563789"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Update Contact</a:t>
              </a:r>
            </a:p>
          </p:txBody>
        </p:sp>
      </p:grpSp>
      <p:pic>
        <p:nvPicPr>
          <p:cNvPr id="168" name="Image" descr="Image"/>
          <p:cNvPicPr>
            <a:picLocks noChangeAspect="1"/>
          </p:cNvPicPr>
          <p:nvPr/>
        </p:nvPicPr>
        <p:blipFill>
          <a:blip r:embed="rId3">
            <a:extLst/>
          </a:blip>
          <a:stretch>
            <a:fillRect/>
          </a:stretch>
        </p:blipFill>
        <p:spPr>
          <a:xfrm>
            <a:off x="6102832" y="723900"/>
            <a:ext cx="6807201" cy="83058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