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0" d="100"/>
          <a:sy n="50" d="100"/>
        </p:scale>
        <p:origin x="134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03541958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
        <p:nvSpPr>
          <p:cNvPr id="4"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opovici-gabriel/contact-service"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Business_Process_Model_and_Notation" TargetMode="External"/><Relationship Id="rId13" Type="http://schemas.openxmlformats.org/officeDocument/2006/relationships/hyperlink" Target="https://en.wikipedia.org/wiki/Object_Management_Group" TargetMode="External"/><Relationship Id="rId18" Type="http://schemas.openxmlformats.org/officeDocument/2006/relationships/hyperlink" Target="https://en.wikipedia.org/wiki/Unified_Modelling_Language" TargetMode="External"/><Relationship Id="rId26" Type="http://schemas.openxmlformats.org/officeDocument/2006/relationships/hyperlink" Target="https://en.wikipedia.org/wiki/State_machine_diagram" TargetMode="External"/><Relationship Id="rId3" Type="http://schemas.openxmlformats.org/officeDocument/2006/relationships/hyperlink" Target="https://en.wikipedia.org/wiki/Systems_architecture" TargetMode="External"/><Relationship Id="rId21" Type="http://schemas.openxmlformats.org/officeDocument/2006/relationships/hyperlink" Target="https://en.wikipedia.org/wiki/Package_diagram" TargetMode="External"/><Relationship Id="rId7" Type="http://schemas.openxmlformats.org/officeDocument/2006/relationships/image" Target="../media/image2.png"/><Relationship Id="rId12" Type="http://schemas.openxmlformats.org/officeDocument/2006/relationships/hyperlink" Target="https://en.wikipedia.org/wiki/Business_Process_Management_Initiative" TargetMode="External"/><Relationship Id="rId17" Type="http://schemas.openxmlformats.org/officeDocument/2006/relationships/hyperlink" Target="https://en.wikipedia.org/wiki/Systems_Modeling_Language" TargetMode="External"/><Relationship Id="rId25" Type="http://schemas.openxmlformats.org/officeDocument/2006/relationships/hyperlink" Target="https://en.wikipedia.org/wiki/Sequence_diagram" TargetMode="External"/><Relationship Id="rId2" Type="http://schemas.openxmlformats.org/officeDocument/2006/relationships/hyperlink" Target="https://en.wikipedia.org/wiki/Functional_model" TargetMode="External"/><Relationship Id="rId16" Type="http://schemas.openxmlformats.org/officeDocument/2006/relationships/hyperlink" Target="https://en.wikipedia.org/wiki/Framework-specific_modeling_language" TargetMode="External"/><Relationship Id="rId20" Type="http://schemas.openxmlformats.org/officeDocument/2006/relationships/hyperlink" Target="https://en.wikipedia.org/w/index.php?title=Internal_block_diagram&amp;action=edit&amp;redlink=1" TargetMode="External"/><Relationship Id="rId1" Type="http://schemas.openxmlformats.org/officeDocument/2006/relationships/slideLayout" Target="../slideLayouts/slideLayout12.xml"/><Relationship Id="rId6" Type="http://schemas.openxmlformats.org/officeDocument/2006/relationships/hyperlink" Target="https://en.wikipedia.org/wiki/Systems_modeling" TargetMode="External"/><Relationship Id="rId11" Type="http://schemas.openxmlformats.org/officeDocument/2006/relationships/hyperlink" Target="https://en.wikipedia.org/wiki/Workflow" TargetMode="External"/><Relationship Id="rId24" Type="http://schemas.openxmlformats.org/officeDocument/2006/relationships/hyperlink" Target="https://en.wikipedia.org/wiki/Activity_diagram" TargetMode="External"/><Relationship Id="rId5" Type="http://schemas.openxmlformats.org/officeDocument/2006/relationships/hyperlink" Target="https://en.wikipedia.org/wiki/Enterprise_modeling" TargetMode="External"/><Relationship Id="rId15" Type="http://schemas.openxmlformats.org/officeDocument/2006/relationships/hyperlink" Target="https://en.wikipedia.org/w/index.php?title=Systems_modeling&amp;action=edit&amp;section=4" TargetMode="External"/><Relationship Id="rId23" Type="http://schemas.openxmlformats.org/officeDocument/2006/relationships/hyperlink" Target="https://en.wikipedia.org/wiki/Requirement_Diagram" TargetMode="External"/><Relationship Id="rId28" Type="http://schemas.openxmlformats.org/officeDocument/2006/relationships/image" Target="../media/image3.png"/><Relationship Id="rId10" Type="http://schemas.openxmlformats.org/officeDocument/2006/relationships/hyperlink" Target="https://en.wikipedia.org/wiki/Business_process" TargetMode="External"/><Relationship Id="rId19" Type="http://schemas.openxmlformats.org/officeDocument/2006/relationships/hyperlink" Target="https://en.wikipedia.org/w/index.php?title=Block_definition_diagram&amp;action=edit&amp;redlink=1" TargetMode="External"/><Relationship Id="rId4" Type="http://schemas.openxmlformats.org/officeDocument/2006/relationships/hyperlink" Target="https://en.wikipedia.org/wiki/Business_process_modeling" TargetMode="External"/><Relationship Id="rId9" Type="http://schemas.openxmlformats.org/officeDocument/2006/relationships/hyperlink" Target="https://en.wikipedia.org/wiki/Information_visualisation" TargetMode="External"/><Relationship Id="rId14" Type="http://schemas.openxmlformats.org/officeDocument/2006/relationships/hyperlink" Target="https://en.wikipedia.org/wiki/Function_model#cite_note-bpmifaq-29" TargetMode="External"/><Relationship Id="rId22" Type="http://schemas.openxmlformats.org/officeDocument/2006/relationships/hyperlink" Target="https://en.wikipedia.org/wiki/Use_case_diagram" TargetMode="External"/><Relationship Id="rId27" Type="http://schemas.openxmlformats.org/officeDocument/2006/relationships/hyperlink" Target="https://en.wikipedia.org/w/index.php?title=Parametric_diagram&amp;action=edit&amp;redlink=1"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orkflowengine.io/blog/workflow-engine-vs-state-machine/"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docs.spring.io/spring-statemachine/docs/3.0.0.M1/reference/#introduction" TargetMode="External"/><Relationship Id="rId2" Type="http://schemas.openxmlformats.org/officeDocument/2006/relationships/hyperlink" Target="https://docs.spring.io/spring-statemachine/docs/3.0.0.M1/reference/#modules" TargetMode="Externa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Host:     Popovici Gabriel…"/>
          <p:cNvSpPr txBox="1">
            <a:spLocks noGrp="1"/>
          </p:cNvSpPr>
          <p:nvPr>
            <p:ph type="body" sz="quarter" idx="1"/>
          </p:nvPr>
        </p:nvSpPr>
        <p:spPr>
          <a:xfrm>
            <a:off x="1270000" y="8159750"/>
            <a:ext cx="10464800" cy="1130300"/>
          </a:xfrm>
          <a:prstGeom prst="rect">
            <a:avLst/>
          </a:prstGeom>
        </p:spPr>
        <p:txBody>
          <a:bodyPr>
            <a:normAutofit lnSpcReduction="10000"/>
          </a:bodyPr>
          <a:lstStyle/>
          <a:p>
            <a:pPr marL="0" lvl="5" indent="216915" algn="r" defTabSz="356362">
              <a:spcBef>
                <a:spcPts val="0"/>
              </a:spcBef>
              <a:buSzTx/>
              <a:buNone/>
              <a:defRPr sz="2257"/>
            </a:pPr>
            <a:r>
              <a:t>Host:     Popovici Gabriel</a:t>
            </a:r>
          </a:p>
          <a:p>
            <a:pPr marL="0" lvl="5" indent="216915" algn="r" defTabSz="356362">
              <a:spcBef>
                <a:spcPts val="0"/>
              </a:spcBef>
              <a:buSzTx/>
              <a:buNone/>
              <a:defRPr sz="2257"/>
            </a:pPr>
            <a:r>
              <a:t>Division:            Domains</a:t>
            </a:r>
          </a:p>
          <a:p>
            <a:pPr marL="0" lvl="5" indent="216915" algn="r" defTabSz="356362">
              <a:spcBef>
                <a:spcPts val="0"/>
              </a:spcBef>
              <a:buSzTx/>
              <a:buNone/>
              <a:defRPr sz="2257"/>
            </a:pPr>
            <a:r>
              <a:t>Hub: Bucharest,Romania</a:t>
            </a:r>
          </a:p>
        </p:txBody>
      </p:sp>
      <p:pic>
        <p:nvPicPr>
          <p:cNvPr id="120" name="Image" descr="Image"/>
          <p:cNvPicPr>
            <a:picLocks noChangeAspect="1"/>
          </p:cNvPicPr>
          <p:nvPr/>
        </p:nvPicPr>
        <p:blipFill>
          <a:blip r:embed="rId2">
            <a:extLst/>
          </a:blip>
          <a:stretch>
            <a:fillRect/>
          </a:stretch>
        </p:blipFill>
        <p:spPr>
          <a:xfrm>
            <a:off x="2184400" y="1272829"/>
            <a:ext cx="8264174" cy="4718742"/>
          </a:xfrm>
          <a:prstGeom prst="rect">
            <a:avLst/>
          </a:prstGeom>
          <a:ln w="12700">
            <a:miter lim="400000"/>
          </a:ln>
        </p:spPr>
      </p:pic>
      <p:sp>
        <p:nvSpPr>
          <p:cNvPr id="121" name="Modeling software applications with Spring Statemachine (SSM)"/>
          <p:cNvSpPr txBox="1">
            <a:spLocks noGrp="1"/>
          </p:cNvSpPr>
          <p:nvPr>
            <p:ph type="title"/>
          </p:nvPr>
        </p:nvSpPr>
        <p:spPr>
          <a:xfrm>
            <a:off x="1270000" y="6361285"/>
            <a:ext cx="10464800" cy="1422401"/>
          </a:xfrm>
          <a:prstGeom prst="rect">
            <a:avLst/>
          </a:prstGeom>
        </p:spPr>
        <p:txBody>
          <a:bodyPr/>
          <a:lstStyle>
            <a:lvl1pPr defTabSz="315468">
              <a:defRPr sz="4320"/>
            </a:lvl1pPr>
          </a:lstStyle>
          <a:p>
            <a:r>
              <a:t>Modeling software applications with Spring Statemachine (SSM)</a:t>
            </a:r>
          </a:p>
        </p:txBody>
      </p:sp>
      <p:sp>
        <p:nvSpPr>
          <p:cNvPr id="122"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grpSp>
        <p:nvGrpSpPr>
          <p:cNvPr id="173" name="Image Gallery"/>
          <p:cNvGrpSpPr/>
          <p:nvPr/>
        </p:nvGrpSpPr>
        <p:grpSpPr>
          <a:xfrm>
            <a:off x="255361" y="2867080"/>
            <a:ext cx="6071344" cy="4950921"/>
            <a:chOff x="0" y="0"/>
            <a:chExt cx="6071342" cy="4950920"/>
          </a:xfrm>
        </p:grpSpPr>
        <p:pic>
          <p:nvPicPr>
            <p:cNvPr id="171" name="Delete Contact Diagram.png" descr="Delete Contact Diagram.png"/>
            <p:cNvPicPr>
              <a:picLocks noChangeAspect="1"/>
            </p:cNvPicPr>
            <p:nvPr/>
          </p:nvPicPr>
          <p:blipFill>
            <a:blip r:embed="rId2">
              <a:extLst/>
            </a:blip>
            <a:srcRect t="30" b="30"/>
            <a:stretch>
              <a:fillRect/>
            </a:stretch>
          </p:blipFill>
          <p:spPr>
            <a:xfrm>
              <a:off x="0" y="0"/>
              <a:ext cx="6071343" cy="4412189"/>
            </a:xfrm>
            <a:prstGeom prst="rect">
              <a:avLst/>
            </a:prstGeom>
            <a:ln w="12700" cap="flat">
              <a:noFill/>
              <a:miter lim="400000"/>
            </a:ln>
            <a:effectLst/>
          </p:spPr>
        </p:pic>
        <p:sp>
          <p:nvSpPr>
            <p:cNvPr id="172" name="Delete Contact"/>
            <p:cNvSpPr/>
            <p:nvPr/>
          </p:nvSpPr>
          <p:spPr>
            <a:xfrm>
              <a:off x="0" y="4488388"/>
              <a:ext cx="6071343" cy="4625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defRPr sz="2000"/>
              </a:lvl1pPr>
            </a:lstStyle>
            <a:p>
              <a:r>
                <a:t>Delete Contact</a:t>
              </a:r>
            </a:p>
          </p:txBody>
        </p:sp>
      </p:grpSp>
      <p:pic>
        <p:nvPicPr>
          <p:cNvPr id="174" name="Image" descr="Image"/>
          <p:cNvPicPr>
            <a:picLocks noChangeAspect="1"/>
          </p:cNvPicPr>
          <p:nvPr/>
        </p:nvPicPr>
        <p:blipFill>
          <a:blip r:embed="rId3">
            <a:extLst/>
          </a:blip>
          <a:stretch>
            <a:fillRect/>
          </a:stretch>
        </p:blipFill>
        <p:spPr>
          <a:xfrm>
            <a:off x="6331061" y="787399"/>
            <a:ext cx="6731001" cy="817880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177" name="Benchmark Results"/>
          <p:cNvSpPr txBox="1"/>
          <p:nvPr/>
        </p:nvSpPr>
        <p:spPr>
          <a:xfrm>
            <a:off x="5023053" y="754970"/>
            <a:ext cx="2958694"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Benchmark Results</a:t>
            </a:r>
          </a:p>
        </p:txBody>
      </p:sp>
      <p:pic>
        <p:nvPicPr>
          <p:cNvPr id="178" name="Image" descr="Image"/>
          <p:cNvPicPr>
            <a:picLocks noChangeAspect="1"/>
          </p:cNvPicPr>
          <p:nvPr/>
        </p:nvPicPr>
        <p:blipFill>
          <a:blip r:embed="rId2">
            <a:extLst/>
          </a:blip>
          <a:stretch>
            <a:fillRect/>
          </a:stretch>
        </p:blipFill>
        <p:spPr>
          <a:xfrm>
            <a:off x="652007" y="3917504"/>
            <a:ext cx="5426939" cy="1768010"/>
          </a:xfrm>
          <a:prstGeom prst="rect">
            <a:avLst/>
          </a:prstGeom>
          <a:ln w="12700">
            <a:miter lim="400000"/>
          </a:ln>
        </p:spPr>
      </p:pic>
      <p:pic>
        <p:nvPicPr>
          <p:cNvPr id="179" name="Image" descr="Image"/>
          <p:cNvPicPr>
            <a:picLocks noChangeAspect="1"/>
          </p:cNvPicPr>
          <p:nvPr/>
        </p:nvPicPr>
        <p:blipFill>
          <a:blip r:embed="rId3">
            <a:extLst/>
          </a:blip>
          <a:stretch>
            <a:fillRect/>
          </a:stretch>
        </p:blipFill>
        <p:spPr>
          <a:xfrm>
            <a:off x="652007" y="1445831"/>
            <a:ext cx="5426939" cy="1768011"/>
          </a:xfrm>
          <a:prstGeom prst="rect">
            <a:avLst/>
          </a:prstGeom>
          <a:ln w="12700">
            <a:miter lim="400000"/>
          </a:ln>
        </p:spPr>
      </p:pic>
      <p:pic>
        <p:nvPicPr>
          <p:cNvPr id="180" name="Image" descr="Image"/>
          <p:cNvPicPr>
            <a:picLocks noChangeAspect="1"/>
          </p:cNvPicPr>
          <p:nvPr/>
        </p:nvPicPr>
        <p:blipFill>
          <a:blip r:embed="rId4">
            <a:extLst/>
          </a:blip>
          <a:stretch>
            <a:fillRect/>
          </a:stretch>
        </p:blipFill>
        <p:spPr>
          <a:xfrm>
            <a:off x="652007" y="6354742"/>
            <a:ext cx="5426939" cy="1768011"/>
          </a:xfrm>
          <a:prstGeom prst="rect">
            <a:avLst/>
          </a:prstGeom>
          <a:ln w="12700">
            <a:miter lim="400000"/>
          </a:ln>
        </p:spPr>
      </p:pic>
      <p:pic>
        <p:nvPicPr>
          <p:cNvPr id="181" name="Image" descr="Image"/>
          <p:cNvPicPr>
            <a:picLocks noChangeAspect="1"/>
          </p:cNvPicPr>
          <p:nvPr/>
        </p:nvPicPr>
        <p:blipFill>
          <a:blip r:embed="rId5">
            <a:extLst/>
          </a:blip>
          <a:stretch>
            <a:fillRect/>
          </a:stretch>
        </p:blipFill>
        <p:spPr>
          <a:xfrm>
            <a:off x="6424429" y="1456698"/>
            <a:ext cx="6228694" cy="1746277"/>
          </a:xfrm>
          <a:prstGeom prst="rect">
            <a:avLst/>
          </a:prstGeom>
          <a:ln w="12700">
            <a:miter lim="400000"/>
          </a:ln>
        </p:spPr>
      </p:pic>
      <p:pic>
        <p:nvPicPr>
          <p:cNvPr id="182" name="Image" descr="Image"/>
          <p:cNvPicPr>
            <a:picLocks noChangeAspect="1"/>
          </p:cNvPicPr>
          <p:nvPr/>
        </p:nvPicPr>
        <p:blipFill>
          <a:blip r:embed="rId6">
            <a:extLst/>
          </a:blip>
          <a:stretch>
            <a:fillRect/>
          </a:stretch>
        </p:blipFill>
        <p:spPr>
          <a:xfrm>
            <a:off x="6384631" y="3660957"/>
            <a:ext cx="4519770" cy="2281104"/>
          </a:xfrm>
          <a:prstGeom prst="rect">
            <a:avLst/>
          </a:prstGeom>
          <a:ln w="12700">
            <a:miter lim="400000"/>
          </a:ln>
        </p:spPr>
      </p:pic>
      <p:pic>
        <p:nvPicPr>
          <p:cNvPr id="183" name="Image" descr="Image"/>
          <p:cNvPicPr>
            <a:picLocks noChangeAspect="1"/>
          </p:cNvPicPr>
          <p:nvPr/>
        </p:nvPicPr>
        <p:blipFill>
          <a:blip r:embed="rId7">
            <a:extLst/>
          </a:blip>
          <a:stretch>
            <a:fillRect/>
          </a:stretch>
        </p:blipFill>
        <p:spPr>
          <a:xfrm>
            <a:off x="6371760" y="6292597"/>
            <a:ext cx="3987801" cy="1892301"/>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186" name="Q&amp;A"/>
          <p:cNvSpPr txBox="1"/>
          <p:nvPr/>
        </p:nvSpPr>
        <p:spPr>
          <a:xfrm>
            <a:off x="6003817" y="4354740"/>
            <a:ext cx="769011"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Q&amp;A</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125" name="Workshop Agenda"/>
          <p:cNvSpPr txBox="1"/>
          <p:nvPr/>
        </p:nvSpPr>
        <p:spPr>
          <a:xfrm>
            <a:off x="5316626" y="880720"/>
            <a:ext cx="2777948"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Workshop Agenda</a:t>
            </a:r>
          </a:p>
        </p:txBody>
      </p:sp>
      <p:sp>
        <p:nvSpPr>
          <p:cNvPr id="126" name="Prerequisites…"/>
          <p:cNvSpPr txBox="1"/>
          <p:nvPr/>
        </p:nvSpPr>
        <p:spPr>
          <a:xfrm>
            <a:off x="853184" y="1870849"/>
            <a:ext cx="9925794" cy="60119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33375" indent="-333375" algn="l">
              <a:buSzPct val="145000"/>
              <a:buChar char="‣"/>
            </a:pPr>
            <a:r>
              <a:rPr dirty="0"/>
              <a:t>Prerequisites</a:t>
            </a:r>
          </a:p>
          <a:p>
            <a:pPr marL="777875" lvl="1" indent="-333375" algn="l">
              <a:buSzPct val="145000"/>
              <a:buChar char="‣"/>
            </a:pPr>
            <a:r>
              <a:rPr dirty="0"/>
              <a:t>Using SSM 3.0.0.M1 </a:t>
            </a:r>
          </a:p>
          <a:p>
            <a:pPr marL="777875" lvl="1" indent="-333375" algn="l">
              <a:buSzPct val="145000"/>
              <a:buChar char="‣"/>
            </a:pPr>
            <a:r>
              <a:rPr dirty="0"/>
              <a:t>Java with JDK 8 </a:t>
            </a:r>
          </a:p>
          <a:p>
            <a:pPr marL="777875" lvl="1" indent="-333375" algn="l">
              <a:buSzPct val="145000"/>
              <a:buChar char="‣"/>
            </a:pPr>
            <a:r>
              <a:rPr dirty="0"/>
              <a:t>Spring Framework 5.2.0.RC1 </a:t>
            </a:r>
          </a:p>
          <a:p>
            <a:pPr marL="777875" lvl="1" indent="-333375" algn="l">
              <a:buSzPct val="145000"/>
              <a:buChar char="‣"/>
            </a:pPr>
            <a:r>
              <a:rPr dirty="0"/>
              <a:t>Toolchain: Maven 3.5.x</a:t>
            </a:r>
          </a:p>
          <a:p>
            <a:pPr marL="777875" lvl="1" indent="-333375" algn="l">
              <a:buSzPct val="145000"/>
              <a:buChar char="‣"/>
            </a:pPr>
            <a:r>
              <a:rPr dirty="0"/>
              <a:t>Clone </a:t>
            </a:r>
            <a:r>
              <a:rPr u="sng" dirty="0">
                <a:hlinkClick r:id="rId2"/>
              </a:rPr>
              <a:t>https://github.com/popovici-gabriel/contact-service</a:t>
            </a:r>
          </a:p>
          <a:p>
            <a:pPr marL="777875" lvl="1" indent="-333375" algn="l">
              <a:buSzPct val="145000"/>
              <a:buChar char="‣"/>
            </a:pPr>
            <a:r>
              <a:rPr dirty="0"/>
              <a:t>IDE plugins: </a:t>
            </a:r>
            <a:r>
              <a:rPr dirty="0" err="1"/>
              <a:t>lombok</a:t>
            </a:r>
            <a:r>
              <a:rPr dirty="0"/>
              <a:t>, java micro harness(</a:t>
            </a:r>
            <a:r>
              <a:rPr dirty="0" err="1"/>
              <a:t>jmh</a:t>
            </a:r>
            <a:r>
              <a:rPr dirty="0" smtClean="0"/>
              <a:t>)</a:t>
            </a:r>
            <a:r>
              <a:rPr lang="en-US" dirty="0" smtClean="0"/>
              <a:t>, </a:t>
            </a:r>
            <a:r>
              <a:rPr lang="en-US" dirty="0" err="1" smtClean="0"/>
              <a:t>visualVM</a:t>
            </a:r>
            <a:r>
              <a:rPr lang="en-US" dirty="0" smtClean="0"/>
              <a:t>(opt.)</a:t>
            </a:r>
            <a:r>
              <a:rPr dirty="0" smtClean="0"/>
              <a:t>  </a:t>
            </a:r>
            <a:endParaRPr dirty="0"/>
          </a:p>
          <a:p>
            <a:pPr marL="333375" indent="-333375" algn="l">
              <a:buSzPct val="145000"/>
              <a:buChar char="‣"/>
            </a:pPr>
            <a:r>
              <a:rPr dirty="0"/>
              <a:t>Context</a:t>
            </a:r>
          </a:p>
          <a:p>
            <a:pPr marL="777875" lvl="1" indent="-333375" algn="l">
              <a:buSzPct val="145000"/>
              <a:buChar char="‣"/>
            </a:pPr>
            <a:r>
              <a:rPr dirty="0"/>
              <a:t>Types of systems modeling</a:t>
            </a:r>
          </a:p>
          <a:p>
            <a:pPr marL="777875" lvl="1" indent="-333375" algn="l">
              <a:buSzPct val="145000"/>
              <a:buChar char="‣"/>
            </a:pPr>
            <a:r>
              <a:rPr dirty="0"/>
              <a:t>Workflow engine vs </a:t>
            </a:r>
            <a:r>
              <a:rPr dirty="0" err="1"/>
              <a:t>Statemachine</a:t>
            </a:r>
            <a:r>
              <a:rPr dirty="0"/>
              <a:t> </a:t>
            </a:r>
          </a:p>
          <a:p>
            <a:pPr marL="777875" lvl="1" indent="-333375" algn="l">
              <a:buSzPct val="145000"/>
              <a:buChar char="‣"/>
            </a:pPr>
            <a:r>
              <a:rPr dirty="0"/>
              <a:t>Building blocks of </a:t>
            </a:r>
            <a:r>
              <a:rPr dirty="0" err="1"/>
              <a:t>Statemachine</a:t>
            </a:r>
            <a:endParaRPr dirty="0"/>
          </a:p>
          <a:p>
            <a:pPr marL="333375" indent="-333375" algn="l">
              <a:buSzPct val="145000"/>
              <a:buChar char="‣"/>
            </a:pPr>
            <a:r>
              <a:rPr dirty="0"/>
              <a:t>SSM Concepts</a:t>
            </a:r>
          </a:p>
          <a:p>
            <a:pPr marL="777875" lvl="1" indent="-333375" algn="l">
              <a:buSzPct val="145000"/>
              <a:buChar char="‣"/>
            </a:pPr>
            <a:r>
              <a:rPr dirty="0"/>
              <a:t>What?</a:t>
            </a:r>
          </a:p>
          <a:p>
            <a:pPr marL="777875" lvl="1" indent="-333375" algn="l">
              <a:buSzPct val="145000"/>
              <a:buChar char="‣"/>
            </a:pPr>
            <a:r>
              <a:rPr dirty="0"/>
              <a:t>Why? </a:t>
            </a:r>
          </a:p>
          <a:p>
            <a:pPr marL="777875" lvl="1" indent="-333375" algn="l">
              <a:buSzPct val="145000"/>
              <a:buChar char="‣"/>
            </a:pPr>
            <a:r>
              <a:rPr dirty="0"/>
              <a:t>Hands-on: Modeling </a:t>
            </a:r>
            <a:r>
              <a:rPr dirty="0" err="1"/>
              <a:t>RESTfull</a:t>
            </a:r>
            <a:r>
              <a:rPr dirty="0"/>
              <a:t> APIs using SSM</a:t>
            </a:r>
          </a:p>
          <a:p>
            <a:pPr marL="777875" lvl="1" indent="-333375" algn="l">
              <a:buSzPct val="145000"/>
              <a:buChar char="‣"/>
            </a:pPr>
            <a:r>
              <a:rPr dirty="0"/>
              <a:t>Benchmark</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29" name="Types of system modeling"/>
          <p:cNvSpPr txBox="1"/>
          <p:nvPr/>
        </p:nvSpPr>
        <p:spPr>
          <a:xfrm>
            <a:off x="6234344" y="310330"/>
            <a:ext cx="3883458"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Types of system modeling</a:t>
            </a:r>
          </a:p>
        </p:txBody>
      </p:sp>
      <p:sp>
        <p:nvSpPr>
          <p:cNvPr id="130" name="In business and IT development systems are modeled with different scopes and scales of complexity, such as:…"/>
          <p:cNvSpPr txBox="1"/>
          <p:nvPr/>
        </p:nvSpPr>
        <p:spPr>
          <a:xfrm>
            <a:off x="580274" y="1272692"/>
            <a:ext cx="5128618" cy="200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lnSpc>
                <a:spcPts val="3200"/>
              </a:lnSpc>
              <a:spcBef>
                <a:spcPts val="700"/>
              </a:spcBef>
              <a:defRPr sz="1400" b="0">
                <a:solidFill>
                  <a:srgbClr val="222222"/>
                </a:solidFill>
                <a:latin typeface="Helvetica"/>
                <a:ea typeface="Helvetica"/>
                <a:cs typeface="Helvetica"/>
                <a:sym typeface="Helvetica"/>
              </a:defRPr>
            </a:pPr>
            <a:r>
              <a:rPr dirty="0"/>
              <a:t>In business and IT development systems are modeled with different scopes and scales of complexity, such as:</a:t>
            </a:r>
          </a:p>
          <a:p>
            <a:pPr marL="457200" indent="-317500" algn="l" defTabSz="457200">
              <a:lnSpc>
                <a:spcPts val="3200"/>
              </a:lnSpc>
              <a:spcBef>
                <a:spcPts val="100"/>
              </a:spcBef>
              <a:buClr>
                <a:srgbClr val="0B0080"/>
              </a:buClr>
              <a:buSzPct val="75000"/>
              <a:buFont typeface="Helvetica"/>
              <a:buChar char="•"/>
              <a:defRPr sz="1400" b="0">
                <a:solidFill>
                  <a:srgbClr val="0B0080"/>
                </a:solidFill>
                <a:latin typeface="Helvetica"/>
                <a:ea typeface="Helvetica"/>
                <a:cs typeface="Helvetica"/>
                <a:sym typeface="Helvetica"/>
              </a:defRPr>
            </a:pPr>
            <a:r>
              <a:rPr u="sng" dirty="0">
                <a:hlinkClick r:id="rId2"/>
              </a:rPr>
              <a:t>Functional modeling</a:t>
            </a:r>
            <a:endParaRPr dirty="0">
              <a:solidFill>
                <a:srgbClr val="222222"/>
              </a:solidFill>
            </a:endParaRPr>
          </a:p>
          <a:p>
            <a:pPr marL="457200" indent="-317500" algn="l" defTabSz="457200">
              <a:lnSpc>
                <a:spcPts val="3200"/>
              </a:lnSpc>
              <a:spcBef>
                <a:spcPts val="100"/>
              </a:spcBef>
              <a:buClr>
                <a:srgbClr val="0B0080"/>
              </a:buClr>
              <a:buSzPct val="75000"/>
              <a:buFont typeface="Helvetica"/>
              <a:buChar char="•"/>
              <a:defRPr sz="1400" b="0">
                <a:solidFill>
                  <a:srgbClr val="0B0080"/>
                </a:solidFill>
                <a:latin typeface="Helvetica"/>
                <a:ea typeface="Helvetica"/>
                <a:cs typeface="Helvetica"/>
                <a:sym typeface="Helvetica"/>
              </a:defRPr>
            </a:pPr>
            <a:r>
              <a:rPr u="sng" dirty="0">
                <a:hlinkClick r:id="rId3"/>
              </a:rPr>
              <a:t>Systems architecture</a:t>
            </a:r>
            <a:endParaRPr dirty="0">
              <a:solidFill>
                <a:srgbClr val="222222"/>
              </a:solidFill>
            </a:endParaRPr>
          </a:p>
          <a:p>
            <a:pPr marL="457200" indent="-317500" algn="l" defTabSz="457200">
              <a:lnSpc>
                <a:spcPts val="3200"/>
              </a:lnSpc>
              <a:spcBef>
                <a:spcPts val="100"/>
              </a:spcBef>
              <a:buClr>
                <a:srgbClr val="0B0080"/>
              </a:buClr>
              <a:buSzPct val="75000"/>
              <a:buFont typeface="Helvetica"/>
              <a:buChar char="•"/>
              <a:defRPr sz="1400" b="0">
                <a:solidFill>
                  <a:srgbClr val="0B0080"/>
                </a:solidFill>
                <a:latin typeface="Helvetica"/>
                <a:ea typeface="Helvetica"/>
                <a:cs typeface="Helvetica"/>
                <a:sym typeface="Helvetica"/>
              </a:defRPr>
            </a:pPr>
            <a:r>
              <a:rPr u="sng" dirty="0">
                <a:hlinkClick r:id="rId4"/>
              </a:rPr>
              <a:t>Business process modeling</a:t>
            </a:r>
            <a:endParaRPr dirty="0">
              <a:solidFill>
                <a:srgbClr val="222222"/>
              </a:solidFill>
            </a:endParaRPr>
          </a:p>
          <a:p>
            <a:pPr marL="457200" indent="-317500" algn="l" defTabSz="457200">
              <a:lnSpc>
                <a:spcPts val="3200"/>
              </a:lnSpc>
              <a:spcBef>
                <a:spcPts val="100"/>
              </a:spcBef>
              <a:buClr>
                <a:srgbClr val="0B0080"/>
              </a:buClr>
              <a:buSzPct val="75000"/>
              <a:buFont typeface="Helvetica"/>
              <a:buChar char="•"/>
              <a:defRPr sz="1400" b="0">
                <a:solidFill>
                  <a:srgbClr val="0B0080"/>
                </a:solidFill>
                <a:latin typeface="Helvetica"/>
                <a:ea typeface="Helvetica"/>
                <a:cs typeface="Helvetica"/>
                <a:sym typeface="Helvetica"/>
              </a:defRPr>
            </a:pPr>
            <a:r>
              <a:rPr u="sng" dirty="0">
                <a:hlinkClick r:id="rId5"/>
              </a:rPr>
              <a:t>Enterprise modeling</a:t>
            </a:r>
            <a:endParaRPr dirty="0">
              <a:solidFill>
                <a:srgbClr val="222222"/>
              </a:solidFill>
            </a:endParaRPr>
          </a:p>
          <a:p>
            <a:pPr marL="457200" indent="-457200" algn="l" defTabSz="457200">
              <a:lnSpc>
                <a:spcPts val="3200"/>
              </a:lnSpc>
              <a:spcBef>
                <a:spcPts val="100"/>
              </a:spcBef>
              <a:tabLst>
                <a:tab pos="139700" algn="l"/>
                <a:tab pos="457200" algn="l"/>
              </a:tabLst>
              <a:defRPr sz="1400" b="0">
                <a:solidFill>
                  <a:srgbClr val="0B0080"/>
                </a:solidFill>
                <a:latin typeface="Helvetica"/>
                <a:ea typeface="Helvetica"/>
                <a:cs typeface="Helvetica"/>
                <a:sym typeface="Helvetica"/>
              </a:defRPr>
            </a:pPr>
            <a:endParaRPr dirty="0">
              <a:solidFill>
                <a:srgbClr val="222222"/>
              </a:solidFill>
            </a:endParaRPr>
          </a:p>
          <a:p>
            <a:pPr marL="457200" indent="-457200" algn="l" defTabSz="457200">
              <a:lnSpc>
                <a:spcPts val="3200"/>
              </a:lnSpc>
              <a:spcBef>
                <a:spcPts val="100"/>
              </a:spcBef>
              <a:tabLst>
                <a:tab pos="139700" algn="l"/>
                <a:tab pos="457200" algn="l"/>
              </a:tabLst>
              <a:defRPr sz="1400" b="0">
                <a:solidFill>
                  <a:srgbClr val="0B0080"/>
                </a:solidFill>
                <a:latin typeface="Helvetica"/>
                <a:ea typeface="Helvetica"/>
                <a:cs typeface="Helvetica"/>
                <a:sym typeface="Helvetica"/>
              </a:defRPr>
            </a:pPr>
            <a:r>
              <a:rPr dirty="0">
                <a:solidFill>
                  <a:srgbClr val="222222"/>
                </a:solidFill>
              </a:rPr>
              <a:t>(Source: </a:t>
            </a:r>
            <a:r>
              <a:rPr u="sng" dirty="0">
                <a:hlinkClick r:id="rId6"/>
              </a:rPr>
              <a:t>https://en.wikipedia.org/wiki/Systems_modeling</a:t>
            </a:r>
            <a:r>
              <a:rPr dirty="0">
                <a:solidFill>
                  <a:srgbClr val="222222"/>
                </a:solidFill>
              </a:rPr>
              <a:t>)</a:t>
            </a:r>
          </a:p>
        </p:txBody>
      </p:sp>
      <p:pic>
        <p:nvPicPr>
          <p:cNvPr id="131" name="Image" descr="Image"/>
          <p:cNvPicPr>
            <a:picLocks noChangeAspect="1"/>
          </p:cNvPicPr>
          <p:nvPr/>
        </p:nvPicPr>
        <p:blipFill>
          <a:blip r:embed="rId7">
            <a:extLst/>
          </a:blip>
          <a:stretch>
            <a:fillRect/>
          </a:stretch>
        </p:blipFill>
        <p:spPr>
          <a:xfrm>
            <a:off x="580274" y="6787014"/>
            <a:ext cx="5394190" cy="2509386"/>
          </a:xfrm>
          <a:prstGeom prst="rect">
            <a:avLst/>
          </a:prstGeom>
          <a:ln w="12700">
            <a:miter lim="400000"/>
          </a:ln>
        </p:spPr>
      </p:pic>
      <p:sp>
        <p:nvSpPr>
          <p:cNvPr id="132" name="Business Process Model and Notation (BPMN) is a graphical representation for specifying business processes in a workflow. BPMN was developed by Business Process Management Initiative (BPMI), and is currently maintained by the Object Management Group since the two organizations merged in 2005. The current version of BPMN is 2.0.[29]"/>
          <p:cNvSpPr txBox="1"/>
          <p:nvPr/>
        </p:nvSpPr>
        <p:spPr>
          <a:xfrm>
            <a:off x="495064" y="4444035"/>
            <a:ext cx="5564610" cy="139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lnSpc>
                <a:spcPts val="3200"/>
              </a:lnSpc>
              <a:defRPr sz="1400" b="0">
                <a:solidFill>
                  <a:srgbClr val="222222"/>
                </a:solidFill>
                <a:latin typeface="Helvetica"/>
                <a:ea typeface="Helvetica"/>
                <a:cs typeface="Helvetica"/>
                <a:sym typeface="Helvetica"/>
              </a:defRPr>
            </a:pPr>
            <a:r>
              <a:rPr dirty="0">
                <a:solidFill>
                  <a:srgbClr val="0B0080"/>
                </a:solidFill>
                <a:hlinkClick r:id="rId8"/>
              </a:rPr>
              <a:t>Business Process Model and Notation</a:t>
            </a:r>
            <a:r>
              <a:rPr dirty="0"/>
              <a:t> (BPMN) is a </a:t>
            </a:r>
            <a:r>
              <a:rPr dirty="0">
                <a:solidFill>
                  <a:srgbClr val="0B0080"/>
                </a:solidFill>
                <a:hlinkClick r:id="rId9"/>
              </a:rPr>
              <a:t>graphical representation</a:t>
            </a:r>
            <a:r>
              <a:rPr dirty="0"/>
              <a:t> for specifying </a:t>
            </a:r>
            <a:r>
              <a:rPr dirty="0">
                <a:solidFill>
                  <a:srgbClr val="0B0080"/>
                </a:solidFill>
                <a:hlinkClick r:id="rId10"/>
              </a:rPr>
              <a:t>business processes</a:t>
            </a:r>
            <a:r>
              <a:rPr dirty="0"/>
              <a:t> in a </a:t>
            </a:r>
            <a:r>
              <a:rPr dirty="0">
                <a:solidFill>
                  <a:srgbClr val="0B0080"/>
                </a:solidFill>
                <a:hlinkClick r:id="rId11"/>
              </a:rPr>
              <a:t>workflow</a:t>
            </a:r>
            <a:r>
              <a:rPr dirty="0"/>
              <a:t>. BPMN was developed by </a:t>
            </a:r>
            <a:r>
              <a:rPr dirty="0">
                <a:solidFill>
                  <a:srgbClr val="0B0080"/>
                </a:solidFill>
                <a:hlinkClick r:id="rId12"/>
              </a:rPr>
              <a:t>Business Process Management Initiative</a:t>
            </a:r>
            <a:r>
              <a:rPr dirty="0"/>
              <a:t> (BPMI), and is currently maintained by the </a:t>
            </a:r>
            <a:r>
              <a:rPr dirty="0">
                <a:solidFill>
                  <a:srgbClr val="0B0080"/>
                </a:solidFill>
                <a:hlinkClick r:id="rId13"/>
              </a:rPr>
              <a:t>Object Management Group</a:t>
            </a:r>
            <a:r>
              <a:rPr dirty="0"/>
              <a:t> since the two organizations merged in 2005. The current version of BPMN is 2.0.</a:t>
            </a:r>
            <a:r>
              <a:rPr sz="1200" baseline="31999" dirty="0">
                <a:solidFill>
                  <a:srgbClr val="0B0080"/>
                </a:solidFill>
                <a:hlinkClick r:id="rId14"/>
              </a:rPr>
              <a:t>[29]</a:t>
            </a:r>
          </a:p>
        </p:txBody>
      </p:sp>
      <p:sp>
        <p:nvSpPr>
          <p:cNvPr id="133" name="Specific types of modeling languages[edit]…"/>
          <p:cNvSpPr txBox="1"/>
          <p:nvPr/>
        </p:nvSpPr>
        <p:spPr>
          <a:xfrm>
            <a:off x="7420805" y="1450184"/>
            <a:ext cx="4079045" cy="11341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ts val="4400"/>
              </a:lnSpc>
              <a:spcBef>
                <a:spcPts val="400"/>
              </a:spcBef>
              <a:defRPr sz="1800" b="0">
                <a:latin typeface="Georgia"/>
                <a:ea typeface="Georgia"/>
                <a:cs typeface="Georgia"/>
                <a:sym typeface="Georgia"/>
              </a:defRPr>
            </a:pPr>
            <a:r>
              <a:rPr dirty="0"/>
              <a:t>Specific types of modeling languages</a:t>
            </a:r>
            <a:r>
              <a:rPr sz="1000" dirty="0">
                <a:solidFill>
                  <a:srgbClr val="54595D"/>
                </a:solidFill>
                <a:latin typeface="Helvetica"/>
                <a:ea typeface="Helvetica"/>
                <a:cs typeface="Helvetica"/>
                <a:sym typeface="Helvetica"/>
              </a:rPr>
              <a:t>[</a:t>
            </a:r>
            <a:r>
              <a:rPr sz="1000" dirty="0">
                <a:solidFill>
                  <a:srgbClr val="0B0080"/>
                </a:solidFill>
                <a:latin typeface="Helvetica"/>
                <a:ea typeface="Helvetica"/>
                <a:cs typeface="Helvetica"/>
                <a:sym typeface="Helvetica"/>
                <a:hlinkClick r:id="rId15"/>
              </a:rPr>
              <a:t>edit</a:t>
            </a:r>
            <a:r>
              <a:rPr sz="1000" dirty="0">
                <a:solidFill>
                  <a:srgbClr val="54595D"/>
                </a:solidFill>
                <a:latin typeface="Helvetica"/>
                <a:ea typeface="Helvetica"/>
                <a:cs typeface="Helvetica"/>
                <a:sym typeface="Helvetica"/>
              </a:rPr>
              <a:t>]</a:t>
            </a:r>
          </a:p>
          <a:p>
            <a:pPr marL="457200" indent="-317500" algn="l" defTabSz="457200">
              <a:lnSpc>
                <a:spcPts val="3200"/>
              </a:lnSpc>
              <a:spcBef>
                <a:spcPts val="100"/>
              </a:spcBef>
              <a:buClr>
                <a:srgbClr val="0B0080"/>
              </a:buClr>
              <a:buSzPct val="145000"/>
              <a:buFont typeface="Helvetica"/>
              <a:buChar char="•"/>
              <a:defRPr sz="1400" b="0">
                <a:solidFill>
                  <a:srgbClr val="0B0080"/>
                </a:solidFill>
                <a:latin typeface="Helvetica"/>
                <a:ea typeface="Helvetica"/>
                <a:cs typeface="Helvetica"/>
                <a:sym typeface="Helvetica"/>
              </a:defRPr>
            </a:pPr>
            <a:r>
              <a:rPr u="sng" dirty="0">
                <a:hlinkClick r:id="rId16"/>
              </a:rPr>
              <a:t>Framework-specific modeling language</a:t>
            </a:r>
            <a:endParaRPr dirty="0">
              <a:solidFill>
                <a:srgbClr val="222222"/>
              </a:solidFill>
            </a:endParaRPr>
          </a:p>
          <a:p>
            <a:pPr marL="457200" indent="-317500" algn="l" defTabSz="457200">
              <a:lnSpc>
                <a:spcPts val="3200"/>
              </a:lnSpc>
              <a:spcBef>
                <a:spcPts val="100"/>
              </a:spcBef>
              <a:buClr>
                <a:srgbClr val="0B0080"/>
              </a:buClr>
              <a:buSzPct val="145000"/>
              <a:buFont typeface="Helvetica"/>
              <a:buChar char="•"/>
              <a:defRPr sz="1400" b="0">
                <a:solidFill>
                  <a:srgbClr val="0B0080"/>
                </a:solidFill>
                <a:latin typeface="Helvetica"/>
                <a:ea typeface="Helvetica"/>
                <a:cs typeface="Helvetica"/>
                <a:sym typeface="Helvetica"/>
              </a:defRPr>
            </a:pPr>
            <a:r>
              <a:rPr u="sng" dirty="0">
                <a:hlinkClick r:id="rId17"/>
              </a:rPr>
              <a:t>Systems Modeling Language</a:t>
            </a:r>
            <a:endParaRPr dirty="0">
              <a:solidFill>
                <a:srgbClr val="222222"/>
              </a:solidFill>
            </a:endParaRPr>
          </a:p>
        </p:txBody>
      </p:sp>
      <p:sp>
        <p:nvSpPr>
          <p:cNvPr id="134" name="SysML includes 9 types of diagram, some of which are taken from UML.…"/>
          <p:cNvSpPr txBox="1"/>
          <p:nvPr/>
        </p:nvSpPr>
        <p:spPr>
          <a:xfrm>
            <a:off x="7113092" y="4370375"/>
            <a:ext cx="3400637" cy="2941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lnSpc>
                <a:spcPts val="3200"/>
              </a:lnSpc>
              <a:spcBef>
                <a:spcPts val="700"/>
              </a:spcBef>
              <a:defRPr sz="1400" b="0">
                <a:solidFill>
                  <a:srgbClr val="222222"/>
                </a:solidFill>
                <a:latin typeface="Helvetica"/>
                <a:ea typeface="Helvetica"/>
                <a:cs typeface="Helvetica"/>
                <a:sym typeface="Helvetica"/>
              </a:defRPr>
            </a:pPr>
            <a:r>
              <a:rPr dirty="0" err="1"/>
              <a:t>SysML</a:t>
            </a:r>
            <a:r>
              <a:rPr dirty="0"/>
              <a:t> includes 9 types of diagram, some of which are taken from </a:t>
            </a:r>
            <a:r>
              <a:rPr dirty="0">
                <a:solidFill>
                  <a:srgbClr val="0B0080"/>
                </a:solidFill>
                <a:hlinkClick r:id="rId18"/>
              </a:rPr>
              <a:t>UML</a:t>
            </a:r>
            <a:r>
              <a:rPr dirty="0"/>
              <a:t>.</a:t>
            </a:r>
          </a:p>
          <a:p>
            <a:pPr marL="457200" indent="-317500" algn="l" defTabSz="457200">
              <a:lnSpc>
                <a:spcPts val="3200"/>
              </a:lnSpc>
              <a:spcBef>
                <a:spcPts val="100"/>
              </a:spcBef>
              <a:buClr>
                <a:srgbClr val="A55858"/>
              </a:buClr>
              <a:buSzPct val="75000"/>
              <a:buFont typeface="Helvetica"/>
              <a:buChar char="•"/>
              <a:defRPr sz="1400" b="0">
                <a:solidFill>
                  <a:srgbClr val="A55858"/>
                </a:solidFill>
                <a:latin typeface="Helvetica"/>
                <a:ea typeface="Helvetica"/>
                <a:cs typeface="Helvetica"/>
                <a:sym typeface="Helvetica"/>
              </a:defRPr>
            </a:pPr>
            <a:r>
              <a:rPr u="sng" dirty="0">
                <a:hlinkClick r:id="rId19"/>
              </a:rPr>
              <a:t>Block definition diagram</a:t>
            </a:r>
            <a:endParaRPr dirty="0">
              <a:solidFill>
                <a:srgbClr val="222222"/>
              </a:solidFill>
            </a:endParaRPr>
          </a:p>
          <a:p>
            <a:pPr marL="457200" indent="-317500" algn="l" defTabSz="457200">
              <a:lnSpc>
                <a:spcPts val="3200"/>
              </a:lnSpc>
              <a:spcBef>
                <a:spcPts val="100"/>
              </a:spcBef>
              <a:buClr>
                <a:srgbClr val="A55858"/>
              </a:buClr>
              <a:buSzPct val="75000"/>
              <a:buFont typeface="Helvetica"/>
              <a:buChar char="•"/>
              <a:defRPr sz="1400" b="0">
                <a:solidFill>
                  <a:srgbClr val="A55858"/>
                </a:solidFill>
                <a:latin typeface="Helvetica"/>
                <a:ea typeface="Helvetica"/>
                <a:cs typeface="Helvetica"/>
                <a:sym typeface="Helvetica"/>
              </a:defRPr>
            </a:pPr>
            <a:r>
              <a:rPr u="sng" dirty="0">
                <a:hlinkClick r:id="rId20"/>
              </a:rPr>
              <a:t>Internal block diagram</a:t>
            </a:r>
            <a:endParaRPr dirty="0">
              <a:solidFill>
                <a:srgbClr val="222222"/>
              </a:solidFill>
            </a:endParaRPr>
          </a:p>
          <a:p>
            <a:pPr marL="457200" indent="-317500" algn="l" defTabSz="457200">
              <a:lnSpc>
                <a:spcPts val="3200"/>
              </a:lnSpc>
              <a:spcBef>
                <a:spcPts val="100"/>
              </a:spcBef>
              <a:buClr>
                <a:srgbClr val="A55858"/>
              </a:buClr>
              <a:buSzPct val="75000"/>
              <a:buFont typeface="Helvetica"/>
              <a:buChar char="•"/>
              <a:defRPr sz="1400" b="0">
                <a:solidFill>
                  <a:srgbClr val="0B0080"/>
                </a:solidFill>
                <a:latin typeface="Helvetica"/>
                <a:ea typeface="Helvetica"/>
                <a:cs typeface="Helvetica"/>
                <a:sym typeface="Helvetica"/>
              </a:defRPr>
            </a:pPr>
            <a:r>
              <a:rPr u="sng" dirty="0">
                <a:hlinkClick r:id="rId21"/>
              </a:rPr>
              <a:t>Package diagram</a:t>
            </a:r>
            <a:endParaRPr dirty="0">
              <a:solidFill>
                <a:srgbClr val="222222"/>
              </a:solidFill>
            </a:endParaRPr>
          </a:p>
          <a:p>
            <a:pPr marL="457200" indent="-317500" algn="l" defTabSz="457200">
              <a:lnSpc>
                <a:spcPts val="3200"/>
              </a:lnSpc>
              <a:spcBef>
                <a:spcPts val="100"/>
              </a:spcBef>
              <a:buClr>
                <a:srgbClr val="A55858"/>
              </a:buClr>
              <a:buSzPct val="75000"/>
              <a:buFont typeface="Helvetica"/>
              <a:buChar char="•"/>
              <a:defRPr sz="1400" b="0">
                <a:solidFill>
                  <a:srgbClr val="0B0080"/>
                </a:solidFill>
                <a:latin typeface="Helvetica"/>
                <a:ea typeface="Helvetica"/>
                <a:cs typeface="Helvetica"/>
                <a:sym typeface="Helvetica"/>
              </a:defRPr>
            </a:pPr>
            <a:r>
              <a:rPr u="sng" dirty="0">
                <a:hlinkClick r:id="rId22"/>
              </a:rPr>
              <a:t>Use case diagram</a:t>
            </a:r>
            <a:endParaRPr dirty="0">
              <a:solidFill>
                <a:srgbClr val="222222"/>
              </a:solidFill>
            </a:endParaRPr>
          </a:p>
          <a:p>
            <a:pPr marL="457200" indent="-317500" algn="l" defTabSz="457200">
              <a:lnSpc>
                <a:spcPts val="3200"/>
              </a:lnSpc>
              <a:spcBef>
                <a:spcPts val="100"/>
              </a:spcBef>
              <a:buClr>
                <a:srgbClr val="A55858"/>
              </a:buClr>
              <a:buSzPct val="75000"/>
              <a:buFont typeface="Helvetica"/>
              <a:buChar char="•"/>
              <a:defRPr sz="1400" b="0">
                <a:solidFill>
                  <a:srgbClr val="0B0080"/>
                </a:solidFill>
                <a:latin typeface="Helvetica"/>
                <a:ea typeface="Helvetica"/>
                <a:cs typeface="Helvetica"/>
                <a:sym typeface="Helvetica"/>
              </a:defRPr>
            </a:pPr>
            <a:r>
              <a:rPr u="sng" dirty="0">
                <a:hlinkClick r:id="rId23"/>
              </a:rPr>
              <a:t>Requirement Diagram</a:t>
            </a:r>
            <a:endParaRPr dirty="0">
              <a:solidFill>
                <a:srgbClr val="222222"/>
              </a:solidFill>
            </a:endParaRPr>
          </a:p>
          <a:p>
            <a:pPr marL="457200" indent="-317500" algn="l" defTabSz="457200">
              <a:lnSpc>
                <a:spcPts val="3200"/>
              </a:lnSpc>
              <a:spcBef>
                <a:spcPts val="100"/>
              </a:spcBef>
              <a:buClr>
                <a:srgbClr val="A55858"/>
              </a:buClr>
              <a:buSzPct val="75000"/>
              <a:buFont typeface="Helvetica"/>
              <a:buChar char="•"/>
              <a:defRPr sz="1400" b="0">
                <a:solidFill>
                  <a:srgbClr val="0B0080"/>
                </a:solidFill>
                <a:latin typeface="Helvetica"/>
                <a:ea typeface="Helvetica"/>
                <a:cs typeface="Helvetica"/>
                <a:sym typeface="Helvetica"/>
              </a:defRPr>
            </a:pPr>
            <a:r>
              <a:rPr u="sng" dirty="0">
                <a:hlinkClick r:id="rId24"/>
              </a:rPr>
              <a:t>Activity diagram</a:t>
            </a:r>
            <a:endParaRPr dirty="0">
              <a:solidFill>
                <a:srgbClr val="222222"/>
              </a:solidFill>
            </a:endParaRPr>
          </a:p>
          <a:p>
            <a:pPr marL="457200" indent="-317500" algn="l" defTabSz="457200">
              <a:lnSpc>
                <a:spcPts val="3200"/>
              </a:lnSpc>
              <a:spcBef>
                <a:spcPts val="100"/>
              </a:spcBef>
              <a:buClr>
                <a:srgbClr val="A55858"/>
              </a:buClr>
              <a:buSzPct val="75000"/>
              <a:buFont typeface="Helvetica"/>
              <a:buChar char="•"/>
              <a:defRPr sz="1400" b="0">
                <a:solidFill>
                  <a:srgbClr val="0B0080"/>
                </a:solidFill>
                <a:latin typeface="Helvetica"/>
                <a:ea typeface="Helvetica"/>
                <a:cs typeface="Helvetica"/>
                <a:sym typeface="Helvetica"/>
              </a:defRPr>
            </a:pPr>
            <a:r>
              <a:rPr u="sng" dirty="0">
                <a:hlinkClick r:id="rId25"/>
              </a:rPr>
              <a:t>Sequence diagram</a:t>
            </a:r>
            <a:endParaRPr dirty="0">
              <a:solidFill>
                <a:srgbClr val="222222"/>
              </a:solidFill>
            </a:endParaRPr>
          </a:p>
          <a:p>
            <a:pPr marL="457200" indent="-317500" algn="l" defTabSz="457200">
              <a:lnSpc>
                <a:spcPts val="3200"/>
              </a:lnSpc>
              <a:spcBef>
                <a:spcPts val="100"/>
              </a:spcBef>
              <a:buClr>
                <a:srgbClr val="A55858"/>
              </a:buClr>
              <a:buSzPct val="75000"/>
              <a:buFont typeface="Helvetica"/>
              <a:buChar char="•"/>
              <a:defRPr sz="1400" b="0">
                <a:solidFill>
                  <a:srgbClr val="0B0080"/>
                </a:solidFill>
                <a:latin typeface="Helvetica"/>
                <a:ea typeface="Helvetica"/>
                <a:cs typeface="Helvetica"/>
                <a:sym typeface="Helvetica"/>
              </a:defRPr>
            </a:pPr>
            <a:r>
              <a:rPr u="sng" dirty="0">
                <a:hlinkClick r:id="rId26"/>
              </a:rPr>
              <a:t>State machine diagram</a:t>
            </a:r>
            <a:endParaRPr dirty="0">
              <a:solidFill>
                <a:srgbClr val="222222"/>
              </a:solidFill>
            </a:endParaRPr>
          </a:p>
          <a:p>
            <a:pPr marL="457200" indent="-317500" algn="l" defTabSz="457200">
              <a:lnSpc>
                <a:spcPts val="3200"/>
              </a:lnSpc>
              <a:spcBef>
                <a:spcPts val="100"/>
              </a:spcBef>
              <a:buClr>
                <a:srgbClr val="A55858"/>
              </a:buClr>
              <a:buSzPct val="75000"/>
              <a:buFont typeface="Helvetica"/>
              <a:buChar char="•"/>
              <a:defRPr sz="1400" b="0">
                <a:solidFill>
                  <a:srgbClr val="A55858"/>
                </a:solidFill>
                <a:latin typeface="Helvetica"/>
                <a:ea typeface="Helvetica"/>
                <a:cs typeface="Helvetica"/>
                <a:sym typeface="Helvetica"/>
              </a:defRPr>
            </a:pPr>
            <a:r>
              <a:rPr u="sng" dirty="0">
                <a:hlinkClick r:id="rId27"/>
              </a:rPr>
              <a:t>Parametric diagram</a:t>
            </a:r>
            <a:endParaRPr dirty="0">
              <a:solidFill>
                <a:srgbClr val="222222"/>
              </a:solidFill>
            </a:endParaRPr>
          </a:p>
        </p:txBody>
      </p:sp>
      <p:pic>
        <p:nvPicPr>
          <p:cNvPr id="135" name="Image" descr="Image"/>
          <p:cNvPicPr>
            <a:picLocks noChangeAspect="1"/>
          </p:cNvPicPr>
          <p:nvPr/>
        </p:nvPicPr>
        <p:blipFill>
          <a:blip r:embed="rId28">
            <a:extLst/>
          </a:blip>
          <a:stretch>
            <a:fillRect/>
          </a:stretch>
        </p:blipFill>
        <p:spPr>
          <a:xfrm>
            <a:off x="10685286" y="4697728"/>
            <a:ext cx="1934142" cy="2941322"/>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38" name="Workflow engine vs. Statemachine"/>
          <p:cNvSpPr txBox="1"/>
          <p:nvPr/>
        </p:nvSpPr>
        <p:spPr>
          <a:xfrm>
            <a:off x="3554890" y="602867"/>
            <a:ext cx="5210557"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Workflow engine vs. Statemachine </a:t>
            </a:r>
          </a:p>
        </p:txBody>
      </p:sp>
      <p:graphicFrame>
        <p:nvGraphicFramePr>
          <p:cNvPr id="139" name="Table"/>
          <p:cNvGraphicFramePr/>
          <p:nvPr/>
        </p:nvGraphicFramePr>
        <p:xfrm>
          <a:off x="927149" y="1637582"/>
          <a:ext cx="10898790" cy="5894524"/>
        </p:xfrm>
        <a:graphic>
          <a:graphicData uri="http://schemas.openxmlformats.org/drawingml/2006/table">
            <a:tbl>
              <a:tblPr firstRow="1" firstCol="1">
                <a:tableStyleId>{EEE7283C-3CF3-47DC-8721-378D4A62B228}</a:tableStyleId>
              </a:tblPr>
              <a:tblGrid>
                <a:gridCol w="3632930"/>
                <a:gridCol w="3632930"/>
                <a:gridCol w="3632930"/>
              </a:tblGrid>
              <a:tr h="686231">
                <a:tc>
                  <a:txBody>
                    <a:bodyPr/>
                    <a:lstStyle/>
                    <a:p>
                      <a:pPr defTabSz="914400">
                        <a:tabLst>
                          <a:tab pos="1181100" algn="l"/>
                        </a:tabLst>
                        <a:defRPr sz="1800">
                          <a:solidFill>
                            <a:srgbClr val="000000"/>
                          </a:solidFill>
                        </a:defRPr>
                      </a:pPr>
                      <a:r>
                        <a:rPr sz="2000">
                          <a:solidFill>
                            <a:srgbClr val="FFFFFF"/>
                          </a:solidFill>
                          <a:sym typeface="Helvetica Neue Medium"/>
                        </a:rPr>
                        <a:t>Category</a:t>
                      </a:r>
                    </a:p>
                  </a:txBody>
                  <a:tcPr marL="50800" marR="50800" marT="50800" marB="50800" anchor="ctr" horzOverflow="overflow"/>
                </a:tc>
                <a:tc>
                  <a:txBody>
                    <a:bodyPr/>
                    <a:lstStyle/>
                    <a:p>
                      <a:pPr defTabSz="914400">
                        <a:tabLst>
                          <a:tab pos="1181100" algn="l"/>
                        </a:tabLst>
                        <a:defRPr sz="1800">
                          <a:solidFill>
                            <a:srgbClr val="000000"/>
                          </a:solidFill>
                        </a:defRPr>
                      </a:pPr>
                      <a:r>
                        <a:rPr sz="2000">
                          <a:solidFill>
                            <a:srgbClr val="FFFFFF"/>
                          </a:solidFill>
                          <a:sym typeface="Helvetica Neue Medium"/>
                        </a:rPr>
                        <a:t>Workflow
Engine</a:t>
                      </a:r>
                    </a:p>
                  </a:txBody>
                  <a:tcPr marL="50800" marR="50800" marT="50800" marB="50800" anchor="ctr" horzOverflow="overflow"/>
                </a:tc>
                <a:tc>
                  <a:txBody>
                    <a:bodyPr/>
                    <a:lstStyle/>
                    <a:p>
                      <a:pPr defTabSz="914400">
                        <a:tabLst>
                          <a:tab pos="1181100" algn="l"/>
                        </a:tabLst>
                        <a:defRPr sz="1800">
                          <a:solidFill>
                            <a:srgbClr val="000000"/>
                          </a:solidFill>
                        </a:defRPr>
                      </a:pPr>
                      <a:r>
                        <a:rPr sz="2000">
                          <a:solidFill>
                            <a:srgbClr val="FFFFFF"/>
                          </a:solidFill>
                          <a:sym typeface="Helvetica Neue Medium"/>
                        </a:rPr>
                        <a:t>Statemachine</a:t>
                      </a:r>
                    </a:p>
                  </a:txBody>
                  <a:tcPr marL="50800" marR="50800" marT="50800" marB="50800" anchor="ctr" horzOverflow="overflow"/>
                </a:tc>
              </a:tr>
              <a:tr h="686231">
                <a:tc>
                  <a:txBody>
                    <a:bodyPr/>
                    <a:lstStyle/>
                    <a:p>
                      <a:pPr defTabSz="914400">
                        <a:tabLst>
                          <a:tab pos="1181100" algn="l"/>
                        </a:tabLst>
                        <a:defRPr sz="1800">
                          <a:solidFill>
                            <a:srgbClr val="000000"/>
                          </a:solidFill>
                        </a:defRPr>
                      </a:pPr>
                      <a:r>
                        <a:rPr sz="2000">
                          <a:solidFill>
                            <a:srgbClr val="FFFFFF"/>
                          </a:solidFill>
                          <a:sym typeface="Helvetica Neue Medium"/>
                        </a:rPr>
                        <a:t>Flexibility</a:t>
                      </a:r>
                    </a:p>
                  </a:txBody>
                  <a:tcPr marL="50800" marR="50800" marT="50800" marB="50800" anchor="ctr" horzOverflow="overflow"/>
                </a:tc>
                <a:tc>
                  <a:txBody>
                    <a:bodyPr/>
                    <a:lstStyle/>
                    <a:p>
                      <a:pPr defTabSz="914400">
                        <a:defRPr sz="1800"/>
                      </a:pPr>
                      <a:r>
                        <a:rPr sz="2000"/>
                        <a:t>sequential pattern </a:t>
                      </a:r>
                    </a:p>
                  </a:txBody>
                  <a:tcPr marL="50800" marR="50800" marT="50800" marB="50800" anchor="ctr" horzOverflow="overflow"/>
                </a:tc>
                <a:tc>
                  <a:txBody>
                    <a:bodyPr/>
                    <a:lstStyle/>
                    <a:p>
                      <a:pPr defTabSz="914400">
                        <a:defRPr sz="1800"/>
                      </a:pPr>
                      <a:r>
                        <a:rPr sz="2000"/>
                        <a:t>unordered</a:t>
                      </a:r>
                    </a:p>
                  </a:txBody>
                  <a:tcPr marL="50800" marR="50800" marT="50800" marB="50800" anchor="ctr"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Understandability</a:t>
                      </a:r>
                    </a:p>
                  </a:txBody>
                  <a:tcPr marL="50800" marR="50800" marT="50800" marB="50800" anchor="ctr" horzOverflow="overflow"/>
                </a:tc>
                <a:tc>
                  <a:txBody>
                    <a:bodyPr/>
                    <a:lstStyle/>
                    <a:p>
                      <a:pPr defTabSz="914400">
                        <a:defRPr sz="1800"/>
                      </a:pPr>
                      <a:r>
                        <a:rPr sz="2000"/>
                        <a:t>complex and appropriate for large systems
</a:t>
                      </a:r>
                    </a:p>
                  </a:txBody>
                  <a:tcPr marL="50800" marR="50800" marT="50800" marB="50800" anchor="ctr" horzOverflow="overflow"/>
                </a:tc>
                <a:tc>
                  <a:txBody>
                    <a:bodyPr/>
                    <a:lstStyle/>
                    <a:p>
                      <a:pPr defTabSz="914400">
                        <a:defRPr sz="1800"/>
                      </a:pPr>
                      <a:r>
                        <a:rPr sz="2000"/>
                        <a:t>easy but complicated to implement in large systems</a:t>
                      </a:r>
                    </a:p>
                  </a:txBody>
                  <a:tcPr marL="50800" marR="50800" marT="50800" marB="50800" anchor="ctr"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Readability</a:t>
                      </a:r>
                    </a:p>
                  </a:txBody>
                  <a:tcPr marL="50800" marR="50800" marT="50800" marB="50800" anchor="ctr" horzOverflow="overflow"/>
                </a:tc>
                <a:tc>
                  <a:txBody>
                    <a:bodyPr/>
                    <a:lstStyle/>
                    <a:p>
                      <a:pPr defTabSz="914400">
                        <a:defRPr sz="1800"/>
                      </a:pPr>
                      <a:r>
                        <a:rPr sz="2000"/>
                        <a:t>easy to read in large systems</a:t>
                      </a:r>
                    </a:p>
                  </a:txBody>
                  <a:tcPr marL="50800" marR="50800" marT="50800" marB="50800" anchor="ctr" horzOverflow="overflow"/>
                </a:tc>
                <a:tc>
                  <a:txBody>
                    <a:bodyPr/>
                    <a:lstStyle/>
                    <a:p>
                      <a:pPr defTabSz="914400">
                        <a:defRPr sz="1800"/>
                      </a:pPr>
                      <a:r>
                        <a:rPr sz="2000"/>
                        <a:t>hard to read in large systems</a:t>
                      </a:r>
                    </a:p>
                  </a:txBody>
                  <a:tcPr marL="50800" marR="50800" marT="50800" marB="50800" anchor="ctr"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Predictability</a:t>
                      </a:r>
                    </a:p>
                  </a:txBody>
                  <a:tcPr marL="50800" marR="50800" marT="50800" marB="50800" anchor="ctr" horzOverflow="overflow"/>
                </a:tc>
                <a:tc>
                  <a:txBody>
                    <a:bodyPr/>
                    <a:lstStyle/>
                    <a:p>
                      <a:pPr defTabSz="914400">
                        <a:defRPr sz="1800"/>
                      </a:pPr>
                      <a:r>
                        <a:rPr sz="2000"/>
                        <a:t>predictable and predefined</a:t>
                      </a:r>
                    </a:p>
                  </a:txBody>
                  <a:tcPr marL="50800" marR="50800" marT="50800" marB="50800" anchor="ctr" horzOverflow="overflow"/>
                </a:tc>
                <a:tc>
                  <a:txBody>
                    <a:bodyPr/>
                    <a:lstStyle/>
                    <a:p>
                      <a:pPr defTabSz="914400">
                        <a:defRPr sz="1800"/>
                      </a:pPr>
                      <a:r>
                        <a:rPr sz="2000"/>
                        <a:t>randomly as it depends on external events</a:t>
                      </a:r>
                    </a:p>
                  </a:txBody>
                  <a:tcPr marL="50800" marR="50800" marT="50800" marB="50800" anchor="ctr"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When to use?</a:t>
                      </a:r>
                    </a:p>
                  </a:txBody>
                  <a:tcPr marL="50800" marR="50800" marT="50800" marB="50800" anchor="ctr" horzOverflow="overflow"/>
                </a:tc>
                <a:tc>
                  <a:txBody>
                    <a:bodyPr/>
                    <a:lstStyle/>
                    <a:p>
                      <a:pPr defTabSz="914400">
                        <a:defRPr sz="1800"/>
                      </a:pPr>
                      <a:r>
                        <a:rPr sz="2000"/>
                        <a:t>complex systems</a:t>
                      </a:r>
                    </a:p>
                  </a:txBody>
                  <a:tcPr marL="50800" marR="50800" marT="50800" marB="50800" anchor="ctr" horzOverflow="overflow"/>
                </a:tc>
                <a:tc>
                  <a:txBody>
                    <a:bodyPr/>
                    <a:lstStyle/>
                    <a:p>
                      <a:pPr defTabSz="914400">
                        <a:defRPr sz="1800"/>
                      </a:pPr>
                      <a:r>
                        <a:rPr sz="2000"/>
                        <a:t>small systems</a:t>
                      </a:r>
                    </a:p>
                  </a:txBody>
                  <a:tcPr marL="50800" marR="50800" marT="50800" marB="50800" anchor="ctr"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Standard</a:t>
                      </a:r>
                    </a:p>
                  </a:txBody>
                  <a:tcPr marL="50800" marR="50800" marT="50800" marB="50800" anchor="ctr" horzOverflow="overflow"/>
                </a:tc>
                <a:tc>
                  <a:txBody>
                    <a:bodyPr/>
                    <a:lstStyle/>
                    <a:p>
                      <a:pPr defTabSz="914400">
                        <a:defRPr sz="1800"/>
                      </a:pPr>
                      <a:r>
                        <a:rPr sz="2000"/>
                        <a:t>BPMN 2.x</a:t>
                      </a:r>
                    </a:p>
                  </a:txBody>
                  <a:tcPr marL="50800" marR="50800" marT="50800" marB="50800" anchor="ctr" horzOverflow="overflow"/>
                </a:tc>
                <a:tc>
                  <a:txBody>
                    <a:bodyPr/>
                    <a:lstStyle/>
                    <a:p>
                      <a:pPr defTabSz="914400">
                        <a:defRPr sz="1800"/>
                      </a:pPr>
                      <a:r>
                        <a:rPr sz="2000"/>
                        <a:t>None</a:t>
                      </a:r>
                    </a:p>
                  </a:txBody>
                  <a:tcPr marL="50800" marR="50800" marT="50800" marB="50800" anchor="ctr"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Graphical representation</a:t>
                      </a:r>
                    </a:p>
                  </a:txBody>
                  <a:tcPr marL="50800" marR="50800" marT="50800" marB="50800" anchor="ctr" horzOverflow="overflow"/>
                </a:tc>
                <a:tc>
                  <a:txBody>
                    <a:bodyPr/>
                    <a:lstStyle/>
                    <a:p>
                      <a:pPr defTabSz="914400">
                        <a:defRPr sz="1800"/>
                      </a:pPr>
                      <a:r>
                        <a:rPr sz="2000"/>
                        <a:t>BPMN components</a:t>
                      </a:r>
                    </a:p>
                  </a:txBody>
                  <a:tcPr marL="50800" marR="50800" marT="50800" marB="50800" anchor="ctr" horzOverflow="overflow">
                    <a:lnB w="12700">
                      <a:solidFill>
                        <a:srgbClr val="606060"/>
                      </a:solidFill>
                      <a:miter lim="400000"/>
                    </a:lnB>
                  </a:tcPr>
                </a:tc>
                <a:tc>
                  <a:txBody>
                    <a:bodyPr/>
                    <a:lstStyle/>
                    <a:p>
                      <a:pPr defTabSz="914400">
                        <a:defRPr sz="1800"/>
                      </a:pPr>
                      <a:r>
                        <a:rPr sz="2000"/>
                        <a:t>Represented through UML state diagrams</a:t>
                      </a:r>
                    </a:p>
                  </a:txBody>
                  <a:tcPr marL="50800" marR="50800" marT="50800" marB="50800" anchor="ctr" horzOverflow="overflow">
                    <a:lnR w="12700">
                      <a:solidFill>
                        <a:srgbClr val="5D5D5D"/>
                      </a:solidFill>
                      <a:miter lim="400000"/>
                    </a:lnR>
                    <a:lnB w="12700">
                      <a:solidFill>
                        <a:srgbClr val="606060"/>
                      </a:solidFill>
                      <a:miter lim="400000"/>
                    </a:lnB>
                  </a:tcPr>
                </a:tc>
              </a:tr>
            </a:tbl>
          </a:graphicData>
        </a:graphic>
      </p:graphicFrame>
      <p:sp>
        <p:nvSpPr>
          <p:cNvPr id="140" name="Source: https://workflowengine.io/blog/workflow-engine-vs-state-machine/"/>
          <p:cNvSpPr txBox="1"/>
          <p:nvPr/>
        </p:nvSpPr>
        <p:spPr>
          <a:xfrm>
            <a:off x="902686" y="7820285"/>
            <a:ext cx="7788860" cy="374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800" b="0"/>
            </a:pPr>
            <a:r>
              <a:t>Source: </a:t>
            </a:r>
            <a:r>
              <a:rPr u="sng">
                <a:hlinkClick r:id="rId2"/>
              </a:rPr>
              <a:t>https://workflowengine.io/blog/workflow-engine-vs-state-machine/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43" name="Building blocks of Statemachine"/>
          <p:cNvSpPr txBox="1"/>
          <p:nvPr/>
        </p:nvSpPr>
        <p:spPr>
          <a:xfrm>
            <a:off x="3899176" y="640893"/>
            <a:ext cx="4808830"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lvl="1" indent="0" algn="l"/>
            <a:r>
              <a:t>Building blocks of Statemachine</a:t>
            </a:r>
          </a:p>
        </p:txBody>
      </p:sp>
      <p:graphicFrame>
        <p:nvGraphicFramePr>
          <p:cNvPr id="144" name="Table"/>
          <p:cNvGraphicFramePr/>
          <p:nvPr/>
        </p:nvGraphicFramePr>
        <p:xfrm>
          <a:off x="958850" y="1276349"/>
          <a:ext cx="11087100" cy="7980680"/>
        </p:xfrm>
        <a:graphic>
          <a:graphicData uri="http://schemas.openxmlformats.org/drawingml/2006/table">
            <a:tbl>
              <a:tblPr firstRow="1" firstCol="1">
                <a:tableStyleId>{EEE7283C-3CF3-47DC-8721-378D4A62B228}</a:tableStyleId>
              </a:tblPr>
              <a:tblGrid>
                <a:gridCol w="3695700"/>
                <a:gridCol w="3695700"/>
                <a:gridCol w="3695700"/>
              </a:tblGrid>
              <a:tr h="480060">
                <a:tc>
                  <a:txBody>
                    <a:bodyPr/>
                    <a:lstStyle/>
                    <a:p>
                      <a:pPr defTabSz="914400">
                        <a:tabLst>
                          <a:tab pos="1181100" algn="l"/>
                        </a:tabLst>
                        <a:defRPr sz="1800">
                          <a:solidFill>
                            <a:srgbClr val="000000"/>
                          </a:solidFill>
                        </a:defRPr>
                      </a:pPr>
                      <a:r>
                        <a:rPr sz="1500">
                          <a:solidFill>
                            <a:srgbClr val="FFFFFF"/>
                          </a:solidFill>
                          <a:sym typeface="Helvetica Neue Medium"/>
                        </a:rPr>
                        <a:t>Item</a:t>
                      </a:r>
                    </a:p>
                  </a:txBody>
                  <a:tcPr marL="50800" marR="50800" marT="50800" marB="50800" anchor="ctr" horzOverflow="overflow"/>
                </a:tc>
                <a:tc>
                  <a:txBody>
                    <a:bodyPr/>
                    <a:lstStyle/>
                    <a:p>
                      <a:pPr defTabSz="914400">
                        <a:tabLst>
                          <a:tab pos="1181100" algn="l"/>
                        </a:tabLst>
                        <a:defRPr sz="1800">
                          <a:solidFill>
                            <a:srgbClr val="000000"/>
                          </a:solidFill>
                        </a:defRPr>
                      </a:pPr>
                      <a:r>
                        <a:rPr sz="1500">
                          <a:solidFill>
                            <a:srgbClr val="FFFFFF"/>
                          </a:solidFill>
                          <a:sym typeface="Helvetica Neue Medium"/>
                        </a:rPr>
                        <a:t>Description</a:t>
                      </a:r>
                    </a:p>
                  </a:txBody>
                  <a:tcPr marL="50800" marR="50800" marT="50800" marB="50800" anchor="ctr" horzOverflow="overflow"/>
                </a:tc>
                <a:tc>
                  <a:txBody>
                    <a:bodyPr/>
                    <a:lstStyle/>
                    <a:p>
                      <a:pPr defTabSz="914400">
                        <a:tabLst>
                          <a:tab pos="1181100" algn="l"/>
                        </a:tabLst>
                        <a:defRPr sz="1800">
                          <a:solidFill>
                            <a:srgbClr val="000000"/>
                          </a:solidFill>
                        </a:defRPr>
                      </a:pPr>
                      <a:r>
                        <a:rPr sz="1500">
                          <a:solidFill>
                            <a:srgbClr val="FFFFFF"/>
                          </a:solidFill>
                          <a:sym typeface="Helvetica Neue Medium"/>
                        </a:rPr>
                        <a:t>UML Representation</a:t>
                      </a:r>
                    </a:p>
                  </a:txBody>
                  <a:tcPr marL="50800" marR="50800" marT="50800" marB="50800" anchor="ctr" horzOverflow="overflow"/>
                </a:tc>
              </a:tr>
              <a:tr h="480060">
                <a:tc>
                  <a:txBody>
                    <a:bodyPr/>
                    <a:lstStyle/>
                    <a:p>
                      <a:pPr defTabSz="914400">
                        <a:tabLst>
                          <a:tab pos="1181100" algn="l"/>
                        </a:tabLst>
                        <a:defRPr sz="1800">
                          <a:solidFill>
                            <a:srgbClr val="000000"/>
                          </a:solidFill>
                        </a:defRPr>
                      </a:pPr>
                      <a:r>
                        <a:rPr sz="1500">
                          <a:solidFill>
                            <a:srgbClr val="FFFFFF"/>
                          </a:solidFill>
                          <a:sym typeface="Helvetica Neue Medium"/>
                        </a:rPr>
                        <a:t>State</a:t>
                      </a:r>
                    </a:p>
                  </a:txBody>
                  <a:tcPr marL="50800" marR="50800" marT="50800" marB="50800" anchor="ctr" horzOverflow="overflow"/>
                </a:tc>
                <a:tc>
                  <a:txBody>
                    <a:bodyPr/>
                    <a:lstStyle/>
                    <a:p>
                      <a:pPr defTabSz="914400">
                        <a:defRPr sz="1800"/>
                      </a:pPr>
                      <a:r>
                        <a:rPr sz="1500"/>
                        <a:t>model of the system</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2"/>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Transition</a:t>
                      </a:r>
                    </a:p>
                  </a:txBody>
                  <a:tcPr marL="50800" marR="50800" marT="50800" marB="50800" anchor="ctr" horzOverflow="overflow"/>
                </a:tc>
                <a:tc>
                  <a:txBody>
                    <a:bodyPr/>
                    <a:lstStyle/>
                    <a:p>
                      <a:pPr defTabSz="914400">
                        <a:defRPr sz="1800"/>
                      </a:pPr>
                      <a:r>
                        <a:rPr sz="1500"/>
                        <a:t>relationship between a source state and a target state</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3"/>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Internal transition</a:t>
                      </a:r>
                    </a:p>
                  </a:txBody>
                  <a:tcPr marL="50800" marR="50800" marT="50800" marB="50800" anchor="ctr" horzOverflow="overflow"/>
                </a:tc>
                <a:tc>
                  <a:txBody>
                    <a:bodyPr/>
                    <a:lstStyle/>
                    <a:p>
                      <a:pPr defTabSz="914400">
                        <a:defRPr sz="1800"/>
                      </a:pPr>
                      <a:r>
                        <a:rPr sz="1500"/>
                        <a:t>the source state and the target state are always the same </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3"/>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Event</a:t>
                      </a:r>
                    </a:p>
                  </a:txBody>
                  <a:tcPr marL="50800" marR="50800" marT="50800" marB="50800" anchor="ctr" horzOverflow="overflow"/>
                </a:tc>
                <a:tc>
                  <a:txBody>
                    <a:bodyPr/>
                    <a:lstStyle/>
                    <a:p>
                      <a:pPr defTabSz="914400">
                        <a:defRPr sz="1800"/>
                      </a:pPr>
                      <a:r>
                        <a:rPr sz="1500"/>
                        <a:t>the impulse/signal which triggers a state change</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Initial state</a:t>
                      </a:r>
                    </a:p>
                  </a:txBody>
                  <a:tcPr marL="50800" marR="50800" marT="50800" marB="50800" anchor="ctr" horzOverflow="overflow"/>
                </a:tc>
                <a:tc>
                  <a:txBody>
                    <a:bodyPr/>
                    <a:lstStyle/>
                    <a:p>
                      <a:pPr defTabSz="914400">
                        <a:defRPr sz="1800"/>
                      </a:pPr>
                      <a:r>
                        <a:rPr sz="1500"/>
                        <a:t>the initial state of the machine(mandatory)</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4"/>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End state</a:t>
                      </a:r>
                    </a:p>
                  </a:txBody>
                  <a:tcPr marL="50800" marR="50800" marT="50800" marB="50800" anchor="ctr" horzOverflow="overflow"/>
                </a:tc>
                <a:tc>
                  <a:txBody>
                    <a:bodyPr/>
                    <a:lstStyle/>
                    <a:p>
                      <a:pPr defTabSz="914400">
                        <a:defRPr sz="1800"/>
                      </a:pPr>
                      <a:r>
                        <a:rPr sz="1500"/>
                        <a:t>final state(mandatory)</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5"/>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History state</a:t>
                      </a:r>
                    </a:p>
                  </a:txBody>
                  <a:tcPr marL="50800" marR="50800" marT="50800" marB="50800" anchor="ctr" horzOverflow="overflow"/>
                </a:tc>
                <a:tc>
                  <a:txBody>
                    <a:bodyPr/>
                    <a:lstStyle/>
                    <a:p>
                      <a:pPr defTabSz="914400">
                        <a:defRPr sz="1800"/>
                      </a:pPr>
                      <a:r>
                        <a:rPr sz="1500"/>
                        <a:t>pseudo state linking previous state</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6"/>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Choice state</a:t>
                      </a:r>
                    </a:p>
                  </a:txBody>
                  <a:tcPr marL="50800" marR="50800" marT="50800" marB="50800" anchor="ctr" horzOverflow="overflow"/>
                </a:tc>
                <a:tc>
                  <a:txBody>
                    <a:bodyPr/>
                    <a:lstStyle/>
                    <a:p>
                      <a:pPr defTabSz="914400">
                        <a:defRPr sz="1800"/>
                      </a:pPr>
                      <a:r>
                        <a:rPr sz="1500"/>
                        <a:t>pseudo state allowing a transition choice based on some input (similar to if/elseif/else structure )</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7"/>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Junction state</a:t>
                      </a:r>
                    </a:p>
                  </a:txBody>
                  <a:tcPr marL="50800" marR="50800" marT="50800" marB="50800" anchor="ctr" horzOverflow="overflow"/>
                </a:tc>
                <a:tc>
                  <a:txBody>
                    <a:bodyPr/>
                    <a:lstStyle/>
                    <a:p>
                      <a:pPr defTabSz="914400">
                        <a:defRPr sz="1800"/>
                      </a:pPr>
                      <a:r>
                        <a:rPr sz="1500"/>
                        <a:t>similar to choice state but has multiple incoming transitions </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8"/>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Region</a:t>
                      </a:r>
                    </a:p>
                  </a:txBody>
                  <a:tcPr marL="50800" marR="50800" marT="50800" marB="50800" anchor="ctr" horzOverflow="overflow"/>
                </a:tc>
                <a:tc>
                  <a:txBody>
                    <a:bodyPr/>
                    <a:lstStyle/>
                    <a:p>
                      <a:pPr defTabSz="914400">
                        <a:defRPr sz="1800"/>
                      </a:pPr>
                      <a:r>
                        <a:rPr sz="1500"/>
                        <a:t>composite state or sub state machine </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9"/>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Action</a:t>
                      </a:r>
                    </a:p>
                  </a:txBody>
                  <a:tcPr marL="50800" marR="50800" marT="50800" marB="50800" anchor="ctr" horzOverflow="overflow"/>
                </a:tc>
                <a:tc>
                  <a:txBody>
                    <a:bodyPr/>
                    <a:lstStyle/>
                    <a:p>
                      <a:pPr defTabSz="914400">
                        <a:defRPr sz="1800"/>
                      </a:pPr>
                      <a:r>
                        <a:rPr sz="1500"/>
                        <a:t>behavior run during state transition </a:t>
                      </a:r>
                    </a:p>
                  </a:txBody>
                  <a:tcPr marL="50800" marR="50800" marT="50800" marB="50800" anchor="ctr" horzOverflow="overflow"/>
                </a:tc>
                <a:tc>
                  <a:txBody>
                    <a:bodyPr/>
                    <a:lstStyle/>
                    <a:p>
                      <a:pPr defTabSz="914400">
                        <a:defRPr sz="1800"/>
                      </a:pPr>
                      <a:r>
                        <a:rPr sz="1500"/>
                        <a:t>usually specified on the transition arrow</a:t>
                      </a:r>
                    </a:p>
                  </a:txBody>
                  <a:tcPr marL="50800" marR="50800" marT="50800" marB="50800" anchor="ctr" horzOverflow="overflow">
                    <a:lnR w="12700">
                      <a:solidFill>
                        <a:srgbClr val="5D5D5D"/>
                      </a:solidFill>
                      <a:miter lim="400000"/>
                    </a:lnR>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Guard</a:t>
                      </a:r>
                    </a:p>
                  </a:txBody>
                  <a:tcPr marL="50800" marR="50800" marT="50800" marB="50800" anchor="ctr" horzOverflow="overflow"/>
                </a:tc>
                <a:tc>
                  <a:txBody>
                    <a:bodyPr/>
                    <a:lstStyle/>
                    <a:p>
                      <a:pPr defTabSz="914400">
                        <a:defRPr sz="1800"/>
                      </a:pPr>
                      <a:r>
                        <a:rPr sz="1500"/>
                        <a:t>an expression evaluated dynamically based on variables and parameters </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Entry point </a:t>
                      </a:r>
                    </a:p>
                  </a:txBody>
                  <a:tcPr marL="50800" marR="50800" marT="50800" marB="50800" anchor="ctr" horzOverflow="overflow"/>
                </a:tc>
                <a:tc>
                  <a:txBody>
                    <a:bodyPr/>
                    <a:lstStyle/>
                    <a:p>
                      <a:pPr defTabSz="914400">
                        <a:defRPr sz="1800"/>
                      </a:pPr>
                      <a:r>
                        <a:rPr sz="1500"/>
                        <a:t>pseudo state when entering into submachine</a:t>
                      </a:r>
                    </a:p>
                  </a:txBody>
                  <a:tcPr marL="50800" marR="50800" marT="50800" marB="50800" anchor="ctr" horzOverflow="overflow"/>
                </a:tc>
                <a:tc>
                  <a:txBody>
                    <a:bodyPr/>
                    <a:lstStyle/>
                    <a:p>
                      <a:pPr defTabSz="914400">
                        <a:defRPr sz="1500"/>
                      </a:pPr>
                      <a:endParaRPr/>
                    </a:p>
                  </a:txBody>
                  <a:tcPr marL="50800" marR="50800" marT="50800" marB="50800" anchor="ctr" horzOverflow="overflow">
                    <a:lnR w="12700">
                      <a:solidFill>
                        <a:srgbClr val="5D5D5D"/>
                      </a:solidFill>
                      <a:miter lim="400000"/>
                    </a:lnR>
                    <a:blipFill rotWithShape="1">
                      <a:blip r:embed="rId10"/>
                      <a:srcRect/>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Exit point</a:t>
                      </a:r>
                    </a:p>
                  </a:txBody>
                  <a:tcPr marL="50800" marR="50800" marT="50800" marB="50800" anchor="ctr" horzOverflow="overflow"/>
                </a:tc>
                <a:tc>
                  <a:txBody>
                    <a:bodyPr/>
                    <a:lstStyle/>
                    <a:p>
                      <a:pPr defTabSz="914400">
                        <a:defRPr sz="1800"/>
                      </a:pPr>
                      <a:r>
                        <a:rPr sz="1500"/>
                        <a:t>pseudo state when exiting submachine</a:t>
                      </a:r>
                    </a:p>
                  </a:txBody>
                  <a:tcPr marL="50800" marR="50800" marT="50800" marB="50800" anchor="ctr" horzOverflow="overflow">
                    <a:lnB w="12700">
                      <a:solidFill>
                        <a:srgbClr val="606060"/>
                      </a:solidFill>
                      <a:miter lim="400000"/>
                    </a:lnB>
                  </a:tcPr>
                </a:tc>
                <a:tc>
                  <a:txBody>
                    <a:bodyPr/>
                    <a:lstStyle/>
                    <a:p>
                      <a:pPr defTabSz="914400">
                        <a:defRPr sz="1500"/>
                      </a:pPr>
                      <a:endParaRPr/>
                    </a:p>
                  </a:txBody>
                  <a:tcPr marL="50800" marR="50800" marT="50800" marB="50800" anchor="ctr" horzOverflow="overflow">
                    <a:lnR w="12700">
                      <a:solidFill>
                        <a:srgbClr val="5D5D5D"/>
                      </a:solidFill>
                      <a:miter lim="400000"/>
                    </a:lnR>
                    <a:lnB w="12700">
                      <a:solidFill>
                        <a:srgbClr val="606060"/>
                      </a:solidFill>
                      <a:miter lim="400000"/>
                    </a:lnB>
                    <a:blipFill rotWithShape="1">
                      <a:blip r:embed="rId11"/>
                      <a:srcRect/>
                      <a:stretch>
                        <a:fillRect/>
                      </a:stretch>
                    </a:blipFill>
                  </a:tcPr>
                </a:tc>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47" name="What?"/>
          <p:cNvSpPr txBox="1"/>
          <p:nvPr/>
        </p:nvSpPr>
        <p:spPr>
          <a:xfrm>
            <a:off x="5693623" y="425414"/>
            <a:ext cx="1034492"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What?</a:t>
            </a:r>
          </a:p>
        </p:txBody>
      </p:sp>
      <p:sp>
        <p:nvSpPr>
          <p:cNvPr id="148" name="SSM:…"/>
          <p:cNvSpPr txBox="1"/>
          <p:nvPr/>
        </p:nvSpPr>
        <p:spPr>
          <a:xfrm>
            <a:off x="1011774" y="1595418"/>
            <a:ext cx="7300469" cy="30159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1800"/>
            </a:pPr>
            <a:r>
              <a:t>SSM:</a:t>
            </a:r>
          </a:p>
          <a:p>
            <a:pPr algn="l">
              <a:defRPr sz="1800"/>
            </a:pPr>
            <a:endParaRPr/>
          </a:p>
          <a:p>
            <a:pPr marL="250031" indent="-250031" algn="l">
              <a:buSzPct val="145000"/>
              <a:buChar char="‣"/>
              <a:defRPr sz="1800"/>
            </a:pPr>
            <a:r>
              <a:t> Implements the traditional state machine  </a:t>
            </a:r>
          </a:p>
          <a:p>
            <a:pPr marL="333374" indent="-333374" algn="l">
              <a:buSzPct val="145000"/>
              <a:buChar char="‣"/>
              <a:defRPr sz="1800"/>
            </a:pPr>
            <a:r>
              <a:t>Integration with Spring IoC and Spring Boot </a:t>
            </a:r>
          </a:p>
          <a:p>
            <a:pPr marL="333374" indent="-333374" algn="l">
              <a:buSzPct val="145000"/>
              <a:buChar char="‣"/>
              <a:defRPr sz="1800"/>
            </a:pPr>
            <a:r>
              <a:t>Hierarchical state machine structure</a:t>
            </a:r>
          </a:p>
          <a:p>
            <a:pPr marL="333374" indent="-333374" algn="l">
              <a:buSzPct val="145000"/>
              <a:buChar char="‣"/>
              <a:defRPr sz="1800"/>
            </a:pPr>
            <a:r>
              <a:t>Support for regions, sub-machines</a:t>
            </a:r>
          </a:p>
          <a:p>
            <a:pPr marL="333374" indent="-333374" algn="l">
              <a:buSzPct val="145000"/>
              <a:buChar char="‣"/>
              <a:defRPr sz="1800"/>
            </a:pPr>
            <a:r>
              <a:t>Support for Eclipse modeling framework (Papyrus)</a:t>
            </a:r>
          </a:p>
          <a:p>
            <a:pPr marL="333374" indent="-333374" algn="l">
              <a:buSzPct val="145000"/>
              <a:buChar char="‣"/>
              <a:defRPr sz="1800"/>
            </a:pPr>
            <a:r>
              <a:t>Supports distributed states through the use of Zookeeper</a:t>
            </a:r>
          </a:p>
          <a:p>
            <a:pPr marL="333374" indent="-333374" algn="l">
              <a:buSzPct val="145000"/>
              <a:buChar char="‣"/>
              <a:defRPr sz="1800"/>
            </a:pPr>
            <a:r>
              <a:t>Testing support</a:t>
            </a:r>
          </a:p>
          <a:p>
            <a:pPr marL="333374" indent="-333374" algn="l">
              <a:buSzPct val="145000"/>
              <a:buChar char="‣"/>
              <a:defRPr sz="1800"/>
            </a:pPr>
            <a:r>
              <a:t>3rd party modules: </a:t>
            </a:r>
            <a:r>
              <a:rPr sz="1000" u="sng">
                <a:hlinkClick r:id="rId2"/>
              </a:rPr>
              <a:t>https://docs.spring.io/spring-statemachine/docs/3.0.0.M1/reference/#modules</a:t>
            </a:r>
          </a:p>
        </p:txBody>
      </p:sp>
      <p:sp>
        <p:nvSpPr>
          <p:cNvPr id="149" name="Text"/>
          <p:cNvSpPr txBox="1"/>
          <p:nvPr/>
        </p:nvSpPr>
        <p:spPr>
          <a:xfrm>
            <a:off x="7347248" y="8358431"/>
            <a:ext cx="152401"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lnSpc>
                <a:spcPts val="2800"/>
              </a:lnSpc>
              <a:defRPr sz="1200" b="0" u="sng">
                <a:solidFill>
                  <a:srgbClr val="0000EE"/>
                </a:solidFill>
                <a:latin typeface="Times"/>
                <a:ea typeface="Times"/>
                <a:cs typeface="Times"/>
                <a:sym typeface="Times"/>
                <a:hlinkClick r:id="rId3"/>
              </a:defRPr>
            </a:lvl1pPr>
          </a:lstStyle>
          <a:p>
            <a:r>
              <a:rPr>
                <a:hlinkClick r:id="rId3"/>
              </a:rPr>
              <a:t> </a:t>
            </a:r>
          </a:p>
        </p:txBody>
      </p:sp>
      <p:pic>
        <p:nvPicPr>
          <p:cNvPr id="150" name="Image" descr="Image"/>
          <p:cNvPicPr>
            <a:picLocks noChangeAspect="1"/>
          </p:cNvPicPr>
          <p:nvPr/>
        </p:nvPicPr>
        <p:blipFill>
          <a:blip r:embed="rId4">
            <a:extLst/>
          </a:blip>
          <a:stretch>
            <a:fillRect/>
          </a:stretch>
        </p:blipFill>
        <p:spPr>
          <a:xfrm>
            <a:off x="2031690" y="1383941"/>
            <a:ext cx="2755901" cy="85090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53" name="Why?"/>
          <p:cNvSpPr txBox="1"/>
          <p:nvPr/>
        </p:nvSpPr>
        <p:spPr>
          <a:xfrm>
            <a:off x="6085206" y="513298"/>
            <a:ext cx="910439"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Why?</a:t>
            </a:r>
          </a:p>
        </p:txBody>
      </p:sp>
      <p:sp>
        <p:nvSpPr>
          <p:cNvPr id="154" name="Traditionally, state machines are added to an existing project when developers realize that the code base is starting to look like a plate full of spaghetti. Spaghetti code looks like a never ending, hierarchical structure of IF, ELSE, and BREAK clauses, and compilers should probably ask developers to go home when things are starting to look too complex."/>
          <p:cNvSpPr txBox="1"/>
          <p:nvPr/>
        </p:nvSpPr>
        <p:spPr>
          <a:xfrm>
            <a:off x="778211" y="1683266"/>
            <a:ext cx="11441603" cy="825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457200">
              <a:lnSpc>
                <a:spcPts val="3700"/>
              </a:lnSpc>
              <a:defRPr sz="1600" b="0">
                <a:latin typeface="Helvetica"/>
                <a:ea typeface="Helvetica"/>
                <a:cs typeface="Helvetica"/>
                <a:sym typeface="Helvetica"/>
              </a:defRPr>
            </a:lvl1pPr>
          </a:lstStyle>
          <a:p>
            <a:r>
              <a:rPr dirty="0"/>
              <a:t>Traditionally, state machines are added to an existing project when developers realize that the code base is starting to look like a plate full of spaghetti. Spaghetti code looks like a never ending, hierarchical structure of IF, ELSE, and BREAK clauses, and compilers should probably ask developers to go home when things are starting to look too complex.</a:t>
            </a:r>
          </a:p>
        </p:txBody>
      </p:sp>
      <p:sp>
        <p:nvSpPr>
          <p:cNvPr id="155" name="You are already trying to implement a state machine when you:…"/>
          <p:cNvSpPr txBox="1"/>
          <p:nvPr/>
        </p:nvSpPr>
        <p:spPr>
          <a:xfrm>
            <a:off x="778211" y="4339340"/>
            <a:ext cx="11266610" cy="383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lnSpc>
                <a:spcPts val="4400"/>
              </a:lnSpc>
              <a:spcBef>
                <a:spcPts val="2000"/>
              </a:spcBef>
              <a:defRPr sz="1600" b="0">
                <a:latin typeface="Helvetica"/>
                <a:ea typeface="Helvetica"/>
                <a:cs typeface="Helvetica"/>
                <a:sym typeface="Helvetica"/>
              </a:defRPr>
            </a:pPr>
            <a:r>
              <a:rPr dirty="0"/>
              <a:t>You are already trying to implement a state machine when you:</a:t>
            </a:r>
          </a:p>
          <a:p>
            <a:pPr marL="457200" indent="-317500" algn="l" defTabSz="457200">
              <a:lnSpc>
                <a:spcPts val="4400"/>
              </a:lnSpc>
              <a:spcBef>
                <a:spcPts val="1000"/>
              </a:spcBef>
              <a:buClr>
                <a:srgbClr val="000000"/>
              </a:buClr>
              <a:buSzPct val="75000"/>
              <a:buFont typeface="Helvetica"/>
              <a:buChar char="•"/>
              <a:defRPr sz="1600" b="0">
                <a:latin typeface="Helvetica"/>
                <a:ea typeface="Helvetica"/>
                <a:cs typeface="Helvetica"/>
                <a:sym typeface="Helvetica"/>
              </a:defRPr>
            </a:pPr>
            <a:r>
              <a:rPr dirty="0"/>
              <a:t>Use </a:t>
            </a:r>
            <a:r>
              <a:rPr dirty="0" err="1"/>
              <a:t>boolean</a:t>
            </a:r>
            <a:r>
              <a:rPr dirty="0"/>
              <a:t> flags or </a:t>
            </a:r>
            <a:r>
              <a:rPr dirty="0" err="1"/>
              <a:t>enums</a:t>
            </a:r>
            <a:r>
              <a:rPr dirty="0"/>
              <a:t> to model situations.</a:t>
            </a:r>
            <a:br>
              <a:rPr dirty="0"/>
            </a:br>
            <a:endParaRPr dirty="0"/>
          </a:p>
          <a:p>
            <a:pPr marL="457200" indent="-317500" algn="l" defTabSz="457200">
              <a:lnSpc>
                <a:spcPts val="4400"/>
              </a:lnSpc>
              <a:spcBef>
                <a:spcPts val="1000"/>
              </a:spcBef>
              <a:buClr>
                <a:srgbClr val="000000"/>
              </a:buClr>
              <a:buSzPct val="75000"/>
              <a:buFont typeface="Helvetica"/>
              <a:buChar char="•"/>
              <a:defRPr sz="1600" b="0">
                <a:latin typeface="Helvetica"/>
                <a:ea typeface="Helvetica"/>
                <a:cs typeface="Helvetica"/>
                <a:sym typeface="Helvetica"/>
              </a:defRPr>
            </a:pPr>
            <a:r>
              <a:rPr dirty="0"/>
              <a:t>Have variables that have meaning only for some part of your application lifecycle.</a:t>
            </a:r>
            <a:br>
              <a:rPr dirty="0"/>
            </a:br>
            <a:endParaRPr dirty="0"/>
          </a:p>
          <a:p>
            <a:pPr marL="457200" indent="-317500" algn="l" defTabSz="457200">
              <a:lnSpc>
                <a:spcPts val="4400"/>
              </a:lnSpc>
              <a:spcBef>
                <a:spcPts val="1000"/>
              </a:spcBef>
              <a:buClr>
                <a:srgbClr val="000000"/>
              </a:buClr>
              <a:buSzPct val="75000"/>
              <a:buFont typeface="Helvetica"/>
              <a:buChar char="•"/>
              <a:defRPr sz="1600" b="0">
                <a:latin typeface="Helvetica"/>
                <a:ea typeface="Helvetica"/>
                <a:cs typeface="Helvetica"/>
                <a:sym typeface="Helvetica"/>
              </a:defRPr>
            </a:pPr>
            <a:r>
              <a:rPr dirty="0"/>
              <a:t>Loop through an if-else structure (or, worse, multiple such structures), check whether a particular flag or </a:t>
            </a:r>
            <a:r>
              <a:rPr dirty="0" err="1"/>
              <a:t>enum</a:t>
            </a:r>
            <a:r>
              <a:rPr dirty="0"/>
              <a:t> is set, and then make further exceptions about what to do when certain combinations of your flags and </a:t>
            </a:r>
            <a:r>
              <a:rPr dirty="0" err="1"/>
              <a:t>enums</a:t>
            </a:r>
            <a:r>
              <a:rPr dirty="0"/>
              <a:t> exist or do not exist.</a:t>
            </a:r>
            <a:br>
              <a:rPr dirty="0"/>
            </a:b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58" name="Hands-on: Modeling RESTfull APIs using SSM"/>
          <p:cNvSpPr txBox="1"/>
          <p:nvPr/>
        </p:nvSpPr>
        <p:spPr>
          <a:xfrm>
            <a:off x="3235330" y="463440"/>
            <a:ext cx="6762294"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Hands-on: Modeling RESTfull APIs using SSM</a:t>
            </a:r>
          </a:p>
        </p:txBody>
      </p:sp>
      <p:grpSp>
        <p:nvGrpSpPr>
          <p:cNvPr id="161" name="Image Gallery"/>
          <p:cNvGrpSpPr/>
          <p:nvPr/>
        </p:nvGrpSpPr>
        <p:grpSpPr>
          <a:xfrm>
            <a:off x="445490" y="2482953"/>
            <a:ext cx="6585631" cy="5326426"/>
            <a:chOff x="0" y="0"/>
            <a:chExt cx="6585630" cy="5326424"/>
          </a:xfrm>
        </p:grpSpPr>
        <p:pic>
          <p:nvPicPr>
            <p:cNvPr id="159" name="Create Contact Diagram.png" descr="Create Contact Diagram.png"/>
            <p:cNvPicPr>
              <a:picLocks noChangeAspect="1"/>
            </p:cNvPicPr>
            <p:nvPr/>
          </p:nvPicPr>
          <p:blipFill>
            <a:blip r:embed="rId2">
              <a:extLst/>
            </a:blip>
            <a:srcRect t="11" b="11"/>
            <a:stretch>
              <a:fillRect/>
            </a:stretch>
          </p:blipFill>
          <p:spPr>
            <a:xfrm>
              <a:off x="0" y="0"/>
              <a:ext cx="6585631" cy="4787693"/>
            </a:xfrm>
            <a:prstGeom prst="rect">
              <a:avLst/>
            </a:prstGeom>
            <a:ln w="12700" cap="flat">
              <a:noFill/>
              <a:miter lim="400000"/>
            </a:ln>
            <a:effectLst/>
          </p:spPr>
        </p:pic>
        <p:sp>
          <p:nvSpPr>
            <p:cNvPr id="160" name="Create Contact"/>
            <p:cNvSpPr/>
            <p:nvPr/>
          </p:nvSpPr>
          <p:spPr>
            <a:xfrm>
              <a:off x="0" y="4863892"/>
              <a:ext cx="6585631" cy="4625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defRPr sz="2000"/>
              </a:lvl1pPr>
            </a:lstStyle>
            <a:p>
              <a:r>
                <a:t>Create Contact</a:t>
              </a:r>
            </a:p>
          </p:txBody>
        </p:sp>
      </p:grpSp>
      <p:pic>
        <p:nvPicPr>
          <p:cNvPr id="162" name="Image" descr="Image"/>
          <p:cNvPicPr>
            <a:picLocks noChangeAspect="1"/>
          </p:cNvPicPr>
          <p:nvPr/>
        </p:nvPicPr>
        <p:blipFill>
          <a:blip r:embed="rId3">
            <a:extLst/>
          </a:blip>
          <a:stretch>
            <a:fillRect/>
          </a:stretch>
        </p:blipFill>
        <p:spPr>
          <a:xfrm>
            <a:off x="7040776" y="1465913"/>
            <a:ext cx="5761562" cy="6821774"/>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grpSp>
        <p:nvGrpSpPr>
          <p:cNvPr id="167" name="Image Gallery"/>
          <p:cNvGrpSpPr/>
          <p:nvPr/>
        </p:nvGrpSpPr>
        <p:grpSpPr>
          <a:xfrm>
            <a:off x="584917" y="2852838"/>
            <a:ext cx="5563790" cy="4586656"/>
            <a:chOff x="0" y="0"/>
            <a:chExt cx="5563788" cy="4586655"/>
          </a:xfrm>
        </p:grpSpPr>
        <p:pic>
          <p:nvPicPr>
            <p:cNvPr id="165" name="Update Contact Diagram.png" descr="Update Contact Diagram.png"/>
            <p:cNvPicPr>
              <a:picLocks noChangeAspect="1"/>
            </p:cNvPicPr>
            <p:nvPr/>
          </p:nvPicPr>
          <p:blipFill>
            <a:blip r:embed="rId2">
              <a:extLst/>
            </a:blip>
            <a:srcRect l="26" r="26"/>
            <a:stretch>
              <a:fillRect/>
            </a:stretch>
          </p:blipFill>
          <p:spPr>
            <a:xfrm>
              <a:off x="0" y="0"/>
              <a:ext cx="5563789" cy="4047924"/>
            </a:xfrm>
            <a:prstGeom prst="rect">
              <a:avLst/>
            </a:prstGeom>
            <a:ln w="12700" cap="flat">
              <a:noFill/>
              <a:miter lim="400000"/>
            </a:ln>
            <a:effectLst/>
          </p:spPr>
        </p:pic>
        <p:sp>
          <p:nvSpPr>
            <p:cNvPr id="166" name="Update Contact"/>
            <p:cNvSpPr/>
            <p:nvPr/>
          </p:nvSpPr>
          <p:spPr>
            <a:xfrm>
              <a:off x="0" y="4124123"/>
              <a:ext cx="5563789" cy="4625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defRPr sz="2000"/>
              </a:lvl1pPr>
            </a:lstStyle>
            <a:p>
              <a:r>
                <a:t>Update Contact</a:t>
              </a:r>
            </a:p>
          </p:txBody>
        </p:sp>
      </p:grpSp>
      <p:pic>
        <p:nvPicPr>
          <p:cNvPr id="168" name="Image" descr="Image"/>
          <p:cNvPicPr>
            <a:picLocks noChangeAspect="1"/>
          </p:cNvPicPr>
          <p:nvPr/>
        </p:nvPicPr>
        <p:blipFill>
          <a:blip r:embed="rId3">
            <a:extLst/>
          </a:blip>
          <a:stretch>
            <a:fillRect/>
          </a:stretch>
        </p:blipFill>
        <p:spPr>
          <a:xfrm>
            <a:off x="6102832" y="723900"/>
            <a:ext cx="6807201" cy="83058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TotalTime>
  <Words>479</Words>
  <Application>Microsoft Office PowerPoint</Application>
  <PresentationFormat>Custom</PresentationFormat>
  <Paragraphs>138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Georgia</vt:lpstr>
      <vt:lpstr>Helvetica</vt:lpstr>
      <vt:lpstr>Helvetica Light</vt:lpstr>
      <vt:lpstr>Helvetica Neue</vt:lpstr>
      <vt:lpstr>Helvetica Neue Light</vt:lpstr>
      <vt:lpstr>Helvetica Neue Medium</vt:lpstr>
      <vt:lpstr>Helvetica Neue Thin</vt:lpstr>
      <vt:lpstr>Times</vt:lpstr>
      <vt:lpstr>White</vt:lpstr>
      <vt:lpstr>Modeling software applications with Spring Statemachine (SSM)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software applications with Spring Statemachine (SSM)</dc:title>
  <cp:lastModifiedBy>Gabriel Sorin Popovici</cp:lastModifiedBy>
  <cp:revision>5</cp:revision>
  <dcterms:modified xsi:type="dcterms:W3CDTF">2019-11-04T19:33:58Z</dcterms:modified>
</cp:coreProperties>
</file>