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17.png" ContentType="image/png"/>
  <Override PartName="/ppt/media/image14.png" ContentType="image/png"/>
  <Override PartName="/ppt/media/image16.png" ContentType="image/png"/>
  <Override PartName="/ppt/media/image13.png" ContentType="image/png"/>
  <Override PartName="/ppt/media/image12.png" ContentType="image/png"/>
  <Override PartName="/ppt/media/image10.png" ContentType="image/png"/>
  <Override PartName="/ppt/media/image9.png" ContentType="image/png"/>
  <Override PartName="/ppt/media/image15.png" ContentType="image/png"/>
  <Override PartName="/ppt/media/image8.png" ContentType="image/png"/>
  <Override PartName="/ppt/media/image6.png" ContentType="image/png"/>
  <Override PartName="/ppt/media/image5.png" ContentType="image/png"/>
  <Override PartName="/ppt/media/image18.png" ContentType="image/png"/>
  <Override PartName="/ppt/media/image4.png" ContentType="image/png"/>
  <Override PartName="/ppt/media/image7.png" ContentType="image/png"/>
  <Override PartName="/ppt/media/image3.png" ContentType="image/png"/>
  <Override PartName="/ppt/media/image2.png" ContentType="image/png"/>
  <Override PartName="/ppt/media/image1.png" ContentType="image/png"/>
  <Override PartName="/ppt/media/image1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620000" y="216000"/>
            <a:ext cx="8100000" cy="936360"/>
          </a:xfrm>
          <a:prstGeom prst="rect">
            <a:avLst/>
          </a:prstGeom>
        </p:spPr>
        <p:txBody>
          <a:bodyPr lIns="0" rIns="0" tIns="0" bIns="0" anchor="ctr"/>
          <a:p>
            <a:pPr algn="ctr"/>
            <a:endParaRPr/>
          </a:p>
        </p:txBody>
      </p:sp>
      <p:sp>
        <p:nvSpPr>
          <p:cNvPr id="28" name="PlaceHolder 2"/>
          <p:cNvSpPr>
            <a:spLocks noGrp="1"/>
          </p:cNvSpPr>
          <p:nvPr>
            <p:ph type="body"/>
          </p:nvPr>
        </p:nvSpPr>
        <p:spPr>
          <a:xfrm>
            <a:off x="1620000" y="1368000"/>
            <a:ext cx="8100000" cy="1568160"/>
          </a:xfrm>
          <a:prstGeom prst="rect">
            <a:avLst/>
          </a:prstGeom>
        </p:spPr>
        <p:txBody>
          <a:bodyPr lIns="0" rIns="0" tIns="0" bIns="0"/>
          <a:p>
            <a:endParaRPr/>
          </a:p>
        </p:txBody>
      </p:sp>
      <p:sp>
        <p:nvSpPr>
          <p:cNvPr id="29" name="PlaceHolder 3"/>
          <p:cNvSpPr>
            <a:spLocks noGrp="1"/>
          </p:cNvSpPr>
          <p:nvPr>
            <p:ph type="body"/>
          </p:nvPr>
        </p:nvSpPr>
        <p:spPr>
          <a:xfrm>
            <a:off x="1620000" y="3085560"/>
            <a:ext cx="8100000" cy="15681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620000" y="216000"/>
            <a:ext cx="8100000" cy="936360"/>
          </a:xfrm>
          <a:prstGeom prst="rect">
            <a:avLst/>
          </a:prstGeom>
        </p:spPr>
        <p:txBody>
          <a:bodyPr lIns="0" rIns="0" tIns="0" bIns="0" anchor="ctr"/>
          <a:p>
            <a:pPr algn="ctr"/>
            <a:endParaRPr/>
          </a:p>
        </p:txBody>
      </p:sp>
      <p:sp>
        <p:nvSpPr>
          <p:cNvPr id="31" name="PlaceHolder 2"/>
          <p:cNvSpPr>
            <a:spLocks noGrp="1"/>
          </p:cNvSpPr>
          <p:nvPr>
            <p:ph type="body"/>
          </p:nvPr>
        </p:nvSpPr>
        <p:spPr>
          <a:xfrm>
            <a:off x="1620000" y="1368000"/>
            <a:ext cx="3952440" cy="1568160"/>
          </a:xfrm>
          <a:prstGeom prst="rect">
            <a:avLst/>
          </a:prstGeom>
        </p:spPr>
        <p:txBody>
          <a:bodyPr lIns="0" rIns="0" tIns="0" bIns="0"/>
          <a:p>
            <a:endParaRPr/>
          </a:p>
        </p:txBody>
      </p:sp>
      <p:sp>
        <p:nvSpPr>
          <p:cNvPr id="32" name="PlaceHolder 3"/>
          <p:cNvSpPr>
            <a:spLocks noGrp="1"/>
          </p:cNvSpPr>
          <p:nvPr>
            <p:ph type="body"/>
          </p:nvPr>
        </p:nvSpPr>
        <p:spPr>
          <a:xfrm>
            <a:off x="5770440" y="1368000"/>
            <a:ext cx="3952440" cy="1568160"/>
          </a:xfrm>
          <a:prstGeom prst="rect">
            <a:avLst/>
          </a:prstGeom>
        </p:spPr>
        <p:txBody>
          <a:bodyPr lIns="0" rIns="0" tIns="0" bIns="0"/>
          <a:p>
            <a:endParaRPr/>
          </a:p>
        </p:txBody>
      </p:sp>
      <p:sp>
        <p:nvSpPr>
          <p:cNvPr id="33" name="PlaceHolder 4"/>
          <p:cNvSpPr>
            <a:spLocks noGrp="1"/>
          </p:cNvSpPr>
          <p:nvPr>
            <p:ph type="body"/>
          </p:nvPr>
        </p:nvSpPr>
        <p:spPr>
          <a:xfrm>
            <a:off x="5770440" y="3085560"/>
            <a:ext cx="3952440" cy="1568160"/>
          </a:xfrm>
          <a:prstGeom prst="rect">
            <a:avLst/>
          </a:prstGeom>
        </p:spPr>
        <p:txBody>
          <a:bodyPr lIns="0" rIns="0" tIns="0" bIns="0"/>
          <a:p>
            <a:endParaRPr/>
          </a:p>
        </p:txBody>
      </p:sp>
      <p:sp>
        <p:nvSpPr>
          <p:cNvPr id="34" name="PlaceHolder 5"/>
          <p:cNvSpPr>
            <a:spLocks noGrp="1"/>
          </p:cNvSpPr>
          <p:nvPr>
            <p:ph type="body"/>
          </p:nvPr>
        </p:nvSpPr>
        <p:spPr>
          <a:xfrm>
            <a:off x="1620000" y="3085560"/>
            <a:ext cx="3952440" cy="15681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620000" y="216000"/>
            <a:ext cx="8100000" cy="936360"/>
          </a:xfrm>
          <a:prstGeom prst="rect">
            <a:avLst/>
          </a:prstGeom>
        </p:spPr>
        <p:txBody>
          <a:bodyPr lIns="0" rIns="0" tIns="0" bIns="0" anchor="ctr"/>
          <a:p>
            <a:pPr algn="ctr"/>
            <a:endParaRPr/>
          </a:p>
        </p:txBody>
      </p:sp>
      <p:sp>
        <p:nvSpPr>
          <p:cNvPr id="36" name="PlaceHolder 2"/>
          <p:cNvSpPr>
            <a:spLocks noGrp="1"/>
          </p:cNvSpPr>
          <p:nvPr>
            <p:ph type="body"/>
          </p:nvPr>
        </p:nvSpPr>
        <p:spPr>
          <a:xfrm>
            <a:off x="1620000" y="1368000"/>
            <a:ext cx="8100000" cy="3288240"/>
          </a:xfrm>
          <a:prstGeom prst="rect">
            <a:avLst/>
          </a:prstGeom>
        </p:spPr>
        <p:txBody>
          <a:bodyPr lIns="0" rIns="0" tIns="0" bIns="0"/>
          <a:p>
            <a:endParaRPr/>
          </a:p>
        </p:txBody>
      </p:sp>
      <p:sp>
        <p:nvSpPr>
          <p:cNvPr id="37" name="PlaceHolder 3"/>
          <p:cNvSpPr>
            <a:spLocks noGrp="1"/>
          </p:cNvSpPr>
          <p:nvPr>
            <p:ph type="body"/>
          </p:nvPr>
        </p:nvSpPr>
        <p:spPr>
          <a:xfrm>
            <a:off x="1620000" y="1368000"/>
            <a:ext cx="8100000" cy="3288240"/>
          </a:xfrm>
          <a:prstGeom prst="rect">
            <a:avLst/>
          </a:prstGeom>
        </p:spPr>
        <p:txBody>
          <a:bodyPr lIns="0" rIns="0" tIns="0" bIns="0"/>
          <a:p>
            <a:endParaRPr/>
          </a:p>
        </p:txBody>
      </p:sp>
      <p:pic>
        <p:nvPicPr>
          <p:cNvPr id="38" name="" descr=""/>
          <p:cNvPicPr/>
          <p:nvPr/>
        </p:nvPicPr>
        <p:blipFill>
          <a:blip r:embed="rId2"/>
          <a:stretch>
            <a:fillRect/>
          </a:stretch>
        </p:blipFill>
        <p:spPr>
          <a:xfrm>
            <a:off x="3609360" y="1368000"/>
            <a:ext cx="4121280" cy="3288240"/>
          </a:xfrm>
          <a:prstGeom prst="rect">
            <a:avLst/>
          </a:prstGeom>
          <a:ln>
            <a:noFill/>
          </a:ln>
        </p:spPr>
      </p:pic>
      <p:pic>
        <p:nvPicPr>
          <p:cNvPr id="39" name="" descr=""/>
          <p:cNvPicPr/>
          <p:nvPr/>
        </p:nvPicPr>
        <p:blipFill>
          <a:blip r:embed="rId3"/>
          <a:stretch>
            <a:fillRect/>
          </a:stretch>
        </p:blipFill>
        <p:spPr>
          <a:xfrm>
            <a:off x="3609360" y="1368000"/>
            <a:ext cx="4121280" cy="32882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620000" y="216000"/>
            <a:ext cx="8100000" cy="936360"/>
          </a:xfrm>
          <a:prstGeom prst="rect">
            <a:avLst/>
          </a:prstGeom>
        </p:spPr>
        <p:txBody>
          <a:bodyPr lIns="0" rIns="0" tIns="0" bIns="0" anchor="ctr"/>
          <a:p>
            <a:pPr algn="ctr"/>
            <a:endParaRPr/>
          </a:p>
        </p:txBody>
      </p:sp>
      <p:sp>
        <p:nvSpPr>
          <p:cNvPr id="7" name="PlaceHolder 2"/>
          <p:cNvSpPr>
            <a:spLocks noGrp="1"/>
          </p:cNvSpPr>
          <p:nvPr>
            <p:ph type="subTitle"/>
          </p:nvPr>
        </p:nvSpPr>
        <p:spPr>
          <a:xfrm>
            <a:off x="1620000" y="1368000"/>
            <a:ext cx="8100000" cy="32886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620000" y="216000"/>
            <a:ext cx="8100000" cy="936360"/>
          </a:xfrm>
          <a:prstGeom prst="rect">
            <a:avLst/>
          </a:prstGeom>
        </p:spPr>
        <p:txBody>
          <a:bodyPr lIns="0" rIns="0" tIns="0" bIns="0" anchor="ctr"/>
          <a:p>
            <a:pPr algn="ctr"/>
            <a:endParaRPr/>
          </a:p>
        </p:txBody>
      </p:sp>
      <p:sp>
        <p:nvSpPr>
          <p:cNvPr id="9" name="PlaceHolder 2"/>
          <p:cNvSpPr>
            <a:spLocks noGrp="1"/>
          </p:cNvSpPr>
          <p:nvPr>
            <p:ph type="body"/>
          </p:nvPr>
        </p:nvSpPr>
        <p:spPr>
          <a:xfrm>
            <a:off x="1620000" y="1368000"/>
            <a:ext cx="8100000" cy="32882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620000" y="216000"/>
            <a:ext cx="8100000" cy="936360"/>
          </a:xfrm>
          <a:prstGeom prst="rect">
            <a:avLst/>
          </a:prstGeom>
        </p:spPr>
        <p:txBody>
          <a:bodyPr lIns="0" rIns="0" tIns="0" bIns="0" anchor="ctr"/>
          <a:p>
            <a:pPr algn="ctr"/>
            <a:endParaRPr/>
          </a:p>
        </p:txBody>
      </p:sp>
      <p:sp>
        <p:nvSpPr>
          <p:cNvPr id="11" name="PlaceHolder 2"/>
          <p:cNvSpPr>
            <a:spLocks noGrp="1"/>
          </p:cNvSpPr>
          <p:nvPr>
            <p:ph type="body"/>
          </p:nvPr>
        </p:nvSpPr>
        <p:spPr>
          <a:xfrm>
            <a:off x="1620000" y="1368000"/>
            <a:ext cx="3952440" cy="3288240"/>
          </a:xfrm>
          <a:prstGeom prst="rect">
            <a:avLst/>
          </a:prstGeom>
        </p:spPr>
        <p:txBody>
          <a:bodyPr lIns="0" rIns="0" tIns="0" bIns="0"/>
          <a:p>
            <a:endParaRPr/>
          </a:p>
        </p:txBody>
      </p:sp>
      <p:sp>
        <p:nvSpPr>
          <p:cNvPr id="12" name="PlaceHolder 3"/>
          <p:cNvSpPr>
            <a:spLocks noGrp="1"/>
          </p:cNvSpPr>
          <p:nvPr>
            <p:ph type="body"/>
          </p:nvPr>
        </p:nvSpPr>
        <p:spPr>
          <a:xfrm>
            <a:off x="5770440" y="1368000"/>
            <a:ext cx="3952440" cy="32882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620000" y="216000"/>
            <a:ext cx="8100000" cy="9363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620000" y="216000"/>
            <a:ext cx="8100000" cy="43405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20000" y="216000"/>
            <a:ext cx="8100000" cy="936360"/>
          </a:xfrm>
          <a:prstGeom prst="rect">
            <a:avLst/>
          </a:prstGeom>
        </p:spPr>
        <p:txBody>
          <a:bodyPr lIns="0" rIns="0" tIns="0" bIns="0" anchor="ctr"/>
          <a:p>
            <a:pPr algn="ctr"/>
            <a:endParaRPr/>
          </a:p>
        </p:txBody>
      </p:sp>
      <p:sp>
        <p:nvSpPr>
          <p:cNvPr id="16" name="PlaceHolder 2"/>
          <p:cNvSpPr>
            <a:spLocks noGrp="1"/>
          </p:cNvSpPr>
          <p:nvPr>
            <p:ph type="body"/>
          </p:nvPr>
        </p:nvSpPr>
        <p:spPr>
          <a:xfrm>
            <a:off x="1620000" y="1368000"/>
            <a:ext cx="3952440" cy="1568160"/>
          </a:xfrm>
          <a:prstGeom prst="rect">
            <a:avLst/>
          </a:prstGeom>
        </p:spPr>
        <p:txBody>
          <a:bodyPr lIns="0" rIns="0" tIns="0" bIns="0"/>
          <a:p>
            <a:endParaRPr/>
          </a:p>
        </p:txBody>
      </p:sp>
      <p:sp>
        <p:nvSpPr>
          <p:cNvPr id="17" name="PlaceHolder 3"/>
          <p:cNvSpPr>
            <a:spLocks noGrp="1"/>
          </p:cNvSpPr>
          <p:nvPr>
            <p:ph type="body"/>
          </p:nvPr>
        </p:nvSpPr>
        <p:spPr>
          <a:xfrm>
            <a:off x="1620000" y="3085560"/>
            <a:ext cx="3952440" cy="1568160"/>
          </a:xfrm>
          <a:prstGeom prst="rect">
            <a:avLst/>
          </a:prstGeom>
        </p:spPr>
        <p:txBody>
          <a:bodyPr lIns="0" rIns="0" tIns="0" bIns="0"/>
          <a:p>
            <a:endParaRPr/>
          </a:p>
        </p:txBody>
      </p:sp>
      <p:sp>
        <p:nvSpPr>
          <p:cNvPr id="18" name="PlaceHolder 4"/>
          <p:cNvSpPr>
            <a:spLocks noGrp="1"/>
          </p:cNvSpPr>
          <p:nvPr>
            <p:ph type="body"/>
          </p:nvPr>
        </p:nvSpPr>
        <p:spPr>
          <a:xfrm>
            <a:off x="5770440" y="1368000"/>
            <a:ext cx="3952440" cy="32882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20000" y="216000"/>
            <a:ext cx="8100000" cy="936360"/>
          </a:xfrm>
          <a:prstGeom prst="rect">
            <a:avLst/>
          </a:prstGeom>
        </p:spPr>
        <p:txBody>
          <a:bodyPr lIns="0" rIns="0" tIns="0" bIns="0" anchor="ctr"/>
          <a:p>
            <a:pPr algn="ctr"/>
            <a:endParaRPr/>
          </a:p>
        </p:txBody>
      </p:sp>
      <p:sp>
        <p:nvSpPr>
          <p:cNvPr id="20" name="PlaceHolder 2"/>
          <p:cNvSpPr>
            <a:spLocks noGrp="1"/>
          </p:cNvSpPr>
          <p:nvPr>
            <p:ph type="body"/>
          </p:nvPr>
        </p:nvSpPr>
        <p:spPr>
          <a:xfrm>
            <a:off x="1620000" y="1368000"/>
            <a:ext cx="3952440" cy="3288240"/>
          </a:xfrm>
          <a:prstGeom prst="rect">
            <a:avLst/>
          </a:prstGeom>
        </p:spPr>
        <p:txBody>
          <a:bodyPr lIns="0" rIns="0" tIns="0" bIns="0"/>
          <a:p>
            <a:endParaRPr/>
          </a:p>
        </p:txBody>
      </p:sp>
      <p:sp>
        <p:nvSpPr>
          <p:cNvPr id="21" name="PlaceHolder 3"/>
          <p:cNvSpPr>
            <a:spLocks noGrp="1"/>
          </p:cNvSpPr>
          <p:nvPr>
            <p:ph type="body"/>
          </p:nvPr>
        </p:nvSpPr>
        <p:spPr>
          <a:xfrm>
            <a:off x="5770440" y="1368000"/>
            <a:ext cx="3952440" cy="1568160"/>
          </a:xfrm>
          <a:prstGeom prst="rect">
            <a:avLst/>
          </a:prstGeom>
        </p:spPr>
        <p:txBody>
          <a:bodyPr lIns="0" rIns="0" tIns="0" bIns="0"/>
          <a:p>
            <a:endParaRPr/>
          </a:p>
        </p:txBody>
      </p:sp>
      <p:sp>
        <p:nvSpPr>
          <p:cNvPr id="22" name="PlaceHolder 4"/>
          <p:cNvSpPr>
            <a:spLocks noGrp="1"/>
          </p:cNvSpPr>
          <p:nvPr>
            <p:ph type="body"/>
          </p:nvPr>
        </p:nvSpPr>
        <p:spPr>
          <a:xfrm>
            <a:off x="5770440" y="3085560"/>
            <a:ext cx="3952440" cy="15681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20000" y="216000"/>
            <a:ext cx="8100000" cy="936360"/>
          </a:xfrm>
          <a:prstGeom prst="rect">
            <a:avLst/>
          </a:prstGeom>
        </p:spPr>
        <p:txBody>
          <a:bodyPr lIns="0" rIns="0" tIns="0" bIns="0" anchor="ctr"/>
          <a:p>
            <a:pPr algn="ctr"/>
            <a:endParaRPr/>
          </a:p>
        </p:txBody>
      </p:sp>
      <p:sp>
        <p:nvSpPr>
          <p:cNvPr id="24" name="PlaceHolder 2"/>
          <p:cNvSpPr>
            <a:spLocks noGrp="1"/>
          </p:cNvSpPr>
          <p:nvPr>
            <p:ph type="body"/>
          </p:nvPr>
        </p:nvSpPr>
        <p:spPr>
          <a:xfrm>
            <a:off x="1620000" y="1368000"/>
            <a:ext cx="3952440" cy="1568160"/>
          </a:xfrm>
          <a:prstGeom prst="rect">
            <a:avLst/>
          </a:prstGeom>
        </p:spPr>
        <p:txBody>
          <a:bodyPr lIns="0" rIns="0" tIns="0" bIns="0"/>
          <a:p>
            <a:endParaRPr/>
          </a:p>
        </p:txBody>
      </p:sp>
      <p:sp>
        <p:nvSpPr>
          <p:cNvPr id="25" name="PlaceHolder 3"/>
          <p:cNvSpPr>
            <a:spLocks noGrp="1"/>
          </p:cNvSpPr>
          <p:nvPr>
            <p:ph type="body"/>
          </p:nvPr>
        </p:nvSpPr>
        <p:spPr>
          <a:xfrm>
            <a:off x="5770440" y="1368000"/>
            <a:ext cx="3952440" cy="1568160"/>
          </a:xfrm>
          <a:prstGeom prst="rect">
            <a:avLst/>
          </a:prstGeom>
        </p:spPr>
        <p:txBody>
          <a:bodyPr lIns="0" rIns="0" tIns="0" bIns="0"/>
          <a:p>
            <a:endParaRPr/>
          </a:p>
        </p:txBody>
      </p:sp>
      <p:sp>
        <p:nvSpPr>
          <p:cNvPr id="26" name="PlaceHolder 4"/>
          <p:cNvSpPr>
            <a:spLocks noGrp="1"/>
          </p:cNvSpPr>
          <p:nvPr>
            <p:ph type="body"/>
          </p:nvPr>
        </p:nvSpPr>
        <p:spPr>
          <a:xfrm>
            <a:off x="1620000" y="3085560"/>
            <a:ext cx="8100000" cy="15681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0" name="" descr=""/>
          <p:cNvPicPr/>
          <p:nvPr/>
        </p:nvPicPr>
        <p:blipFill>
          <a:blip r:embed="rId2"/>
          <a:stretch>
            <a:fillRect/>
          </a:stretch>
        </p:blipFill>
        <p:spPr>
          <a:xfrm>
            <a:off x="0" y="0"/>
            <a:ext cx="10085760" cy="5670000"/>
          </a:xfrm>
          <a:prstGeom prst="rect">
            <a:avLst/>
          </a:prstGeom>
          <a:ln>
            <a:noFill/>
          </a:ln>
        </p:spPr>
      </p:pic>
      <p:sp>
        <p:nvSpPr>
          <p:cNvPr id="1" name="PlaceHolder 1"/>
          <p:cNvSpPr>
            <a:spLocks noGrp="1"/>
          </p:cNvSpPr>
          <p:nvPr>
            <p:ph type="title"/>
          </p:nvPr>
        </p:nvSpPr>
        <p:spPr>
          <a:xfrm>
            <a:off x="1620000" y="216000"/>
            <a:ext cx="8100000" cy="936000"/>
          </a:xfrm>
          <a:prstGeom prst="rect">
            <a:avLst/>
          </a:prstGeom>
        </p:spPr>
        <p:txBody>
          <a:bodyPr lIns="0" rIns="0" tIns="0" bIns="0" anchor="ctr"/>
          <a:p>
            <a:pPr algn="ctr"/>
            <a:r>
              <a:rPr lang="de-DE" sz="3300">
                <a:latin typeface="Times New Roman"/>
              </a:rPr>
              <a:t>Click to edit the title text format</a:t>
            </a:r>
            <a:endParaRPr/>
          </a:p>
        </p:txBody>
      </p:sp>
      <p:sp>
        <p:nvSpPr>
          <p:cNvPr id="2" name="PlaceHolder 2"/>
          <p:cNvSpPr>
            <a:spLocks noGrp="1"/>
          </p:cNvSpPr>
          <p:nvPr>
            <p:ph type="body"/>
          </p:nvPr>
        </p:nvSpPr>
        <p:spPr>
          <a:xfrm>
            <a:off x="1620000" y="1368000"/>
            <a:ext cx="8100000" cy="3288240"/>
          </a:xfrm>
          <a:prstGeom prst="rect">
            <a:avLst/>
          </a:prstGeom>
        </p:spPr>
        <p:txBody>
          <a:bodyPr lIns="0" rIns="0" tIns="0" bIns="0"/>
          <a:p>
            <a:pPr>
              <a:buSzPct val="25000"/>
              <a:buFont typeface="StarSymbol"/>
              <a:buChar char=""/>
            </a:pPr>
            <a:r>
              <a:rPr lang="de-DE" sz="2400">
                <a:latin typeface="Arial"/>
              </a:rPr>
              <a:t>Click to edit the outline text format</a:t>
            </a:r>
            <a:endParaRPr/>
          </a:p>
          <a:p>
            <a:pPr lvl="1">
              <a:buSzPct val="25000"/>
              <a:buFont typeface="StarSymbol"/>
              <a:buChar char=""/>
            </a:pPr>
            <a:r>
              <a:rPr lang="de-DE" sz="2090">
                <a:latin typeface="Arial"/>
              </a:rPr>
              <a:t>Second Outline Level</a:t>
            </a:r>
            <a:endParaRPr/>
          </a:p>
          <a:p>
            <a:pPr lvl="2">
              <a:buSzPct val="25000"/>
              <a:buFont typeface="StarSymbol"/>
              <a:buChar char=""/>
            </a:pPr>
            <a:r>
              <a:rPr lang="de-DE">
                <a:latin typeface="Arial"/>
              </a:rPr>
              <a:t>Third Outline Level</a:t>
            </a:r>
            <a:endParaRPr/>
          </a:p>
          <a:p>
            <a:pPr lvl="3">
              <a:buSzPct val="25000"/>
              <a:buFont typeface="StarSymbol"/>
              <a:buChar char=""/>
            </a:pPr>
            <a:r>
              <a:rPr lang="de-DE" sz="1500">
                <a:latin typeface="Arial"/>
              </a:rPr>
              <a:t>Fourth Outline Level</a:t>
            </a:r>
            <a:endParaRPr/>
          </a:p>
          <a:p>
            <a:pPr lvl="4">
              <a:buSzPct val="25000"/>
              <a:buFont typeface="StarSymbol"/>
              <a:buChar char=""/>
            </a:pPr>
            <a:r>
              <a:rPr lang="de-DE" sz="1500">
                <a:latin typeface="Arial"/>
              </a:rPr>
              <a:t>Fifth Outline Level</a:t>
            </a:r>
            <a:endParaRPr/>
          </a:p>
          <a:p>
            <a:pPr lvl="5">
              <a:buSzPct val="25000"/>
              <a:buFont typeface="StarSymbol"/>
              <a:buChar char=""/>
            </a:pPr>
            <a:r>
              <a:rPr lang="de-DE" sz="1500">
                <a:latin typeface="Arial"/>
              </a:rPr>
              <a:t>Sixth Outline Level</a:t>
            </a:r>
            <a:endParaRPr/>
          </a:p>
          <a:p>
            <a:pPr lvl="6">
              <a:buSzPct val="25000"/>
              <a:buFont typeface="StarSymbol"/>
              <a:buChar char=""/>
            </a:pPr>
            <a:r>
              <a:rPr lang="de-DE" sz="1500">
                <a:latin typeface="Arial"/>
              </a:rPr>
              <a:t>Seventh Outline Level</a:t>
            </a:r>
            <a:endParaRPr/>
          </a:p>
        </p:txBody>
      </p:sp>
      <p:sp>
        <p:nvSpPr>
          <p:cNvPr id="3" name="PlaceHolder 3"/>
          <p:cNvSpPr>
            <a:spLocks noGrp="1"/>
          </p:cNvSpPr>
          <p:nvPr>
            <p:ph type="dt"/>
          </p:nvPr>
        </p:nvSpPr>
        <p:spPr>
          <a:xfrm>
            <a:off x="1584000" y="5164920"/>
            <a:ext cx="2348280" cy="390600"/>
          </a:xfrm>
          <a:prstGeom prst="rect">
            <a:avLst/>
          </a:prstGeom>
        </p:spPr>
        <p:txBody>
          <a:bodyPr lIns="0" rIns="0" tIns="0" bIns="0"/>
          <a:p>
            <a:r>
              <a:rPr lang="de-DE" sz="1400">
                <a:latin typeface="Arial"/>
              </a:rPr>
              <a:t>&lt;date/time&gt;</a:t>
            </a:r>
            <a:endParaRPr/>
          </a:p>
        </p:txBody>
      </p:sp>
      <p:sp>
        <p:nvSpPr>
          <p:cNvPr id="4" name="PlaceHolder 4"/>
          <p:cNvSpPr>
            <a:spLocks noGrp="1"/>
          </p:cNvSpPr>
          <p:nvPr>
            <p:ph type="ftr"/>
          </p:nvPr>
        </p:nvSpPr>
        <p:spPr>
          <a:xfrm>
            <a:off x="3987000" y="5164920"/>
            <a:ext cx="3195000" cy="390600"/>
          </a:xfrm>
          <a:prstGeom prst="rect">
            <a:avLst/>
          </a:prstGeom>
        </p:spPr>
        <p:txBody>
          <a:bodyPr lIns="0" rIns="0" tIns="0" bIns="0"/>
          <a:p>
            <a:pPr algn="r"/>
            <a:r>
              <a:rPr lang="de-DE" sz="1400">
                <a:latin typeface="Arial"/>
              </a:rPr>
              <a:t>&lt;footer&gt;</a:t>
            </a:r>
            <a:endParaRPr/>
          </a:p>
        </p:txBody>
      </p:sp>
      <p:sp>
        <p:nvSpPr>
          <p:cNvPr id="5" name="PlaceHolder 5"/>
          <p:cNvSpPr>
            <a:spLocks noGrp="1"/>
          </p:cNvSpPr>
          <p:nvPr>
            <p:ph type="sldNum"/>
          </p:nvPr>
        </p:nvSpPr>
        <p:spPr>
          <a:xfrm>
            <a:off x="7227000" y="5164920"/>
            <a:ext cx="2348280" cy="390600"/>
          </a:xfrm>
          <a:prstGeom prst="rect">
            <a:avLst/>
          </a:prstGeom>
        </p:spPr>
        <p:txBody>
          <a:bodyPr lIns="0" rIns="0" tIns="0" bIns="0"/>
          <a:p>
            <a:pPr algn="r"/>
            <a:fld id="{3C96529A-8DDC-4E05-ADBF-D949541800CE}" type="slidenum">
              <a:rPr lang="de-DE" sz="1400">
                <a:latin typeface="Arial"/>
              </a:rPr>
              <a:t>&lt;number&gt;</a:t>
            </a:fld>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 name="TextShape 1"/>
          <p:cNvSpPr txBox="1"/>
          <p:nvPr/>
        </p:nvSpPr>
        <p:spPr>
          <a:xfrm>
            <a:off x="1620000" y="216000"/>
            <a:ext cx="8100000" cy="936000"/>
          </a:xfrm>
          <a:prstGeom prst="rect">
            <a:avLst/>
          </a:prstGeom>
        </p:spPr>
        <p:txBody>
          <a:bodyPr lIns="0" rIns="0" tIns="0" bIns="0" anchor="ctr"/>
          <a:p>
            <a:pPr algn="ctr"/>
            <a:r>
              <a:rPr lang="de-DE" sz="3300">
                <a:latin typeface="Times New Roman"/>
              </a:rPr>
              <a:t>Let's Be Reactive!</a:t>
            </a:r>
            <a:endParaRPr/>
          </a:p>
        </p:txBody>
      </p:sp>
      <p:sp>
        <p:nvSpPr>
          <p:cNvPr id="41" name="TextShape 2"/>
          <p:cNvSpPr txBox="1"/>
          <p:nvPr/>
        </p:nvSpPr>
        <p:spPr>
          <a:xfrm>
            <a:off x="1620000" y="1368000"/>
            <a:ext cx="8100000" cy="3288240"/>
          </a:xfrm>
          <a:prstGeom prst="rect">
            <a:avLst/>
          </a:prstGeom>
        </p:spPr>
        <p:txBody>
          <a:bodyPr lIns="0" rIns="0" tIns="0" bIns="0" anchor="ctr"/>
          <a:p>
            <a:pPr algn="ctr"/>
            <a:r>
              <a:rPr lang="de-DE" sz="3200">
                <a:latin typeface="Times New Roman"/>
              </a:rPr>
              <a:t>Gabriel Popovici</a:t>
            </a:r>
            <a:endParaRPr/>
          </a:p>
          <a:p>
            <a:pPr algn="ctr"/>
            <a:r>
              <a:rPr lang="de-DE" sz="3200">
                <a:latin typeface="Times New Roman"/>
              </a:rPr>
              <a:t>ReactiveX Programming</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 name="TextShape 1"/>
          <p:cNvSpPr txBox="1"/>
          <p:nvPr/>
        </p:nvSpPr>
        <p:spPr>
          <a:xfrm>
            <a:off x="1620000" y="216000"/>
            <a:ext cx="8100000" cy="936000"/>
          </a:xfrm>
          <a:prstGeom prst="rect">
            <a:avLst/>
          </a:prstGeom>
        </p:spPr>
        <p:txBody>
          <a:bodyPr lIns="0" rIns="0" tIns="0" bIns="0" anchor="ctr"/>
          <a:p>
            <a:pPr algn="ctr"/>
            <a:r>
              <a:rPr lang="de-DE" sz="3300">
                <a:latin typeface="Times New Roman"/>
              </a:rPr>
              <a:t>And more benefits - :)</a:t>
            </a:r>
            <a:endParaRPr/>
          </a:p>
        </p:txBody>
      </p:sp>
      <p:pic>
        <p:nvPicPr>
          <p:cNvPr id="71" name="" descr=""/>
          <p:cNvPicPr/>
          <p:nvPr/>
        </p:nvPicPr>
        <p:blipFill>
          <a:blip r:embed="rId1"/>
          <a:stretch>
            <a:fillRect/>
          </a:stretch>
        </p:blipFill>
        <p:spPr>
          <a:xfrm>
            <a:off x="624240" y="886320"/>
            <a:ext cx="9455760" cy="478368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72" name="" descr=""/>
          <p:cNvPicPr/>
          <p:nvPr/>
        </p:nvPicPr>
        <p:blipFill>
          <a:blip r:embed="rId1"/>
          <a:stretch>
            <a:fillRect/>
          </a:stretch>
        </p:blipFill>
        <p:spPr>
          <a:xfrm>
            <a:off x="1575000" y="48600"/>
            <a:ext cx="8209080" cy="2237400"/>
          </a:xfrm>
          <a:prstGeom prst="rect">
            <a:avLst/>
          </a:prstGeom>
          <a:ln>
            <a:noFill/>
          </a:ln>
        </p:spPr>
      </p:pic>
      <p:graphicFrame>
        <p:nvGraphicFramePr>
          <p:cNvPr id="73" name="Table 1"/>
          <p:cNvGraphicFramePr/>
          <p:nvPr/>
        </p:nvGraphicFramePr>
        <p:xfrm>
          <a:off x="1615680" y="2788920"/>
          <a:ext cx="7589160" cy="2349720"/>
        </p:xfrm>
        <a:graphic>
          <a:graphicData uri="http://schemas.openxmlformats.org/drawingml/2006/table">
            <a:tbl>
              <a:tblPr/>
              <a:tblGrid>
                <a:gridCol w="2554200"/>
                <a:gridCol w="5035320"/>
              </a:tblGrid>
              <a:tr h="293760">
                <a:tc>
                  <a:txBody>
                    <a:bodyPr lIns="90000" rIns="90000" tIns="46800" bIns="46800"/>
                    <a:p>
                      <a:pPr>
                        <a:lnSpc>
                          <a:spcPct val="100000"/>
                        </a:lnSpc>
                      </a:pPr>
                      <a:r>
                        <a:rPr lang="de-DE" sz="1400">
                          <a:solidFill>
                            <a:srgbClr val="000000"/>
                          </a:solidFill>
                          <a:latin typeface="Arial"/>
                          <a:ea typeface="Droid Sans Fallback"/>
                        </a:rPr>
                        <a:t>Creating Observables</a:t>
                      </a:r>
                      <a:endParaRPr/>
                    </a:p>
                  </a:txBody>
                  <a:tcPr/>
                </a:tc>
                <a:tc>
                  <a:txBody>
                    <a:bodyPr lIns="90000" rIns="90000" tIns="46800" bIns="46800"/>
                    <a:p>
                      <a:pPr>
                        <a:lnSpc>
                          <a:spcPct val="100000"/>
                        </a:lnSpc>
                      </a:pPr>
                      <a:r>
                        <a:rPr lang="de-DE" sz="1400">
                          <a:solidFill>
                            <a:srgbClr val="000000"/>
                          </a:solidFill>
                          <a:latin typeface="Arial"/>
                          <a:ea typeface="Droid Sans Fallback"/>
                        </a:rPr>
                        <a:t>Create, Just, Start, Timer, Interval</a:t>
                      </a:r>
                      <a:endParaRPr/>
                    </a:p>
                  </a:txBody>
                  <a:tcPr/>
                </a:tc>
              </a:tr>
              <a:tr h="293760">
                <a:tc>
                  <a:txBody>
                    <a:bodyPr lIns="90000" rIns="90000" tIns="46800" bIns="46800"/>
                    <a:p>
                      <a:pPr>
                        <a:lnSpc>
                          <a:spcPct val="100000"/>
                        </a:lnSpc>
                      </a:pPr>
                      <a:r>
                        <a:rPr lang="de-DE" sz="1400">
                          <a:solidFill>
                            <a:srgbClr val="000000"/>
                          </a:solidFill>
                          <a:latin typeface="Arial"/>
                          <a:ea typeface="Droid Sans Fallback"/>
                        </a:rPr>
                        <a:t>Transforming Observables</a:t>
                      </a:r>
                      <a:endParaRPr/>
                    </a:p>
                  </a:txBody>
                  <a:tcPr/>
                </a:tc>
                <a:tc>
                  <a:txBody>
                    <a:bodyPr lIns="90000" rIns="90000" tIns="46800" bIns="46800"/>
                    <a:p>
                      <a:pPr>
                        <a:lnSpc>
                          <a:spcPct val="100000"/>
                        </a:lnSpc>
                      </a:pPr>
                      <a:r>
                        <a:rPr lang="de-DE" sz="1400">
                          <a:solidFill>
                            <a:srgbClr val="000000"/>
                          </a:solidFill>
                          <a:latin typeface="Arial"/>
                          <a:ea typeface="Droid Sans Fallback"/>
                        </a:rPr>
                        <a:t>GroupBy, FlatMap, Map</a:t>
                      </a:r>
                      <a:endParaRPr/>
                    </a:p>
                  </a:txBody>
                  <a:tcPr/>
                </a:tc>
              </a:tr>
              <a:tr h="293760">
                <a:tc>
                  <a:txBody>
                    <a:bodyPr lIns="90000" rIns="90000" tIns="46800" bIns="46800"/>
                    <a:p>
                      <a:pPr>
                        <a:lnSpc>
                          <a:spcPct val="100000"/>
                        </a:lnSpc>
                      </a:pPr>
                      <a:r>
                        <a:rPr lang="de-DE" sz="1400">
                          <a:solidFill>
                            <a:srgbClr val="000000"/>
                          </a:solidFill>
                          <a:latin typeface="Arial"/>
                          <a:ea typeface="Droid Sans Fallback"/>
                        </a:rPr>
                        <a:t>Filtering observables</a:t>
                      </a:r>
                      <a:endParaRPr/>
                    </a:p>
                  </a:txBody>
                  <a:tcPr/>
                </a:tc>
                <a:tc>
                  <a:txBody>
                    <a:bodyPr lIns="90000" rIns="90000" tIns="46800" bIns="46800"/>
                    <a:p>
                      <a:pPr>
                        <a:lnSpc>
                          <a:spcPct val="100000"/>
                        </a:lnSpc>
                      </a:pPr>
                      <a:r>
                        <a:rPr lang="de-DE" sz="1400">
                          <a:solidFill>
                            <a:srgbClr val="000000"/>
                          </a:solidFill>
                          <a:latin typeface="Arial"/>
                          <a:ea typeface="Droid Sans Fallback"/>
                        </a:rPr>
                        <a:t>Filter, First, Last, Skip, Take</a:t>
                      </a:r>
                      <a:endParaRPr/>
                    </a:p>
                  </a:txBody>
                  <a:tcPr/>
                </a:tc>
              </a:tr>
              <a:tr h="293760">
                <a:tc>
                  <a:txBody>
                    <a:bodyPr lIns="90000" rIns="90000" tIns="46800" bIns="46800"/>
                    <a:p>
                      <a:pPr>
                        <a:lnSpc>
                          <a:spcPct val="100000"/>
                        </a:lnSpc>
                      </a:pPr>
                      <a:r>
                        <a:rPr lang="de-DE" sz="1400">
                          <a:solidFill>
                            <a:srgbClr val="000000"/>
                          </a:solidFill>
                          <a:latin typeface="Arial"/>
                          <a:ea typeface="Droid Sans Fallback"/>
                        </a:rPr>
                        <a:t>Combining Observables</a:t>
                      </a:r>
                      <a:endParaRPr/>
                    </a:p>
                  </a:txBody>
                  <a:tcPr/>
                </a:tc>
                <a:tc>
                  <a:txBody>
                    <a:bodyPr lIns="90000" rIns="90000" tIns="46800" bIns="46800"/>
                    <a:p>
                      <a:pPr>
                        <a:lnSpc>
                          <a:spcPct val="100000"/>
                        </a:lnSpc>
                      </a:pPr>
                      <a:r>
                        <a:rPr lang="de-DE" sz="1400">
                          <a:solidFill>
                            <a:srgbClr val="000000"/>
                          </a:solidFill>
                          <a:latin typeface="Arial"/>
                          <a:ea typeface="Droid Sans Fallback"/>
                        </a:rPr>
                        <a:t>And/then/when, Join, Merge</a:t>
                      </a:r>
                      <a:endParaRPr/>
                    </a:p>
                  </a:txBody>
                  <a:tcPr/>
                </a:tc>
              </a:tr>
              <a:tr h="293760">
                <a:tc>
                  <a:txBody>
                    <a:bodyPr lIns="90000" rIns="90000" tIns="46800" bIns="46800"/>
                    <a:p>
                      <a:pPr>
                        <a:lnSpc>
                          <a:spcPct val="100000"/>
                        </a:lnSpc>
                      </a:pPr>
                      <a:r>
                        <a:rPr lang="de-DE" sz="1400">
                          <a:solidFill>
                            <a:srgbClr val="000000"/>
                          </a:solidFill>
                          <a:latin typeface="Arial"/>
                          <a:ea typeface="Droid Sans Fallback"/>
                        </a:rPr>
                        <a:t>Error Handling</a:t>
                      </a:r>
                      <a:endParaRPr/>
                    </a:p>
                  </a:txBody>
                  <a:tcPr/>
                </a:tc>
                <a:tc>
                  <a:txBody>
                    <a:bodyPr lIns="90000" rIns="90000" tIns="46800" bIns="46800"/>
                    <a:p>
                      <a:pPr>
                        <a:lnSpc>
                          <a:spcPct val="100000"/>
                        </a:lnSpc>
                      </a:pPr>
                      <a:r>
                        <a:rPr lang="de-DE" sz="1400">
                          <a:solidFill>
                            <a:srgbClr val="000000"/>
                          </a:solidFill>
                          <a:latin typeface="Arial"/>
                          <a:ea typeface="Droid Sans Fallback"/>
                        </a:rPr>
                        <a:t>Catch, retry </a:t>
                      </a:r>
                      <a:endParaRPr/>
                    </a:p>
                  </a:txBody>
                  <a:tcPr/>
                </a:tc>
              </a:tr>
              <a:tr h="293760">
                <a:tc>
                  <a:txBody>
                    <a:bodyPr lIns="90000" rIns="90000" tIns="46800" bIns="46800"/>
                    <a:p>
                      <a:pPr>
                        <a:lnSpc>
                          <a:spcPct val="100000"/>
                        </a:lnSpc>
                      </a:pPr>
                      <a:r>
                        <a:rPr lang="de-DE" sz="1400">
                          <a:solidFill>
                            <a:srgbClr val="000000"/>
                          </a:solidFill>
                          <a:latin typeface="Arial"/>
                          <a:ea typeface="Droid Sans Fallback"/>
                        </a:rPr>
                        <a:t>Utility</a:t>
                      </a:r>
                      <a:endParaRPr/>
                    </a:p>
                  </a:txBody>
                  <a:tcPr/>
                </a:tc>
                <a:tc>
                  <a:txBody>
                    <a:bodyPr lIns="90000" rIns="90000" tIns="46800" bIns="46800"/>
                    <a:p>
                      <a:pPr>
                        <a:lnSpc>
                          <a:spcPct val="100000"/>
                        </a:lnSpc>
                      </a:pPr>
                      <a:r>
                        <a:rPr lang="de-DE" sz="1400">
                          <a:solidFill>
                            <a:srgbClr val="000000"/>
                          </a:solidFill>
                          <a:latin typeface="Arial"/>
                          <a:ea typeface="Droid Sans Fallback"/>
                        </a:rPr>
                        <a:t>Timeout, using, ObserveOn, Do</a:t>
                      </a:r>
                      <a:endParaRPr/>
                    </a:p>
                  </a:txBody>
                  <a:tcPr/>
                </a:tc>
              </a:tr>
              <a:tr h="293760">
                <a:tc>
                  <a:txBody>
                    <a:bodyPr lIns="90000" rIns="90000" tIns="46800" bIns="46800"/>
                    <a:p>
                      <a:pPr>
                        <a:lnSpc>
                          <a:spcPct val="100000"/>
                        </a:lnSpc>
                      </a:pPr>
                      <a:r>
                        <a:rPr lang="de-DE" sz="1400">
                          <a:solidFill>
                            <a:srgbClr val="000000"/>
                          </a:solidFill>
                          <a:latin typeface="Arial"/>
                          <a:ea typeface="Droid Sans Fallback"/>
                        </a:rPr>
                        <a:t>Mathematical</a:t>
                      </a:r>
                      <a:endParaRPr/>
                    </a:p>
                  </a:txBody>
                  <a:tcPr/>
                </a:tc>
                <a:tc>
                  <a:txBody>
                    <a:bodyPr lIns="90000" rIns="90000" tIns="46800" bIns="46800"/>
                    <a:p>
                      <a:pPr>
                        <a:lnSpc>
                          <a:spcPct val="100000"/>
                        </a:lnSpc>
                      </a:pPr>
                      <a:r>
                        <a:rPr lang="de-DE" sz="1400">
                          <a:solidFill>
                            <a:srgbClr val="000000"/>
                          </a:solidFill>
                          <a:latin typeface="Arial"/>
                          <a:ea typeface="Droid Sans Fallback"/>
                        </a:rPr>
                        <a:t>Max, Min, Reduce, Sum, Count</a:t>
                      </a:r>
                      <a:endParaRPr/>
                    </a:p>
                  </a:txBody>
                  <a:tcPr/>
                </a:tc>
              </a:tr>
              <a:tr h="293760">
                <a:tc>
                  <a:txBody>
                    <a:bodyPr lIns="90000" rIns="90000" tIns="46800" bIns="46800"/>
                    <a:p>
                      <a:pPr>
                        <a:lnSpc>
                          <a:spcPct val="100000"/>
                        </a:lnSpc>
                      </a:pPr>
                      <a:r>
                        <a:rPr lang="de-DE" sz="1400">
                          <a:solidFill>
                            <a:srgbClr val="000000"/>
                          </a:solidFill>
                          <a:latin typeface="Arial"/>
                          <a:ea typeface="Droid Sans Fallback"/>
                        </a:rPr>
                        <a:t>Conditional </a:t>
                      </a:r>
                      <a:endParaRPr/>
                    </a:p>
                  </a:txBody>
                  <a:tcPr/>
                </a:tc>
                <a:tc>
                  <a:txBody>
                    <a:bodyPr lIns="90000" rIns="90000" tIns="46800" bIns="46800"/>
                    <a:p>
                      <a:pPr>
                        <a:lnSpc>
                          <a:spcPct val="100000"/>
                        </a:lnSpc>
                      </a:pPr>
                      <a:r>
                        <a:rPr lang="de-DE" sz="1400">
                          <a:solidFill>
                            <a:srgbClr val="000000"/>
                          </a:solidFill>
                          <a:latin typeface="Arial"/>
                          <a:ea typeface="Droid Sans Fallback"/>
                        </a:rPr>
                        <a:t>All, TakeUntil, TakeWhile, Contains, DefaultIfEmpty</a:t>
                      </a:r>
                      <a:endParaRPr/>
                    </a:p>
                  </a:txBody>
                  <a:tcPr/>
                </a:tc>
              </a:tr>
            </a:tbl>
          </a:graphicData>
        </a:graphic>
      </p:graphicFrame>
      <p:sp>
        <p:nvSpPr>
          <p:cNvPr id="74" name="TextShape 2"/>
          <p:cNvSpPr txBox="1"/>
          <p:nvPr/>
        </p:nvSpPr>
        <p:spPr>
          <a:xfrm>
            <a:off x="3286080" y="2377440"/>
            <a:ext cx="2509560" cy="346320"/>
          </a:xfrm>
          <a:prstGeom prst="rect">
            <a:avLst/>
          </a:prstGeom>
        </p:spPr>
        <p:txBody>
          <a:bodyPr lIns="90000" rIns="90000" tIns="45000" bIns="45000"/>
          <a:p>
            <a:r>
              <a:rPr lang="de-DE">
                <a:latin typeface="Arial"/>
              </a:rPr>
              <a:t>Operators By Category</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75" name="" descr=""/>
          <p:cNvPicPr/>
          <p:nvPr/>
        </p:nvPicPr>
        <p:blipFill>
          <a:blip r:embed="rId1"/>
          <a:stretch>
            <a:fillRect/>
          </a:stretch>
        </p:blipFill>
        <p:spPr>
          <a:xfrm>
            <a:off x="1645920" y="91440"/>
            <a:ext cx="6910200" cy="548676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 name="TextShape 1"/>
          <p:cNvSpPr txBox="1"/>
          <p:nvPr/>
        </p:nvSpPr>
        <p:spPr>
          <a:xfrm>
            <a:off x="1620000" y="216000"/>
            <a:ext cx="8100000" cy="936000"/>
          </a:xfrm>
          <a:prstGeom prst="rect">
            <a:avLst/>
          </a:prstGeom>
        </p:spPr>
        <p:txBody>
          <a:bodyPr lIns="0" rIns="0" tIns="0" bIns="0" anchor="ctr"/>
          <a:p>
            <a:pPr algn="ctr"/>
            <a:r>
              <a:rPr lang="de-DE" sz="3300">
                <a:latin typeface="Times New Roman"/>
              </a:rPr>
              <a:t>RxJava</a:t>
            </a:r>
            <a:endParaRPr/>
          </a:p>
        </p:txBody>
      </p:sp>
      <p:sp>
        <p:nvSpPr>
          <p:cNvPr id="77" name="TextShape 2"/>
          <p:cNvSpPr txBox="1"/>
          <p:nvPr/>
        </p:nvSpPr>
        <p:spPr>
          <a:xfrm>
            <a:off x="1620000" y="918000"/>
            <a:ext cx="8255520" cy="4294080"/>
          </a:xfrm>
          <a:prstGeom prst="rect">
            <a:avLst/>
          </a:prstGeom>
        </p:spPr>
        <p:txBody>
          <a:bodyPr lIns="0" rIns="0" tIns="0" bIns="0"/>
          <a:p>
            <a:pPr>
              <a:buSzPct val="25000"/>
              <a:buFont typeface="StarSymbol"/>
              <a:buChar char=""/>
            </a:pPr>
            <a:r>
              <a:rPr lang="de-DE" sz="1500">
                <a:latin typeface="Arial"/>
              </a:rPr>
              <a:t>RxJava is a NetFlix open source library that they developed as part of optimizing their architecture. The library is related to the “Reactive programming” pattern:</a:t>
            </a:r>
            <a:endParaRPr/>
          </a:p>
          <a:p>
            <a:pPr>
              <a:buSzPct val="25000"/>
              <a:buFont typeface="StarSymbol"/>
              <a:buChar char=""/>
            </a:pPr>
            <a:endParaRPr/>
          </a:p>
          <a:p>
            <a:pPr>
              <a:buSzPct val="25000"/>
              <a:buFont typeface="StarSymbol"/>
              <a:buChar char=""/>
            </a:pPr>
            <a:r>
              <a:rPr lang="de-DE" sz="1500">
                <a:latin typeface="Arial"/>
              </a:rPr>
              <a:t>“</a:t>
            </a:r>
            <a:r>
              <a:rPr lang="de-DE" sz="1500">
                <a:latin typeface="Arial"/>
              </a:rPr>
              <a:t>RxJava is an implementation of Reactive Extensions – a library for composing asynchronous and event-based programs using observable sequences for the Java VM”.</a:t>
            </a:r>
            <a:endParaRPr/>
          </a:p>
          <a:p>
            <a:pPr>
              <a:buSzPct val="25000"/>
              <a:buFont typeface="StarSymbol"/>
              <a:buChar char=""/>
            </a:pPr>
            <a:r>
              <a:rPr lang="de-DE" sz="1500">
                <a:latin typeface="Arial"/>
              </a:rPr>
              <a:t>https://github.com/ReactiveX/RxJava</a:t>
            </a:r>
            <a:endParaRPr/>
          </a:p>
          <a:p>
            <a:pPr>
              <a:buSzPct val="25000"/>
              <a:buFont typeface="StarSymbol"/>
              <a:buChar char=""/>
            </a:pPr>
            <a:r>
              <a:rPr lang="de-DE" sz="1500">
                <a:latin typeface="Arial"/>
              </a:rPr>
              <a:t>http://reactivex.io/RxJava/javadoc/</a:t>
            </a:r>
            <a:endParaRPr/>
          </a:p>
          <a:p>
            <a:pPr>
              <a:buSzPct val="25000"/>
              <a:buFont typeface="StarSymbol"/>
              <a:buChar char=""/>
            </a:pPr>
            <a:r>
              <a:rPr lang="de-DE" sz="1500">
                <a:latin typeface="Arial"/>
              </a:rPr>
              <a:t>Tutorial: </a:t>
            </a:r>
            <a:r>
              <a:rPr lang="de-DE" sz="1500">
                <a:latin typeface="Arial"/>
              </a:rPr>
              <a:t>https://github.com/Froussios/Intro-To-RxJava</a:t>
            </a:r>
            <a:endParaRPr/>
          </a:p>
          <a:p>
            <a:pPr>
              <a:buSzPct val="25000"/>
              <a:buFont typeface="StarSymbol"/>
              <a:buChar char=""/>
            </a:pPr>
            <a:endParaRPr/>
          </a:p>
          <a:p>
            <a:pPr>
              <a:buSzPct val="25000"/>
              <a:buFont typeface="StarSymbol"/>
              <a:buChar char=""/>
            </a:pPr>
            <a:r>
              <a:rPr lang="de-DE" sz="1500">
                <a:latin typeface="Arial"/>
              </a:rPr>
              <a:t>RxJava Core concepts: </a:t>
            </a:r>
            <a:r>
              <a:rPr b="1" i="1" lang="de-DE" sz="1500" u="sng">
                <a:latin typeface="Arial"/>
              </a:rPr>
              <a:t>Observable and Observer</a:t>
            </a:r>
            <a:r>
              <a:rPr lang="de-DE" sz="1500">
                <a:latin typeface="Arial"/>
              </a:rPr>
              <a:t> described in: </a:t>
            </a:r>
            <a:r>
              <a:rPr lang="de-DE" sz="1500">
                <a:latin typeface="Arial"/>
              </a:rPr>
              <a:t>https://github.com/Froussios/Intro-To-RxJava/blob/master/Part%201%20-%20Getting%20Started/2.%20Key%20types.md</a:t>
            </a:r>
            <a:endParaRPr/>
          </a:p>
          <a:p>
            <a:pPr>
              <a:buSzPct val="25000"/>
              <a:buFont typeface="StarSymbol"/>
              <a:buChar char=""/>
            </a:pPr>
            <a:r>
              <a:rPr b="1" i="1" lang="de-DE" sz="1500" u="sng">
                <a:latin typeface="Arial"/>
              </a:rPr>
              <a:t>Observable</a:t>
            </a:r>
            <a:r>
              <a:rPr lang="de-DE" sz="1500">
                <a:latin typeface="Arial"/>
              </a:rPr>
              <a:t> responsible for pushing events down the pipe</a:t>
            </a:r>
            <a:endParaRPr/>
          </a:p>
          <a:p>
            <a:pPr lvl="1">
              <a:buSzPct val="25000"/>
              <a:buFont typeface="StarSymbol"/>
              <a:buChar char=""/>
            </a:pPr>
            <a:r>
              <a:rPr lang="de-DE" sz="1500">
                <a:latin typeface="Arial"/>
              </a:rPr>
              <a:t>Values</a:t>
            </a:r>
            <a:endParaRPr/>
          </a:p>
          <a:p>
            <a:pPr lvl="1">
              <a:buSzPct val="25000"/>
              <a:buFont typeface="StarSymbol"/>
              <a:buChar char=""/>
            </a:pPr>
            <a:r>
              <a:rPr lang="de-DE" sz="1500">
                <a:latin typeface="Arial"/>
              </a:rPr>
              <a:t>Completition, which indicates no more values will be pushed </a:t>
            </a:r>
            <a:endParaRPr/>
          </a:p>
          <a:p>
            <a:pPr lvl="1">
              <a:buSzPct val="25000"/>
              <a:buFont typeface="StarSymbol"/>
              <a:buChar char=""/>
            </a:pPr>
            <a:r>
              <a:rPr lang="de-DE" sz="1500">
                <a:latin typeface="Arial"/>
              </a:rPr>
              <a:t>Errors </a:t>
            </a:r>
            <a:endParaRPr/>
          </a:p>
          <a:p>
            <a:pPr>
              <a:buSzPct val="25000"/>
              <a:buFont typeface="StarSymbol"/>
              <a:buChar char=""/>
            </a:pPr>
            <a:r>
              <a:rPr b="1" i="1" lang="de-DE" sz="1500" u="sng">
                <a:latin typeface="Arial"/>
              </a:rPr>
              <a:t>Observer</a:t>
            </a:r>
            <a:r>
              <a:rPr lang="de-DE" sz="1500">
                <a:latin typeface="Arial"/>
              </a:rPr>
              <a:t> executing onNext(), onCompleted(), onErrror() </a:t>
            </a:r>
            <a:endParaRPr/>
          </a:p>
          <a:p>
            <a:pPr lvl="1">
              <a:buSzPct val="25000"/>
              <a:buFont typeface="StarSymbol"/>
              <a:buChar char=""/>
            </a:pP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78" name="" descr=""/>
          <p:cNvPicPr/>
          <p:nvPr/>
        </p:nvPicPr>
        <p:blipFill>
          <a:blip r:embed="rId1"/>
          <a:stretch>
            <a:fillRect/>
          </a:stretch>
        </p:blipFill>
        <p:spPr>
          <a:xfrm>
            <a:off x="18360" y="35280"/>
            <a:ext cx="6656760" cy="2799360"/>
          </a:xfrm>
          <a:prstGeom prst="rect">
            <a:avLst/>
          </a:prstGeom>
          <a:ln>
            <a:noFill/>
          </a:ln>
        </p:spPr>
      </p:pic>
      <p:pic>
        <p:nvPicPr>
          <p:cNvPr id="79" name="" descr=""/>
          <p:cNvPicPr/>
          <p:nvPr/>
        </p:nvPicPr>
        <p:blipFill>
          <a:blip r:embed="rId2"/>
          <a:stretch>
            <a:fillRect/>
          </a:stretch>
        </p:blipFill>
        <p:spPr>
          <a:xfrm>
            <a:off x="2377440" y="2560320"/>
            <a:ext cx="7713720" cy="281844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80" name="" descr=""/>
          <p:cNvPicPr/>
          <p:nvPr/>
        </p:nvPicPr>
        <p:blipFill>
          <a:blip r:embed="rId1"/>
          <a:stretch>
            <a:fillRect/>
          </a:stretch>
        </p:blipFill>
        <p:spPr>
          <a:xfrm>
            <a:off x="1554480" y="921240"/>
            <a:ext cx="7955280" cy="3102120"/>
          </a:xfrm>
          <a:prstGeom prst="rect">
            <a:avLst/>
          </a:prstGeom>
          <a:ln>
            <a:noFill/>
          </a:ln>
        </p:spPr>
      </p:pic>
      <p:sp>
        <p:nvSpPr>
          <p:cNvPr id="81" name="TextShape 1"/>
          <p:cNvSpPr txBox="1"/>
          <p:nvPr/>
        </p:nvSpPr>
        <p:spPr>
          <a:xfrm>
            <a:off x="1620000" y="216000"/>
            <a:ext cx="8100000" cy="936000"/>
          </a:xfrm>
          <a:prstGeom prst="rect">
            <a:avLst/>
          </a:prstGeom>
        </p:spPr>
        <p:txBody>
          <a:bodyPr lIns="0" rIns="0" tIns="0" bIns="0" anchor="ctr"/>
          <a:p>
            <a:pPr algn="ctr"/>
            <a:r>
              <a:rPr lang="de-DE" sz="3300">
                <a:latin typeface="Times New Roman"/>
              </a:rPr>
              <a:t>Usage – Event driven programming</a:t>
            </a:r>
            <a:endParaRPr/>
          </a:p>
        </p:txBody>
      </p:sp>
      <p:sp>
        <p:nvSpPr>
          <p:cNvPr id="82" name="TextShape 2"/>
          <p:cNvSpPr txBox="1"/>
          <p:nvPr/>
        </p:nvSpPr>
        <p:spPr>
          <a:xfrm>
            <a:off x="1593360" y="4209120"/>
            <a:ext cx="8410320" cy="1114200"/>
          </a:xfrm>
          <a:prstGeom prst="rect">
            <a:avLst/>
          </a:prstGeom>
        </p:spPr>
        <p:txBody>
          <a:bodyPr lIns="90000" rIns="90000" tIns="45000" bIns="45000"/>
          <a:p>
            <a:r>
              <a:rPr lang="de-DE">
                <a:latin typeface="Arial"/>
              </a:rPr>
              <a:t>Classic approach style: a UserService with a method addUser Has-A dependency</a:t>
            </a:r>
            <a:endParaRPr/>
          </a:p>
          <a:p>
            <a:r>
              <a:rPr lang="de-DE">
                <a:latin typeface="Arial"/>
              </a:rPr>
              <a:t>towards the EmailService and the CommentService  Has-A dependency towards </a:t>
            </a:r>
            <a:endParaRPr/>
          </a:p>
          <a:p>
            <a:r>
              <a:rPr lang="de-DE">
                <a:latin typeface="Arial"/>
              </a:rPr>
              <a:t>The EmailService</a:t>
            </a:r>
            <a:endParaRPr/>
          </a:p>
          <a:p>
            <a:r>
              <a:rPr lang="de-DE">
                <a:latin typeface="Arial"/>
              </a:rPr>
              <a:t> </a:t>
            </a:r>
            <a:r>
              <a:rPr lang="de-DE">
                <a:latin typeface="Arial"/>
              </a:rPr>
              <a:t>- Characteristic: tightly coupled with one another  </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1620000" y="216000"/>
            <a:ext cx="8100000" cy="936000"/>
          </a:xfrm>
          <a:prstGeom prst="rect">
            <a:avLst/>
          </a:prstGeom>
        </p:spPr>
        <p:txBody>
          <a:bodyPr lIns="0" rIns="0" tIns="0" bIns="0" anchor="ctr"/>
          <a:p>
            <a:pPr algn="ctr"/>
            <a:r>
              <a:rPr lang="de-DE" sz="3300">
                <a:latin typeface="Times New Roman"/>
              </a:rPr>
              <a:t>Using RxJava -Decoupling Strategy</a:t>
            </a:r>
            <a:endParaRPr/>
          </a:p>
        </p:txBody>
      </p:sp>
      <p:pic>
        <p:nvPicPr>
          <p:cNvPr id="84" name="" descr=""/>
          <p:cNvPicPr/>
          <p:nvPr/>
        </p:nvPicPr>
        <p:blipFill>
          <a:blip r:embed="rId1"/>
          <a:stretch>
            <a:fillRect/>
          </a:stretch>
        </p:blipFill>
        <p:spPr>
          <a:xfrm>
            <a:off x="1620000" y="1005840"/>
            <a:ext cx="7498080" cy="3931920"/>
          </a:xfrm>
          <a:prstGeom prst="rect">
            <a:avLst/>
          </a:prstGeom>
          <a:ln>
            <a:noFill/>
          </a:ln>
        </p:spPr>
      </p:pic>
      <p:sp>
        <p:nvSpPr>
          <p:cNvPr id="85" name="TextShape 2"/>
          <p:cNvSpPr txBox="1"/>
          <p:nvPr/>
        </p:nvSpPr>
        <p:spPr>
          <a:xfrm>
            <a:off x="1737360" y="5212080"/>
            <a:ext cx="7149960" cy="346320"/>
          </a:xfrm>
          <a:prstGeom prst="rect">
            <a:avLst/>
          </a:prstGeom>
        </p:spPr>
        <p:txBody>
          <a:bodyPr lIns="90000" rIns="90000" tIns="45000" bIns="45000"/>
          <a:p>
            <a:r>
              <a:rPr lang="de-DE">
                <a:latin typeface="Arial"/>
              </a:rPr>
              <a:t>Publish-Subscribe approach in decoupling services from one-another</a:t>
            </a: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86" name="" descr=""/>
          <p:cNvPicPr/>
          <p:nvPr/>
        </p:nvPicPr>
        <p:blipFill>
          <a:blip r:embed="rId1"/>
          <a:stretch>
            <a:fillRect/>
          </a:stretch>
        </p:blipFill>
        <p:spPr>
          <a:xfrm>
            <a:off x="1501920" y="4059360"/>
            <a:ext cx="6409080" cy="1513800"/>
          </a:xfrm>
          <a:prstGeom prst="rect">
            <a:avLst/>
          </a:prstGeom>
          <a:ln>
            <a:noFill/>
          </a:ln>
        </p:spPr>
      </p:pic>
      <p:pic>
        <p:nvPicPr>
          <p:cNvPr id="87" name="" descr=""/>
          <p:cNvPicPr/>
          <p:nvPr/>
        </p:nvPicPr>
        <p:blipFill>
          <a:blip r:embed="rId2"/>
          <a:stretch>
            <a:fillRect/>
          </a:stretch>
        </p:blipFill>
        <p:spPr>
          <a:xfrm>
            <a:off x="1560240" y="19440"/>
            <a:ext cx="6018480" cy="2875680"/>
          </a:xfrm>
          <a:prstGeom prst="rect">
            <a:avLst/>
          </a:prstGeom>
          <a:ln>
            <a:noFill/>
          </a:ln>
        </p:spPr>
      </p:pic>
      <p:sp>
        <p:nvSpPr>
          <p:cNvPr id="88" name="TextShape 1"/>
          <p:cNvSpPr txBox="1"/>
          <p:nvPr/>
        </p:nvSpPr>
        <p:spPr>
          <a:xfrm>
            <a:off x="1737360" y="3291840"/>
            <a:ext cx="7230600" cy="346320"/>
          </a:xfrm>
          <a:prstGeom prst="rect">
            <a:avLst/>
          </a:prstGeom>
        </p:spPr>
        <p:txBody>
          <a:bodyPr lIns="90000" rIns="90000" tIns="45000" bIns="45000"/>
          <a:p>
            <a:r>
              <a:rPr lang="de-DE">
                <a:latin typeface="Arial"/>
              </a:rPr>
              <a:t>RxJava in JDBC -samples: </a:t>
            </a:r>
            <a:r>
              <a:rPr lang="de-DE">
                <a:latin typeface="Arial"/>
              </a:rPr>
              <a:t>https://github.com/davidmoten/rxjava-jdbc</a:t>
            </a:r>
            <a:r>
              <a:rPr lang="de-DE">
                <a:latin typeface="Arial"/>
              </a:rPr>
              <a:t> </a:t>
            </a:r>
            <a:endParaRPr/>
          </a:p>
        </p:txBody>
      </p:sp>
      <p:sp>
        <p:nvSpPr>
          <p:cNvPr id="89" name="TextShape 2"/>
          <p:cNvSpPr txBox="1"/>
          <p:nvPr/>
        </p:nvSpPr>
        <p:spPr>
          <a:xfrm>
            <a:off x="8046720" y="1097280"/>
            <a:ext cx="1445760" cy="346320"/>
          </a:xfrm>
          <a:prstGeom prst="rect">
            <a:avLst/>
          </a:prstGeom>
        </p:spPr>
        <p:txBody>
          <a:bodyPr lIns="90000" rIns="90000" tIns="45000" bIns="45000"/>
          <a:p>
            <a:r>
              <a:rPr lang="de-DE">
                <a:latin typeface="Arial"/>
              </a:rPr>
              <a:t>Classic style</a:t>
            </a:r>
            <a:endParaRPr/>
          </a:p>
        </p:txBody>
      </p:sp>
      <p:sp>
        <p:nvSpPr>
          <p:cNvPr id="90" name="TextShape 3"/>
          <p:cNvSpPr txBox="1"/>
          <p:nvPr/>
        </p:nvSpPr>
        <p:spPr>
          <a:xfrm>
            <a:off x="8229600" y="4572000"/>
            <a:ext cx="1469880" cy="346320"/>
          </a:xfrm>
          <a:prstGeom prst="rect">
            <a:avLst/>
          </a:prstGeom>
        </p:spPr>
        <p:txBody>
          <a:bodyPr lIns="90000" rIns="90000" tIns="45000" bIns="45000"/>
          <a:p>
            <a:r>
              <a:rPr lang="de-DE">
                <a:latin typeface="Arial"/>
              </a:rPr>
              <a:t>RxJava style</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 name="TextShape 1"/>
          <p:cNvSpPr txBox="1"/>
          <p:nvPr/>
        </p:nvSpPr>
        <p:spPr>
          <a:xfrm>
            <a:off x="1620000" y="216000"/>
            <a:ext cx="8100000" cy="936000"/>
          </a:xfrm>
          <a:prstGeom prst="rect">
            <a:avLst/>
          </a:prstGeom>
        </p:spPr>
        <p:txBody>
          <a:bodyPr lIns="0" rIns="0" tIns="0" bIns="0" anchor="ctr"/>
          <a:p>
            <a:pPr algn="ctr"/>
            <a:r>
              <a:rPr lang="de-DE" sz="3300">
                <a:latin typeface="Times New Roman"/>
              </a:rPr>
              <a:t>What is Reactive Programming?</a:t>
            </a:r>
            <a:endParaRPr/>
          </a:p>
        </p:txBody>
      </p:sp>
      <p:sp>
        <p:nvSpPr>
          <p:cNvPr id="43" name="TextShape 2"/>
          <p:cNvSpPr txBox="1"/>
          <p:nvPr/>
        </p:nvSpPr>
        <p:spPr>
          <a:xfrm>
            <a:off x="1656000" y="1368000"/>
            <a:ext cx="4232160" cy="4118400"/>
          </a:xfrm>
          <a:prstGeom prst="rect">
            <a:avLst/>
          </a:prstGeom>
        </p:spPr>
        <p:txBody>
          <a:bodyPr lIns="0" rIns="0" tIns="0" bIns="0"/>
          <a:p>
            <a:pPr>
              <a:buSzPct val="25000"/>
              <a:buFont typeface="StarSymbol"/>
              <a:buChar char=""/>
            </a:pPr>
            <a:r>
              <a:rPr lang="de-DE" sz="1200">
                <a:latin typeface="Arial"/>
              </a:rPr>
              <a:t>Reactive Programming: a programming paradigm revolving around propagation of change!</a:t>
            </a:r>
            <a:endParaRPr/>
          </a:p>
          <a:p>
            <a:pPr>
              <a:buSzPct val="25000"/>
              <a:buFont typeface="StarSymbol"/>
              <a:buChar char=""/>
            </a:pPr>
            <a:r>
              <a:rPr lang="de-DE" sz="1200">
                <a:latin typeface="Arial"/>
              </a:rPr>
              <a:t>https://en.wikipedia.org/wiki/Reactor_pattern</a:t>
            </a:r>
            <a:r>
              <a:rPr lang="de-DE" sz="1200">
                <a:latin typeface="Arial"/>
              </a:rPr>
              <a:t> </a:t>
            </a:r>
            <a:endParaRPr/>
          </a:p>
          <a:p>
            <a:pPr>
              <a:buSzPct val="25000"/>
              <a:buFont typeface="StarSymbol"/>
              <a:buChar char=""/>
            </a:pPr>
            <a:r>
              <a:rPr i="1" lang="de-DE" sz="1200" u="sng">
                <a:latin typeface="Arial"/>
              </a:rPr>
              <a:t>Reactive programming is programming paradigm style with asynchronous data streams. Data stream is central to the reactive programming style and it can be represented by a set of variables, user inputs, set of properties, data caches, data structure.The stream can easily be associated with the usual Event Bus. (https://gist.github.com/staltz/868e7e9bc2a7b8c1f754 – Andre Stalz).  </a:t>
            </a:r>
            <a:endParaRPr/>
          </a:p>
          <a:p>
            <a:pPr>
              <a:buSzPct val="25000"/>
              <a:buFont typeface="StarSymbol"/>
              <a:buChar char=""/>
            </a:pPr>
            <a:r>
              <a:rPr i="1" lang="de-DE" sz="1200" u="sng">
                <a:latin typeface="Arial"/>
              </a:rPr>
              <a:t>Considering the diagram below -  4 sequential user events, a stream becoming the subject of being observed and the listening to the stream is called subscribing:</a:t>
            </a:r>
            <a:endParaRPr/>
          </a:p>
          <a:p>
            <a:pPr lvl="1">
              <a:buSzPct val="25000"/>
              <a:buFont typeface="StarSymbol"/>
              <a:buChar char=""/>
            </a:pPr>
            <a:r>
              <a:rPr i="1" lang="de-DE" sz="1200">
                <a:latin typeface="Arial"/>
              </a:rPr>
              <a:t>---------a---b--c-----d-----X----|-&gt;</a:t>
            </a:r>
            <a:endParaRPr/>
          </a:p>
          <a:p>
            <a:pPr lvl="1">
              <a:buSzPct val="25000"/>
              <a:buFont typeface="StarSymbol"/>
              <a:buChar char=""/>
            </a:pPr>
            <a:r>
              <a:rPr i="1" lang="de-DE" sz="1200">
                <a:latin typeface="Arial"/>
              </a:rPr>
              <a:t>A,b,c,d, represented with colourfull circles represent a sequeence of emitted user events </a:t>
            </a:r>
            <a:endParaRPr/>
          </a:p>
          <a:p>
            <a:pPr lvl="1">
              <a:buSzPct val="25000"/>
              <a:buFont typeface="StarSymbol"/>
              <a:buChar char=""/>
            </a:pPr>
            <a:r>
              <a:rPr i="1" lang="de-DE" sz="1200">
                <a:latin typeface="Arial"/>
              </a:rPr>
              <a:t>X might be the error </a:t>
            </a:r>
            <a:endParaRPr/>
          </a:p>
          <a:p>
            <a:pPr lvl="1">
              <a:buSzPct val="25000"/>
              <a:buFont typeface="StarSymbol"/>
              <a:buChar char=""/>
            </a:pPr>
            <a:r>
              <a:rPr i="1" lang="de-DE" sz="1200">
                <a:latin typeface="Arial"/>
              </a:rPr>
              <a:t>|  - signals the completed stream </a:t>
            </a:r>
            <a:endParaRPr/>
          </a:p>
          <a:p>
            <a:pPr lvl="1">
              <a:buSzPct val="25000"/>
              <a:buFont typeface="StarSymbol"/>
              <a:buChar char=""/>
            </a:pPr>
            <a:r>
              <a:rPr i="1" lang="de-DE" sz="1200">
                <a:latin typeface="Arial"/>
              </a:rPr>
              <a:t>--------------------------&gt; is the timeline </a:t>
            </a:r>
            <a:endParaRPr/>
          </a:p>
          <a:p>
            <a:pPr>
              <a:buSzPct val="25000"/>
              <a:buFont typeface="StarSymbol"/>
              <a:buChar char=""/>
            </a:pPr>
            <a:r>
              <a:rPr i="1" lang="de-DE" sz="1200" u="sng">
                <a:latin typeface="Arial"/>
              </a:rPr>
              <a:t>Blend with functional programming idioms:(e.g. map, reduce, filter,etc.) creates an functional reactive programming style. </a:t>
            </a:r>
            <a:endParaRPr/>
          </a:p>
          <a:p>
            <a:pPr>
              <a:buSzPct val="25000"/>
              <a:buFont typeface="StarSymbol"/>
              <a:buChar char=""/>
            </a:pPr>
            <a:endParaRPr/>
          </a:p>
        </p:txBody>
      </p:sp>
      <p:pic>
        <p:nvPicPr>
          <p:cNvPr id="44" name="" descr=""/>
          <p:cNvPicPr/>
          <p:nvPr/>
        </p:nvPicPr>
        <p:blipFill>
          <a:blip r:embed="rId1"/>
          <a:stretch>
            <a:fillRect/>
          </a:stretch>
        </p:blipFill>
        <p:spPr>
          <a:xfrm>
            <a:off x="5852160" y="1097280"/>
            <a:ext cx="4206240" cy="2120040"/>
          </a:xfrm>
          <a:prstGeom prst="rect">
            <a:avLst/>
          </a:prstGeom>
          <a:ln>
            <a:noFill/>
          </a:ln>
        </p:spPr>
      </p:pic>
      <p:sp>
        <p:nvSpPr>
          <p:cNvPr id="45" name="CustomShape 3"/>
          <p:cNvSpPr/>
          <p:nvPr/>
        </p:nvSpPr>
        <p:spPr>
          <a:xfrm>
            <a:off x="5943600" y="3474720"/>
            <a:ext cx="1920240" cy="1920240"/>
          </a:xfrm>
          <a:prstGeom prst="ellipse">
            <a:avLst/>
          </a:prstGeom>
          <a:noFill/>
          <a:ln>
            <a:solidFill>
              <a:srgbClr val="808080"/>
            </a:solidFill>
          </a:ln>
        </p:spPr>
      </p:sp>
      <p:sp>
        <p:nvSpPr>
          <p:cNvPr id="46" name="CustomShape 4"/>
          <p:cNvSpPr/>
          <p:nvPr/>
        </p:nvSpPr>
        <p:spPr>
          <a:xfrm>
            <a:off x="6949440" y="3474720"/>
            <a:ext cx="1920240" cy="1920240"/>
          </a:xfrm>
          <a:prstGeom prst="ellipse">
            <a:avLst/>
          </a:prstGeom>
          <a:noFill/>
          <a:ln>
            <a:solidFill>
              <a:srgbClr val="808080"/>
            </a:solidFill>
          </a:ln>
        </p:spPr>
      </p:sp>
      <p:sp>
        <p:nvSpPr>
          <p:cNvPr id="47" name="TextShape 5"/>
          <p:cNvSpPr txBox="1"/>
          <p:nvPr/>
        </p:nvSpPr>
        <p:spPr>
          <a:xfrm>
            <a:off x="6217920" y="4206240"/>
            <a:ext cx="473400" cy="346320"/>
          </a:xfrm>
          <a:prstGeom prst="rect">
            <a:avLst/>
          </a:prstGeom>
        </p:spPr>
        <p:txBody>
          <a:bodyPr lIns="90000" rIns="90000" tIns="45000" bIns="45000"/>
          <a:p>
            <a:r>
              <a:rPr lang="de-DE">
                <a:latin typeface="Arial"/>
              </a:rPr>
              <a:t>FP</a:t>
            </a:r>
            <a:endParaRPr/>
          </a:p>
        </p:txBody>
      </p:sp>
      <p:sp>
        <p:nvSpPr>
          <p:cNvPr id="48" name="TextShape 6"/>
          <p:cNvSpPr txBox="1"/>
          <p:nvPr/>
        </p:nvSpPr>
        <p:spPr>
          <a:xfrm>
            <a:off x="8138160" y="4206240"/>
            <a:ext cx="497880" cy="346320"/>
          </a:xfrm>
          <a:prstGeom prst="rect">
            <a:avLst/>
          </a:prstGeom>
        </p:spPr>
        <p:txBody>
          <a:bodyPr lIns="90000" rIns="90000" tIns="45000" bIns="45000"/>
          <a:p>
            <a:r>
              <a:rPr lang="de-DE">
                <a:latin typeface="Arial"/>
              </a:rPr>
              <a:t>RP</a:t>
            </a:r>
            <a:endParaRPr/>
          </a:p>
        </p:txBody>
      </p:sp>
      <p:sp>
        <p:nvSpPr>
          <p:cNvPr id="49" name="TextShape 7"/>
          <p:cNvSpPr txBox="1"/>
          <p:nvPr/>
        </p:nvSpPr>
        <p:spPr>
          <a:xfrm>
            <a:off x="7132320" y="4225680"/>
            <a:ext cx="637920" cy="346320"/>
          </a:xfrm>
          <a:prstGeom prst="rect">
            <a:avLst/>
          </a:prstGeom>
        </p:spPr>
        <p:txBody>
          <a:bodyPr lIns="90000" rIns="90000" tIns="45000" bIns="45000"/>
          <a:p>
            <a:r>
              <a:rPr lang="de-DE">
                <a:latin typeface="Arial"/>
              </a:rPr>
              <a:t>FRP</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 name="TextShape 1"/>
          <p:cNvSpPr txBox="1"/>
          <p:nvPr/>
        </p:nvSpPr>
        <p:spPr>
          <a:xfrm>
            <a:off x="1620000" y="216000"/>
            <a:ext cx="8100000" cy="936000"/>
          </a:xfrm>
          <a:prstGeom prst="rect">
            <a:avLst/>
          </a:prstGeom>
        </p:spPr>
        <p:txBody>
          <a:bodyPr lIns="0" rIns="0" tIns="0" bIns="0" anchor="ctr"/>
          <a:p>
            <a:pPr algn="ctr"/>
            <a:r>
              <a:rPr lang="de-DE" sz="3300">
                <a:latin typeface="Times New Roman"/>
              </a:rPr>
              <a:t>Why Reactive ? </a:t>
            </a:r>
            <a:endParaRPr/>
          </a:p>
        </p:txBody>
      </p:sp>
      <p:sp>
        <p:nvSpPr>
          <p:cNvPr id="51" name="TextShape 2"/>
          <p:cNvSpPr txBox="1"/>
          <p:nvPr/>
        </p:nvSpPr>
        <p:spPr>
          <a:xfrm>
            <a:off x="1620000" y="1368000"/>
            <a:ext cx="8100000" cy="3288240"/>
          </a:xfrm>
          <a:prstGeom prst="rect">
            <a:avLst/>
          </a:prstGeom>
        </p:spPr>
        <p:txBody>
          <a:bodyPr lIns="0" rIns="0" tIns="0" bIns="0"/>
          <a:p>
            <a:pPr>
              <a:buSzPct val="25000"/>
              <a:buFont typeface="StarSymbol"/>
              <a:buChar char=""/>
            </a:pPr>
            <a:r>
              <a:rPr lang="de-DE" sz="1200">
                <a:latin typeface="Arial"/>
              </a:rPr>
              <a:t>Raises the level of abstraction of your code so you can focus more of the interdepence of events that define the business logic</a:t>
            </a:r>
            <a:endParaRPr/>
          </a:p>
          <a:p>
            <a:pPr>
              <a:buSzPct val="25000"/>
              <a:buFont typeface="StarSymbol"/>
              <a:buChar char=""/>
            </a:pPr>
            <a:r>
              <a:rPr lang="de-DE" sz="1200">
                <a:latin typeface="Arial"/>
              </a:rPr>
              <a:t>Rather than spending time watching over code implementation details you focus more and publish-subscribe side of the business requrements in an event-driven asynchronous way providing mutiple micro-services/components/modules interacting through notifications/events. This way the system is decoupled and reacts to the data flow of the system by notifications </a:t>
            </a:r>
            <a:endParaRPr/>
          </a:p>
          <a:p>
            <a:pPr>
              <a:buSzPct val="25000"/>
              <a:buFont typeface="StarSymbol"/>
              <a:buChar char=""/>
            </a:pPr>
            <a:r>
              <a:rPr lang="de-DE" sz="1200">
                <a:latin typeface="Arial"/>
              </a:rPr>
              <a:t>Scalable enough to react to the ever-growing data without falling apart. Adding or removing new components without breaking the system </a:t>
            </a:r>
            <a:endParaRPr/>
          </a:p>
          <a:p>
            <a:pPr>
              <a:buSzPct val="25000"/>
              <a:buFont typeface="StarSymbol"/>
              <a:buChar char=""/>
            </a:pPr>
            <a:r>
              <a:rPr lang="de-DE" sz="1200">
                <a:latin typeface="Arial"/>
              </a:rPr>
              <a:t>Reacting to failures/errors will make the system more fault-tolerant, resilient </a:t>
            </a:r>
            <a:endParaRPr/>
          </a:p>
          <a:p>
            <a:pPr>
              <a:buSzPct val="25000"/>
              <a:buFont typeface="StarSymbol"/>
              <a:buChar char=""/>
            </a:pPr>
            <a:r>
              <a:rPr lang="de-DE" sz="1200">
                <a:latin typeface="Arial"/>
              </a:rPr>
              <a:t>Responsive to user activity in a timely manner  </a:t>
            </a:r>
            <a:endParaRPr/>
          </a:p>
          <a:p>
            <a:pPr>
              <a:buSzPct val="25000"/>
              <a:buFont typeface="StarSymbol"/>
              <a:buChar char=""/>
            </a:pPr>
            <a:endParaRPr/>
          </a:p>
          <a:p>
            <a:pPr>
              <a:buSzPct val="25000"/>
              <a:buFont typeface="StarSymbol"/>
              <a:buChar char=""/>
            </a:pPr>
            <a:r>
              <a:rPr lang="de-DE" sz="1200">
                <a:latin typeface="Arial"/>
              </a:rPr>
              <a:t>  </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 name="TextShape 1"/>
          <p:cNvSpPr txBox="1"/>
          <p:nvPr/>
        </p:nvSpPr>
        <p:spPr>
          <a:xfrm>
            <a:off x="1620000" y="216000"/>
            <a:ext cx="8100000" cy="936000"/>
          </a:xfrm>
          <a:prstGeom prst="rect">
            <a:avLst/>
          </a:prstGeom>
        </p:spPr>
        <p:txBody>
          <a:bodyPr lIns="0" rIns="0" tIns="0" bIns="0" anchor="ctr"/>
          <a:p>
            <a:r>
              <a:rPr lang="de-DE" sz="3300">
                <a:latin typeface="Times New Roman"/>
              </a:rPr>
              <a:t>Reactive Manifesto – Reactive Systems are:</a:t>
            </a:r>
            <a:endParaRPr/>
          </a:p>
        </p:txBody>
      </p:sp>
      <p:pic>
        <p:nvPicPr>
          <p:cNvPr id="53" name="" descr=""/>
          <p:cNvPicPr/>
          <p:nvPr/>
        </p:nvPicPr>
        <p:blipFill>
          <a:blip r:embed="rId1"/>
          <a:stretch>
            <a:fillRect/>
          </a:stretch>
        </p:blipFill>
        <p:spPr>
          <a:xfrm>
            <a:off x="3250440" y="1828800"/>
            <a:ext cx="5162040" cy="2371320"/>
          </a:xfrm>
          <a:prstGeom prst="rect">
            <a:avLst/>
          </a:prstGeom>
          <a:ln>
            <a:noFill/>
          </a:ln>
        </p:spPr>
      </p:pic>
      <p:sp>
        <p:nvSpPr>
          <p:cNvPr id="54" name="TextShape 2"/>
          <p:cNvSpPr txBox="1"/>
          <p:nvPr/>
        </p:nvSpPr>
        <p:spPr>
          <a:xfrm>
            <a:off x="5175000" y="914400"/>
            <a:ext cx="4905000" cy="1093320"/>
          </a:xfrm>
          <a:prstGeom prst="rect">
            <a:avLst/>
          </a:prstGeom>
        </p:spPr>
        <p:txBody>
          <a:bodyPr lIns="90000" rIns="90000" tIns="45000" bIns="45000"/>
          <a:p>
            <a:r>
              <a:rPr lang="de-DE" sz="1000">
                <a:latin typeface="Arial"/>
              </a:rPr>
              <a:t>Responsive: The </a:t>
            </a:r>
            <a:r>
              <a:rPr lang="de-DE" sz="1000">
                <a:latin typeface="Arial"/>
              </a:rPr>
              <a:t>system</a:t>
            </a:r>
            <a:r>
              <a:rPr lang="de-DE" sz="1000">
                <a:latin typeface="Arial"/>
              </a:rPr>
              <a:t> responds in a timely manner if at all possible. Responsiveness is the cornerstone of usability and utility, but more than that, responsiveness means that problems may be detected quickly and dealt with effectively. Responsive systems focus on providing rapid and consistent response times, establishing reliable upper bounds so they deliver a consistent quality of service. This consistent behaviour in turn simplifies error handling, builds end user confidence, and encourages further interaction.</a:t>
            </a:r>
            <a:endParaRPr/>
          </a:p>
        </p:txBody>
      </p:sp>
      <p:sp>
        <p:nvSpPr>
          <p:cNvPr id="55" name="TextShape 3"/>
          <p:cNvSpPr txBox="1"/>
          <p:nvPr/>
        </p:nvSpPr>
        <p:spPr>
          <a:xfrm>
            <a:off x="6217920" y="3840480"/>
            <a:ext cx="3782520" cy="1236600"/>
          </a:xfrm>
          <a:prstGeom prst="rect">
            <a:avLst/>
          </a:prstGeom>
        </p:spPr>
        <p:txBody>
          <a:bodyPr lIns="90000" rIns="90000" tIns="45000" bIns="45000"/>
          <a:p>
            <a:r>
              <a:rPr lang="de-DE" sz="1000">
                <a:latin typeface="Arial"/>
              </a:rPr>
              <a:t>Resilient: The system stays responsive in the face of </a:t>
            </a:r>
            <a:r>
              <a:rPr lang="de-DE" sz="1000">
                <a:latin typeface="Arial"/>
              </a:rPr>
              <a:t>failure</a:t>
            </a:r>
            <a:r>
              <a:rPr lang="de-DE" sz="1000">
                <a:latin typeface="Arial"/>
              </a:rPr>
              <a:t>. This applies not only to highly-available, mission critical systems — any system that is not resilient will be unresponsive after a failure. Resilience is achieved by</a:t>
            </a:r>
            <a:r>
              <a:rPr lang="de-DE" sz="1000">
                <a:latin typeface="Arial"/>
              </a:rPr>
              <a:t>replication</a:t>
            </a:r>
            <a:r>
              <a:rPr lang="de-DE" sz="1000">
                <a:latin typeface="Arial"/>
              </a:rPr>
              <a:t>, containment, </a:t>
            </a:r>
            <a:r>
              <a:rPr lang="de-DE" sz="1000">
                <a:latin typeface="Arial"/>
              </a:rPr>
              <a:t>isolation</a:t>
            </a:r>
            <a:r>
              <a:rPr lang="de-DE" sz="1000">
                <a:latin typeface="Arial"/>
              </a:rPr>
              <a:t> and </a:t>
            </a:r>
            <a:r>
              <a:rPr lang="de-DE" sz="1000">
                <a:latin typeface="Arial"/>
              </a:rPr>
              <a:t>delegation</a:t>
            </a:r>
            <a:r>
              <a:rPr lang="de-DE" sz="1000">
                <a:latin typeface="Arial"/>
              </a:rPr>
              <a:t>. Failures are contained within each </a:t>
            </a:r>
            <a:r>
              <a:rPr lang="de-DE" sz="1000">
                <a:latin typeface="Arial"/>
              </a:rPr>
              <a:t>component</a:t>
            </a:r>
            <a:r>
              <a:rPr lang="de-DE" sz="1000">
                <a:latin typeface="Arial"/>
              </a:rPr>
              <a:t>, isolating components from each other and thereby ensuring that parts of the system can fail and recover without compromising the system as a whole. </a:t>
            </a:r>
            <a:endParaRPr/>
          </a:p>
        </p:txBody>
      </p:sp>
      <p:sp>
        <p:nvSpPr>
          <p:cNvPr id="56" name="TextShape 4"/>
          <p:cNvSpPr txBox="1"/>
          <p:nvPr/>
        </p:nvSpPr>
        <p:spPr>
          <a:xfrm>
            <a:off x="1704600" y="997560"/>
            <a:ext cx="2958840" cy="922680"/>
          </a:xfrm>
          <a:prstGeom prst="rect">
            <a:avLst/>
          </a:prstGeom>
        </p:spPr>
        <p:txBody>
          <a:bodyPr lIns="90000" rIns="90000" tIns="45000" bIns="45000"/>
          <a:p>
            <a:r>
              <a:rPr lang="de-DE" sz="1000">
                <a:latin typeface="Arial"/>
              </a:rPr>
              <a:t>Elastic: The system stays responsive under varying workload. Reactive Systems can react to changes in the input rate by increasing or decreasing the </a:t>
            </a:r>
            <a:r>
              <a:rPr lang="de-DE" sz="1000">
                <a:latin typeface="Arial"/>
              </a:rPr>
              <a:t>resources</a:t>
            </a:r>
            <a:r>
              <a:rPr lang="de-DE" sz="1000">
                <a:latin typeface="Arial"/>
              </a:rPr>
              <a:t> allocated to service these inputs. </a:t>
            </a:r>
            <a:endParaRPr/>
          </a:p>
        </p:txBody>
      </p:sp>
      <p:sp>
        <p:nvSpPr>
          <p:cNvPr id="57" name="TextShape 5"/>
          <p:cNvSpPr txBox="1"/>
          <p:nvPr/>
        </p:nvSpPr>
        <p:spPr>
          <a:xfrm>
            <a:off x="1590120" y="3840480"/>
            <a:ext cx="4627800" cy="1666440"/>
          </a:xfrm>
          <a:prstGeom prst="rect">
            <a:avLst/>
          </a:prstGeom>
        </p:spPr>
        <p:txBody>
          <a:bodyPr lIns="90000" rIns="90000" tIns="45000" bIns="45000"/>
          <a:p>
            <a:r>
              <a:rPr lang="de-DE" sz="1000">
                <a:latin typeface="Arial"/>
              </a:rPr>
              <a:t>Message Driven: Reactive Systems rely on </a:t>
            </a:r>
            <a:r>
              <a:rPr lang="de-DE" sz="1000">
                <a:latin typeface="Arial"/>
              </a:rPr>
              <a:t>asynchronous</a:t>
            </a:r>
            <a:r>
              <a:rPr lang="de-DE" sz="1000">
                <a:latin typeface="Arial"/>
              </a:rPr>
              <a:t> </a:t>
            </a:r>
            <a:r>
              <a:rPr lang="de-DE" sz="1000">
                <a:latin typeface="Arial"/>
              </a:rPr>
              <a:t>message-passing</a:t>
            </a:r>
            <a:r>
              <a:rPr lang="de-DE" sz="1000">
                <a:latin typeface="Arial"/>
              </a:rPr>
              <a:t>to establish a boundary between components that ensures loose coupling, isolation and </a:t>
            </a:r>
            <a:r>
              <a:rPr lang="de-DE" sz="1000">
                <a:latin typeface="Arial"/>
              </a:rPr>
              <a:t>location transparency</a:t>
            </a:r>
            <a:r>
              <a:rPr lang="de-DE" sz="1000">
                <a:latin typeface="Arial"/>
              </a:rPr>
              <a:t>. This boundary also provides the means to delegate </a:t>
            </a:r>
            <a:r>
              <a:rPr lang="de-DE" sz="1000">
                <a:latin typeface="Arial"/>
              </a:rPr>
              <a:t>failures</a:t>
            </a:r>
            <a:r>
              <a:rPr lang="de-DE" sz="1000">
                <a:latin typeface="Arial"/>
              </a:rPr>
              <a:t> as messages. Employing explicit message-passing enables load management, elasticity, and flow control by shaping and monitoring the message queues in the system and applying </a:t>
            </a:r>
            <a:r>
              <a:rPr lang="de-DE" sz="1000">
                <a:latin typeface="Arial"/>
              </a:rPr>
              <a:t>back-pressure</a:t>
            </a:r>
            <a:r>
              <a:rPr lang="de-DE" sz="1000">
                <a:latin typeface="Arial"/>
              </a:rPr>
              <a:t>when necessary. Location transparent messaging as a means of communication makes it possible for the management of failure to work with the same constructs and semantics across a cluster or within a single host. </a:t>
            </a:r>
            <a:r>
              <a:rPr lang="de-DE" sz="1000">
                <a:latin typeface="Arial"/>
              </a:rPr>
              <a:t>Non-blocking</a:t>
            </a:r>
            <a:r>
              <a:rPr lang="de-DE" sz="1000">
                <a:latin typeface="Arial"/>
              </a:rPr>
              <a:t> communication allows recipients to only consume</a:t>
            </a:r>
            <a:r>
              <a:rPr lang="de-DE" sz="1000">
                <a:latin typeface="Arial"/>
              </a:rPr>
              <a:t>resources</a:t>
            </a:r>
            <a:r>
              <a:rPr lang="de-DE" sz="1000">
                <a:latin typeface="Arial"/>
              </a:rPr>
              <a:t> while active, leading to less system overhead.</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 name="TextShape 1"/>
          <p:cNvSpPr txBox="1"/>
          <p:nvPr/>
        </p:nvSpPr>
        <p:spPr>
          <a:xfrm>
            <a:off x="1620000" y="216000"/>
            <a:ext cx="8100000" cy="936000"/>
          </a:xfrm>
          <a:prstGeom prst="rect">
            <a:avLst/>
          </a:prstGeom>
        </p:spPr>
        <p:txBody>
          <a:bodyPr lIns="0" rIns="0" tIns="0" bIns="0" anchor="ctr"/>
          <a:p>
            <a:pPr algn="ctr"/>
            <a:r>
              <a:rPr lang="de-DE" sz="3300">
                <a:latin typeface="Times New Roman"/>
              </a:rPr>
              <a:t>Programming Paradigms/Classification</a:t>
            </a:r>
            <a:endParaRPr/>
          </a:p>
        </p:txBody>
      </p:sp>
      <p:sp>
        <p:nvSpPr>
          <p:cNvPr id="59" name="TextShape 2"/>
          <p:cNvSpPr txBox="1"/>
          <p:nvPr/>
        </p:nvSpPr>
        <p:spPr>
          <a:xfrm>
            <a:off x="1553040" y="1097280"/>
            <a:ext cx="8686800" cy="407520"/>
          </a:xfrm>
          <a:prstGeom prst="rect">
            <a:avLst/>
          </a:prstGeom>
        </p:spPr>
        <p:txBody>
          <a:bodyPr lIns="90000" rIns="90000" tIns="45000" bIns="45000"/>
          <a:p>
            <a:r>
              <a:rPr lang="de-DE" sz="1000">
                <a:latin typeface="Arial"/>
              </a:rPr>
              <a:t>Programming paradigm definition: a particular style of programming and a particular set of methods and techniques to reason about programs</a:t>
            </a:r>
            <a:endParaRPr/>
          </a:p>
        </p:txBody>
      </p:sp>
      <p:graphicFrame>
        <p:nvGraphicFramePr>
          <p:cNvPr id="60" name="Table 3"/>
          <p:cNvGraphicFramePr/>
          <p:nvPr/>
        </p:nvGraphicFramePr>
        <p:xfrm>
          <a:off x="1623600" y="1411200"/>
          <a:ext cx="8068320" cy="4344480"/>
        </p:xfrm>
        <a:graphic>
          <a:graphicData uri="http://schemas.openxmlformats.org/drawingml/2006/table">
            <a:tbl>
              <a:tblPr/>
              <a:tblGrid>
                <a:gridCol w="1691640"/>
                <a:gridCol w="1691640"/>
                <a:gridCol w="4685400"/>
              </a:tblGrid>
              <a:tr h="1046520">
                <a:tc>
                  <a:txBody>
                    <a:bodyPr lIns="90000" rIns="90000" tIns="46800" bIns="46800"/>
                    <a:p>
                      <a:r>
                        <a:rPr lang="de-DE">
                          <a:latin typeface="Arial"/>
                        </a:rPr>
                        <a:t>Imperative Languages</a:t>
                      </a:r>
                      <a:endParaRPr/>
                    </a:p>
                    <a:p>
                      <a:endParaRPr/>
                    </a:p>
                  </a:txBody>
                  <a:tcPr/>
                </a:tc>
                <a:tc>
                  <a:txBody>
                    <a:bodyPr lIns="90000" rIns="90000" tIns="46800" bIns="46800"/>
                    <a:p>
                      <a:r>
                        <a:rPr lang="de-DE">
                          <a:latin typeface="Arial"/>
                        </a:rPr>
                        <a:t>Fortran,C,Pascal, Java, Python</a:t>
                      </a:r>
                      <a:endParaRPr/>
                    </a:p>
                  </a:txBody>
                  <a:tcPr/>
                </a:tc>
                <a:tc>
                  <a:txBody>
                    <a:bodyPr lIns="90000" rIns="90000" tIns="46800" bIns="46800"/>
                    <a:p>
                      <a:r>
                        <a:rPr lang="de-DE" sz="1100">
                          <a:latin typeface="Arial"/>
                        </a:rPr>
                        <a:t>Programs are decomposed into computation steps (also called commands, assignements, control statements, looping constructs or instructions), reflecting the step-wise execution of programs in usual hardware. Subprograms (also called routines, procedures, etc.) are used to build programs in a modular procedular way/traditional programming.</a:t>
                      </a:r>
                      <a:endParaRPr/>
                    </a:p>
                  </a:txBody>
                  <a:tcPr/>
                </a:tc>
              </a:tr>
              <a:tr h="1364040">
                <a:tc>
                  <a:txBody>
                    <a:bodyPr lIns="90000" rIns="90000" tIns="46800" bIns="46800"/>
                    <a:p>
                      <a:r>
                        <a:rPr lang="de-DE">
                          <a:latin typeface="Arial"/>
                        </a:rPr>
                        <a:t>Functional</a:t>
                      </a:r>
                      <a:endParaRPr/>
                    </a:p>
                    <a:p>
                      <a:r>
                        <a:rPr lang="de-DE">
                          <a:latin typeface="Arial"/>
                        </a:rPr>
                        <a:t>Languages</a:t>
                      </a:r>
                      <a:endParaRPr/>
                    </a:p>
                    <a:p>
                      <a:endParaRPr/>
                    </a:p>
                  </a:txBody>
                  <a:tcPr/>
                </a:tc>
                <a:tc>
                  <a:txBody>
                    <a:bodyPr lIns="90000" rIns="90000" tIns="46800" bIns="46800"/>
                    <a:p>
                      <a:r>
                        <a:rPr lang="de-DE">
                          <a:latin typeface="Arial"/>
                        </a:rPr>
                        <a:t>Haskel, SML, Caml, Clean, LISP, F#</a:t>
                      </a:r>
                      <a:endParaRPr/>
                    </a:p>
                  </a:txBody>
                  <a:tcPr/>
                </a:tc>
                <a:tc>
                  <a:txBody>
                    <a:bodyPr lIns="90000" rIns="90000" tIns="46800" bIns="46800"/>
                    <a:p>
                      <a:r>
                        <a:rPr lang="de-DE" sz="1100">
                          <a:latin typeface="Arial"/>
                        </a:rPr>
                        <a:t>Programs are functions, which can be composed to build new functions as in the mathematical theory of functions (the basis of these languages) and avoids changing-state and mutable data.This class of languages is also called declarative, since the focus is on what should be computed, not how it should be computed. Treat functions as values and think about evaluation over execution (</a:t>
                      </a:r>
                      <a:r>
                        <a:rPr lang="de-DE" sz="1100">
                          <a:latin typeface="Arial"/>
                        </a:rPr>
                        <a:t>)</a:t>
                      </a:r>
                      <a:endParaRPr/>
                    </a:p>
                    <a:p>
                      <a:endParaRPr/>
                    </a:p>
                  </a:txBody>
                  <a:tcPr/>
                </a:tc>
              </a:tr>
              <a:tr h="1205280">
                <a:tc>
                  <a:txBody>
                    <a:bodyPr lIns="90000" rIns="90000" tIns="46800" bIns="46800"/>
                    <a:p>
                      <a:r>
                        <a:rPr lang="de-DE">
                          <a:latin typeface="Arial"/>
                        </a:rPr>
                        <a:t>Object Oriented Languages</a:t>
                      </a:r>
                      <a:endParaRPr/>
                    </a:p>
                    <a:p>
                      <a:endParaRPr/>
                    </a:p>
                  </a:txBody>
                  <a:tcPr/>
                </a:tc>
                <a:tc>
                  <a:txBody>
                    <a:bodyPr lIns="90000" rIns="90000" tIns="46800" bIns="46800"/>
                    <a:p>
                      <a:r>
                        <a:rPr lang="de-DE">
                          <a:latin typeface="Arial"/>
                        </a:rPr>
                        <a:t>C++, Java, Python</a:t>
                      </a:r>
                      <a:endParaRPr/>
                    </a:p>
                  </a:txBody>
                  <a:tcPr/>
                </a:tc>
                <a:tc>
                  <a:txBody>
                    <a:bodyPr lIns="90000" rIns="90000" tIns="46800" bIns="46800"/>
                    <a:p>
                      <a:r>
                        <a:rPr lang="de-DE" sz="1100">
                          <a:latin typeface="Arial"/>
                        </a:rPr>
                        <a:t>Programs are collections of objects which can only be accessed through the operations (or methods) provided for them, and are usually hierarchically organised. An object can be thought of as an entity combining data (fields) and operations (methods).</a:t>
                      </a:r>
                      <a:r>
                        <a:rPr b="1" i="1" lang="de-DE" sz="1100">
                          <a:latin typeface="Arial"/>
                        </a:rPr>
                        <a:t> Object-orientation is sometimes considered as a feature of imperative languages, however, it can also be found in functional languages and it can be combined with logic languages too. </a:t>
                      </a:r>
                      <a:endParaRPr/>
                    </a:p>
                  </a:txBody>
                  <a:tcPr/>
                </a:tc>
              </a:tr>
              <a:tr h="729000">
                <a:tc>
                  <a:txBody>
                    <a:bodyPr lIns="90000" rIns="90000" tIns="46800" bIns="46800"/>
                    <a:p>
                      <a:r>
                        <a:rPr lang="de-DE">
                          <a:latin typeface="Arial"/>
                        </a:rPr>
                        <a:t>Logic Languages</a:t>
                      </a:r>
                      <a:endParaRPr/>
                    </a:p>
                  </a:txBody>
                  <a:tcPr/>
                </a:tc>
                <a:tc>
                  <a:txBody>
                    <a:bodyPr lIns="90000" rIns="90000" tIns="46800" bIns="46800"/>
                    <a:p>
                      <a:r>
                        <a:rPr lang="de-DE">
                          <a:latin typeface="Arial"/>
                        </a:rPr>
                        <a:t>Prolog</a:t>
                      </a:r>
                      <a:endParaRPr/>
                    </a:p>
                  </a:txBody>
                  <a:tcPr/>
                </a:tc>
                <a:tc>
                  <a:txBody>
                    <a:bodyPr lIns="90000" rIns="90000" tIns="46800" bIns="46800"/>
                    <a:p>
                      <a:r>
                        <a:rPr lang="de-DE" sz="1100">
                          <a:latin typeface="Arial"/>
                        </a:rPr>
                        <a:t>Programs describe a problem rather than defining an algorithmic implementation. Again this class of languages is declarative, since the focus is on the specification of the problem that needs to be solved and not on how it is solved.</a:t>
                      </a:r>
                      <a:endParaRPr/>
                    </a:p>
                  </a:txBody>
                  <a:tcPr/>
                </a:tc>
              </a:tr>
            </a:tbl>
          </a:graphicData>
        </a:graphic>
      </p:graphicFrame>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 name="TextShape 1"/>
          <p:cNvSpPr txBox="1"/>
          <p:nvPr/>
        </p:nvSpPr>
        <p:spPr>
          <a:xfrm>
            <a:off x="1501200" y="-274320"/>
            <a:ext cx="8100000" cy="936000"/>
          </a:xfrm>
          <a:prstGeom prst="rect">
            <a:avLst/>
          </a:prstGeom>
        </p:spPr>
        <p:txBody>
          <a:bodyPr lIns="0" rIns="0" tIns="0" bIns="0" anchor="ctr"/>
          <a:p>
            <a:pPr algn="ctr"/>
            <a:r>
              <a:rPr lang="de-DE" sz="3300">
                <a:latin typeface="Times New Roman"/>
              </a:rPr>
              <a:t>Functional Programming </a:t>
            </a:r>
            <a:endParaRPr/>
          </a:p>
        </p:txBody>
      </p:sp>
      <p:graphicFrame>
        <p:nvGraphicFramePr>
          <p:cNvPr id="62" name="Table 2"/>
          <p:cNvGraphicFramePr/>
          <p:nvPr/>
        </p:nvGraphicFramePr>
        <p:xfrm>
          <a:off x="1505880" y="497520"/>
          <a:ext cx="8321040" cy="4411440"/>
        </p:xfrm>
        <a:graphic>
          <a:graphicData uri="http://schemas.openxmlformats.org/drawingml/2006/table">
            <a:tbl>
              <a:tblPr/>
              <a:tblGrid>
                <a:gridCol w="4159800"/>
                <a:gridCol w="4161600"/>
              </a:tblGrid>
              <a:tr h="2158920">
                <a:tc>
                  <a:txBody>
                    <a:bodyPr lIns="90000" rIns="90000" tIns="46800" bIns="46800"/>
                    <a:p>
                      <a:r>
                        <a:rPr lang="de-DE">
                          <a:latin typeface="Arial"/>
                        </a:rPr>
                        <a:t>Characteristics</a:t>
                      </a:r>
                      <a:endParaRPr/>
                    </a:p>
                  </a:txBody>
                  <a:tcPr/>
                </a:tc>
                <a:tc>
                  <a:txBody>
                    <a:bodyPr lIns="90000" rIns="90000" tIns="46800" bIns="46800"/>
                    <a:p>
                      <a:pPr>
                        <a:buSzPct val="45000"/>
                        <a:buFont typeface="StarSymbol"/>
                        <a:buChar char=""/>
                      </a:pPr>
                      <a:r>
                        <a:rPr lang="de-DE" sz="1200">
                          <a:latin typeface="Arial"/>
                        </a:rPr>
                        <a:t>Inspiration from the lambda calculus back in the 1930s  </a:t>
                      </a:r>
                      <a:endParaRPr/>
                    </a:p>
                    <a:p>
                      <a:pPr>
                        <a:buSzPct val="45000"/>
                        <a:buFont typeface="StarSymbol"/>
                        <a:buChar char=""/>
                      </a:pPr>
                      <a:r>
                        <a:rPr lang="de-DE" sz="1200">
                          <a:latin typeface="Arial"/>
                        </a:rPr>
                        <a:t>Relies on functions – First class Citizens </a:t>
                      </a:r>
                      <a:endParaRPr/>
                    </a:p>
                    <a:p>
                      <a:pPr>
                        <a:buSzPct val="45000"/>
                        <a:buFont typeface="StarSymbol"/>
                        <a:buChar char=""/>
                      </a:pPr>
                      <a:r>
                        <a:rPr lang="de-DE" sz="1200">
                          <a:latin typeface="Arial"/>
                        </a:rPr>
                        <a:t>Aims to avoid side effects (Pure Functions)/No Side Efects</a:t>
                      </a:r>
                      <a:endParaRPr/>
                    </a:p>
                    <a:p>
                      <a:pPr>
                        <a:buSzPct val="45000"/>
                        <a:buFont typeface="StarSymbol"/>
                        <a:buChar char=""/>
                      </a:pPr>
                      <a:r>
                        <a:rPr lang="de-DE" sz="1200">
                          <a:latin typeface="Arial"/>
                        </a:rPr>
                        <a:t>The only observable output is the return value </a:t>
                      </a:r>
                      <a:endParaRPr/>
                    </a:p>
                    <a:p>
                      <a:pPr>
                        <a:buSzPct val="45000"/>
                        <a:buFont typeface="StarSymbol"/>
                        <a:buChar char=""/>
                      </a:pPr>
                      <a:r>
                        <a:rPr lang="de-DE" sz="1200">
                          <a:latin typeface="Arial"/>
                        </a:rPr>
                        <a:t>The only output dependency are the input arguments </a:t>
                      </a:r>
                      <a:endParaRPr/>
                    </a:p>
                    <a:p>
                      <a:pPr>
                        <a:buSzPct val="45000"/>
                        <a:buFont typeface="StarSymbol"/>
                        <a:buChar char=""/>
                      </a:pPr>
                      <a:r>
                        <a:rPr lang="de-DE" sz="1200">
                          <a:latin typeface="Arial"/>
                        </a:rPr>
                        <a:t>Arguments are fully determined before any output result</a:t>
                      </a:r>
                      <a:endParaRPr/>
                    </a:p>
                    <a:p>
                      <a:pPr>
                        <a:buSzPct val="45000"/>
                        <a:buFont typeface="StarSymbol"/>
                        <a:buChar char=""/>
                      </a:pPr>
                      <a:r>
                        <a:rPr lang="de-DE" sz="1200">
                          <a:latin typeface="Arial"/>
                        </a:rPr>
                        <a:t>It avoids concepts such as state </a:t>
                      </a:r>
                      <a:endParaRPr/>
                    </a:p>
                    <a:p>
                      <a:pPr>
                        <a:buSzPct val="45000"/>
                        <a:buFont typeface="StarSymbol"/>
                        <a:buChar char=""/>
                      </a:pPr>
                      <a:r>
                        <a:rPr lang="de-DE" sz="1200">
                          <a:latin typeface="Arial"/>
                        </a:rPr>
                        <a:t>Promotes immutable data and declarative programming</a:t>
                      </a:r>
                      <a:endParaRPr/>
                    </a:p>
                    <a:p>
                      <a:pPr>
                        <a:buSzPct val="45000"/>
                        <a:buFont typeface="StarSymbol"/>
                        <a:buChar char=""/>
                      </a:pPr>
                      <a:r>
                        <a:rPr lang="de-DE" sz="1200">
                          <a:latin typeface="Arial"/>
                        </a:rPr>
                        <a:t>Promotes Internal Iteration vs External Iteration</a:t>
                      </a:r>
                      <a:endParaRPr/>
                    </a:p>
                  </a:txBody>
                  <a:tcPr/>
                </a:tc>
              </a:tr>
              <a:tr h="1126440">
                <a:tc>
                  <a:txBody>
                    <a:bodyPr lIns="90000" rIns="90000" tIns="46800" bIns="46800"/>
                    <a:p>
                      <a:r>
                        <a:rPr lang="de-DE">
                          <a:latin typeface="Arial"/>
                        </a:rPr>
                        <a:t>Advantages</a:t>
                      </a:r>
                      <a:endParaRPr/>
                    </a:p>
                  </a:txBody>
                  <a:tcPr/>
                </a:tc>
                <a:tc>
                  <a:txBody>
                    <a:bodyPr lIns="90000" rIns="90000" tIns="46800" bIns="46800"/>
                    <a:p>
                      <a:pPr>
                        <a:buSzPct val="45000"/>
                        <a:buFont typeface="StarSymbol"/>
                        <a:buChar char=""/>
                      </a:pPr>
                      <a:r>
                        <a:rPr lang="de-DE" sz="1200">
                          <a:latin typeface="Arial"/>
                        </a:rPr>
                        <a:t>Less code </a:t>
                      </a:r>
                      <a:endParaRPr/>
                    </a:p>
                    <a:p>
                      <a:pPr>
                        <a:buSzPct val="45000"/>
                        <a:buFont typeface="StarSymbol"/>
                        <a:buChar char=""/>
                      </a:pPr>
                      <a:r>
                        <a:rPr lang="de-DE" sz="1200">
                          <a:latin typeface="Arial"/>
                        </a:rPr>
                        <a:t>Promotes reussability by lack of side effects </a:t>
                      </a:r>
                      <a:endParaRPr/>
                    </a:p>
                    <a:p>
                      <a:pPr>
                        <a:buSzPct val="45000"/>
                        <a:buFont typeface="StarSymbol"/>
                        <a:buChar char=""/>
                      </a:pPr>
                      <a:r>
                        <a:rPr lang="de-DE" sz="1200">
                          <a:latin typeface="Arial"/>
                        </a:rPr>
                        <a:t>Recursion is the natural control structure </a:t>
                      </a:r>
                      <a:endParaRPr/>
                    </a:p>
                    <a:p>
                      <a:pPr>
                        <a:buSzPct val="45000"/>
                        <a:buFont typeface="StarSymbol"/>
                        <a:buChar char=""/>
                      </a:pPr>
                      <a:r>
                        <a:rPr lang="de-DE" sz="1200">
                          <a:latin typeface="Arial"/>
                        </a:rPr>
                        <a:t>Thread safety in concurrency aspects </a:t>
                      </a:r>
                      <a:endParaRPr/>
                    </a:p>
                    <a:p>
                      <a:pPr>
                        <a:buSzPct val="45000"/>
                        <a:buFont typeface="StarSymbol"/>
                        <a:buChar char=""/>
                      </a:pPr>
                      <a:r>
                        <a:rPr lang="de-DE" sz="1200">
                          <a:latin typeface="Arial"/>
                        </a:rPr>
                        <a:t>Passin functions as method arguments, store functions in variables , return functions from other functions </a:t>
                      </a:r>
                      <a:endParaRPr/>
                    </a:p>
                  </a:txBody>
                  <a:tcPr/>
                </a:tc>
              </a:tr>
              <a:tr h="1298520">
                <a:tc>
                  <a:txBody>
                    <a:bodyPr lIns="90000" rIns="90000" tIns="46800" bIns="46800"/>
                    <a:p>
                      <a:r>
                        <a:rPr lang="de-DE">
                          <a:latin typeface="Arial"/>
                        </a:rPr>
                        <a:t>Disadvantages </a:t>
                      </a:r>
                      <a:endParaRPr/>
                    </a:p>
                  </a:txBody>
                  <a:tcPr/>
                </a:tc>
                <a:tc>
                  <a:txBody>
                    <a:bodyPr lIns="90000" rIns="90000" tIns="46800" bIns="46800"/>
                    <a:p>
                      <a:pPr>
                        <a:buSzPct val="45000"/>
                        <a:buFont typeface="StarSymbol"/>
                        <a:buChar char=""/>
                      </a:pPr>
                      <a:r>
                        <a:rPr lang="de-DE" sz="1200">
                          <a:latin typeface="Arial"/>
                        </a:rPr>
                        <a:t>Not data oriented </a:t>
                      </a:r>
                      <a:endParaRPr/>
                    </a:p>
                    <a:p>
                      <a:pPr>
                        <a:buSzPct val="45000"/>
                        <a:buFont typeface="StarSymbol"/>
                        <a:buChar char=""/>
                      </a:pPr>
                      <a:r>
                        <a:rPr lang="de-DE" sz="1200">
                          <a:latin typeface="Arial"/>
                        </a:rPr>
                        <a:t>Functional programming idioms are less intuitive than traditional programming </a:t>
                      </a:r>
                      <a:endParaRPr/>
                    </a:p>
                    <a:p>
                      <a:pPr>
                        <a:buSzPct val="45000"/>
                        <a:buFont typeface="StarSymbol"/>
                        <a:buChar char=""/>
                      </a:pPr>
                      <a:r>
                        <a:rPr lang="de-DE" sz="1200">
                          <a:latin typeface="Arial"/>
                        </a:rPr>
                        <a:t>Many funtional programming have been viewed as Ivory tower languages used only in academics </a:t>
                      </a:r>
                      <a:endParaRPr/>
                    </a:p>
                    <a:p>
                      <a:pPr>
                        <a:buSzPct val="45000"/>
                        <a:buFont typeface="StarSymbol"/>
                        <a:buChar char=""/>
                      </a:pPr>
                      <a:r>
                        <a:rPr lang="de-DE" sz="1200">
                          <a:latin typeface="Arial"/>
                        </a:rPr>
                        <a:t>Interactive applications are harder to develop, the request – response cycles do not fit into the func.prog.</a:t>
                      </a:r>
                      <a:endParaRPr/>
                    </a:p>
                  </a:txBody>
                  <a:tcPr/>
                </a:tc>
              </a:tr>
            </a:tbl>
          </a:graphicData>
        </a:graphic>
      </p:graphicFrame>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 name="TextShape 1"/>
          <p:cNvSpPr txBox="1"/>
          <p:nvPr/>
        </p:nvSpPr>
        <p:spPr>
          <a:xfrm>
            <a:off x="1620000" y="216000"/>
            <a:ext cx="8100000" cy="936000"/>
          </a:xfrm>
          <a:prstGeom prst="rect">
            <a:avLst/>
          </a:prstGeom>
        </p:spPr>
        <p:txBody>
          <a:bodyPr lIns="0" rIns="0" tIns="0" bIns="0" anchor="ctr"/>
          <a:p>
            <a:pPr algn="ctr"/>
            <a:r>
              <a:rPr lang="de-DE" sz="3300">
                <a:latin typeface="Times New Roman"/>
              </a:rPr>
              <a:t>Reactive X - http://reactivex.io/intro.html</a:t>
            </a:r>
            <a:endParaRPr/>
          </a:p>
        </p:txBody>
      </p:sp>
      <p:sp>
        <p:nvSpPr>
          <p:cNvPr id="64" name="TextShape 2"/>
          <p:cNvSpPr txBox="1"/>
          <p:nvPr/>
        </p:nvSpPr>
        <p:spPr>
          <a:xfrm>
            <a:off x="1620000" y="1368000"/>
            <a:ext cx="8100000" cy="3288240"/>
          </a:xfrm>
          <a:prstGeom prst="rect">
            <a:avLst/>
          </a:prstGeom>
        </p:spPr>
        <p:txBody>
          <a:bodyPr lIns="0" rIns="0" tIns="0" bIns="0"/>
          <a:p>
            <a:endParaRPr/>
          </a:p>
        </p:txBody>
      </p:sp>
      <p:pic>
        <p:nvPicPr>
          <p:cNvPr id="65" name="" descr=""/>
          <p:cNvPicPr/>
          <p:nvPr/>
        </p:nvPicPr>
        <p:blipFill>
          <a:blip r:embed="rId1"/>
          <a:stretch>
            <a:fillRect/>
          </a:stretch>
        </p:blipFill>
        <p:spPr>
          <a:xfrm>
            <a:off x="-10440" y="914400"/>
            <a:ext cx="10090440" cy="400032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 name="TextShape 1"/>
          <p:cNvSpPr txBox="1"/>
          <p:nvPr/>
        </p:nvSpPr>
        <p:spPr>
          <a:xfrm>
            <a:off x="1620000" y="216000"/>
            <a:ext cx="8100000" cy="936000"/>
          </a:xfrm>
          <a:prstGeom prst="rect">
            <a:avLst/>
          </a:prstGeom>
        </p:spPr>
        <p:txBody>
          <a:bodyPr lIns="0" rIns="0" tIns="0" bIns="0" anchor="ctr"/>
          <a:p>
            <a:pPr algn="ctr"/>
            <a:r>
              <a:rPr lang="de-DE" sz="3300">
                <a:latin typeface="Times New Roman"/>
              </a:rPr>
              <a:t>Benefits - :)</a:t>
            </a:r>
            <a:endParaRPr/>
          </a:p>
        </p:txBody>
      </p:sp>
      <p:pic>
        <p:nvPicPr>
          <p:cNvPr id="67" name="" descr=""/>
          <p:cNvPicPr/>
          <p:nvPr/>
        </p:nvPicPr>
        <p:blipFill>
          <a:blip r:embed="rId1"/>
          <a:stretch>
            <a:fillRect/>
          </a:stretch>
        </p:blipFill>
        <p:spPr>
          <a:xfrm>
            <a:off x="1342800" y="1371600"/>
            <a:ext cx="8532720" cy="423756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68" name="" descr=""/>
          <p:cNvPicPr/>
          <p:nvPr/>
        </p:nvPicPr>
        <p:blipFill>
          <a:blip r:embed="rId1"/>
          <a:stretch>
            <a:fillRect/>
          </a:stretch>
        </p:blipFill>
        <p:spPr>
          <a:xfrm>
            <a:off x="1737360" y="258120"/>
            <a:ext cx="7151760" cy="2485080"/>
          </a:xfrm>
          <a:prstGeom prst="rect">
            <a:avLst/>
          </a:prstGeom>
          <a:ln>
            <a:noFill/>
          </a:ln>
        </p:spPr>
      </p:pic>
      <p:pic>
        <p:nvPicPr>
          <p:cNvPr id="69" name="" descr=""/>
          <p:cNvPicPr/>
          <p:nvPr/>
        </p:nvPicPr>
        <p:blipFill>
          <a:blip r:embed="rId2"/>
          <a:stretch>
            <a:fillRect/>
          </a:stretch>
        </p:blipFill>
        <p:spPr>
          <a:xfrm>
            <a:off x="1737360" y="2058480"/>
            <a:ext cx="7437600" cy="342792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