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Black"/>
      <p:bold r:id="rId13"/>
      <p:boldItalic r:id="rId14"/>
    </p:embeddedFont>
    <p:embeddedFont>
      <p:font typeface="Roboto Thin"/>
      <p:regular r:id="rId15"/>
      <p:bold r:id="rId16"/>
      <p:italic r:id="rId17"/>
      <p:boldItalic r:id="rId18"/>
    </p:embeddedFont>
    <p:embeddedFont>
      <p:font typeface="Roboto"/>
      <p:regular r:id="rId19"/>
      <p:bold r:id="rId20"/>
      <p:italic r:id="rId21"/>
      <p:boldItalic r:id="rId22"/>
    </p:embeddedFont>
    <p:embeddedFont>
      <p:font typeface="Didact Gothic"/>
      <p:regular r:id="rId23"/>
    </p:embeddedFont>
    <p:embeddedFont>
      <p:font typeface="Roboto Light"/>
      <p:regular r:id="rId24"/>
      <p:bold r:id="rId25"/>
      <p:italic r:id="rId26"/>
      <p:boldItalic r:id="rId27"/>
    </p:embeddedFont>
    <p:embeddedFont>
      <p:font typeface="Bree Serif"/>
      <p:regular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h4GIleCYtYTxgla6BrdBlXyF9I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obotoLight-regular.fntdata"/><Relationship Id="rId23" Type="http://schemas.openxmlformats.org/officeDocument/2006/relationships/font" Target="fonts/DidactGothi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italic.fntdata"/><Relationship Id="rId25" Type="http://schemas.openxmlformats.org/officeDocument/2006/relationships/font" Target="fonts/RobotoLight-bold.fntdata"/><Relationship Id="rId28" Type="http://schemas.openxmlformats.org/officeDocument/2006/relationships/font" Target="fonts/BreeSerif-regular.fntdata"/><Relationship Id="rId27" Type="http://schemas.openxmlformats.org/officeDocument/2006/relationships/font" Target="fonts/Roboto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RobotoMono-boldItalic.fntdata"/><Relationship Id="rId13" Type="http://schemas.openxmlformats.org/officeDocument/2006/relationships/font" Target="fonts/RobotoBlack-bold.fntdata"/><Relationship Id="rId12" Type="http://schemas.openxmlformats.org/officeDocument/2006/relationships/slide" Target="slides/slide8.xml"/><Relationship Id="rId15" Type="http://schemas.openxmlformats.org/officeDocument/2006/relationships/font" Target="fonts/RobotoThin-regular.fntdata"/><Relationship Id="rId14" Type="http://schemas.openxmlformats.org/officeDocument/2006/relationships/font" Target="fonts/RobotoBlack-boldItalic.fntdata"/><Relationship Id="rId17" Type="http://schemas.openxmlformats.org/officeDocument/2006/relationships/font" Target="fonts/RobotoThin-italic.fntdata"/><Relationship Id="rId16" Type="http://schemas.openxmlformats.org/officeDocument/2006/relationships/font" Target="fonts/RobotoThin-bold.fntdata"/><Relationship Id="rId19" Type="http://schemas.openxmlformats.org/officeDocument/2006/relationships/font" Target="fonts/Roboto-regular.fntdata"/><Relationship Id="rId18" Type="http://schemas.openxmlformats.org/officeDocument/2006/relationships/font" Target="fonts/RobotoThin-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978bc241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2978bc241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978bc2416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2978bc2416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a37118fe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a37118fe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forms.gle/vDBCouLoyWLKv37t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Studiu Individual 1.2</a:t>
            </a:r>
            <a:endParaRPr/>
          </a:p>
        </p:txBody>
      </p:sp>
      <p:sp>
        <p:nvSpPr>
          <p:cNvPr id="99" name="Google Shape;99;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7" name="Google Shape;207;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8" name="Google Shape;208;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0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10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1000"/>
                                        <p:tgtEl>
                                          <p:spTgt spid="2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animEffect filter="fade" transition="in">
                                      <p:cBhvr>
                                        <p:cTn dur="1000"/>
                                        <p:tgtEl>
                                          <p:spTgt spid="2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animEffect filter="fade" transition="in">
                                      <p:cBhvr>
                                        <p:cTn dur="1000"/>
                                        <p:tgtEl>
                                          <p:spTgt spid="2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animEffect filter="fade" transition="in">
                                      <p:cBhvr>
                                        <p:cTn dur="1000"/>
                                        <p:tgtEl>
                                          <p:spTgt spid="2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6" st="6"/>
                                            </p:txEl>
                                          </p:spTgt>
                                        </p:tgtEl>
                                        <p:attrNameLst>
                                          <p:attrName>style.visibility</p:attrName>
                                        </p:attrNameLst>
                                      </p:cBhvr>
                                      <p:to>
                                        <p:strVal val="visible"/>
                                      </p:to>
                                    </p:set>
                                    <p:animEffect filter="fade" transition="in">
                                      <p:cBhvr>
                                        <p:cTn dur="1000"/>
                                        <p:tgtEl>
                                          <p:spTgt spid="2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7" st="7"/>
                                            </p:txEl>
                                          </p:spTgt>
                                        </p:tgtEl>
                                        <p:attrNameLst>
                                          <p:attrName>style.visibility</p:attrName>
                                        </p:attrNameLst>
                                      </p:cBhvr>
                                      <p:to>
                                        <p:strVal val="visible"/>
                                      </p:to>
                                    </p:set>
                                    <p:animEffect filter="fade" transition="in">
                                      <p:cBhvr>
                                        <p:cTn dur="1000"/>
                                        <p:tgtEl>
                                          <p:spTgt spid="2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8" st="8"/>
                                            </p:txEl>
                                          </p:spTgt>
                                        </p:tgtEl>
                                        <p:attrNameLst>
                                          <p:attrName>style.visibility</p:attrName>
                                        </p:attrNameLst>
                                      </p:cBhvr>
                                      <p:to>
                                        <p:strVal val="visible"/>
                                      </p:to>
                                    </p:set>
                                    <p:animEffect filter="fade" transition="in">
                                      <p:cBhvr>
                                        <p:cTn dur="1000"/>
                                        <p:tgtEl>
                                          <p:spTgt spid="20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4" name="Google Shape;214;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5" name="Google Shape;215;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0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10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1000"/>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1000"/>
                                        <p:tgtEl>
                                          <p:spTgt spid="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animEffect filter="fade" transition="in">
                                      <p:cBhvr>
                                        <p:cTn dur="1000"/>
                                        <p:tgtEl>
                                          <p:spTgt spid="2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animEffect filter="fade" transition="in">
                                      <p:cBhvr>
                                        <p:cTn dur="1000"/>
                                        <p:tgtEl>
                                          <p:spTgt spid="2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6" st="6"/>
                                            </p:txEl>
                                          </p:spTgt>
                                        </p:tgtEl>
                                        <p:attrNameLst>
                                          <p:attrName>style.visibility</p:attrName>
                                        </p:attrNameLst>
                                      </p:cBhvr>
                                      <p:to>
                                        <p:strVal val="visible"/>
                                      </p:to>
                                    </p:set>
                                    <p:animEffect filter="fade" transition="in">
                                      <p:cBhvr>
                                        <p:cTn dur="1000"/>
                                        <p:tgtEl>
                                          <p:spTgt spid="2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7" st="7"/>
                                            </p:txEl>
                                          </p:spTgt>
                                        </p:tgtEl>
                                        <p:attrNameLst>
                                          <p:attrName>style.visibility</p:attrName>
                                        </p:attrNameLst>
                                      </p:cBhvr>
                                      <p:to>
                                        <p:strVal val="visible"/>
                                      </p:to>
                                    </p:set>
                                    <p:animEffect filter="fade" transition="in">
                                      <p:cBhvr>
                                        <p:cTn dur="1000"/>
                                        <p:tgtEl>
                                          <p:spTgt spid="21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8" st="8"/>
                                            </p:txEl>
                                          </p:spTgt>
                                        </p:tgtEl>
                                        <p:attrNameLst>
                                          <p:attrName>style.visibility</p:attrName>
                                        </p:attrNameLst>
                                      </p:cBhvr>
                                      <p:to>
                                        <p:strVal val="visible"/>
                                      </p:to>
                                    </p:set>
                                    <p:animEffect filter="fade" transition="in">
                                      <p:cBhvr>
                                        <p:cTn dur="1000"/>
                                        <p:tgtEl>
                                          <p:spTgt spid="21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1" name="Google Shape;221;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2" name="Google Shape;222;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10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Effect filter="fade" transition="in">
                                      <p:cBhvr>
                                        <p:cTn dur="1000"/>
                                        <p:tgtEl>
                                          <p:spTgt spid="2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animEffect filter="fade" transition="in">
                                      <p:cBhvr>
                                        <p:cTn dur="1000"/>
                                        <p:tgtEl>
                                          <p:spTgt spid="2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animEffect filter="fade" transition="in">
                                      <p:cBhvr>
                                        <p:cTn dur="1000"/>
                                        <p:tgtEl>
                                          <p:spTgt spid="2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7" st="7"/>
                                            </p:txEl>
                                          </p:spTgt>
                                        </p:tgtEl>
                                        <p:attrNameLst>
                                          <p:attrName>style.visibility</p:attrName>
                                        </p:attrNameLst>
                                      </p:cBhvr>
                                      <p:to>
                                        <p:strVal val="visible"/>
                                      </p:to>
                                    </p:set>
                                    <p:animEffect filter="fade" transition="in">
                                      <p:cBhvr>
                                        <p:cTn dur="1000"/>
                                        <p:tgtEl>
                                          <p:spTgt spid="2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8" st="8"/>
                                            </p:txEl>
                                          </p:spTgt>
                                        </p:tgtEl>
                                        <p:attrNameLst>
                                          <p:attrName>style.visibility</p:attrName>
                                        </p:attrNameLst>
                                      </p:cBhvr>
                                      <p:to>
                                        <p:strVal val="visible"/>
                                      </p:to>
                                    </p:set>
                                    <p:animEffect filter="fade" transition="in">
                                      <p:cBhvr>
                                        <p:cTn dur="1000"/>
                                        <p:tgtEl>
                                          <p:spTgt spid="2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9" st="9"/>
                                            </p:txEl>
                                          </p:spTgt>
                                        </p:tgtEl>
                                        <p:attrNameLst>
                                          <p:attrName>style.visibility</p:attrName>
                                        </p:attrNameLst>
                                      </p:cBhvr>
                                      <p:to>
                                        <p:strVal val="visible"/>
                                      </p:to>
                                    </p:set>
                                    <p:animEffect filter="fade" transition="in">
                                      <p:cBhvr>
                                        <p:cTn dur="1000"/>
                                        <p:tgtEl>
                                          <p:spTgt spid="2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0" st="10"/>
                                            </p:txEl>
                                          </p:spTgt>
                                        </p:tgtEl>
                                        <p:attrNameLst>
                                          <p:attrName>style.visibility</p:attrName>
                                        </p:attrNameLst>
                                      </p:cBhvr>
                                      <p:to>
                                        <p:strVal val="visible"/>
                                      </p:to>
                                    </p:set>
                                    <p:animEffect filter="fade" transition="in">
                                      <p:cBhvr>
                                        <p:cTn dur="1000"/>
                                        <p:tgtEl>
                                          <p:spTgt spid="22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8" name="Google Shape;228;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9" name="Google Shape;229;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1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1000"/>
                                        <p:tgtEl>
                                          <p:spTgt spid="2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1000"/>
                                        <p:tgtEl>
                                          <p:spTgt spid="2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Effect filter="fade" transition="in">
                                      <p:cBhvr>
                                        <p:cTn dur="1000"/>
                                        <p:tgtEl>
                                          <p:spTgt spid="2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4" st="4"/>
                                            </p:txEl>
                                          </p:spTgt>
                                        </p:tgtEl>
                                        <p:attrNameLst>
                                          <p:attrName>style.visibility</p:attrName>
                                        </p:attrNameLst>
                                      </p:cBhvr>
                                      <p:to>
                                        <p:strVal val="visible"/>
                                      </p:to>
                                    </p:set>
                                    <p:animEffect filter="fade" transition="in">
                                      <p:cBhvr>
                                        <p:cTn dur="1000"/>
                                        <p:tgtEl>
                                          <p:spTgt spid="2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5" st="5"/>
                                            </p:txEl>
                                          </p:spTgt>
                                        </p:tgtEl>
                                        <p:attrNameLst>
                                          <p:attrName>style.visibility</p:attrName>
                                        </p:attrNameLst>
                                      </p:cBhvr>
                                      <p:to>
                                        <p:strVal val="visible"/>
                                      </p:to>
                                    </p:set>
                                    <p:animEffect filter="fade" transition="in">
                                      <p:cBhvr>
                                        <p:cTn dur="1000"/>
                                        <p:tgtEl>
                                          <p:spTgt spid="2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6" st="6"/>
                                            </p:txEl>
                                          </p:spTgt>
                                        </p:tgtEl>
                                        <p:attrNameLst>
                                          <p:attrName>style.visibility</p:attrName>
                                        </p:attrNameLst>
                                      </p:cBhvr>
                                      <p:to>
                                        <p:strVal val="visible"/>
                                      </p:to>
                                    </p:set>
                                    <p:animEffect filter="fade" transition="in">
                                      <p:cBhvr>
                                        <p:cTn dur="1000"/>
                                        <p:tgtEl>
                                          <p:spTgt spid="2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7" st="7"/>
                                            </p:txEl>
                                          </p:spTgt>
                                        </p:tgtEl>
                                        <p:attrNameLst>
                                          <p:attrName>style.visibility</p:attrName>
                                        </p:attrNameLst>
                                      </p:cBhvr>
                                      <p:to>
                                        <p:strVal val="visible"/>
                                      </p:to>
                                    </p:set>
                                    <p:animEffect filter="fade" transition="in">
                                      <p:cBhvr>
                                        <p:cTn dur="1000"/>
                                        <p:tgtEl>
                                          <p:spTgt spid="2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8" st="8"/>
                                            </p:txEl>
                                          </p:spTgt>
                                        </p:tgtEl>
                                        <p:attrNameLst>
                                          <p:attrName>style.visibility</p:attrName>
                                        </p:attrNameLst>
                                      </p:cBhvr>
                                      <p:to>
                                        <p:strVal val="visible"/>
                                      </p:to>
                                    </p:set>
                                    <p:animEffect filter="fade" transition="in">
                                      <p:cBhvr>
                                        <p:cTn dur="1000"/>
                                        <p:tgtEl>
                                          <p:spTgt spid="22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9" st="9"/>
                                            </p:txEl>
                                          </p:spTgt>
                                        </p:tgtEl>
                                        <p:attrNameLst>
                                          <p:attrName>style.visibility</p:attrName>
                                        </p:attrNameLst>
                                      </p:cBhvr>
                                      <p:to>
                                        <p:strVal val="visible"/>
                                      </p:to>
                                    </p:set>
                                    <p:animEffect filter="fade" transition="in">
                                      <p:cBhvr>
                                        <p:cTn dur="1000"/>
                                        <p:tgtEl>
                                          <p:spTgt spid="22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978bc24169_0_0"/>
          <p:cNvSpPr txBox="1"/>
          <p:nvPr>
            <p:ph idx="6" type="ctrTitle"/>
          </p:nvPr>
        </p:nvSpPr>
        <p:spPr>
          <a:xfrm>
            <a:off x="311700" y="644550"/>
            <a:ext cx="5471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Studiu Echipa 1.2</a:t>
            </a:r>
            <a:endParaRPr b="1">
              <a:solidFill>
                <a:schemeClr val="lt2"/>
              </a:solidFill>
              <a:latin typeface="Roboto"/>
              <a:ea typeface="Roboto"/>
              <a:cs typeface="Roboto"/>
              <a:sym typeface="Roboto"/>
            </a:endParaRPr>
          </a:p>
        </p:txBody>
      </p:sp>
      <p:cxnSp>
        <p:nvCxnSpPr>
          <p:cNvPr id="235" name="Google Shape;235;g2978bc24169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6" name="Google Shape;236;g2978bc24169_0_0"/>
          <p:cNvSpPr txBox="1"/>
          <p:nvPr/>
        </p:nvSpPr>
        <p:spPr>
          <a:xfrm>
            <a:off x="361550" y="2463475"/>
            <a:ext cx="84708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200" u="none" cap="none" strike="noStrike">
                <a:solidFill>
                  <a:schemeClr val="lt1"/>
                </a:solidFill>
                <a:latin typeface="Roboto"/>
                <a:ea typeface="Roboto"/>
                <a:cs typeface="Roboto"/>
                <a:sym typeface="Roboto"/>
              </a:rPr>
              <a:t>Sa puneti in aplicare selectorii pe care i-ati invatat la sesiunea de curs</a:t>
            </a:r>
            <a:endParaRPr b="1" i="0" sz="12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978bc24169_1_0"/>
          <p:cNvSpPr txBox="1"/>
          <p:nvPr>
            <p:ph idx="6" type="ctrTitle"/>
          </p:nvPr>
        </p:nvSpPr>
        <p:spPr>
          <a:xfrm>
            <a:off x="311700" y="329025"/>
            <a:ext cx="2255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Activitati…</a:t>
            </a:r>
            <a:endParaRPr b="1">
              <a:solidFill>
                <a:schemeClr val="lt2"/>
              </a:solidFill>
              <a:latin typeface="Roboto"/>
              <a:ea typeface="Roboto"/>
              <a:cs typeface="Roboto"/>
              <a:sym typeface="Roboto"/>
            </a:endParaRPr>
          </a:p>
        </p:txBody>
      </p:sp>
      <p:cxnSp>
        <p:nvCxnSpPr>
          <p:cNvPr id="242" name="Google Shape;242;g2978bc24169_1_0"/>
          <p:cNvCxnSpPr/>
          <p:nvPr/>
        </p:nvCxnSpPr>
        <p:spPr>
          <a:xfrm>
            <a:off x="311700" y="935625"/>
            <a:ext cx="8520600" cy="0"/>
          </a:xfrm>
          <a:prstGeom prst="straightConnector1">
            <a:avLst/>
          </a:prstGeom>
          <a:noFill/>
          <a:ln cap="flat" cmpd="sng" w="9525">
            <a:solidFill>
              <a:schemeClr val="accent1"/>
            </a:solidFill>
            <a:prstDash val="solid"/>
            <a:round/>
            <a:headEnd len="sm" w="sm" type="none"/>
            <a:tailEnd len="sm" w="sm" type="none"/>
          </a:ln>
        </p:spPr>
      </p:cxnSp>
      <p:sp>
        <p:nvSpPr>
          <p:cNvPr id="243" name="Google Shape;243;g2978bc24169_1_0"/>
          <p:cNvSpPr txBox="1"/>
          <p:nvPr/>
        </p:nvSpPr>
        <p:spPr>
          <a:xfrm>
            <a:off x="336600" y="1014000"/>
            <a:ext cx="8470800" cy="39009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 - Test 1: Intrati pe site-ul https://www.elefant.ro/</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000"/>
              <a:buFont typeface="Arial"/>
              <a:buNone/>
            </a:pPr>
            <a:r>
              <a:rPr b="1" i="0" lang="en-GB" sz="1000" u="none" cap="none" strike="noStrike">
                <a:solidFill>
                  <a:schemeClr val="lt1"/>
                </a:solidFill>
                <a:latin typeface="Roboto"/>
                <a:ea typeface="Roboto"/>
                <a:cs typeface="Roboto"/>
                <a:sym typeface="Roboto"/>
              </a:rPr>
              <a:t># - Test 2: cautati un produs la alegere (iphone 14) si verificati ca s-au returnat cel putin 10 rezultate ([class="product-title"])</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000"/>
              <a:buFont typeface="Arial"/>
              <a:buNone/>
            </a:pPr>
            <a:r>
              <a:rPr b="1" i="0" lang="en-GB" sz="1000" u="none" cap="none" strike="noStrike">
                <a:solidFill>
                  <a:schemeClr val="lt1"/>
                </a:solidFill>
                <a:latin typeface="Roboto"/>
                <a:ea typeface="Roboto"/>
                <a:cs typeface="Roboto"/>
                <a:sym typeface="Roboto"/>
              </a:rPr>
              <a:t># - Test 3: Extrageti din lista produsul cu prețul cel mai mic [class="current-price "] (puteti sa va folositi de find_elements)</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 - Test 4: Extrageti titlul paginii si verificati ca este corect (</a:t>
            </a:r>
            <a:r>
              <a:rPr b="1" i="0" lang="en-GB" sz="1000" u="none" cap="none" strike="noStrike">
                <a:solidFill>
                  <a:schemeClr val="accent1"/>
                </a:solidFill>
                <a:latin typeface="Roboto"/>
                <a:ea typeface="Roboto"/>
                <a:cs typeface="Roboto"/>
                <a:sym typeface="Roboto"/>
              </a:rPr>
              <a:t>hint</a:t>
            </a:r>
            <a:r>
              <a:rPr b="1" i="0" lang="en-GB" sz="1000" u="none" cap="none" strike="noStrike">
                <a:solidFill>
                  <a:schemeClr val="lt1"/>
                </a:solidFill>
                <a:latin typeface="Roboto"/>
                <a:ea typeface="Roboto"/>
                <a:cs typeface="Roboto"/>
                <a:sym typeface="Roboto"/>
              </a:rPr>
              <a:t>: folositi metoda </a:t>
            </a:r>
            <a:r>
              <a:rPr b="1" i="1" lang="en-GB" sz="1000" u="none" cap="none" strike="noStrike">
                <a:solidFill>
                  <a:schemeClr val="lt1"/>
                </a:solidFill>
                <a:latin typeface="Roboto"/>
                <a:ea typeface="Roboto"/>
                <a:cs typeface="Roboto"/>
                <a:sym typeface="Roboto"/>
              </a:rPr>
              <a:t>title</a:t>
            </a:r>
            <a:r>
              <a:rPr b="1" i="0" lang="en-GB" sz="1000" u="none" cap="none" strike="noStrike">
                <a:solidFill>
                  <a:schemeClr val="lt1"/>
                </a:solidFill>
                <a:latin typeface="Roboto"/>
                <a:ea typeface="Roboto"/>
                <a:cs typeface="Roboto"/>
                <a:sym typeface="Roboto"/>
              </a:rPr>
              <a:t>)</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 - Test 5: Intrati pe site si dati click pe butonul conectare.</a:t>
            </a:r>
            <a:endParaRPr b="1" i="0" sz="1000" u="none" cap="none" strike="noStrike">
              <a:solidFill>
                <a:schemeClr val="lt1"/>
              </a:solidFill>
              <a:latin typeface="Roboto"/>
              <a:ea typeface="Roboto"/>
              <a:cs typeface="Roboto"/>
              <a:sym typeface="Roboto"/>
            </a:endParaRPr>
          </a:p>
          <a:p>
            <a:pPr indent="45720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Identificati elementele de tip user si parola si inserati valori incorecte (valori incorecte inseamna oricare valori care nu sunt recunoscute drept cont valid). Ce tip de testare se aplica aici?</a:t>
            </a:r>
            <a:endParaRPr b="1" i="0" sz="1000" u="none" cap="none" strike="noStrike">
              <a:solidFill>
                <a:schemeClr val="lt1"/>
              </a:solidFill>
              <a:latin typeface="Roboto"/>
              <a:ea typeface="Roboto"/>
              <a:cs typeface="Roboto"/>
              <a:sym typeface="Roboto"/>
            </a:endParaRPr>
          </a:p>
          <a:p>
            <a:pPr indent="45720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 Dati click pe butonul "conectare" si verificati urmatoarele:</a:t>
            </a:r>
            <a:endParaRPr b="1" i="0" sz="1000" u="none" cap="none" strike="noStrike">
              <a:solidFill>
                <a:schemeClr val="lt1"/>
              </a:solidFill>
              <a:latin typeface="Roboto"/>
              <a:ea typeface="Roboto"/>
              <a:cs typeface="Roboto"/>
              <a:sym typeface="Roboto"/>
            </a:endParaRPr>
          </a:p>
          <a:p>
            <a:pPr indent="457200" lvl="0" marL="45720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            1. Faptul ca nu s-a facut logarea in cont</a:t>
            </a:r>
            <a:endParaRPr b="1" i="0" sz="1000" u="none" cap="none" strike="noStrike">
              <a:solidFill>
                <a:schemeClr val="lt1"/>
              </a:solidFill>
              <a:latin typeface="Roboto"/>
              <a:ea typeface="Roboto"/>
              <a:cs typeface="Roboto"/>
              <a:sym typeface="Roboto"/>
            </a:endParaRPr>
          </a:p>
          <a:p>
            <a:pPr indent="457200" lvl="0" marL="45720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            2. Faptul ca se returneaza eroarea corecta</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 - Test 6: Stergeti valoarea de pe campul email si introduceti o valoare invalida (adica fara caracterul "@") si verificati faptul ca butonul "conectare" este dezactivat (</a:t>
            </a:r>
            <a:r>
              <a:rPr b="1" i="0" lang="en-GB" sz="1000" u="none" cap="none" strike="noStrike">
                <a:solidFill>
                  <a:schemeClr val="accent1"/>
                </a:solidFill>
                <a:latin typeface="Roboto"/>
                <a:ea typeface="Roboto"/>
                <a:cs typeface="Roboto"/>
                <a:sym typeface="Roboto"/>
              </a:rPr>
              <a:t>hint: </a:t>
            </a:r>
            <a:r>
              <a:rPr b="1" i="0" lang="en-GB" sz="1000" u="none" cap="none" strike="noStrike">
                <a:solidFill>
                  <a:schemeClr val="lt1"/>
                </a:solidFill>
                <a:latin typeface="Roboto"/>
                <a:ea typeface="Roboto"/>
                <a:cs typeface="Roboto"/>
                <a:sym typeface="Roboto"/>
              </a:rPr>
              <a:t>folositi metoda isEnabled)</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000"/>
              <a:buFont typeface="Arial"/>
              <a:buNone/>
            </a:pPr>
            <a:r>
              <a:rPr b="1" i="0" lang="en-GB" sz="1000" u="none" cap="none" strike="noStrike">
                <a:solidFill>
                  <a:schemeClr val="lt1"/>
                </a:solidFill>
                <a:latin typeface="Roboto"/>
                <a:ea typeface="Roboto"/>
                <a:cs typeface="Roboto"/>
                <a:sym typeface="Roboto"/>
              </a:rPr>
              <a:t>Nota:</a:t>
            </a:r>
            <a:endParaRPr b="1" i="0" sz="1000" u="none" cap="none" strike="noStrike">
              <a:solidFill>
                <a:schemeClr val="lt1"/>
              </a:solidFill>
              <a:latin typeface="Roboto"/>
              <a:ea typeface="Roboto"/>
              <a:cs typeface="Roboto"/>
              <a:sym typeface="Roboto"/>
            </a:endParaRPr>
          </a:p>
          <a:p>
            <a:pPr indent="-292100" lvl="0" marL="457200" marR="38100" rtl="0" algn="l">
              <a:lnSpc>
                <a:spcPct val="128571"/>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Daca nu aveti timp sa le faceti pe toate in timpul sesiunii de studiu in echipa le puteti implementa in oricare din framework-urile de automatizare pe care le veti invata la cursurile viitoare.</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000"/>
              <a:buFont typeface="Arial"/>
              <a:buNone/>
            </a:pPr>
            <a:r>
              <a:rPr b="1" i="0" lang="en-GB" sz="1000" u="none" cap="none" strike="noStrike">
                <a:solidFill>
                  <a:schemeClr val="lt1"/>
                </a:solidFill>
                <a:latin typeface="Roboto"/>
                <a:ea typeface="Roboto"/>
                <a:cs typeface="Roboto"/>
                <a:sym typeface="Roboto"/>
              </a:rPr>
              <a:t>Ce tipuri / tehnici de testare ati folosit pentru testele de mai sus? Mai sunt alte teste pe care le puteti face folosind alte tipuri si tehnici de testare folosite la cursul de testare manuala? </a:t>
            </a:r>
            <a:endParaRPr b="1" i="0" sz="12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1000"/>
                                        <p:tgtEl>
                                          <p:spTgt spid="2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Effect filter="fade" transition="in">
                                      <p:cBhvr>
                                        <p:cTn dur="1000"/>
                                        <p:tgtEl>
                                          <p:spTgt spid="2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animEffect filter="fade" transition="in">
                                      <p:cBhvr>
                                        <p:cTn dur="1000"/>
                                        <p:tgtEl>
                                          <p:spTgt spid="2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3" st="3"/>
                                            </p:txEl>
                                          </p:spTgt>
                                        </p:tgtEl>
                                        <p:attrNameLst>
                                          <p:attrName>style.visibility</p:attrName>
                                        </p:attrNameLst>
                                      </p:cBhvr>
                                      <p:to>
                                        <p:strVal val="visible"/>
                                      </p:to>
                                    </p:set>
                                    <p:animEffect filter="fade" transition="in">
                                      <p:cBhvr>
                                        <p:cTn dur="1000"/>
                                        <p:tgtEl>
                                          <p:spTgt spid="2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4" st="4"/>
                                            </p:txEl>
                                          </p:spTgt>
                                        </p:tgtEl>
                                        <p:attrNameLst>
                                          <p:attrName>style.visibility</p:attrName>
                                        </p:attrNameLst>
                                      </p:cBhvr>
                                      <p:to>
                                        <p:strVal val="visible"/>
                                      </p:to>
                                    </p:set>
                                    <p:animEffect filter="fade" transition="in">
                                      <p:cBhvr>
                                        <p:cTn dur="1000"/>
                                        <p:tgtEl>
                                          <p:spTgt spid="2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5" st="5"/>
                                            </p:txEl>
                                          </p:spTgt>
                                        </p:tgtEl>
                                        <p:attrNameLst>
                                          <p:attrName>style.visibility</p:attrName>
                                        </p:attrNameLst>
                                      </p:cBhvr>
                                      <p:to>
                                        <p:strVal val="visible"/>
                                      </p:to>
                                    </p:set>
                                    <p:animEffect filter="fade" transition="in">
                                      <p:cBhvr>
                                        <p:cTn dur="1000"/>
                                        <p:tgtEl>
                                          <p:spTgt spid="2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6" st="6"/>
                                            </p:txEl>
                                          </p:spTgt>
                                        </p:tgtEl>
                                        <p:attrNameLst>
                                          <p:attrName>style.visibility</p:attrName>
                                        </p:attrNameLst>
                                      </p:cBhvr>
                                      <p:to>
                                        <p:strVal val="visible"/>
                                      </p:to>
                                    </p:set>
                                    <p:animEffect filter="fade" transition="in">
                                      <p:cBhvr>
                                        <p:cTn dur="1000"/>
                                        <p:tgtEl>
                                          <p:spTgt spid="24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7" st="7"/>
                                            </p:txEl>
                                          </p:spTgt>
                                        </p:tgtEl>
                                        <p:attrNameLst>
                                          <p:attrName>style.visibility</p:attrName>
                                        </p:attrNameLst>
                                      </p:cBhvr>
                                      <p:to>
                                        <p:strVal val="visible"/>
                                      </p:to>
                                    </p:set>
                                    <p:animEffect filter="fade" transition="in">
                                      <p:cBhvr>
                                        <p:cTn dur="1000"/>
                                        <p:tgtEl>
                                          <p:spTgt spid="24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8" st="8"/>
                                            </p:txEl>
                                          </p:spTgt>
                                        </p:tgtEl>
                                        <p:attrNameLst>
                                          <p:attrName>style.visibility</p:attrName>
                                        </p:attrNameLst>
                                      </p:cBhvr>
                                      <p:to>
                                        <p:strVal val="visible"/>
                                      </p:to>
                                    </p:set>
                                    <p:animEffect filter="fade" transition="in">
                                      <p:cBhvr>
                                        <p:cTn dur="1000"/>
                                        <p:tgtEl>
                                          <p:spTgt spid="24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9" st="9"/>
                                            </p:txEl>
                                          </p:spTgt>
                                        </p:tgtEl>
                                        <p:attrNameLst>
                                          <p:attrName>style.visibility</p:attrName>
                                        </p:attrNameLst>
                                      </p:cBhvr>
                                      <p:to>
                                        <p:strVal val="visible"/>
                                      </p:to>
                                    </p:set>
                                    <p:animEffect filter="fade" transition="in">
                                      <p:cBhvr>
                                        <p:cTn dur="1000"/>
                                        <p:tgtEl>
                                          <p:spTgt spid="24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0" st="10"/>
                                            </p:txEl>
                                          </p:spTgt>
                                        </p:tgtEl>
                                        <p:attrNameLst>
                                          <p:attrName>style.visibility</p:attrName>
                                        </p:attrNameLst>
                                      </p:cBhvr>
                                      <p:to>
                                        <p:strVal val="visible"/>
                                      </p:to>
                                    </p:set>
                                    <p:animEffect filter="fade" transition="in">
                                      <p:cBhvr>
                                        <p:cTn dur="1000"/>
                                        <p:tgtEl>
                                          <p:spTgt spid="24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1" st="11"/>
                                            </p:txEl>
                                          </p:spTgt>
                                        </p:tgtEl>
                                        <p:attrNameLst>
                                          <p:attrName>style.visibility</p:attrName>
                                        </p:attrNameLst>
                                      </p:cBhvr>
                                      <p:to>
                                        <p:strVal val="visible"/>
                                      </p:to>
                                    </p:set>
                                    <p:animEffect filter="fade" transition="in">
                                      <p:cBhvr>
                                        <p:cTn dur="1000"/>
                                        <p:tgtEl>
                                          <p:spTgt spid="24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2" st="12"/>
                                            </p:txEl>
                                          </p:spTgt>
                                        </p:tgtEl>
                                        <p:attrNameLst>
                                          <p:attrName>style.visibility</p:attrName>
                                        </p:attrNameLst>
                                      </p:cBhvr>
                                      <p:to>
                                        <p:strVal val="visible"/>
                                      </p:to>
                                    </p:set>
                                    <p:animEffect filter="fade" transition="in">
                                      <p:cBhvr>
                                        <p:cTn dur="1000"/>
                                        <p:tgtEl>
                                          <p:spTgt spid="24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3" st="13"/>
                                            </p:txEl>
                                          </p:spTgt>
                                        </p:tgtEl>
                                        <p:attrNameLst>
                                          <p:attrName>style.visibility</p:attrName>
                                        </p:attrNameLst>
                                      </p:cBhvr>
                                      <p:to>
                                        <p:strVal val="visible"/>
                                      </p:to>
                                    </p:set>
                                    <p:animEffect filter="fade" transition="in">
                                      <p:cBhvr>
                                        <p:cTn dur="1000"/>
                                        <p:tgtEl>
                                          <p:spTgt spid="24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4" st="14"/>
                                            </p:txEl>
                                          </p:spTgt>
                                        </p:tgtEl>
                                        <p:attrNameLst>
                                          <p:attrName>style.visibility</p:attrName>
                                        </p:attrNameLst>
                                      </p:cBhvr>
                                      <p:to>
                                        <p:strVal val="visible"/>
                                      </p:to>
                                    </p:set>
                                    <p:animEffect filter="fade" transition="in">
                                      <p:cBhvr>
                                        <p:cTn dur="1000"/>
                                        <p:tgtEl>
                                          <p:spTgt spid="243">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a37118fedf_0_0"/>
          <p:cNvSpPr txBox="1"/>
          <p:nvPr>
            <p:ph type="ctrTitle"/>
          </p:nvPr>
        </p:nvSpPr>
        <p:spPr>
          <a:xfrm>
            <a:off x="814450" y="506050"/>
            <a:ext cx="38796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Feedback </a:t>
            </a:r>
            <a:endParaRPr/>
          </a:p>
        </p:txBody>
      </p:sp>
      <p:sp>
        <p:nvSpPr>
          <p:cNvPr id="249" name="Google Shape;249;g2a37118fedf_0_0"/>
          <p:cNvSpPr txBox="1"/>
          <p:nvPr>
            <p:ph idx="1" type="subTitle"/>
          </p:nvPr>
        </p:nvSpPr>
        <p:spPr>
          <a:xfrm>
            <a:off x="847600" y="1323650"/>
            <a:ext cx="8029200" cy="34560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100">
                <a:latin typeface="Arial"/>
                <a:ea typeface="Arial"/>
                <a:cs typeface="Arial"/>
                <a:sym typeface="Arial"/>
              </a:rPr>
              <a:t>Dorim să oferim servicii de cea mai înaltă calitate și să ne îmbunătățim în mod continuu pentru a vă satisface nevoile.</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Dorim să vă ascultăm părerea și să aflăm cum putem oferi o experiență și mai bună. </a:t>
            </a:r>
            <a:br>
              <a:rPr lang="en-GB" sz="1100">
                <a:latin typeface="Arial"/>
                <a:ea typeface="Arial"/>
                <a:cs typeface="Arial"/>
                <a:sym typeface="Arial"/>
              </a:rPr>
            </a:br>
            <a:r>
              <a:rPr lang="en-GB" sz="1100">
                <a:latin typeface="Arial"/>
                <a:ea typeface="Arial"/>
                <a:cs typeface="Arial"/>
                <a:sym typeface="Arial"/>
              </a:rPr>
              <a:t>Am creat un </a:t>
            </a:r>
            <a:r>
              <a:rPr b="1" lang="en-GB" sz="1100">
                <a:latin typeface="Arial"/>
                <a:ea typeface="Arial"/>
                <a:cs typeface="Arial"/>
                <a:sym typeface="Arial"/>
              </a:rPr>
              <a:t>formular de feedback activ permanent</a:t>
            </a:r>
            <a:r>
              <a:rPr lang="en-GB" sz="1100">
                <a:latin typeface="Arial"/>
                <a:ea typeface="Arial"/>
                <a:cs typeface="Arial"/>
                <a:sym typeface="Arial"/>
              </a:rPr>
              <a:t>, care vă oferă posibilitatea de a ne împărtăși gândurile, sugestiile și observațiile dvs. cu privire la serviciile noastre. Acesta se găsește în link-ul de mai jos sau pe platforma voastră de grupă, pentru a ajunge la el cu ușurință.</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b="1" lang="en-GB" sz="1100">
                <a:latin typeface="Arial"/>
                <a:ea typeface="Arial"/>
                <a:cs typeface="Arial"/>
                <a:sym typeface="Arial"/>
              </a:rPr>
              <a:t>Link formular feedback permanent : </a:t>
            </a:r>
            <a:r>
              <a:rPr lang="en-GB" u="sng">
                <a:solidFill>
                  <a:schemeClr val="hlink"/>
                </a:solidFill>
                <a:latin typeface="Arial"/>
                <a:ea typeface="Arial"/>
                <a:cs typeface="Arial"/>
                <a:sym typeface="Arial"/>
                <a:hlinkClick r:id="rId3"/>
              </a:rPr>
              <a:t>https://forms.gle/vDBCouLoyWLKv37t9</a:t>
            </a:r>
            <a:endParaRPr sz="1100" u="sng">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Nu durează mai mult de câteva minute să completați formularul, dar contribuția dvs. este extrem de valoroasă pentru noi. Feedback-ul pe care îl primim ne ajută să identificăm punctele noastre forte și să corectăm eventualele deficiențe.</a:t>
            </a:r>
            <a:endParaRPr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