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Black"/>
      <p:bold r:id="rId20"/>
      <p:boldItalic r:id="rId21"/>
    </p:embeddedFont>
    <p:embeddedFont>
      <p:font typeface="Roboto Thin"/>
      <p:regular r:id="rId22"/>
      <p:bold r:id="rId23"/>
      <p:italic r:id="rId24"/>
      <p:boldItalic r:id="rId25"/>
    </p:embeddedFont>
    <p:embeddedFont>
      <p:font typeface="Roboto"/>
      <p:regular r:id="rId26"/>
      <p:bold r:id="rId27"/>
      <p:italic r:id="rId28"/>
      <p:boldItalic r:id="rId29"/>
    </p:embeddedFont>
    <p:embeddedFont>
      <p:font typeface="Didact Gothic"/>
      <p:regular r:id="rId30"/>
    </p:embeddedFont>
    <p:embeddedFont>
      <p:font typeface="Roboto Light"/>
      <p:regular r:id="rId31"/>
      <p:bold r:id="rId32"/>
      <p:italic r:id="rId33"/>
      <p:boldItalic r:id="rId34"/>
    </p:embeddedFont>
    <p:embeddedFont>
      <p:font typeface="Bree Serif"/>
      <p:regular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hNQ2a9t3jgrsnVHudwxtlgRQva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font" Target="fonts/RobotoBlack-bold.fntdata"/><Relationship Id="rId22" Type="http://schemas.openxmlformats.org/officeDocument/2006/relationships/font" Target="fonts/RobotoThin-regular.fntdata"/><Relationship Id="rId21" Type="http://schemas.openxmlformats.org/officeDocument/2006/relationships/font" Target="fonts/RobotoBlack-boldItalic.fntdata"/><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Th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regular.fntdata"/><Relationship Id="rId30" Type="http://schemas.openxmlformats.org/officeDocument/2006/relationships/font" Target="fonts/DidactGothic-regular.fntdata"/><Relationship Id="rId11" Type="http://schemas.openxmlformats.org/officeDocument/2006/relationships/slide" Target="slides/slide7.xml"/><Relationship Id="rId33" Type="http://schemas.openxmlformats.org/officeDocument/2006/relationships/font" Target="fonts/RobotoLight-italic.fntdata"/><Relationship Id="rId10" Type="http://schemas.openxmlformats.org/officeDocument/2006/relationships/slide" Target="slides/slide6.xml"/><Relationship Id="rId32" Type="http://schemas.openxmlformats.org/officeDocument/2006/relationships/font" Target="fonts/RobotoLight-bold.fntdata"/><Relationship Id="rId13" Type="http://schemas.openxmlformats.org/officeDocument/2006/relationships/slide" Target="slides/slide9.xml"/><Relationship Id="rId35" Type="http://schemas.openxmlformats.org/officeDocument/2006/relationships/font" Target="fonts/BreeSerif-regular.fntdata"/><Relationship Id="rId12" Type="http://schemas.openxmlformats.org/officeDocument/2006/relationships/slide" Target="slides/slide8.xml"/><Relationship Id="rId34" Type="http://schemas.openxmlformats.org/officeDocument/2006/relationships/font" Target="fonts/RobotoLight-boldItalic.fntdata"/><Relationship Id="rId15" Type="http://schemas.openxmlformats.org/officeDocument/2006/relationships/slide" Target="slides/slide11.xml"/><Relationship Id="rId37" Type="http://schemas.openxmlformats.org/officeDocument/2006/relationships/font" Target="fonts/RobotoMono-bold.fntdata"/><Relationship Id="rId14" Type="http://schemas.openxmlformats.org/officeDocument/2006/relationships/slide" Target="slides/slide10.xml"/><Relationship Id="rId36" Type="http://schemas.openxmlformats.org/officeDocument/2006/relationships/font" Target="fonts/RobotoMono-regular.fntdata"/><Relationship Id="rId17" Type="http://schemas.openxmlformats.org/officeDocument/2006/relationships/slide" Target="slides/slide13.xml"/><Relationship Id="rId39" Type="http://schemas.openxmlformats.org/officeDocument/2006/relationships/font" Target="fonts/RobotoMono-boldItalic.fntdata"/><Relationship Id="rId16" Type="http://schemas.openxmlformats.org/officeDocument/2006/relationships/slide" Target="slides/slide12.xml"/><Relationship Id="rId38" Type="http://schemas.openxmlformats.org/officeDocument/2006/relationships/font" Target="fonts/RobotoMon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5de6dc4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45de6dc46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a70a90b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9a70a90b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5de6dc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45de6dc4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5de6dc4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45de6dc46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d586120e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4d586120e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382a9ae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382a9ae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5de6dc4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5de6dc46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5de6dc4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5de6dc46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arturesti.r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forms.gle/vDBCouLoyWLKv37t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ebay.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2.1</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Selectori CSS</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45de6dc469_0_18"/>
          <p:cNvSpPr txBox="1"/>
          <p:nvPr/>
        </p:nvSpPr>
        <p:spPr>
          <a:xfrm>
            <a:off x="311700" y="1144800"/>
            <a:ext cx="8520600" cy="2119800"/>
          </a:xfrm>
          <a:prstGeom prst="rect">
            <a:avLst/>
          </a:prstGeom>
          <a:noFill/>
          <a:ln>
            <a:noFill/>
          </a:ln>
        </p:spPr>
        <p:txBody>
          <a:bodyPr anchorCtr="0" anchor="t" bIns="91425" lIns="91425" spcFirstLastPara="1" rIns="91425" wrap="square" tIns="91425">
            <a:spAutoFit/>
          </a:bodyPr>
          <a:lstStyle/>
          <a:p>
            <a:pPr indent="-292100" lvl="0" marL="457200" marR="38100" rtl="0" algn="l">
              <a:lnSpc>
                <a:spcPct val="128571"/>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Deja v-ati obisnuit deja cu metoda find_element() care identifica un element in interfata pe baza unui selector, si daca nu il gaseste returneaza eroare.</a:t>
            </a:r>
            <a:endParaRPr b="1" i="0" sz="1000" u="none" cap="none" strike="noStrike">
              <a:solidFill>
                <a:schemeClr val="lt1"/>
              </a:solidFill>
              <a:latin typeface="Roboto"/>
              <a:ea typeface="Roboto"/>
              <a:cs typeface="Roboto"/>
              <a:sym typeface="Roboto"/>
            </a:endParaRPr>
          </a:p>
          <a:p>
            <a:pPr indent="0" lvl="0" marL="457200" marR="38100" rtl="0" algn="l">
              <a:lnSpc>
                <a:spcPct val="128571"/>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38100" rtl="0" algn="l">
              <a:lnSpc>
                <a:spcPct val="128571"/>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Exista si situatia in care ne intereseaza mai multe elemente cu acelasi selector. Spre exemplu daca vrem sa facem o filtrare si vrem sa verificam faptul ca toate elementele returnate coincid cu acea filtrare. In cazul acesta ne putem folosi de metoda find_elements()</a:t>
            </a:r>
            <a:endParaRPr b="1" i="0" sz="1000" u="none" cap="none" strike="noStrike">
              <a:solidFill>
                <a:schemeClr val="lt1"/>
              </a:solidFill>
              <a:latin typeface="Roboto"/>
              <a:ea typeface="Roboto"/>
              <a:cs typeface="Roboto"/>
              <a:sym typeface="Roboto"/>
            </a:endParaRPr>
          </a:p>
          <a:p>
            <a:pPr indent="0" lvl="0" marL="457200" marR="38100" rtl="0" algn="l">
              <a:lnSpc>
                <a:spcPct val="128571"/>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38100" rtl="0" algn="l">
              <a:lnSpc>
                <a:spcPct val="128571"/>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Diferenta fata de find_element() este ca aceasta nu returneaza un singur element ci o lista de elemente, iar in cazul in care niciun element nu e gasit se va returna o lista goala, nu se va returna eroare.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p:txBody>
      </p:sp>
      <p:sp>
        <p:nvSpPr>
          <p:cNvPr id="264" name="Google Shape;264;g245de6dc469_0_18"/>
          <p:cNvSpPr txBox="1"/>
          <p:nvPr>
            <p:ph idx="6" type="ctrTitle"/>
          </p:nvPr>
        </p:nvSpPr>
        <p:spPr>
          <a:xfrm>
            <a:off x="311700" y="278950"/>
            <a:ext cx="80640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500"/>
              <a:t>Find_element() vs Find_elements()</a:t>
            </a:r>
            <a:endParaRPr sz="2500"/>
          </a:p>
        </p:txBody>
      </p:sp>
      <p:cxnSp>
        <p:nvCxnSpPr>
          <p:cNvPr id="265" name="Google Shape;265;g245de6dc469_0_18"/>
          <p:cNvCxnSpPr/>
          <p:nvPr/>
        </p:nvCxnSpPr>
        <p:spPr>
          <a:xfrm>
            <a:off x="311700" y="88555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1000"/>
                                        <p:tgtEl>
                                          <p:spTgt spid="2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1000"/>
                                        <p:tgtEl>
                                          <p:spTgt spid="26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9a70a90bbe_0_0"/>
          <p:cNvSpPr txBox="1"/>
          <p:nvPr>
            <p:ph idx="6" type="ctrTitle"/>
          </p:nvPr>
        </p:nvSpPr>
        <p:spPr>
          <a:xfrm>
            <a:off x="311700" y="344400"/>
            <a:ext cx="1549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a:t>
            </a:r>
            <a:endParaRPr b="1">
              <a:solidFill>
                <a:schemeClr val="lt2"/>
              </a:solidFill>
              <a:latin typeface="Roboto"/>
              <a:ea typeface="Roboto"/>
              <a:cs typeface="Roboto"/>
              <a:sym typeface="Roboto"/>
            </a:endParaRPr>
          </a:p>
        </p:txBody>
      </p:sp>
      <p:cxnSp>
        <p:nvCxnSpPr>
          <p:cNvPr id="271" name="Google Shape;271;g29a70a90bbe_0_0"/>
          <p:cNvCxnSpPr/>
          <p:nvPr/>
        </p:nvCxnSpPr>
        <p:spPr>
          <a:xfrm>
            <a:off x="311700" y="1080700"/>
            <a:ext cx="8520600" cy="0"/>
          </a:xfrm>
          <a:prstGeom prst="straightConnector1">
            <a:avLst/>
          </a:prstGeom>
          <a:noFill/>
          <a:ln cap="flat" cmpd="sng" w="9525">
            <a:solidFill>
              <a:schemeClr val="accent1"/>
            </a:solidFill>
            <a:prstDash val="solid"/>
            <a:round/>
            <a:headEnd len="sm" w="sm" type="none"/>
            <a:tailEnd len="sm" w="sm" type="none"/>
          </a:ln>
        </p:spPr>
      </p:cxnSp>
      <p:sp>
        <p:nvSpPr>
          <p:cNvPr id="272" name="Google Shape;272;g29a70a90bbe_0_0"/>
          <p:cNvSpPr txBox="1"/>
          <p:nvPr/>
        </p:nvSpPr>
        <p:spPr>
          <a:xfrm>
            <a:off x="311700" y="1583975"/>
            <a:ext cx="8520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1" i="0" lang="en-GB" sz="1000" u="none" cap="none" strike="noStrike">
                <a:solidFill>
                  <a:schemeClr val="lt1"/>
                </a:solidFill>
                <a:latin typeface="Roboto"/>
                <a:ea typeface="Roboto"/>
                <a:cs typeface="Roboto"/>
                <a:sym typeface="Roboto"/>
              </a:rPr>
              <a:t>XPATH este un selector care ne permite navigarea intr-un cod HTML.</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rPr b="1" i="0" lang="en-GB" sz="1000" u="none" cap="none" strike="noStrike">
                <a:solidFill>
                  <a:schemeClr val="lt1"/>
                </a:solidFill>
                <a:latin typeface="Roboto"/>
                <a:ea typeface="Roboto"/>
                <a:cs typeface="Roboto"/>
                <a:sym typeface="Roboto"/>
              </a:rPr>
              <a:t>Putem sa folosim XPATH atunci cand niciuna din celelalte metode de identificare nu ne-a ajutat sa gasim un element in interfata in mod unic.</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rPr b="1" i="0" lang="en-GB" sz="1000" u="none" cap="none" strike="noStrike">
                <a:solidFill>
                  <a:schemeClr val="lt1"/>
                </a:solidFill>
                <a:latin typeface="Roboto"/>
                <a:ea typeface="Roboto"/>
                <a:cs typeface="Roboto"/>
                <a:sym typeface="Roboto"/>
              </a:rPr>
              <a:t>Exista doua tipuri de XPATH:</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XPATH absolut = identifica elementul pornind de la inceputul documentului pana in punctul in care elementul e identificat</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XPATH relativ = identifica elementul pornind de la primul element unic gasit si navigand inainte sau inapoi pana ajungem unde avem nevoie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50"/>
              <a:buFont typeface="Arial"/>
              <a:buNone/>
            </a:pPr>
            <a:r>
              <a:rPr b="1" i="0" lang="en-GB" sz="1000" u="none" cap="none" strike="noStrike">
                <a:solidFill>
                  <a:schemeClr val="lt1"/>
                </a:solidFill>
                <a:latin typeface="Roboto"/>
                <a:ea typeface="Roboto"/>
                <a:cs typeface="Roboto"/>
                <a:sym typeface="Roboto"/>
              </a:rPr>
              <a:t>Atunci cand vrem sa folosim XPATH-ul absolut putem pur si simplu sa dam click dreapta pe element, click pe copy si apoi selectam Full Xpath.</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50"/>
              <a:buFont typeface="Arial"/>
              <a:buNone/>
            </a:pPr>
            <a:r>
              <a:rPr b="1" i="0" lang="en-GB" sz="1000" u="none" cap="none" strike="noStrike">
                <a:solidFill>
                  <a:schemeClr val="lt1"/>
                </a:solidFill>
                <a:latin typeface="Roboto"/>
                <a:ea typeface="Roboto"/>
                <a:cs typeface="Roboto"/>
                <a:sym typeface="Roboto"/>
              </a:rPr>
              <a:t>Atunci cand vrem sa folosim XPATH-ul relativ putem pur si simplu sa dam click dreapta pe element, click pe copy si apoi selectam Xpath</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5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1"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10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1000"/>
                                        <p:tgtEl>
                                          <p:spTgt spid="2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9" st="9"/>
                                            </p:txEl>
                                          </p:spTgt>
                                        </p:tgtEl>
                                        <p:attrNameLst>
                                          <p:attrName>style.visibility</p:attrName>
                                        </p:attrNameLst>
                                      </p:cBhvr>
                                      <p:to>
                                        <p:strVal val="visible"/>
                                      </p:to>
                                    </p:set>
                                    <p:animEffect filter="fade" transition="in">
                                      <p:cBhvr>
                                        <p:cTn dur="1000"/>
                                        <p:tgtEl>
                                          <p:spTgt spid="2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0" st="10"/>
                                            </p:txEl>
                                          </p:spTgt>
                                        </p:tgtEl>
                                        <p:attrNameLst>
                                          <p:attrName>style.visibility</p:attrName>
                                        </p:attrNameLst>
                                      </p:cBhvr>
                                      <p:to>
                                        <p:strVal val="visible"/>
                                      </p:to>
                                    </p:set>
                                    <p:animEffect filter="fade" transition="in">
                                      <p:cBhvr>
                                        <p:cTn dur="1000"/>
                                        <p:tgtEl>
                                          <p:spTgt spid="2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1" st="11"/>
                                            </p:txEl>
                                          </p:spTgt>
                                        </p:tgtEl>
                                        <p:attrNameLst>
                                          <p:attrName>style.visibility</p:attrName>
                                        </p:attrNameLst>
                                      </p:cBhvr>
                                      <p:to>
                                        <p:strVal val="visible"/>
                                      </p:to>
                                    </p:set>
                                    <p:animEffect filter="fade" transition="in">
                                      <p:cBhvr>
                                        <p:cTn dur="1000"/>
                                        <p:tgtEl>
                                          <p:spTgt spid="2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2" st="12"/>
                                            </p:txEl>
                                          </p:spTgt>
                                        </p:tgtEl>
                                        <p:attrNameLst>
                                          <p:attrName>style.visibility</p:attrName>
                                        </p:attrNameLst>
                                      </p:cBhvr>
                                      <p:to>
                                        <p:strVal val="visible"/>
                                      </p:to>
                                    </p:set>
                                    <p:animEffect filter="fade" transition="in">
                                      <p:cBhvr>
                                        <p:cTn dur="1000"/>
                                        <p:tgtEl>
                                          <p:spTgt spid="2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45de6dc469_0_0"/>
          <p:cNvSpPr txBox="1"/>
          <p:nvPr>
            <p:ph idx="6" type="ctrTitle"/>
          </p:nvPr>
        </p:nvSpPr>
        <p:spPr>
          <a:xfrm>
            <a:off x="344950" y="229075"/>
            <a:ext cx="73995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400"/>
              <a:t>XPATH - Cautare intre elemente cu acelasi parinte</a:t>
            </a:r>
            <a:endParaRPr b="1" sz="2400">
              <a:solidFill>
                <a:schemeClr val="lt2"/>
              </a:solidFill>
              <a:latin typeface="Roboto"/>
              <a:ea typeface="Roboto"/>
              <a:cs typeface="Roboto"/>
              <a:sym typeface="Roboto"/>
            </a:endParaRPr>
          </a:p>
        </p:txBody>
      </p:sp>
      <p:cxnSp>
        <p:nvCxnSpPr>
          <p:cNvPr id="278" name="Google Shape;278;g245de6dc469_0_0"/>
          <p:cNvCxnSpPr/>
          <p:nvPr/>
        </p:nvCxnSpPr>
        <p:spPr>
          <a:xfrm>
            <a:off x="311700" y="1056250"/>
            <a:ext cx="8520600" cy="0"/>
          </a:xfrm>
          <a:prstGeom prst="straightConnector1">
            <a:avLst/>
          </a:prstGeom>
          <a:noFill/>
          <a:ln cap="flat" cmpd="sng" w="9525">
            <a:solidFill>
              <a:schemeClr val="accent1"/>
            </a:solidFill>
            <a:prstDash val="solid"/>
            <a:round/>
            <a:headEnd len="sm" w="sm" type="none"/>
            <a:tailEnd len="sm" w="sm" type="none"/>
          </a:ln>
        </p:spPr>
      </p:cxnSp>
      <p:sp>
        <p:nvSpPr>
          <p:cNvPr id="279" name="Google Shape;279;g245de6dc469_0_0"/>
          <p:cNvSpPr txBox="1"/>
          <p:nvPr/>
        </p:nvSpPr>
        <p:spPr>
          <a:xfrm>
            <a:off x="311700" y="1387775"/>
            <a:ext cx="85206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Asa cum ati observat la CSS selector, se poate face cautare dupa fratele ulterior. Acelasi lucru se poate face si la XPATH, cu o sintaxa similara cu cea de navigare in elementul parinte: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Exemplu: </a:t>
            </a:r>
            <a:r>
              <a:rPr b="1" i="1" lang="en-GB" sz="1000" u="none" cap="none" strike="noStrike">
                <a:solidFill>
                  <a:schemeClr val="lt1"/>
                </a:solidFill>
                <a:latin typeface="Roboto"/>
                <a:ea typeface="Roboto"/>
                <a:cs typeface="Roboto"/>
                <a:sym typeface="Roboto"/>
              </a:rPr>
              <a:t>//strong/following-sibling::input[@placeholder='Enter first name'] </a:t>
            </a:r>
            <a:r>
              <a:rPr b="1" i="0" lang="en-GB" sz="1000" u="none" cap="none" strike="noStrike">
                <a:solidFill>
                  <a:schemeClr val="lt1"/>
                </a:solidFill>
                <a:latin typeface="Roboto"/>
                <a:ea typeface="Roboto"/>
                <a:cs typeface="Roboto"/>
                <a:sym typeface="Roboto"/>
              </a:rPr>
              <a:t># cautarea unui element de tip input cu placeholderul ‘Enter first name’ care se afla imediat inaintea un element de tip strong, sub acelasi parinte cu elementul de tip strong</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Ceea ce nu putem sa facem la CSS si putem sa facem la XPATH este sa facem cautare dupa fratele anterior.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Exemplu: </a:t>
            </a:r>
            <a:r>
              <a:rPr b="1" i="1" lang="en-GB" sz="1000" u="none" cap="none" strike="noStrike">
                <a:solidFill>
                  <a:schemeClr val="lt1"/>
                </a:solidFill>
                <a:latin typeface="Roboto"/>
                <a:ea typeface="Roboto"/>
                <a:cs typeface="Roboto"/>
                <a:sym typeface="Roboto"/>
              </a:rPr>
              <a:t>//footer[@class="footer"]//preceding-sibling::a[@role="button"] </a:t>
            </a:r>
            <a:r>
              <a:rPr b="1" i="0" lang="en-GB" sz="1000" u="none" cap="none" strike="noStrike">
                <a:solidFill>
                  <a:schemeClr val="lt1"/>
                </a:solidFill>
                <a:latin typeface="Roboto"/>
                <a:ea typeface="Roboto"/>
                <a:cs typeface="Roboto"/>
                <a:sym typeface="Roboto"/>
              </a:rPr>
              <a:t># cautarea unui element de tip ancora cu rolul de button care se afla imediat dupa un element de top footer cu clasa footer</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1000"/>
                                        <p:tgtEl>
                                          <p:spTgt spid="2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Effect filter="fade" transition="in">
                                      <p:cBhvr>
                                        <p:cTn dur="1000"/>
                                        <p:tgtEl>
                                          <p:spTgt spid="2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animEffect filter="fade" transition="in">
                                      <p:cBhvr>
                                        <p:cTn dur="1000"/>
                                        <p:tgtEl>
                                          <p:spTgt spid="2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animEffect filter="fade" transition="in">
                                      <p:cBhvr>
                                        <p:cTn dur="1000"/>
                                        <p:tgtEl>
                                          <p:spTgt spid="2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6" st="6"/>
                                            </p:txEl>
                                          </p:spTgt>
                                        </p:tgtEl>
                                        <p:attrNameLst>
                                          <p:attrName>style.visibility</p:attrName>
                                        </p:attrNameLst>
                                      </p:cBhvr>
                                      <p:to>
                                        <p:strVal val="visible"/>
                                      </p:to>
                                    </p:set>
                                    <p:animEffect filter="fade" transition="in">
                                      <p:cBhvr>
                                        <p:cTn dur="1000"/>
                                        <p:tgtEl>
                                          <p:spTgt spid="2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7" st="7"/>
                                            </p:txEl>
                                          </p:spTgt>
                                        </p:tgtEl>
                                        <p:attrNameLst>
                                          <p:attrName>style.visibility</p:attrName>
                                        </p:attrNameLst>
                                      </p:cBhvr>
                                      <p:to>
                                        <p:strVal val="visible"/>
                                      </p:to>
                                    </p:set>
                                    <p:animEffect filter="fade" transition="in">
                                      <p:cBhvr>
                                        <p:cTn dur="1000"/>
                                        <p:tgtEl>
                                          <p:spTgt spid="27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45de6dc469_0_6"/>
          <p:cNvSpPr txBox="1"/>
          <p:nvPr>
            <p:ph idx="6" type="ctrTitle"/>
          </p:nvPr>
        </p:nvSpPr>
        <p:spPr>
          <a:xfrm>
            <a:off x="344950" y="295550"/>
            <a:ext cx="6094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 Cautare pe baza de text</a:t>
            </a:r>
            <a:endParaRPr b="1">
              <a:solidFill>
                <a:schemeClr val="lt2"/>
              </a:solidFill>
              <a:latin typeface="Roboto"/>
              <a:ea typeface="Roboto"/>
              <a:cs typeface="Roboto"/>
              <a:sym typeface="Roboto"/>
            </a:endParaRPr>
          </a:p>
        </p:txBody>
      </p:sp>
      <p:cxnSp>
        <p:nvCxnSpPr>
          <p:cNvPr id="285" name="Google Shape;285;g245de6dc469_0_6"/>
          <p:cNvCxnSpPr/>
          <p:nvPr/>
        </p:nvCxnSpPr>
        <p:spPr>
          <a:xfrm>
            <a:off x="311700" y="983950"/>
            <a:ext cx="8520600" cy="0"/>
          </a:xfrm>
          <a:prstGeom prst="straightConnector1">
            <a:avLst/>
          </a:prstGeom>
          <a:noFill/>
          <a:ln cap="flat" cmpd="sng" w="9525">
            <a:solidFill>
              <a:schemeClr val="accent1"/>
            </a:solidFill>
            <a:prstDash val="solid"/>
            <a:round/>
            <a:headEnd len="sm" w="sm" type="none"/>
            <a:tailEnd len="sm" w="sm" type="none"/>
          </a:ln>
        </p:spPr>
      </p:cxnSp>
      <p:sp>
        <p:nvSpPr>
          <p:cNvPr id="286" name="Google Shape;286;g245de6dc469_0_6"/>
          <p:cNvSpPr txBox="1"/>
          <p:nvPr/>
        </p:nvSpPr>
        <p:spPr>
          <a:xfrm>
            <a:off x="311700" y="1703525"/>
            <a:ext cx="8520600" cy="20319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Sunt unele situatii in care pe unele elemente este scris un text, iar in situatia asta ne putem folosi de acel text ca sa cautam elementele care ne intereseaza.</a:t>
            </a:r>
            <a:endParaRPr b="1" i="0" sz="10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Sintaxa: //tag[contains(text(),”text cautat”)]</a:t>
            </a:r>
            <a:endParaRPr b="1" i="0" sz="10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Exemplu: //hr[@role="separator"]/preceding-sibling::md-menu-item//span[contains(text(),"Login")] # observati cum am facut cautare si dupa preceding-sibling pentru a putea identifica elementul in mod unic</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1" i="0" lang="en-GB" sz="1000" u="sng" cap="none" strike="noStrike">
                <a:solidFill>
                  <a:schemeClr val="hlink"/>
                </a:solidFill>
                <a:latin typeface="Roboto"/>
                <a:ea typeface="Roboto"/>
                <a:cs typeface="Roboto"/>
                <a:sym typeface="Roboto"/>
                <a:hlinkClick r:id="rId3"/>
              </a:rPr>
              <a:t>sursa</a:t>
            </a:r>
            <a:r>
              <a:rPr b="1" i="0" lang="en-GB" sz="1000" u="none" cap="none" strike="noStrike">
                <a:solidFill>
                  <a:schemeClr val="lt1"/>
                </a:solidFill>
                <a:latin typeface="Roboto"/>
                <a:ea typeface="Roboto"/>
                <a:cs typeface="Roboto"/>
                <a:sym typeface="Roboto"/>
              </a:rPr>
              <a:t> (butonul de login)</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10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10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1000"/>
                                        <p:tgtEl>
                                          <p:spTgt spid="2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Effect filter="fade" transition="in">
                                      <p:cBhvr>
                                        <p:cTn dur="1000"/>
                                        <p:tgtEl>
                                          <p:spTgt spid="2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animEffect filter="fade" transition="in">
                                      <p:cBhvr>
                                        <p:cTn dur="1000"/>
                                        <p:tgtEl>
                                          <p:spTgt spid="2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6" st="6"/>
                                            </p:txEl>
                                          </p:spTgt>
                                        </p:tgtEl>
                                        <p:attrNameLst>
                                          <p:attrName>style.visibility</p:attrName>
                                        </p:attrNameLst>
                                      </p:cBhvr>
                                      <p:to>
                                        <p:strVal val="visible"/>
                                      </p:to>
                                    </p:set>
                                    <p:animEffect filter="fade" transition="in">
                                      <p:cBhvr>
                                        <p:cTn dur="1000"/>
                                        <p:tgtEl>
                                          <p:spTgt spid="2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7" st="7"/>
                                            </p:txEl>
                                          </p:spTgt>
                                        </p:tgtEl>
                                        <p:attrNameLst>
                                          <p:attrName>style.visibility</p:attrName>
                                        </p:attrNameLst>
                                      </p:cBhvr>
                                      <p:to>
                                        <p:strVal val="visible"/>
                                      </p:to>
                                    </p:set>
                                    <p:animEffect filter="fade" transition="in">
                                      <p:cBhvr>
                                        <p:cTn dur="1000"/>
                                        <p:tgtEl>
                                          <p:spTgt spid="2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8" st="8"/>
                                            </p:txEl>
                                          </p:spTgt>
                                        </p:tgtEl>
                                        <p:attrNameLst>
                                          <p:attrName>style.visibility</p:attrName>
                                        </p:attrNameLst>
                                      </p:cBhvr>
                                      <p:to>
                                        <p:strVal val="visible"/>
                                      </p:to>
                                    </p:set>
                                    <p:animEffect filter="fade" transition="in">
                                      <p:cBhvr>
                                        <p:cTn dur="1000"/>
                                        <p:tgtEl>
                                          <p:spTgt spid="2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9" st="9"/>
                                            </p:txEl>
                                          </p:spTgt>
                                        </p:tgtEl>
                                        <p:attrNameLst>
                                          <p:attrName>style.visibility</p:attrName>
                                        </p:attrNameLst>
                                      </p:cBhvr>
                                      <p:to>
                                        <p:strVal val="visible"/>
                                      </p:to>
                                    </p:set>
                                    <p:animEffect filter="fade" transition="in">
                                      <p:cBhvr>
                                        <p:cTn dur="1000"/>
                                        <p:tgtEl>
                                          <p:spTgt spid="28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4d586120ed_0_17"/>
          <p:cNvSpPr txBox="1"/>
          <p:nvPr/>
        </p:nvSpPr>
        <p:spPr>
          <a:xfrm>
            <a:off x="311700" y="885350"/>
            <a:ext cx="8520600" cy="39009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1: Intrati pe site-ul https://www.elefant.ro/</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 - Test 2: cautati un produs la alegere (iphone 14) si verificati ca s-au returnat cel putin 10 rezultate ([class="product-title"])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 - Test 3: Extrageti din lista produsul cu pretul cel mai mic [class="current-price "] (puteti sa va folositi de find_elements)</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4: Extrageti titlul paginii si verificati ca este corect</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5: Intrati pe site, accesati butonul cont si click pe conectare.</a:t>
            </a:r>
            <a:endParaRPr b="1" i="0" sz="1000" u="none" cap="none" strike="noStrike">
              <a:solidFill>
                <a:schemeClr val="lt1"/>
              </a:solidFill>
              <a:latin typeface="Roboto"/>
              <a:ea typeface="Roboto"/>
              <a:cs typeface="Roboto"/>
              <a:sym typeface="Roboto"/>
            </a:endParaRPr>
          </a:p>
          <a:p>
            <a:pPr indent="45720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Identificati elementele de tip user si parola si inserati valori incorecte (valori incorecte inseamna oricare valori care nu sunt recunoscute drept cont valid)</a:t>
            </a:r>
            <a:endParaRPr b="1" i="0" sz="1000" u="none" cap="none" strike="noStrike">
              <a:solidFill>
                <a:schemeClr val="lt1"/>
              </a:solidFill>
              <a:latin typeface="Roboto"/>
              <a:ea typeface="Roboto"/>
              <a:cs typeface="Roboto"/>
              <a:sym typeface="Roboto"/>
            </a:endParaRPr>
          </a:p>
          <a:p>
            <a:pPr indent="45720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Dati click pe butonul "conectare" si verificati urmatoarele:</a:t>
            </a:r>
            <a:endParaRPr b="1" i="0" sz="1000" u="none" cap="none" strike="noStrike">
              <a:solidFill>
                <a:schemeClr val="lt1"/>
              </a:solidFill>
              <a:latin typeface="Roboto"/>
              <a:ea typeface="Roboto"/>
              <a:cs typeface="Roboto"/>
              <a:sym typeface="Roboto"/>
            </a:endParaRPr>
          </a:p>
          <a:p>
            <a:pPr indent="457200" lvl="0" marL="45720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1. Faptul ca nu s-a facut logarea in cont</a:t>
            </a:r>
            <a:endParaRPr b="1" i="0" sz="1000" u="none" cap="none" strike="noStrike">
              <a:solidFill>
                <a:schemeClr val="lt1"/>
              </a:solidFill>
              <a:latin typeface="Roboto"/>
              <a:ea typeface="Roboto"/>
              <a:cs typeface="Roboto"/>
              <a:sym typeface="Roboto"/>
            </a:endParaRPr>
          </a:p>
          <a:p>
            <a:pPr indent="457200" lvl="0" marL="45720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2. Faptul ca se returneaza eroarea corecta</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6: Stergeti valoarea de pe campul email si introduceti o valoare invalida (adica fara caracterul "@") si verificati faptul ca butonul "conectare" este dezactivat</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Nota:</a:t>
            </a:r>
            <a:endParaRPr b="1" i="0" sz="1000" u="none" cap="none" strike="noStrike">
              <a:solidFill>
                <a:schemeClr val="lt1"/>
              </a:solidFill>
              <a:latin typeface="Roboto"/>
              <a:ea typeface="Roboto"/>
              <a:cs typeface="Roboto"/>
              <a:sym typeface="Roboto"/>
            </a:endParaRPr>
          </a:p>
          <a:p>
            <a:pPr indent="-292100" lvl="0" marL="457200" marR="38100" rtl="0" algn="l">
              <a:lnSpc>
                <a:spcPct val="128571"/>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Daca nu aveti timp sa le faceti in timpul sesiunii de weekend le puteti implementa in oricare din framework-urile de automatizare pe care le veti invata la cursurile viitoare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rgbClr val="000000"/>
              </a:buClr>
              <a:buSzPts val="1000"/>
              <a:buFont typeface="Arial"/>
              <a:buNone/>
            </a:pPr>
            <a:r>
              <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rgbClr val="000000"/>
              </a:buClr>
              <a:buSzPts val="1000"/>
              <a:buFont typeface="Arial"/>
              <a:buNone/>
            </a:pPr>
            <a:r>
              <a:rPr b="1" i="0" lang="en-GB" sz="1000" u="none" cap="none" strike="noStrike">
                <a:solidFill>
                  <a:schemeClr val="lt1"/>
                </a:solidFill>
                <a:latin typeface="Roboto"/>
                <a:ea typeface="Roboto"/>
                <a:cs typeface="Roboto"/>
                <a:sym typeface="Roboto"/>
              </a:rPr>
              <a:t>Ce tipuri / tehnici de testare ati folosit pentru testele de mai sus? Mai sunt alte teste pe care le puteti face folosind alte tipuri si tehnici de testare folosite la cursul de testare manuala? </a:t>
            </a:r>
            <a:endParaRPr b="1" i="0" sz="1000" u="none" cap="none" strike="noStrike">
              <a:solidFill>
                <a:schemeClr val="lt1"/>
              </a:solidFill>
              <a:latin typeface="Roboto"/>
              <a:ea typeface="Roboto"/>
              <a:cs typeface="Roboto"/>
              <a:sym typeface="Roboto"/>
            </a:endParaRPr>
          </a:p>
        </p:txBody>
      </p:sp>
      <p:sp>
        <p:nvSpPr>
          <p:cNvPr id="292" name="Google Shape;292;g24d586120ed_0_17"/>
          <p:cNvSpPr txBox="1"/>
          <p:nvPr>
            <p:ph idx="6" type="ctrTitle"/>
          </p:nvPr>
        </p:nvSpPr>
        <p:spPr>
          <a:xfrm>
            <a:off x="311700" y="93675"/>
            <a:ext cx="80640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500"/>
              <a:t>Sugestii exercitii</a:t>
            </a:r>
            <a:endParaRPr sz="2500"/>
          </a:p>
        </p:txBody>
      </p:sp>
      <p:cxnSp>
        <p:nvCxnSpPr>
          <p:cNvPr id="293" name="Google Shape;293;g24d586120ed_0_17"/>
          <p:cNvCxnSpPr/>
          <p:nvPr/>
        </p:nvCxnSpPr>
        <p:spPr>
          <a:xfrm>
            <a:off x="311700" y="7532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1000"/>
                                        <p:tgtEl>
                                          <p:spTgt spid="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1000"/>
                                        <p:tgtEl>
                                          <p:spTgt spid="2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Effect filter="fade" transition="in">
                                      <p:cBhvr>
                                        <p:cTn dur="1000"/>
                                        <p:tgtEl>
                                          <p:spTgt spid="2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6" st="6"/>
                                            </p:txEl>
                                          </p:spTgt>
                                        </p:tgtEl>
                                        <p:attrNameLst>
                                          <p:attrName>style.visibility</p:attrName>
                                        </p:attrNameLst>
                                      </p:cBhvr>
                                      <p:to>
                                        <p:strVal val="visible"/>
                                      </p:to>
                                    </p:set>
                                    <p:animEffect filter="fade" transition="in">
                                      <p:cBhvr>
                                        <p:cTn dur="1000"/>
                                        <p:tgtEl>
                                          <p:spTgt spid="2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7" st="7"/>
                                            </p:txEl>
                                          </p:spTgt>
                                        </p:tgtEl>
                                        <p:attrNameLst>
                                          <p:attrName>style.visibility</p:attrName>
                                        </p:attrNameLst>
                                      </p:cBhvr>
                                      <p:to>
                                        <p:strVal val="visible"/>
                                      </p:to>
                                    </p:set>
                                    <p:animEffect filter="fade" transition="in">
                                      <p:cBhvr>
                                        <p:cTn dur="1000"/>
                                        <p:tgtEl>
                                          <p:spTgt spid="2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8" st="8"/>
                                            </p:txEl>
                                          </p:spTgt>
                                        </p:tgtEl>
                                        <p:attrNameLst>
                                          <p:attrName>style.visibility</p:attrName>
                                        </p:attrNameLst>
                                      </p:cBhvr>
                                      <p:to>
                                        <p:strVal val="visible"/>
                                      </p:to>
                                    </p:set>
                                    <p:animEffect filter="fade" transition="in">
                                      <p:cBhvr>
                                        <p:cTn dur="1000"/>
                                        <p:tgtEl>
                                          <p:spTgt spid="2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9" st="9"/>
                                            </p:txEl>
                                          </p:spTgt>
                                        </p:tgtEl>
                                        <p:attrNameLst>
                                          <p:attrName>style.visibility</p:attrName>
                                        </p:attrNameLst>
                                      </p:cBhvr>
                                      <p:to>
                                        <p:strVal val="visible"/>
                                      </p:to>
                                    </p:set>
                                    <p:animEffect filter="fade" transition="in">
                                      <p:cBhvr>
                                        <p:cTn dur="1000"/>
                                        <p:tgtEl>
                                          <p:spTgt spid="29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0" st="10"/>
                                            </p:txEl>
                                          </p:spTgt>
                                        </p:tgtEl>
                                        <p:attrNameLst>
                                          <p:attrName>style.visibility</p:attrName>
                                        </p:attrNameLst>
                                      </p:cBhvr>
                                      <p:to>
                                        <p:strVal val="visible"/>
                                      </p:to>
                                    </p:set>
                                    <p:animEffect filter="fade" transition="in">
                                      <p:cBhvr>
                                        <p:cTn dur="1000"/>
                                        <p:tgtEl>
                                          <p:spTgt spid="29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1" st="11"/>
                                            </p:txEl>
                                          </p:spTgt>
                                        </p:tgtEl>
                                        <p:attrNameLst>
                                          <p:attrName>style.visibility</p:attrName>
                                        </p:attrNameLst>
                                      </p:cBhvr>
                                      <p:to>
                                        <p:strVal val="visible"/>
                                      </p:to>
                                    </p:set>
                                    <p:animEffect filter="fade" transition="in">
                                      <p:cBhvr>
                                        <p:cTn dur="1000"/>
                                        <p:tgtEl>
                                          <p:spTgt spid="29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2" st="12"/>
                                            </p:txEl>
                                          </p:spTgt>
                                        </p:tgtEl>
                                        <p:attrNameLst>
                                          <p:attrName>style.visibility</p:attrName>
                                        </p:attrNameLst>
                                      </p:cBhvr>
                                      <p:to>
                                        <p:strVal val="visible"/>
                                      </p:to>
                                    </p:set>
                                    <p:animEffect filter="fade" transition="in">
                                      <p:cBhvr>
                                        <p:cTn dur="1000"/>
                                        <p:tgtEl>
                                          <p:spTgt spid="29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3" st="13"/>
                                            </p:txEl>
                                          </p:spTgt>
                                        </p:tgtEl>
                                        <p:attrNameLst>
                                          <p:attrName>style.visibility</p:attrName>
                                        </p:attrNameLst>
                                      </p:cBhvr>
                                      <p:to>
                                        <p:strVal val="visible"/>
                                      </p:to>
                                    </p:set>
                                    <p:animEffect filter="fade" transition="in">
                                      <p:cBhvr>
                                        <p:cTn dur="1000"/>
                                        <p:tgtEl>
                                          <p:spTgt spid="29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4" st="14"/>
                                            </p:txEl>
                                          </p:spTgt>
                                        </p:tgtEl>
                                        <p:attrNameLst>
                                          <p:attrName>style.visibility</p:attrName>
                                        </p:attrNameLst>
                                      </p:cBhvr>
                                      <p:to>
                                        <p:strVal val="visible"/>
                                      </p:to>
                                    </p:set>
                                    <p:animEffect filter="fade" transition="in">
                                      <p:cBhvr>
                                        <p:cTn dur="1000"/>
                                        <p:tgtEl>
                                          <p:spTgt spid="291">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a382a9aeb6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299" name="Google Shape;299;g2a382a9aeb6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4002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2.1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87900" y="1873500"/>
            <a:ext cx="8520600" cy="8004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invatam sa lucram cu CSS selector</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aflam cum putem face cautarea de baza intr-un selector de tip XPATH</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invatam sa lucram cu dropdown-urile</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n-GB" sz="1000" u="none" cap="none" strike="noStrike">
                <a:solidFill>
                  <a:schemeClr val="lt1"/>
                </a:solidFill>
                <a:latin typeface="Roboto"/>
                <a:ea typeface="Roboto"/>
                <a:cs typeface="Roboto"/>
                <a:sym typeface="Roboto"/>
              </a:rPr>
              <a:t>Sa intelegem diferenta intre metoda find_element si respectiv metoda find_elements</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5de6dc469_0_66"/>
          <p:cNvSpPr txBox="1"/>
          <p:nvPr>
            <p:ph idx="6" type="ctrTitle"/>
          </p:nvPr>
        </p:nvSpPr>
        <p:spPr>
          <a:xfrm>
            <a:off x="203650" y="162600"/>
            <a:ext cx="2621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CSS Selector</a:t>
            </a:r>
            <a:endParaRPr b="1">
              <a:solidFill>
                <a:schemeClr val="lt2"/>
              </a:solidFill>
              <a:latin typeface="Roboto"/>
              <a:ea typeface="Roboto"/>
              <a:cs typeface="Roboto"/>
              <a:sym typeface="Roboto"/>
            </a:endParaRPr>
          </a:p>
        </p:txBody>
      </p:sp>
      <p:cxnSp>
        <p:nvCxnSpPr>
          <p:cNvPr id="243" name="Google Shape;243;g245de6dc469_0_66"/>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5de6dc469_0_66"/>
          <p:cNvSpPr txBox="1"/>
          <p:nvPr/>
        </p:nvSpPr>
        <p:spPr>
          <a:xfrm>
            <a:off x="261825" y="910500"/>
            <a:ext cx="8520600" cy="350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Un CSS selector este un sir de caractere utilizat pentru a identifica elemente in codul HTML cu scopul de a putea interactiona cu acestea si de a le verifica functionalitatea.</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In general se considera ca un CSS selector este mai rapid decat XPATH-ul, insa dezavantajul lui este ca poate sa faca cautare doar de sus in jos (din parinte in copil) nu si invers, ca la XPATH.</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Cum gandim un CSS Selector?</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1. # -&gt; cautare dupa id</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2. . -&gt; cautare dupa clasa</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3. daca precedem # sau . de numele unui tag, atunci sistemul va cauta elementele cu tag-ul respectiv si id-ul /clasa respectiva</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4. Putem sa cautam elemente cu un anumit tag cu filtrare de tipul atribut = valoare</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5. Putem sa cautam primul copil al unui element cu caracterul &gt;</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6. Putem sa cautam orice copil al unui element daca separam tag-ul elementul de copilul sau prin spatiu</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7. Daca vrem sa cautam primul copil al unui element putem sa specificam first-of-type</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8. Daca vrem sa cautam ultimul copil al unui element putem sa specificam last-of-type</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9. Daca vrem as cautam un copil care nu este nici primul nici ultimul putem sa folosim nth-of-type(al_catalea_element_este)</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10. Daca vrem sa gasim un frate ulterior ne putem folosi de caracterul + </a:t>
            </a:r>
            <a:endParaRPr b="1" i="0" sz="105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4" st="14"/>
                                            </p:txEl>
                                          </p:spTgt>
                                        </p:tgtEl>
                                        <p:attrNameLst>
                                          <p:attrName>style.visibility</p:attrName>
                                        </p:attrNameLst>
                                      </p:cBhvr>
                                      <p:to>
                                        <p:strVal val="visible"/>
                                      </p:to>
                                    </p:set>
                                    <p:animEffect filter="fade" transition="in">
                                      <p:cBhvr>
                                        <p:cTn dur="1000"/>
                                        <p:tgtEl>
                                          <p:spTgt spid="24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5" st="15"/>
                                            </p:txEl>
                                          </p:spTgt>
                                        </p:tgtEl>
                                        <p:attrNameLst>
                                          <p:attrName>style.visibility</p:attrName>
                                        </p:attrNameLst>
                                      </p:cBhvr>
                                      <p:to>
                                        <p:strVal val="visible"/>
                                      </p:to>
                                    </p:set>
                                    <p:animEffect filter="fade" transition="in">
                                      <p:cBhvr>
                                        <p:cTn dur="1000"/>
                                        <p:tgtEl>
                                          <p:spTgt spid="24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4d586120ed_0_1"/>
          <p:cNvSpPr txBox="1"/>
          <p:nvPr>
            <p:ph idx="6" type="ctrTitle"/>
          </p:nvPr>
        </p:nvSpPr>
        <p:spPr>
          <a:xfrm>
            <a:off x="203650" y="162600"/>
            <a:ext cx="4599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CSS Selector - Exemple</a:t>
            </a:r>
            <a:endParaRPr b="1">
              <a:solidFill>
                <a:schemeClr val="lt2"/>
              </a:solidFill>
              <a:latin typeface="Roboto"/>
              <a:ea typeface="Roboto"/>
              <a:cs typeface="Roboto"/>
              <a:sym typeface="Roboto"/>
            </a:endParaRPr>
          </a:p>
        </p:txBody>
      </p:sp>
      <p:cxnSp>
        <p:nvCxnSpPr>
          <p:cNvPr id="250" name="Google Shape;250;g24d586120ed_0_1"/>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4d586120ed_0_1"/>
          <p:cNvSpPr txBox="1"/>
          <p:nvPr/>
        </p:nvSpPr>
        <p:spPr>
          <a:xfrm>
            <a:off x="261825" y="852350"/>
            <a:ext cx="8961600" cy="424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chrome.find_element(By.CSS_SELECTOR,"#first-name").send_keys("Anton") # am facut cautare dupa id</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chrome.find_element(By.CSS_SELECTOR,"input[placeholder='Enter last name']").send_keys("Pann") # am facut cautare dupa atribut = valoare</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chrome.find_elements(By.CSS_SELECTOR,".form-control")[2].send_keys("Tester") # am facut cautare dupa clasa</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 am facut navigare din parinte in copil combinata cu cautare de tip atribut=valoare (care din nou observati ca au fost puse intre ghilimele)</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text_label_last_name = chrome.find_element(By.CSS_SELECTOR,"strong &gt; label[for='last-name']").text</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 am facut cautare dupa al doilea copil de tip div al unui div cu clasa input-group</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chrome.find_element(By.CSS_SELECTOR,"div.input-group&gt;div:nth-of-type(2) input").click()</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 am facut cautare dupa ultimul copil de tip div al unui div cu clasa input-group</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chrome.find_element(By.CSS_SELECTOR,"div.input-group&gt;div:last-of-type input").click()</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 am facut cautare dupa primul copil de tip div al unui div cu clasa input-group</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education_label = chrome.find_element(By.CSS_SELECTOR,"div.input-group&gt;div:first-of-type label").text</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 am facut cautare dupa un element de tip input care are ca si frate un element de tip strong (putem cauta doar dupa fratele ulterior, nu si dupa fratele anterior)</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chrome.find_element(By.CSS_SELECTOR,"div.form-group &gt; div:nth-of-type(2) &gt; strong + input").send_keys("following sibling")</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000"/>
                                        <p:tgtEl>
                                          <p:spTgt spid="2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1" st="11"/>
                                            </p:txEl>
                                          </p:spTgt>
                                        </p:tgtEl>
                                        <p:attrNameLst>
                                          <p:attrName>style.visibility</p:attrName>
                                        </p:attrNameLst>
                                      </p:cBhvr>
                                      <p:to>
                                        <p:strVal val="visible"/>
                                      </p:to>
                                    </p:set>
                                    <p:animEffect filter="fade" transition="in">
                                      <p:cBhvr>
                                        <p:cTn dur="1000"/>
                                        <p:tgtEl>
                                          <p:spTgt spid="25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2" st="12"/>
                                            </p:txEl>
                                          </p:spTgt>
                                        </p:tgtEl>
                                        <p:attrNameLst>
                                          <p:attrName>style.visibility</p:attrName>
                                        </p:attrNameLst>
                                      </p:cBhvr>
                                      <p:to>
                                        <p:strVal val="visible"/>
                                      </p:to>
                                    </p:set>
                                    <p:animEffect filter="fade" transition="in">
                                      <p:cBhvr>
                                        <p:cTn dur="1000"/>
                                        <p:tgtEl>
                                          <p:spTgt spid="25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3" st="13"/>
                                            </p:txEl>
                                          </p:spTgt>
                                        </p:tgtEl>
                                        <p:attrNameLst>
                                          <p:attrName>style.visibility</p:attrName>
                                        </p:attrNameLst>
                                      </p:cBhvr>
                                      <p:to>
                                        <p:strVal val="visible"/>
                                      </p:to>
                                    </p:set>
                                    <p:animEffect filter="fade" transition="in">
                                      <p:cBhvr>
                                        <p:cTn dur="1000"/>
                                        <p:tgtEl>
                                          <p:spTgt spid="25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4" st="14"/>
                                            </p:txEl>
                                          </p:spTgt>
                                        </p:tgtEl>
                                        <p:attrNameLst>
                                          <p:attrName>style.visibility</p:attrName>
                                        </p:attrNameLst>
                                      </p:cBhvr>
                                      <p:to>
                                        <p:strVal val="visible"/>
                                      </p:to>
                                    </p:set>
                                    <p:animEffect filter="fade" transition="in">
                                      <p:cBhvr>
                                        <p:cTn dur="1000"/>
                                        <p:tgtEl>
                                          <p:spTgt spid="25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5" st="15"/>
                                            </p:txEl>
                                          </p:spTgt>
                                        </p:tgtEl>
                                        <p:attrNameLst>
                                          <p:attrName>style.visibility</p:attrName>
                                        </p:attrNameLst>
                                      </p:cBhvr>
                                      <p:to>
                                        <p:strVal val="visible"/>
                                      </p:to>
                                    </p:set>
                                    <p:animEffect filter="fade" transition="in">
                                      <p:cBhvr>
                                        <p:cTn dur="1000"/>
                                        <p:tgtEl>
                                          <p:spTgt spid="25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6" st="16"/>
                                            </p:txEl>
                                          </p:spTgt>
                                        </p:tgtEl>
                                        <p:attrNameLst>
                                          <p:attrName>style.visibility</p:attrName>
                                        </p:attrNameLst>
                                      </p:cBhvr>
                                      <p:to>
                                        <p:strVal val="visible"/>
                                      </p:to>
                                    </p:set>
                                    <p:animEffect filter="fade" transition="in">
                                      <p:cBhvr>
                                        <p:cTn dur="1000"/>
                                        <p:tgtEl>
                                          <p:spTgt spid="25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7" st="17"/>
                                            </p:txEl>
                                          </p:spTgt>
                                        </p:tgtEl>
                                        <p:attrNameLst>
                                          <p:attrName>style.visibility</p:attrName>
                                        </p:attrNameLst>
                                      </p:cBhvr>
                                      <p:to>
                                        <p:strVal val="visible"/>
                                      </p:to>
                                    </p:set>
                                    <p:animEffect filter="fade" transition="in">
                                      <p:cBhvr>
                                        <p:cTn dur="1000"/>
                                        <p:tgtEl>
                                          <p:spTgt spid="25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8" st="18"/>
                                            </p:txEl>
                                          </p:spTgt>
                                        </p:tgtEl>
                                        <p:attrNameLst>
                                          <p:attrName>style.visibility</p:attrName>
                                        </p:attrNameLst>
                                      </p:cBhvr>
                                      <p:to>
                                        <p:strVal val="visible"/>
                                      </p:to>
                                    </p:set>
                                    <p:animEffect filter="fade" transition="in">
                                      <p:cBhvr>
                                        <p:cTn dur="1000"/>
                                        <p:tgtEl>
                                          <p:spTgt spid="25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9" st="19"/>
                                            </p:txEl>
                                          </p:spTgt>
                                        </p:tgtEl>
                                        <p:attrNameLst>
                                          <p:attrName>style.visibility</p:attrName>
                                        </p:attrNameLst>
                                      </p:cBhvr>
                                      <p:to>
                                        <p:strVal val="visible"/>
                                      </p:to>
                                    </p:set>
                                    <p:animEffect filter="fade" transition="in">
                                      <p:cBhvr>
                                        <p:cTn dur="1000"/>
                                        <p:tgtEl>
                                          <p:spTgt spid="25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0" st="20"/>
                                            </p:txEl>
                                          </p:spTgt>
                                        </p:tgtEl>
                                        <p:attrNameLst>
                                          <p:attrName>style.visibility</p:attrName>
                                        </p:attrNameLst>
                                      </p:cBhvr>
                                      <p:to>
                                        <p:strVal val="visible"/>
                                      </p:to>
                                    </p:set>
                                    <p:animEffect filter="fade" transition="in">
                                      <p:cBhvr>
                                        <p:cTn dur="1000"/>
                                        <p:tgtEl>
                                          <p:spTgt spid="251">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5de6dc469_0_12"/>
          <p:cNvSpPr txBox="1"/>
          <p:nvPr>
            <p:ph idx="6" type="ctrTitle"/>
          </p:nvPr>
        </p:nvSpPr>
        <p:spPr>
          <a:xfrm>
            <a:off x="353250" y="145975"/>
            <a:ext cx="59370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500"/>
              <a:t>Dropdown-uri</a:t>
            </a:r>
            <a:endParaRPr b="1" sz="2500">
              <a:solidFill>
                <a:schemeClr val="lt2"/>
              </a:solidFill>
              <a:latin typeface="Roboto"/>
              <a:ea typeface="Roboto"/>
              <a:cs typeface="Roboto"/>
              <a:sym typeface="Roboto"/>
            </a:endParaRPr>
          </a:p>
        </p:txBody>
      </p:sp>
      <p:cxnSp>
        <p:nvCxnSpPr>
          <p:cNvPr id="257" name="Google Shape;257;g245de6dc469_0_12"/>
          <p:cNvCxnSpPr/>
          <p:nvPr/>
        </p:nvCxnSpPr>
        <p:spPr>
          <a:xfrm>
            <a:off x="311700" y="875950"/>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45de6dc469_0_12"/>
          <p:cNvSpPr txBox="1"/>
          <p:nvPr/>
        </p:nvSpPr>
        <p:spPr>
          <a:xfrm>
            <a:off x="311700" y="940725"/>
            <a:ext cx="8645700" cy="2993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50"/>
              <a:buFont typeface="Arial"/>
              <a:buNone/>
            </a:pPr>
            <a:r>
              <a:rPr b="1" i="0" lang="en-GB" sz="1000" u="none" cap="none" strike="noStrike">
                <a:solidFill>
                  <a:schemeClr val="lt1"/>
                </a:solidFill>
                <a:latin typeface="Roboto"/>
                <a:ea typeface="Roboto"/>
                <a:cs typeface="Roboto"/>
                <a:sym typeface="Roboto"/>
              </a:rPr>
              <a:t>Atunci cand vrem sa lucram cu dropdown-uri, primul lucru pe care trebuie sa il facem este sa instantiem un obiect din clasa Select (pe care va trebui sa o importam), iar pe baza acelui obiect vom avea acces la toate metodele din acea clasa.</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rPr b="1" i="0" lang="en-GB" sz="1000" u="none" cap="none" strike="noStrike">
                <a:solidFill>
                  <a:schemeClr val="lt1"/>
                </a:solidFill>
                <a:latin typeface="Roboto"/>
                <a:ea typeface="Roboto"/>
                <a:cs typeface="Roboto"/>
                <a:sym typeface="Roboto"/>
              </a:rPr>
              <a:t>Noi ne vom folosi de metoda select_by_visible_text care va primi drept parametru valoarea din dropdown pe care vrem sa o selectam.</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rPr b="1" i="0" lang="en-GB" sz="1000" u="none" cap="none" strike="noStrike">
                <a:solidFill>
                  <a:schemeClr val="lt1"/>
                </a:solidFill>
                <a:latin typeface="Roboto"/>
                <a:ea typeface="Roboto"/>
                <a:cs typeface="Roboto"/>
                <a:sym typeface="Roboto"/>
              </a:rPr>
              <a:t>Exemplu:</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years_of_experience = Select(chrome.find_element(By.ID,"gh-cat"))</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years_of_experience.select_by_visible_text("Antiques")</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rPr b="1" i="0" lang="en-GB" sz="1000" u="none" cap="none" strike="noStrike">
                <a:solidFill>
                  <a:schemeClr val="lt1"/>
                </a:solidFill>
                <a:latin typeface="Roboto"/>
                <a:ea typeface="Roboto"/>
                <a:cs typeface="Roboto"/>
                <a:sym typeface="Roboto"/>
              </a:rPr>
              <a:t>Aici am cautat elementul de tip dropdown pe baza id-ului, si am instantiat cu el un obiect din clasa select (elementul in sine a ajuns in constructorul clasei select), iar pe baza obiectului instantiat am apelat metoda select_by_visible_text care a primit drept parametru valoarea din dropdown pe care vrem sa o selectam.</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rPr b="1" i="0" lang="en-GB" sz="1000" u="sng" cap="none" strike="noStrike">
                <a:solidFill>
                  <a:schemeClr val="hlink"/>
                </a:solidFill>
                <a:latin typeface="Roboto"/>
                <a:ea typeface="Roboto"/>
                <a:cs typeface="Roboto"/>
                <a:sym typeface="Roboto"/>
                <a:hlinkClick r:id="rId3"/>
              </a:rPr>
              <a:t>sursa</a:t>
            </a:r>
            <a:r>
              <a:rPr b="1" i="0" lang="en-GB" sz="1000" u="none" cap="none" strike="noStrike">
                <a:solidFill>
                  <a:schemeClr val="lt1"/>
                </a:solidFill>
                <a:latin typeface="Roboto"/>
                <a:ea typeface="Roboto"/>
                <a:cs typeface="Roboto"/>
                <a:sym typeface="Roboto"/>
              </a:rPr>
              <a:t> (dropdown-ul de categorii de langa meniul de search)</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10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10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1000"/>
                                        <p:tgtEl>
                                          <p:spTgt spid="2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animEffect filter="fade" transition="in">
                                      <p:cBhvr>
                                        <p:cTn dur="1000"/>
                                        <p:tgtEl>
                                          <p:spTgt spid="2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animEffect filter="fade" transition="in">
                                      <p:cBhvr>
                                        <p:cTn dur="1000"/>
                                        <p:tgtEl>
                                          <p:spTgt spid="2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animEffect filter="fade" transition="in">
                                      <p:cBhvr>
                                        <p:cTn dur="1000"/>
                                        <p:tgtEl>
                                          <p:spTgt spid="2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animEffect filter="fade" transition="in">
                                      <p:cBhvr>
                                        <p:cTn dur="1000"/>
                                        <p:tgtEl>
                                          <p:spTgt spid="25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