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Roboto"/>
      <p:regular r:id="rId19"/>
      <p:bold r:id="rId20"/>
      <p:italic r:id="rId21"/>
      <p:boldItalic r:id="rId22"/>
    </p:embeddedFont>
    <p:embeddedFont>
      <p:font typeface="Didact Gothic"/>
      <p:regular r:id="rId23"/>
    </p:embeddedFont>
    <p:embeddedFont>
      <p:font typeface="Roboto Light"/>
      <p:regular r:id="rId24"/>
      <p:bold r:id="rId25"/>
      <p:italic r:id="rId26"/>
      <p:boldItalic r:id="rId27"/>
    </p:embeddedFon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OyrY+FxS1Nudifu5h0mt9TG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Light-regular.fntdata"/><Relationship Id="rId23" Type="http://schemas.openxmlformats.org/officeDocument/2006/relationships/font" Target="fonts/Didact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8" Type="http://schemas.openxmlformats.org/officeDocument/2006/relationships/font" Target="fonts/BreeSerif-regular.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font" Target="fonts/RobotoBlack-bold.fntdata"/><Relationship Id="rId12" Type="http://schemas.openxmlformats.org/officeDocument/2006/relationships/slide" Target="slides/slide8.xml"/><Relationship Id="rId15" Type="http://schemas.openxmlformats.org/officeDocument/2006/relationships/font" Target="fonts/RobotoThin-regular.fntdata"/><Relationship Id="rId14" Type="http://schemas.openxmlformats.org/officeDocument/2006/relationships/font" Target="fonts/RobotoBlack-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8bc241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978bc24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78bc241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978bc2416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3882ff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3882ff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forms.gle/vDBCouLoyWLKv37t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7452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Studiu In Echipa 2.2</a:t>
            </a:r>
            <a:endParaRPr/>
          </a:p>
        </p:txBody>
      </p:sp>
      <p:sp>
        <p:nvSpPr>
          <p:cNvPr id="99" name="Google Shape;9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7" name="Google Shape;207;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8" name="Google Shape;208;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10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animEffect filter="fade" transition="in">
                                      <p:cBhvr>
                                        <p:cTn dur="1000"/>
                                        <p:tgtEl>
                                          <p:spTgt spid="2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animEffect filter="fade" transition="in">
                                      <p:cBhvr>
                                        <p:cTn dur="1000"/>
                                        <p:tgtEl>
                                          <p:spTgt spid="2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animEffect filter="fade" transition="in">
                                      <p:cBhvr>
                                        <p:cTn dur="1000"/>
                                        <p:tgtEl>
                                          <p:spTgt spid="2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4" name="Google Shape;214;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5" name="Google Shape;215;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animEffect filter="fade" transition="in">
                                      <p:cBhvr>
                                        <p:cTn dur="1000"/>
                                        <p:tgtEl>
                                          <p:spTgt spid="2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animEffect filter="fade" transition="in">
                                      <p:cBhvr>
                                        <p:cTn dur="1000"/>
                                        <p:tgtEl>
                                          <p:spTgt spid="2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animEffect filter="fade" transition="in">
                                      <p:cBhvr>
                                        <p:cTn dur="1000"/>
                                        <p:tgtEl>
                                          <p:spTgt spid="2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animEffect filter="fade" transition="in">
                                      <p:cBhvr>
                                        <p:cTn dur="1000"/>
                                        <p:tgtEl>
                                          <p:spTgt spid="2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animEffect filter="fade" transition="in">
                                      <p:cBhvr>
                                        <p:cTn dur="1000"/>
                                        <p:tgtEl>
                                          <p:spTgt spid="21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1" name="Google Shape;221;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2" name="Google Shape;222;g1108150b074_0_16"/>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1500" u="none" cap="none" strike="noStrik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animEffect filter="fade" transition="in">
                                      <p:cBhvr>
                                        <p:cTn dur="1000"/>
                                        <p:tgtEl>
                                          <p:spTgt spid="2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animEffect filter="fade" transition="in">
                                      <p:cBhvr>
                                        <p:cTn dur="1000"/>
                                        <p:tgtEl>
                                          <p:spTgt spid="2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animEffect filter="fade" transition="in">
                                      <p:cBhvr>
                                        <p:cTn dur="1000"/>
                                        <p:tgtEl>
                                          <p:spTgt spid="2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animEffect filter="fade" transition="in">
                                      <p:cBhvr>
                                        <p:cTn dur="1000"/>
                                        <p:tgtEl>
                                          <p:spTgt spid="2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animEffect filter="fade" transition="in">
                                      <p:cBhvr>
                                        <p:cTn dur="1000"/>
                                        <p:tgtEl>
                                          <p:spTgt spid="222">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8" name="Google Shape;228;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9" name="Google Shape;229;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978bc24169_0_0"/>
          <p:cNvSpPr txBox="1"/>
          <p:nvPr>
            <p:ph idx="6" type="ctrTitle"/>
          </p:nvPr>
        </p:nvSpPr>
        <p:spPr>
          <a:xfrm>
            <a:off x="311700" y="644550"/>
            <a:ext cx="5471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Studiu In Echipa 2.2</a:t>
            </a:r>
            <a:endParaRPr b="1">
              <a:solidFill>
                <a:schemeClr val="lt2"/>
              </a:solidFill>
              <a:latin typeface="Roboto"/>
              <a:ea typeface="Roboto"/>
              <a:cs typeface="Roboto"/>
              <a:sym typeface="Roboto"/>
            </a:endParaRPr>
          </a:p>
        </p:txBody>
      </p:sp>
      <p:cxnSp>
        <p:nvCxnSpPr>
          <p:cNvPr id="235" name="Google Shape;235;g2978bc24169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6" name="Google Shape;236;g2978bc24169_0_0"/>
          <p:cNvSpPr txBox="1"/>
          <p:nvPr/>
        </p:nvSpPr>
        <p:spPr>
          <a:xfrm>
            <a:off x="361550" y="2463475"/>
            <a:ext cx="8470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GB" sz="1200" u="none" cap="none" strike="noStrike">
                <a:solidFill>
                  <a:schemeClr val="lt1"/>
                </a:solidFill>
                <a:latin typeface="Roboto"/>
                <a:ea typeface="Roboto"/>
                <a:cs typeface="Roboto"/>
                <a:sym typeface="Roboto"/>
              </a:rPr>
              <a:t>Sa puneti in aplicare selectorii invatati la curs, inclusiv CSS  </a:t>
            </a:r>
            <a:endParaRPr b="1" i="0" sz="12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978bc24169_1_0"/>
          <p:cNvSpPr txBox="1"/>
          <p:nvPr>
            <p:ph idx="6" type="ctrTitle"/>
          </p:nvPr>
        </p:nvSpPr>
        <p:spPr>
          <a:xfrm>
            <a:off x="311700" y="329025"/>
            <a:ext cx="22557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Activitati…</a:t>
            </a:r>
            <a:endParaRPr b="1">
              <a:solidFill>
                <a:schemeClr val="lt2"/>
              </a:solidFill>
              <a:latin typeface="Roboto"/>
              <a:ea typeface="Roboto"/>
              <a:cs typeface="Roboto"/>
              <a:sym typeface="Roboto"/>
            </a:endParaRPr>
          </a:p>
        </p:txBody>
      </p:sp>
      <p:cxnSp>
        <p:nvCxnSpPr>
          <p:cNvPr id="242" name="Google Shape;242;g2978bc24169_1_0"/>
          <p:cNvCxnSpPr/>
          <p:nvPr/>
        </p:nvCxnSpPr>
        <p:spPr>
          <a:xfrm>
            <a:off x="311700" y="935625"/>
            <a:ext cx="8520600" cy="0"/>
          </a:xfrm>
          <a:prstGeom prst="straightConnector1">
            <a:avLst/>
          </a:prstGeom>
          <a:noFill/>
          <a:ln cap="flat" cmpd="sng" w="9525">
            <a:solidFill>
              <a:schemeClr val="accent1"/>
            </a:solidFill>
            <a:prstDash val="solid"/>
            <a:round/>
            <a:headEnd len="sm" w="sm" type="none"/>
            <a:tailEnd len="sm" w="sm" type="none"/>
          </a:ln>
        </p:spPr>
      </p:cxnSp>
      <p:sp>
        <p:nvSpPr>
          <p:cNvPr id="243" name="Google Shape;243;g2978bc24169_1_0"/>
          <p:cNvSpPr txBox="1"/>
          <p:nvPr/>
        </p:nvSpPr>
        <p:spPr>
          <a:xfrm>
            <a:off x="336600" y="1610850"/>
            <a:ext cx="8470800" cy="19218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1: cautati un produs la alegere (iphone 14) si verificati ca s-au returnat cel putin 10 rezultate ([class="product-title"])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2: faceti filtrare dupa pret si verificati faptul ca toate produsele returnate au pretul in intervalul de filtrare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000"/>
              <a:buFont typeface="Arial"/>
              <a:buNone/>
            </a:pPr>
            <a:r>
              <a:rPr b="1" i="0" lang="en-GB" sz="1000" u="none" cap="none" strike="noStrike">
                <a:solidFill>
                  <a:schemeClr val="lt1"/>
                </a:solidFill>
                <a:latin typeface="Roboto"/>
                <a:ea typeface="Roboto"/>
                <a:cs typeface="Roboto"/>
                <a:sym typeface="Roboto"/>
              </a:rPr>
              <a:t># - Test 3: Cautati un produs care nu exista si verifica faptul ca mesajul returnat este: "NE PARE RĂU, NU EXISTĂ PRODUSE ÎN ACEASTĂ CATEGORIE."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4: Cautati un produs, sortati lista de rezultate in ordine crescatoare dupa pret si verificati faptul ca produsele au fost intr-adevar sortate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5: Cautati un produs, sorteaza lista de rezultate in ordine descrescatoare dupa pret si verifica faptul ca produsele au fost intr-adevar sortate</a:t>
            </a:r>
            <a:endParaRPr b="1" i="0" sz="1000" u="none" cap="none" strike="noStrike">
              <a:solidFill>
                <a:schemeClr val="lt1"/>
              </a:solidFill>
              <a:latin typeface="Roboto"/>
              <a:ea typeface="Roboto"/>
              <a:cs typeface="Roboto"/>
              <a:sym typeface="Roboto"/>
            </a:endParaRPr>
          </a:p>
          <a:p>
            <a:pPr indent="0" lvl="0" marL="0" marR="38100" rtl="0" algn="l">
              <a:lnSpc>
                <a:spcPct val="128571"/>
              </a:lnSpc>
              <a:spcBef>
                <a:spcPts val="0"/>
              </a:spcBef>
              <a:spcAft>
                <a:spcPts val="0"/>
              </a:spcAft>
              <a:buClr>
                <a:schemeClr val="dk1"/>
              </a:buClr>
              <a:buSzPts val="1100"/>
              <a:buFont typeface="Arial"/>
              <a:buNone/>
            </a:pPr>
            <a:r>
              <a:rPr b="1" i="0" lang="en-GB" sz="1000" u="none" cap="none" strike="noStrike">
                <a:solidFill>
                  <a:schemeClr val="lt1"/>
                </a:solidFill>
                <a:latin typeface="Roboto"/>
                <a:ea typeface="Roboto"/>
                <a:cs typeface="Roboto"/>
                <a:sym typeface="Roboto"/>
              </a:rPr>
              <a:t># - Test 6: Intrati pe elefant.ro, dati click pe linkul Contact, si verificati faptul ca nu puteti sa dati submit la formular daca nu sunt completate campurile obligatorii (verificati ca ramaneti pe aceeasi pagina) (</a:t>
            </a:r>
            <a:r>
              <a:rPr b="1" i="0" lang="en-GB" sz="1000" u="none" cap="none" strike="noStrike">
                <a:solidFill>
                  <a:schemeClr val="accent1"/>
                </a:solidFill>
                <a:latin typeface="Roboto"/>
                <a:ea typeface="Roboto"/>
                <a:cs typeface="Roboto"/>
                <a:sym typeface="Roboto"/>
              </a:rPr>
              <a:t>hint</a:t>
            </a:r>
            <a:r>
              <a:rPr b="1" i="0" lang="en-GB" sz="1000" u="none" cap="none" strike="noStrike">
                <a:solidFill>
                  <a:schemeClr val="lt1"/>
                </a:solidFill>
                <a:latin typeface="Roboto"/>
                <a:ea typeface="Roboto"/>
                <a:cs typeface="Roboto"/>
                <a:sym typeface="Roboto"/>
              </a:rPr>
              <a:t>: folositi metoda </a:t>
            </a:r>
            <a:r>
              <a:rPr b="1" i="1" lang="en-GB" sz="1000" u="none" cap="none" strike="noStrike">
                <a:solidFill>
                  <a:schemeClr val="lt1"/>
                </a:solidFill>
                <a:latin typeface="Roboto"/>
                <a:ea typeface="Roboto"/>
                <a:cs typeface="Roboto"/>
                <a:sym typeface="Roboto"/>
              </a:rPr>
              <a:t>current_url</a:t>
            </a:r>
            <a:r>
              <a:rPr b="1" i="0" lang="en-GB" sz="1000" u="none" cap="none" strike="noStrike">
                <a:solidFill>
                  <a:schemeClr val="lt1"/>
                </a:solidFill>
                <a:latin typeface="Roboto"/>
                <a:ea typeface="Roboto"/>
                <a:cs typeface="Roboto"/>
                <a:sym typeface="Roboto"/>
              </a:rPr>
              <a:t>)</a:t>
            </a:r>
            <a:endParaRPr b="1" i="0" sz="12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a3882ffaec_0_0"/>
          <p:cNvSpPr txBox="1"/>
          <p:nvPr>
            <p:ph type="ctrTitle"/>
          </p:nvPr>
        </p:nvSpPr>
        <p:spPr>
          <a:xfrm>
            <a:off x="814450" y="506050"/>
            <a:ext cx="38796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Feedback </a:t>
            </a:r>
            <a:endParaRPr/>
          </a:p>
        </p:txBody>
      </p:sp>
      <p:sp>
        <p:nvSpPr>
          <p:cNvPr id="249" name="Google Shape;249;g2a3882ffaec_0_0"/>
          <p:cNvSpPr txBox="1"/>
          <p:nvPr>
            <p:ph idx="1" type="subTitle"/>
          </p:nvPr>
        </p:nvSpPr>
        <p:spPr>
          <a:xfrm>
            <a:off x="847600" y="1323650"/>
            <a:ext cx="8029200" cy="34560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Arial"/>
                <a:ea typeface="Arial"/>
                <a:cs typeface="Arial"/>
                <a:sym typeface="Arial"/>
              </a:rPr>
              <a:t>Dorim să oferim servicii de cea mai înaltă calitate și să ne îmbunătățim în mod continuu pentru a vă satisface nevoile.</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Dorim să vă ascultăm părerea și să aflăm cum putem oferi o experiență și mai bună. </a:t>
            </a:r>
            <a:br>
              <a:rPr lang="en-GB" sz="1100">
                <a:latin typeface="Arial"/>
                <a:ea typeface="Arial"/>
                <a:cs typeface="Arial"/>
                <a:sym typeface="Arial"/>
              </a:rPr>
            </a:br>
            <a:r>
              <a:rPr lang="en-GB" sz="1100">
                <a:latin typeface="Arial"/>
                <a:ea typeface="Arial"/>
                <a:cs typeface="Arial"/>
                <a:sym typeface="Arial"/>
              </a:rPr>
              <a:t>Am creat un </a:t>
            </a:r>
            <a:r>
              <a:rPr b="1" lang="en-GB" sz="1100">
                <a:latin typeface="Arial"/>
                <a:ea typeface="Arial"/>
                <a:cs typeface="Arial"/>
                <a:sym typeface="Arial"/>
              </a:rPr>
              <a:t>formular de feedback activ permanent</a:t>
            </a:r>
            <a:r>
              <a:rPr lang="en-GB" sz="1100">
                <a:latin typeface="Arial"/>
                <a:ea typeface="Arial"/>
                <a:cs typeface="Arial"/>
                <a:sym typeface="Arial"/>
              </a:rPr>
              <a:t>, care vă oferă posibilitatea de a ne împărtăși gândurile, sugestiile și observațiile dvs. cu privire la serviciile noastre. Acesta se găsește în link-ul de mai jos sau pe platforma voastră de grupă, pentru a ajunge la el cu ușurință.</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Link formular feedback permanent : </a:t>
            </a:r>
            <a:r>
              <a:rPr lang="en-GB" u="sng">
                <a:solidFill>
                  <a:schemeClr val="hlink"/>
                </a:solidFill>
                <a:latin typeface="Arial"/>
                <a:ea typeface="Arial"/>
                <a:cs typeface="Arial"/>
                <a:sym typeface="Arial"/>
                <a:hlinkClick r:id="rId3"/>
              </a:rPr>
              <a:t>https://forms.gle/vDBCouLoyWLKv37t9</a:t>
            </a:r>
            <a:endParaRPr sz="1100" u="sng">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Nu durează mai mult de câteva minute să completați formularul, dar contribuția dvs. este extrem de valoroasă pentru noi. Feedback-ul pe care îl primim ne ajută să identificăm punctele noastre forte și să corectăm eventualele deficiențe.</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