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Black"/>
      <p:bold r:id="rId18"/>
      <p:boldItalic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Didact Gothic"/>
      <p:regular r:id="rId28"/>
    </p:embeddedFont>
    <p:embeddedFont>
      <p:font typeface="Roboto Light"/>
      <p:regular r:id="rId29"/>
      <p:bold r:id="rId30"/>
      <p:italic r:id="rId31"/>
      <p:boldItalic r:id="rId32"/>
    </p:embeddedFont>
    <p:embeddedFont>
      <p:font typeface="Bree Serif"/>
      <p:regular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gEpniH1iqtkXEMMnfcrVEZQJ87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DidactGothic-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7.xml"/><Relationship Id="rId33" Type="http://schemas.openxmlformats.org/officeDocument/2006/relationships/font" Target="fonts/BreeSerif-regular.fntdata"/><Relationship Id="rId10" Type="http://schemas.openxmlformats.org/officeDocument/2006/relationships/slide" Target="slides/slide6.xml"/><Relationship Id="rId32" Type="http://schemas.openxmlformats.org/officeDocument/2006/relationships/font" Target="fonts/RobotoLight-boldItalic.fntdata"/><Relationship Id="rId13" Type="http://schemas.openxmlformats.org/officeDocument/2006/relationships/slide" Target="slides/slide9.xml"/><Relationship Id="rId35" Type="http://schemas.openxmlformats.org/officeDocument/2006/relationships/font" Target="fonts/RobotoMono-bold.fntdata"/><Relationship Id="rId12" Type="http://schemas.openxmlformats.org/officeDocument/2006/relationships/slide" Target="slides/slide8.xml"/><Relationship Id="rId34" Type="http://schemas.openxmlformats.org/officeDocument/2006/relationships/font" Target="fonts/RobotoMono-regular.fntdata"/><Relationship Id="rId15" Type="http://schemas.openxmlformats.org/officeDocument/2006/relationships/slide" Target="slides/slide11.xml"/><Relationship Id="rId37" Type="http://schemas.openxmlformats.org/officeDocument/2006/relationships/font" Target="fonts/RobotoMono-boldItalic.fntdata"/><Relationship Id="rId14" Type="http://schemas.openxmlformats.org/officeDocument/2006/relationships/slide" Target="slides/slide10.xml"/><Relationship Id="rId36"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01c481a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501c481ae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4b7ec96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44b7ec967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3858995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3858995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3764c0d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e3764c0da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4b7ec96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4b7ec967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forms.gle/vDBCouLoyWLKv37t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javatpoint.com/levels-of-test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4.1</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Libraria unit test</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501c481ae9_0_27"/>
          <p:cNvSpPr txBox="1"/>
          <p:nvPr>
            <p:ph idx="6" type="ctrTitle"/>
          </p:nvPr>
        </p:nvSpPr>
        <p:spPr>
          <a:xfrm>
            <a:off x="180325" y="276675"/>
            <a:ext cx="64209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Rularea testelor - decoratorul skip</a:t>
            </a:r>
            <a:endParaRPr b="1">
              <a:solidFill>
                <a:schemeClr val="lt2"/>
              </a:solidFill>
              <a:latin typeface="Roboto"/>
              <a:ea typeface="Roboto"/>
              <a:cs typeface="Roboto"/>
              <a:sym typeface="Roboto"/>
            </a:endParaRPr>
          </a:p>
        </p:txBody>
      </p:sp>
      <p:cxnSp>
        <p:nvCxnSpPr>
          <p:cNvPr id="265" name="Google Shape;265;g2501c481ae9_0_27"/>
          <p:cNvCxnSpPr/>
          <p:nvPr/>
        </p:nvCxnSpPr>
        <p:spPr>
          <a:xfrm>
            <a:off x="383900" y="883263"/>
            <a:ext cx="8520600" cy="0"/>
          </a:xfrm>
          <a:prstGeom prst="straightConnector1">
            <a:avLst/>
          </a:prstGeom>
          <a:noFill/>
          <a:ln cap="flat" cmpd="sng" w="9525">
            <a:solidFill>
              <a:schemeClr val="accent1"/>
            </a:solidFill>
            <a:prstDash val="solid"/>
            <a:round/>
            <a:headEnd len="sm" w="sm" type="none"/>
            <a:tailEnd len="sm" w="sm" type="none"/>
          </a:ln>
        </p:spPr>
      </p:cxnSp>
      <p:sp>
        <p:nvSpPr>
          <p:cNvPr id="266" name="Google Shape;266;g2501c481ae9_0_27"/>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7" name="Google Shape;267;g2501c481ae9_0_27"/>
          <p:cNvSpPr txBox="1"/>
          <p:nvPr/>
        </p:nvSpPr>
        <p:spPr>
          <a:xfrm>
            <a:off x="311700" y="1038800"/>
            <a:ext cx="85206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Atunci cand vrem sa sarim unele teste la rulare ne putem folosi de decoratorul @unittest.skip plasat inaintea fiecarei metode de test care se doreste a fi sarita, ca in exemplul de mai jos:</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p:txBody>
      </p:sp>
      <p:pic>
        <p:nvPicPr>
          <p:cNvPr id="268" name="Google Shape;268;g2501c481ae9_0_27"/>
          <p:cNvPicPr preferRelativeResize="0"/>
          <p:nvPr/>
        </p:nvPicPr>
        <p:blipFill rotWithShape="1">
          <a:blip r:embed="rId3">
            <a:alphaModFix/>
          </a:blip>
          <a:srcRect b="0" l="0" r="0" t="0"/>
          <a:stretch/>
        </p:blipFill>
        <p:spPr>
          <a:xfrm>
            <a:off x="383900" y="3057050"/>
            <a:ext cx="4057225" cy="1271462"/>
          </a:xfrm>
          <a:prstGeom prst="rect">
            <a:avLst/>
          </a:prstGeom>
          <a:noFill/>
          <a:ln>
            <a:noFill/>
          </a:ln>
        </p:spPr>
      </p:pic>
      <p:pic>
        <p:nvPicPr>
          <p:cNvPr id="269" name="Google Shape;269;g2501c481ae9_0_27"/>
          <p:cNvPicPr preferRelativeResize="0"/>
          <p:nvPr/>
        </p:nvPicPr>
        <p:blipFill rotWithShape="1">
          <a:blip r:embed="rId4">
            <a:alphaModFix/>
          </a:blip>
          <a:srcRect b="0" l="0" r="0" t="0"/>
          <a:stretch/>
        </p:blipFill>
        <p:spPr>
          <a:xfrm>
            <a:off x="383900" y="1816700"/>
            <a:ext cx="4057226" cy="91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4b7ec9674_0_2"/>
          <p:cNvSpPr txBox="1"/>
          <p:nvPr>
            <p:ph idx="6" type="ctrTitle"/>
          </p:nvPr>
        </p:nvSpPr>
        <p:spPr>
          <a:xfrm>
            <a:off x="311700" y="395275"/>
            <a:ext cx="4697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Situatii speciale - Waituri</a:t>
            </a:r>
            <a:endParaRPr/>
          </a:p>
        </p:txBody>
      </p:sp>
      <p:cxnSp>
        <p:nvCxnSpPr>
          <p:cNvPr id="275" name="Google Shape;275;g244b7ec9674_0_2"/>
          <p:cNvCxnSpPr/>
          <p:nvPr/>
        </p:nvCxnSpPr>
        <p:spPr>
          <a:xfrm>
            <a:off x="311700" y="1001875"/>
            <a:ext cx="8520600" cy="0"/>
          </a:xfrm>
          <a:prstGeom prst="straightConnector1">
            <a:avLst/>
          </a:prstGeom>
          <a:noFill/>
          <a:ln cap="flat" cmpd="sng" w="9525">
            <a:solidFill>
              <a:schemeClr val="accent1"/>
            </a:solidFill>
            <a:prstDash val="solid"/>
            <a:round/>
            <a:headEnd len="sm" w="sm" type="none"/>
            <a:tailEnd len="sm" w="sm" type="none"/>
          </a:ln>
        </p:spPr>
      </p:cxnSp>
      <p:sp>
        <p:nvSpPr>
          <p:cNvPr id="276" name="Google Shape;276;g244b7ec9674_0_2"/>
          <p:cNvSpPr txBox="1"/>
          <p:nvPr/>
        </p:nvSpPr>
        <p:spPr>
          <a:xfrm>
            <a:off x="311700" y="1194100"/>
            <a:ext cx="8520600" cy="385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Exista unele situatii in care paginile se incarca mai greu, ceea ce face ca elementele sa fie vizibile mai tarziu pe pagina, ceea ce inseamna ca site-ul are o randare (rendering) ineficienta.</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Randarea (rendering) reprezinta procesul de transformare a codului HTML, CSS și JavaScript într-o pagină interactivă pe care vizitatorii site-ului se așteaptă să o vadă la interactiunea cu acel acea pagina.</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Ca sa putem rezolva aceasta problema ne putem folosi de conceptele de implicit wait si respectiv explicit wait.</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Implicit wait - asteapta numarul definit de secunde inainte sa dea eroare de element not found. Este util atunci cand avem un site care se incarca mai greu  lucru care creste sansele ca elementul sa fie cautat inainte sa fie incarcat. Este definit o data si este acopera toate elementele din clasa de test vizata.</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150" u="none" cap="none" strike="noStrike">
                <a:solidFill>
                  <a:srgbClr val="080808"/>
                </a:solidFill>
                <a:highlight>
                  <a:srgbClr val="FFFFFF"/>
                </a:highlight>
                <a:latin typeface="Courier New"/>
                <a:ea typeface="Courier New"/>
                <a:cs typeface="Courier New"/>
                <a:sym typeface="Courier New"/>
              </a:rPr>
              <a:t>chrome.implicitly_wait(</a:t>
            </a:r>
            <a:r>
              <a:rPr b="0" i="0" lang="en-GB" sz="1150" u="none" cap="none" strike="noStrike">
                <a:solidFill>
                  <a:srgbClr val="1750EB"/>
                </a:solidFill>
                <a:highlight>
                  <a:srgbClr val="FFFFFF"/>
                </a:highlight>
                <a:latin typeface="Courier New"/>
                <a:ea typeface="Courier New"/>
                <a:cs typeface="Courier New"/>
                <a:sym typeface="Courier New"/>
              </a:rPr>
              <a:t>6</a:t>
            </a:r>
            <a:r>
              <a:rPr b="0" i="0" lang="en-GB" sz="1150" u="none" cap="none" strike="noStrike">
                <a:solidFill>
                  <a:srgbClr val="080808"/>
                </a:solidFill>
                <a:highlight>
                  <a:srgbClr val="FFFFFF"/>
                </a:highlight>
                <a:latin typeface="Courier New"/>
                <a:ea typeface="Courier New"/>
                <a:cs typeface="Courier New"/>
                <a:sym typeface="Courier New"/>
              </a:rPr>
              <a:t>)</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Explicit wait face acelasi lucru ca si implicit wait, dar afecteaza un singur element. Daca in acelasi fisier avem si implicit wait si explicit wait, atunci implicit wait va avea prioritate.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150" u="none" cap="none" strike="noStrike">
                <a:solidFill>
                  <a:srgbClr val="080808"/>
                </a:solidFill>
                <a:highlight>
                  <a:srgbClr val="FFFFFF"/>
                </a:highlight>
                <a:latin typeface="Courier New"/>
                <a:ea typeface="Courier New"/>
                <a:cs typeface="Courier New"/>
                <a:sym typeface="Courier New"/>
              </a:rPr>
              <a:t>username = WebDriverWait(chrome, </a:t>
            </a:r>
            <a:r>
              <a:rPr b="0" i="0" lang="en-GB" sz="1150" u="none" cap="none" strike="noStrike">
                <a:solidFill>
                  <a:srgbClr val="1750EB"/>
                </a:solidFill>
                <a:highlight>
                  <a:srgbClr val="FFFFFF"/>
                </a:highlight>
                <a:latin typeface="Courier New"/>
                <a:ea typeface="Courier New"/>
                <a:cs typeface="Courier New"/>
                <a:sym typeface="Courier New"/>
              </a:rPr>
              <a:t>3</a:t>
            </a:r>
            <a:r>
              <a:rPr b="0" i="0" lang="en-GB" sz="1150" u="none" cap="none" strike="noStrike">
                <a:solidFill>
                  <a:srgbClr val="080808"/>
                </a:solidFill>
                <a:highlight>
                  <a:srgbClr val="FFFFFF"/>
                </a:highlight>
                <a:latin typeface="Courier New"/>
                <a:ea typeface="Courier New"/>
                <a:cs typeface="Courier New"/>
                <a:sym typeface="Courier New"/>
              </a:rPr>
              <a:t>).until(EC.presence_of_element_located((By.ID, </a:t>
            </a:r>
            <a:r>
              <a:rPr b="0" i="0" lang="en-GB" sz="1150" u="none" cap="none" strike="noStrike">
                <a:solidFill>
                  <a:srgbClr val="067D17"/>
                </a:solidFill>
                <a:highlight>
                  <a:srgbClr val="FFFFFF"/>
                </a:highlight>
                <a:latin typeface="Courier New"/>
                <a:ea typeface="Courier New"/>
                <a:cs typeface="Courier New"/>
                <a:sym typeface="Courier New"/>
              </a:rPr>
              <a:t>"usernames"</a:t>
            </a:r>
            <a:r>
              <a:rPr b="0" i="0" lang="en-GB" sz="1150" u="none" cap="none" strike="noStrike">
                <a:solidFill>
                  <a:srgbClr val="080808"/>
                </a:solidFill>
                <a:highlight>
                  <a:srgbClr val="FFFFFF"/>
                </a:highlight>
                <a:latin typeface="Courier New"/>
                <a:ea typeface="Courier New"/>
                <a:cs typeface="Courier New"/>
                <a:sym typeface="Courier New"/>
              </a:rPr>
              <a:t>)))</a:t>
            </a:r>
            <a:endParaRPr b="0" i="0" sz="11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GB" sz="1150" u="none" cap="none" strike="noStrike">
                <a:solidFill>
                  <a:srgbClr val="080808"/>
                </a:solidFill>
                <a:highlight>
                  <a:srgbClr val="FFFFFF"/>
                </a:highlight>
                <a:latin typeface="Courier New"/>
                <a:ea typeface="Courier New"/>
                <a:cs typeface="Courier New"/>
                <a:sym typeface="Courier New"/>
              </a:rPr>
              <a:t>username.send_keys(</a:t>
            </a:r>
            <a:r>
              <a:rPr b="0" i="0" lang="en-GB" sz="1150" u="none" cap="none" strike="noStrike">
                <a:solidFill>
                  <a:srgbClr val="067D17"/>
                </a:solidFill>
                <a:highlight>
                  <a:srgbClr val="FFFFFF"/>
                </a:highlight>
                <a:latin typeface="Courier New"/>
                <a:ea typeface="Courier New"/>
                <a:cs typeface="Courier New"/>
                <a:sym typeface="Courier New"/>
              </a:rPr>
              <a:t>"tomsmith"</a:t>
            </a:r>
            <a:r>
              <a:rPr b="0" i="0" lang="en-GB" sz="1150" u="none" cap="none" strike="noStrike">
                <a:solidFill>
                  <a:srgbClr val="080808"/>
                </a:solidFill>
                <a:highlight>
                  <a:srgbClr val="FFFFFF"/>
                </a:highlight>
                <a:latin typeface="Courier New"/>
                <a:ea typeface="Courier New"/>
                <a:cs typeface="Courier New"/>
                <a:sym typeface="Courier New"/>
              </a:rPr>
              <a:t>)</a:t>
            </a:r>
            <a:endParaRPr b="0" i="0" sz="115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1000"/>
                                        <p:tgtEl>
                                          <p:spTgt spid="2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animEffect filter="fade" transition="in">
                                      <p:cBhvr>
                                        <p:cTn dur="1000"/>
                                        <p:tgtEl>
                                          <p:spTgt spid="2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animEffect filter="fade" transition="in">
                                      <p:cBhvr>
                                        <p:cTn dur="1000"/>
                                        <p:tgtEl>
                                          <p:spTgt spid="2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8" st="8"/>
                                            </p:txEl>
                                          </p:spTgt>
                                        </p:tgtEl>
                                        <p:attrNameLst>
                                          <p:attrName>style.visibility</p:attrName>
                                        </p:attrNameLst>
                                      </p:cBhvr>
                                      <p:to>
                                        <p:strVal val="visible"/>
                                      </p:to>
                                    </p:set>
                                    <p:animEffect filter="fade" transition="in">
                                      <p:cBhvr>
                                        <p:cTn dur="1000"/>
                                        <p:tgtEl>
                                          <p:spTgt spid="2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9" st="9"/>
                                            </p:txEl>
                                          </p:spTgt>
                                        </p:tgtEl>
                                        <p:attrNameLst>
                                          <p:attrName>style.visibility</p:attrName>
                                        </p:attrNameLst>
                                      </p:cBhvr>
                                      <p:to>
                                        <p:strVal val="visible"/>
                                      </p:to>
                                    </p:set>
                                    <p:animEffect filter="fade" transition="in">
                                      <p:cBhvr>
                                        <p:cTn dur="1000"/>
                                        <p:tgtEl>
                                          <p:spTgt spid="2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0" st="10"/>
                                            </p:txEl>
                                          </p:spTgt>
                                        </p:tgtEl>
                                        <p:attrNameLst>
                                          <p:attrName>style.visibility</p:attrName>
                                        </p:attrNameLst>
                                      </p:cBhvr>
                                      <p:to>
                                        <p:strVal val="visible"/>
                                      </p:to>
                                    </p:set>
                                    <p:animEffect filter="fade" transition="in">
                                      <p:cBhvr>
                                        <p:cTn dur="1000"/>
                                        <p:tgtEl>
                                          <p:spTgt spid="27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1" st="11"/>
                                            </p:txEl>
                                          </p:spTgt>
                                        </p:tgtEl>
                                        <p:attrNameLst>
                                          <p:attrName>style.visibility</p:attrName>
                                        </p:attrNameLst>
                                      </p:cBhvr>
                                      <p:to>
                                        <p:strVal val="visible"/>
                                      </p:to>
                                    </p:set>
                                    <p:animEffect filter="fade" transition="in">
                                      <p:cBhvr>
                                        <p:cTn dur="1000"/>
                                        <p:tgtEl>
                                          <p:spTgt spid="27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2" st="12"/>
                                            </p:txEl>
                                          </p:spTgt>
                                        </p:tgtEl>
                                        <p:attrNameLst>
                                          <p:attrName>style.visibility</p:attrName>
                                        </p:attrNameLst>
                                      </p:cBhvr>
                                      <p:to>
                                        <p:strVal val="visible"/>
                                      </p:to>
                                    </p:set>
                                    <p:animEffect filter="fade" transition="in">
                                      <p:cBhvr>
                                        <p:cTn dur="1000"/>
                                        <p:tgtEl>
                                          <p:spTgt spid="27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3" st="13"/>
                                            </p:txEl>
                                          </p:spTgt>
                                        </p:tgtEl>
                                        <p:attrNameLst>
                                          <p:attrName>style.visibility</p:attrName>
                                        </p:attrNameLst>
                                      </p:cBhvr>
                                      <p:to>
                                        <p:strVal val="visible"/>
                                      </p:to>
                                    </p:set>
                                    <p:animEffect filter="fade" transition="in">
                                      <p:cBhvr>
                                        <p:cTn dur="1000"/>
                                        <p:tgtEl>
                                          <p:spTgt spid="27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4" st="14"/>
                                            </p:txEl>
                                          </p:spTgt>
                                        </p:tgtEl>
                                        <p:attrNameLst>
                                          <p:attrName>style.visibility</p:attrName>
                                        </p:attrNameLst>
                                      </p:cBhvr>
                                      <p:to>
                                        <p:strVal val="visible"/>
                                      </p:to>
                                    </p:set>
                                    <p:animEffect filter="fade" transition="in">
                                      <p:cBhvr>
                                        <p:cTn dur="1000"/>
                                        <p:tgtEl>
                                          <p:spTgt spid="276">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108150b074_0_43"/>
          <p:cNvSpPr txBox="1"/>
          <p:nvPr>
            <p:ph idx="6" type="ctrTitle"/>
          </p:nvPr>
        </p:nvSpPr>
        <p:spPr>
          <a:xfrm>
            <a:off x="130075" y="174175"/>
            <a:ext cx="6303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800"/>
              <a:t>Implicit wait vs explicit wait vs sleep</a:t>
            </a:r>
            <a:endParaRPr b="1" sz="2800">
              <a:solidFill>
                <a:schemeClr val="lt2"/>
              </a:solidFill>
              <a:latin typeface="Roboto"/>
              <a:ea typeface="Roboto"/>
              <a:cs typeface="Roboto"/>
              <a:sym typeface="Roboto"/>
            </a:endParaRPr>
          </a:p>
        </p:txBody>
      </p:sp>
      <p:cxnSp>
        <p:nvCxnSpPr>
          <p:cNvPr id="282" name="Google Shape;282;g1108150b074_0_43"/>
          <p:cNvCxnSpPr/>
          <p:nvPr/>
        </p:nvCxnSpPr>
        <p:spPr>
          <a:xfrm>
            <a:off x="311700" y="842038"/>
            <a:ext cx="8520600" cy="0"/>
          </a:xfrm>
          <a:prstGeom prst="straightConnector1">
            <a:avLst/>
          </a:prstGeom>
          <a:noFill/>
          <a:ln cap="flat" cmpd="sng" w="9525">
            <a:solidFill>
              <a:schemeClr val="accent1"/>
            </a:solidFill>
            <a:prstDash val="solid"/>
            <a:round/>
            <a:headEnd len="sm" w="sm" type="none"/>
            <a:tailEnd len="sm" w="sm" type="none"/>
          </a:ln>
        </p:spPr>
      </p:cxnSp>
      <p:sp>
        <p:nvSpPr>
          <p:cNvPr id="283" name="Google Shape;283;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84" name="Google Shape;284;g1108150b074_0_43"/>
          <p:cNvSpPr txBox="1"/>
          <p:nvPr/>
        </p:nvSpPr>
        <p:spPr>
          <a:xfrm>
            <a:off x="311704" y="842050"/>
            <a:ext cx="8520600" cy="374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Exemplu:</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Vrem sa cautam un element cu id-ul  username pe  un site.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Sistemul va cauta acel element, si daca  il va gasi va trece instant la instructiunea urmatoare.</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a) implicit wait</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Daca nu il gaseste, sistemul va continua sa il caute pe toata durata stabilita in implicit wait, dupa care va da eroare.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Daca nu am avea acel implicit wait, ar da eroare instant.</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b) sleep</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Daca avem sleep inainte de element, atunci sistemul va astepta 5 secunde inainte sa caute elementul apoi il va cauta,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iar daca nu il va gasi, va da eroare instant.</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Daca avem sleep dupa element, o sa returneze eroare instant, pentru ca sistemul nu mai ajunge sa execute instructiunea de sleep</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lt1"/>
                </a:solidFill>
                <a:latin typeface="Roboto"/>
                <a:ea typeface="Roboto"/>
                <a:cs typeface="Roboto"/>
                <a:sym typeface="Roboto"/>
              </a:rPr>
              <a:t>c) explicit wait</a:t>
            </a:r>
            <a:endParaRPr b="1"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Daca avem explicit wait pe elementul cautat si acesta va fi gasit, va fi actionat asupra lui instant</a:t>
            </a:r>
            <a:endParaRPr b="1"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Daca avem explicit wait pe elementul cautat si acesta nu va fi gasit instant, atunci se va astepta numarul de secunde definit, dupa care se va returna eroare in cazul in care nu s-a gasit nici dupa numarul de secunde alocat.</a:t>
            </a:r>
            <a:endParaRPr b="1"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Daca avem explicit wait pe un alt element decat elementul cautat si acesta va fi gasit, va fi actionat asupra lui instant</a:t>
            </a:r>
            <a:endParaRPr b="1"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Daca avem explicit wait pe  un alt element decat elementul cautat si acesta nu va fi gasit, sistemul va returna eroare instant</a:t>
            </a:r>
            <a:endParaRPr b="1" i="0" sz="1100" u="none" cap="none" strike="noStrike">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a385899511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290" name="Google Shape;290;g2a385899511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4231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4.1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Arial"/>
              <a:buChar char="-"/>
            </a:pPr>
            <a:r>
              <a:rPr b="0" i="0" lang="en-GB" sz="1500" u="none" cap="none" strike="noStrike">
                <a:solidFill>
                  <a:schemeClr val="lt1"/>
                </a:solidFill>
                <a:latin typeface="Arial"/>
                <a:ea typeface="Arial"/>
                <a:cs typeface="Arial"/>
                <a:sym typeface="Arial"/>
              </a:rPr>
              <a:t>Sa vedem cum se implementeaza libraria unit test</a:t>
            </a:r>
            <a:endParaRPr b="0" i="0" sz="1500" u="none" cap="none" strike="noStrike">
              <a:solidFill>
                <a:schemeClr val="lt1"/>
              </a:solidFill>
              <a:latin typeface="Arial"/>
              <a:ea typeface="Arial"/>
              <a:cs typeface="Arial"/>
              <a:sym typeface="Arial"/>
            </a:endParaRPr>
          </a:p>
          <a:p>
            <a:pPr indent="-323850" lvl="0" marL="457200" marR="0" rtl="0" algn="l">
              <a:lnSpc>
                <a:spcPct val="100000"/>
              </a:lnSpc>
              <a:spcBef>
                <a:spcPts val="0"/>
              </a:spcBef>
              <a:spcAft>
                <a:spcPts val="0"/>
              </a:spcAft>
              <a:buClr>
                <a:schemeClr val="lt1"/>
              </a:buClr>
              <a:buSzPts val="1500"/>
              <a:buFont typeface="Arial"/>
              <a:buChar char="-"/>
            </a:pPr>
            <a:r>
              <a:rPr b="0" i="0" lang="en-GB" sz="1500" u="none" cap="none" strike="noStrike">
                <a:solidFill>
                  <a:schemeClr val="lt1"/>
                </a:solidFill>
                <a:latin typeface="Arial"/>
                <a:ea typeface="Arial"/>
                <a:cs typeface="Arial"/>
                <a:sym typeface="Arial"/>
              </a:rPr>
              <a:t>Ce sunt metodele setUp() si tearDown()</a:t>
            </a:r>
            <a:endParaRPr b="0" i="0" sz="1500" u="none" cap="none" strike="noStrike">
              <a:solidFill>
                <a:schemeClr val="lt1"/>
              </a:solidFill>
              <a:latin typeface="Arial"/>
              <a:ea typeface="Arial"/>
              <a:cs typeface="Arial"/>
              <a:sym typeface="Arial"/>
            </a:endParaRPr>
          </a:p>
          <a:p>
            <a:pPr indent="-323850" lvl="0" marL="457200" marR="0" rtl="0" algn="l">
              <a:lnSpc>
                <a:spcPct val="100000"/>
              </a:lnSpc>
              <a:spcBef>
                <a:spcPts val="0"/>
              </a:spcBef>
              <a:spcAft>
                <a:spcPts val="0"/>
              </a:spcAft>
              <a:buClr>
                <a:schemeClr val="lt1"/>
              </a:buClr>
              <a:buSzPts val="1500"/>
              <a:buFont typeface="Arial"/>
              <a:buChar char="-"/>
            </a:pPr>
            <a:r>
              <a:rPr b="0" i="0" lang="en-GB" sz="1500" u="none" cap="none" strike="noStrike">
                <a:solidFill>
                  <a:schemeClr val="lt1"/>
                </a:solidFill>
                <a:latin typeface="Arial"/>
                <a:ea typeface="Arial"/>
                <a:cs typeface="Arial"/>
                <a:sym typeface="Arial"/>
              </a:rPr>
              <a:t>Cum se creeaza metode de test si respectiv cum se executa</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253550" y="254000"/>
            <a:ext cx="34110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Libraria Unit Test</a:t>
            </a:r>
            <a:endParaRPr b="1">
              <a:solidFill>
                <a:schemeClr val="lt2"/>
              </a:solidFill>
              <a:latin typeface="Roboto"/>
              <a:ea typeface="Roboto"/>
              <a:cs typeface="Roboto"/>
              <a:sym typeface="Roboto"/>
            </a:endParaRPr>
          </a:p>
        </p:txBody>
      </p:sp>
      <p:cxnSp>
        <p:nvCxnSpPr>
          <p:cNvPr id="243" name="Google Shape;243;g1108150b074_0_34"/>
          <p:cNvCxnSpPr/>
          <p:nvPr/>
        </p:nvCxnSpPr>
        <p:spPr>
          <a:xfrm>
            <a:off x="386475" y="8606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11700" y="1631075"/>
            <a:ext cx="8520600" cy="239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Libraria unittest este o librarie care suporta crearea de teste  rulabile direct in interiorul clasei</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Libraria unit test a fost initial construita pentru realizarea testelor unitare (unit tests) de catre echipa de dezvoltare.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Pentru detalii suplimentare cu privire la testarea unitara ca nivel de testare va recomand </a:t>
            </a:r>
            <a:r>
              <a:rPr b="1" i="0" lang="en-GB" sz="1000" u="sng" cap="none" strike="noStrike">
                <a:solidFill>
                  <a:schemeClr val="hlink"/>
                </a:solidFill>
                <a:latin typeface="Roboto"/>
                <a:ea typeface="Roboto"/>
                <a:cs typeface="Roboto"/>
                <a:sym typeface="Roboto"/>
                <a:hlinkClick r:id="rId3"/>
              </a:rPr>
              <a:t>acest articol</a:t>
            </a:r>
            <a:r>
              <a:rPr b="1" i="0" lang="en-GB" sz="1000" u="none" cap="none" strike="noStrike">
                <a:solidFill>
                  <a:schemeClr val="lt1"/>
                </a:solidFill>
                <a:latin typeface="Roboto"/>
                <a:ea typeface="Roboto"/>
                <a:cs typeface="Roboto"/>
                <a:sym typeface="Roboto"/>
              </a:rPr>
              <a:t>.</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In contextul testarii automate, desi ne putem folosi de aceeasi librarie pentru a ne crea testele automate, nu vom face testare unitara, care este in scopul echipei de dezvoltare.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Pentru a putea sa ne folosim de libraria unit test, trebuie sa cream o clasa de teste care sa mosteneasca clasa TestCase din libraria unittest.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Exemplu: </a:t>
            </a:r>
            <a:r>
              <a:rPr b="0" i="0" lang="en-GB" sz="1350" u="none" cap="none" strike="noStrike">
                <a:solidFill>
                  <a:srgbClr val="0033B3"/>
                </a:solidFill>
                <a:highlight>
                  <a:srgbClr val="FFFFFF"/>
                </a:highlight>
                <a:latin typeface="Courier New"/>
                <a:ea typeface="Courier New"/>
                <a:cs typeface="Courier New"/>
                <a:sym typeface="Courier New"/>
              </a:rPr>
              <a:t>class </a:t>
            </a:r>
            <a:r>
              <a:rPr b="0" i="0" lang="en-GB" sz="1350" u="none" cap="none" strike="noStrike">
                <a:solidFill>
                  <a:srgbClr val="434343"/>
                </a:solidFill>
                <a:highlight>
                  <a:srgbClr val="FFFFFF"/>
                </a:highlight>
                <a:latin typeface="Courier New"/>
                <a:ea typeface="Courier New"/>
                <a:cs typeface="Courier New"/>
                <a:sym typeface="Courier New"/>
              </a:rPr>
              <a:t>TestAlerts</a:t>
            </a:r>
            <a:r>
              <a:rPr b="0" i="0" lang="en-GB" sz="1350" u="none" cap="none" strike="noStrike">
                <a:solidFill>
                  <a:srgbClr val="080808"/>
                </a:solidFill>
                <a:highlight>
                  <a:srgbClr val="FFFFFF"/>
                </a:highlight>
                <a:latin typeface="Courier New"/>
                <a:ea typeface="Courier New"/>
                <a:cs typeface="Courier New"/>
                <a:sym typeface="Courier New"/>
              </a:rPr>
              <a:t>(unittest.TestCase):</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3764c0daf_0_4"/>
          <p:cNvSpPr txBox="1"/>
          <p:nvPr>
            <p:ph idx="6" type="ctrTitle"/>
          </p:nvPr>
        </p:nvSpPr>
        <p:spPr>
          <a:xfrm>
            <a:off x="311700" y="457825"/>
            <a:ext cx="5698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Libraria UnitTest - Componente</a:t>
            </a:r>
            <a:endParaRPr b="1">
              <a:solidFill>
                <a:schemeClr val="lt2"/>
              </a:solidFill>
              <a:latin typeface="Roboto"/>
              <a:ea typeface="Roboto"/>
              <a:cs typeface="Roboto"/>
              <a:sym typeface="Roboto"/>
            </a:endParaRPr>
          </a:p>
        </p:txBody>
      </p:sp>
      <p:cxnSp>
        <p:nvCxnSpPr>
          <p:cNvPr id="250" name="Google Shape;250;g1e3764c0daf_0_4"/>
          <p:cNvCxnSpPr/>
          <p:nvPr/>
        </p:nvCxnSpPr>
        <p:spPr>
          <a:xfrm>
            <a:off x="311700" y="1161500"/>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1e3764c0daf_0_4"/>
          <p:cNvSpPr txBox="1"/>
          <p:nvPr/>
        </p:nvSpPr>
        <p:spPr>
          <a:xfrm>
            <a:off x="253550" y="1500500"/>
            <a:ext cx="8520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Orice clasa de teste trebuie sa mosteneasca clasa TestCase si sa aiba urmatoarele particularitati:</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1. metoda setUp() -&gt; toate activitatile care trebuie sa fie executate inainte de ORICE TEST din clasa respectiva</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2. metoda tearDown() -&gt; toate activitatile care trebuie sa fie executate dupa de ORICE TEST din clasa respectiva</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3. toate metodele de test trebuie sa aiba prefixul test_</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In general fiecare clasa de test trebuie sa contina metode de test inrudite (adica care acopera aceeasi zona din aplicatie) si care in general sunt conditionate de acelasi set de preconditii (ex: toate testele de login trebuie sa porneasca de pe pagina de login, toate testele de search product pleaca de la actiunea initiala de cautare a unui produs etc).</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4b7ec9674_0_14"/>
          <p:cNvSpPr txBox="1"/>
          <p:nvPr>
            <p:ph idx="6" type="ctrTitle"/>
          </p:nvPr>
        </p:nvSpPr>
        <p:spPr>
          <a:xfrm>
            <a:off x="311700" y="439925"/>
            <a:ext cx="322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Rularea testelor</a:t>
            </a:r>
            <a:endParaRPr b="1">
              <a:solidFill>
                <a:schemeClr val="lt2"/>
              </a:solidFill>
              <a:latin typeface="Roboto"/>
              <a:ea typeface="Roboto"/>
              <a:cs typeface="Roboto"/>
              <a:sym typeface="Roboto"/>
            </a:endParaRPr>
          </a:p>
        </p:txBody>
      </p:sp>
      <p:cxnSp>
        <p:nvCxnSpPr>
          <p:cNvPr id="257" name="Google Shape;257;g244b7ec9674_0_14"/>
          <p:cNvCxnSpPr/>
          <p:nvPr/>
        </p:nvCxnSpPr>
        <p:spPr>
          <a:xfrm>
            <a:off x="311700" y="1139113"/>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44b7ec9674_0_14"/>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59" name="Google Shape;259;g244b7ec9674_0_14"/>
          <p:cNvSpPr txBox="1"/>
          <p:nvPr/>
        </p:nvSpPr>
        <p:spPr>
          <a:xfrm>
            <a:off x="311700" y="1585975"/>
            <a:ext cx="85206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lt1"/>
                </a:solidFill>
                <a:latin typeface="Roboto"/>
                <a:ea typeface="Roboto"/>
                <a:cs typeface="Roboto"/>
                <a:sym typeface="Roboto"/>
              </a:rPr>
              <a:t>Atunci cand vrem sa rulam testele putem sa o facem sub mai multe forme: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i="0" lang="en-GB" sz="1200" u="none" cap="none" strike="noStrike">
                <a:solidFill>
                  <a:schemeClr val="lt1"/>
                </a:solidFill>
                <a:latin typeface="Roboto"/>
                <a:ea typeface="Roboto"/>
                <a:cs typeface="Roboto"/>
                <a:sym typeface="Roboto"/>
              </a:rPr>
              <a:t>Click pe triunghiul verde de langa numele clasei de test -&gt; va rula toate testele din acea clasa</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i="0" lang="en-GB" sz="1200" u="none" cap="none" strike="noStrike">
                <a:solidFill>
                  <a:schemeClr val="lt1"/>
                </a:solidFill>
                <a:latin typeface="Roboto"/>
                <a:ea typeface="Roboto"/>
                <a:cs typeface="Roboto"/>
                <a:sym typeface="Roboto"/>
              </a:rPr>
              <a:t>Click pe triunghiul verde de langa numele metodei de test -&gt; va executa doar metoda de test pe care am rulat-o</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i="0" lang="en-GB" sz="1200" u="none" cap="none" strike="noStrike">
                <a:solidFill>
                  <a:schemeClr val="lt1"/>
                </a:solidFill>
                <a:latin typeface="Roboto"/>
                <a:ea typeface="Roboto"/>
                <a:cs typeface="Roboto"/>
                <a:sym typeface="Roboto"/>
              </a:rPr>
              <a:t>Rularea din terminal a unui fisier de teste specific: </a:t>
            </a:r>
            <a:r>
              <a:rPr b="1" i="1" lang="en-GB" sz="1200" u="none" cap="none" strike="noStrike">
                <a:solidFill>
                  <a:schemeClr val="lt1"/>
                </a:solidFill>
                <a:latin typeface="Arial"/>
                <a:ea typeface="Arial"/>
                <a:cs typeface="Arial"/>
                <a:sym typeface="Arial"/>
              </a:rPr>
              <a:t>python -m unittest filename.py</a:t>
            </a:r>
            <a:endParaRPr b="1" i="1"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AutoNum type="arabicPeriod"/>
            </a:pPr>
            <a:r>
              <a:rPr b="1" i="0" lang="en-GB" sz="1200" u="none" cap="none" strike="noStrike">
                <a:solidFill>
                  <a:schemeClr val="lt1"/>
                </a:solidFill>
                <a:latin typeface="Arial"/>
                <a:ea typeface="Arial"/>
                <a:cs typeface="Arial"/>
                <a:sym typeface="Arial"/>
              </a:rPr>
              <a:t>Rularea din terminal a tuturor fisierelor de test: </a:t>
            </a:r>
            <a:r>
              <a:rPr b="1" i="1" lang="en-GB" sz="1200" u="none" cap="none" strike="noStrike">
                <a:solidFill>
                  <a:schemeClr val="lt1"/>
                </a:solidFill>
                <a:latin typeface="Arial"/>
                <a:ea typeface="Arial"/>
                <a:cs typeface="Arial"/>
                <a:sym typeface="Arial"/>
              </a:rPr>
              <a:t>python -m unittest</a:t>
            </a:r>
            <a:endParaRPr b="1" i="0" sz="12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