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Black"/>
      <p:bold r:id="rId16"/>
      <p:boldItalic r:id="rId17"/>
    </p:embeddedFont>
    <p:embeddedFont>
      <p:font typeface="Roboto Thin"/>
      <p:regular r:id="rId18"/>
      <p:bold r:id="rId19"/>
      <p:italic r:id="rId20"/>
      <p:boldItalic r:id="rId21"/>
    </p:embeddedFont>
    <p:embeddedFont>
      <p:font typeface="Roboto"/>
      <p:regular r:id="rId22"/>
      <p:bold r:id="rId23"/>
      <p:italic r:id="rId24"/>
      <p:boldItalic r:id="rId25"/>
    </p:embeddedFont>
    <p:embeddedFont>
      <p:font typeface="Didact Gothic"/>
      <p:regular r:id="rId26"/>
    </p:embeddedFont>
    <p:embeddedFont>
      <p:font typeface="Roboto Light"/>
      <p:regular r:id="rId27"/>
      <p:bold r:id="rId28"/>
      <p:italic r:id="rId29"/>
      <p:boldItalic r:id="rId30"/>
    </p:embeddedFont>
    <p:embeddedFont>
      <p:font typeface="Bree Serif"/>
      <p:regular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iCTPX6tsUNmRXEC8/DUTvtx7kH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italic.fntdata"/><Relationship Id="rId22" Type="http://schemas.openxmlformats.org/officeDocument/2006/relationships/font" Target="fonts/Roboto-regular.fntdata"/><Relationship Id="rId21" Type="http://schemas.openxmlformats.org/officeDocument/2006/relationships/font" Target="fonts/RobotoThin-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idactGothic-regular.fntdata"/><Relationship Id="rId25" Type="http://schemas.openxmlformats.org/officeDocument/2006/relationships/font" Target="fonts/Roboto-boldItalic.fntdata"/><Relationship Id="rId28" Type="http://schemas.openxmlformats.org/officeDocument/2006/relationships/font" Target="fonts/RobotoLight-bold.fntdata"/><Relationship Id="rId27" Type="http://schemas.openxmlformats.org/officeDocument/2006/relationships/font" Target="fonts/Roboto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reeSerif-regular.fntdata"/><Relationship Id="rId30" Type="http://schemas.openxmlformats.org/officeDocument/2006/relationships/font" Target="fonts/RobotoLight-boldItalic.fntdata"/><Relationship Id="rId11" Type="http://schemas.openxmlformats.org/officeDocument/2006/relationships/slide" Target="slides/slide7.xml"/><Relationship Id="rId33" Type="http://schemas.openxmlformats.org/officeDocument/2006/relationships/font" Target="fonts/RobotoMono-bold.fntdata"/><Relationship Id="rId10" Type="http://schemas.openxmlformats.org/officeDocument/2006/relationships/slide" Target="slides/slide6.xml"/><Relationship Id="rId32" Type="http://schemas.openxmlformats.org/officeDocument/2006/relationships/font" Target="fonts/RobotoMono-regular.fntdata"/><Relationship Id="rId13" Type="http://schemas.openxmlformats.org/officeDocument/2006/relationships/slide" Target="slides/slide9.xml"/><Relationship Id="rId35" Type="http://schemas.openxmlformats.org/officeDocument/2006/relationships/font" Target="fonts/RobotoMono-boldItalic.fntdata"/><Relationship Id="rId12" Type="http://schemas.openxmlformats.org/officeDocument/2006/relationships/slide" Target="slides/slide8.xml"/><Relationship Id="rId34" Type="http://schemas.openxmlformats.org/officeDocument/2006/relationships/font" Target="fonts/RobotoMono-italic.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font" Target="fonts/RobotoBlack-boldItalic.fntdata"/><Relationship Id="rId16" Type="http://schemas.openxmlformats.org/officeDocument/2006/relationships/font" Target="fonts/RobotoBlack-bold.fntdata"/><Relationship Id="rId19" Type="http://schemas.openxmlformats.org/officeDocument/2006/relationships/font" Target="fonts/RobotoThin-bold.fntdata"/><Relationship Id="rId18" Type="http://schemas.openxmlformats.org/officeDocument/2006/relationships/font" Target="fonts/RobotoThi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a6671d99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2a6671d991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7b013158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257b013158a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08150b0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108150b07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44b7ec967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44b7ec9674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e3764c0da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1e3764c0da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Sesiunea 10 </a:t>
            </a:r>
            <a:endParaRPr/>
          </a:p>
        </p:txBody>
      </p:sp>
      <p:sp>
        <p:nvSpPr>
          <p:cNvPr id="99" name="Google Shape;99;p1"/>
          <p:cNvSpPr txBox="1"/>
          <p:nvPr>
            <p:ph idx="1" type="subTitle"/>
          </p:nvPr>
        </p:nvSpPr>
        <p:spPr>
          <a:xfrm>
            <a:off x="5727625" y="4148638"/>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API Testing in Pycharm</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a6671d9914_0_0"/>
          <p:cNvSpPr txBox="1"/>
          <p:nvPr>
            <p:ph idx="6" type="ctrTitle"/>
          </p:nvPr>
        </p:nvSpPr>
        <p:spPr>
          <a:xfrm>
            <a:off x="153850" y="69375"/>
            <a:ext cx="2674800" cy="606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600"/>
              </a:spcAft>
              <a:buSzPts val="1100"/>
              <a:buNone/>
            </a:pPr>
            <a:r>
              <a:rPr b="1" lang="en-GB" sz="2600">
                <a:solidFill>
                  <a:schemeClr val="accent1"/>
                </a:solidFill>
                <a:latin typeface="Arial"/>
                <a:ea typeface="Arial"/>
                <a:cs typeface="Arial"/>
                <a:sym typeface="Arial"/>
              </a:rPr>
              <a:t>Tests Package</a:t>
            </a:r>
            <a:endParaRPr/>
          </a:p>
        </p:txBody>
      </p:sp>
      <p:cxnSp>
        <p:nvCxnSpPr>
          <p:cNvPr id="266" name="Google Shape;266;g2a6671d9914_0_0"/>
          <p:cNvCxnSpPr/>
          <p:nvPr/>
        </p:nvCxnSpPr>
        <p:spPr>
          <a:xfrm>
            <a:off x="311700" y="736388"/>
            <a:ext cx="8520600" cy="0"/>
          </a:xfrm>
          <a:prstGeom prst="straightConnector1">
            <a:avLst/>
          </a:prstGeom>
          <a:noFill/>
          <a:ln cap="flat" cmpd="sng" w="9525">
            <a:solidFill>
              <a:schemeClr val="accent1"/>
            </a:solidFill>
            <a:prstDash val="solid"/>
            <a:round/>
            <a:headEnd len="sm" w="sm" type="none"/>
            <a:tailEnd len="sm" w="sm" type="none"/>
          </a:ln>
        </p:spPr>
      </p:cxnSp>
      <p:sp>
        <p:nvSpPr>
          <p:cNvPr id="267" name="Google Shape;267;g2a6671d9914_0_0"/>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68" name="Google Shape;268;g2a6671d9914_0_0"/>
          <p:cNvSpPr txBox="1"/>
          <p:nvPr/>
        </p:nvSpPr>
        <p:spPr>
          <a:xfrm>
            <a:off x="311700" y="886150"/>
            <a:ext cx="8520600" cy="39405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50000"/>
              </a:lnSpc>
              <a:spcBef>
                <a:spcPts val="0"/>
              </a:spcBef>
              <a:spcAft>
                <a:spcPts val="0"/>
              </a:spcAft>
              <a:buClr>
                <a:schemeClr val="lt1"/>
              </a:buClr>
              <a:buSzPts val="1300"/>
              <a:buFont typeface="Calibri"/>
              <a:buChar char="-"/>
            </a:pPr>
            <a:r>
              <a:rPr b="0" i="0" lang="en-GB" sz="1300" u="none" cap="none" strike="noStrike">
                <a:solidFill>
                  <a:schemeClr val="lt1"/>
                </a:solidFill>
                <a:latin typeface="Calibri"/>
                <a:ea typeface="Calibri"/>
                <a:cs typeface="Calibri"/>
                <a:sym typeface="Calibri"/>
              </a:rPr>
              <a:t>Package-ul (sau folderul) </a:t>
            </a:r>
            <a:r>
              <a:rPr b="1" i="1" lang="en-GB" sz="1300" u="none" cap="none" strike="noStrike">
                <a:solidFill>
                  <a:schemeClr val="lt1"/>
                </a:solidFill>
                <a:latin typeface="Calibri"/>
                <a:ea typeface="Calibri"/>
                <a:cs typeface="Calibri"/>
                <a:sym typeface="Calibri"/>
              </a:rPr>
              <a:t>tests </a:t>
            </a:r>
            <a:r>
              <a:rPr b="0" i="0" lang="en-GB" sz="1300" u="none" cap="none" strike="noStrike">
                <a:solidFill>
                  <a:schemeClr val="lt1"/>
                </a:solidFill>
                <a:latin typeface="Calibri"/>
                <a:ea typeface="Calibri"/>
                <a:cs typeface="Calibri"/>
                <a:sym typeface="Calibri"/>
              </a:rPr>
              <a:t>contine toate testele care pot fi executate pentru validarea API-ului. </a:t>
            </a:r>
            <a:endParaRPr b="0" i="0" sz="1300" u="none" cap="none" strike="noStrike">
              <a:solidFill>
                <a:schemeClr val="lt1"/>
              </a:solidFill>
              <a:latin typeface="Calibri"/>
              <a:ea typeface="Calibri"/>
              <a:cs typeface="Calibri"/>
              <a:sym typeface="Calibri"/>
            </a:endParaRPr>
          </a:p>
          <a:p>
            <a:pPr indent="-311150" lvl="0" marL="457200" marR="0" rtl="0" algn="l">
              <a:lnSpc>
                <a:spcPct val="150000"/>
              </a:lnSpc>
              <a:spcBef>
                <a:spcPts val="0"/>
              </a:spcBef>
              <a:spcAft>
                <a:spcPts val="0"/>
              </a:spcAft>
              <a:buClr>
                <a:schemeClr val="lt1"/>
              </a:buClr>
              <a:buSzPts val="1300"/>
              <a:buFont typeface="Calibri"/>
              <a:buChar char="-"/>
            </a:pPr>
            <a:r>
              <a:rPr b="0" i="0" lang="en-GB" sz="1300" u="none" cap="none" strike="noStrike">
                <a:solidFill>
                  <a:schemeClr val="lt1"/>
                </a:solidFill>
                <a:latin typeface="Calibri"/>
                <a:ea typeface="Calibri"/>
                <a:cs typeface="Calibri"/>
                <a:sym typeface="Calibri"/>
              </a:rPr>
              <a:t>Testele vor apela metodele definite in package-ul </a:t>
            </a:r>
            <a:r>
              <a:rPr b="1" i="1" lang="en-GB" sz="1300" u="none" cap="none" strike="noStrike">
                <a:solidFill>
                  <a:schemeClr val="lt1"/>
                </a:solidFill>
                <a:latin typeface="Calibri"/>
                <a:ea typeface="Calibri"/>
                <a:cs typeface="Calibri"/>
                <a:sym typeface="Calibri"/>
              </a:rPr>
              <a:t>requests</a:t>
            </a:r>
            <a:r>
              <a:rPr b="0" i="0" lang="en-GB" sz="1300" u="none" cap="none" strike="noStrike">
                <a:solidFill>
                  <a:schemeClr val="lt1"/>
                </a:solidFill>
                <a:latin typeface="Calibri"/>
                <a:ea typeface="Calibri"/>
                <a:cs typeface="Calibri"/>
                <a:sym typeface="Calibri"/>
              </a:rPr>
              <a:t> si vor face verificari pe raspunsul dat de API.</a:t>
            </a:r>
            <a:endParaRPr b="0" i="0" sz="1300" u="none" cap="none" strike="noStrike">
              <a:solidFill>
                <a:schemeClr val="lt1"/>
              </a:solidFill>
              <a:latin typeface="Calibri"/>
              <a:ea typeface="Calibri"/>
              <a:cs typeface="Calibri"/>
              <a:sym typeface="Calibri"/>
            </a:endParaRPr>
          </a:p>
          <a:p>
            <a:pPr indent="-311150" lvl="0" marL="457200" marR="0" rtl="0" algn="l">
              <a:lnSpc>
                <a:spcPct val="150000"/>
              </a:lnSpc>
              <a:spcBef>
                <a:spcPts val="0"/>
              </a:spcBef>
              <a:spcAft>
                <a:spcPts val="0"/>
              </a:spcAft>
              <a:buClr>
                <a:schemeClr val="lt1"/>
              </a:buClr>
              <a:buSzPts val="1300"/>
              <a:buFont typeface="Calibri"/>
              <a:buChar char="-"/>
            </a:pPr>
            <a:r>
              <a:rPr b="0" i="0" lang="en-GB" sz="1300" u="none" cap="none" strike="noStrike">
                <a:solidFill>
                  <a:schemeClr val="lt1"/>
                </a:solidFill>
                <a:latin typeface="Calibri"/>
                <a:ea typeface="Calibri"/>
                <a:cs typeface="Calibri"/>
                <a:sym typeface="Calibri"/>
              </a:rPr>
              <a:t>Informatiile pe care le validam de obicei in teste sunt </a:t>
            </a:r>
            <a:r>
              <a:rPr b="1" i="1" lang="en-GB" sz="1300" u="none" cap="none" strike="noStrike">
                <a:solidFill>
                  <a:schemeClr val="lt1"/>
                </a:solidFill>
                <a:latin typeface="Calibri"/>
                <a:ea typeface="Calibri"/>
                <a:cs typeface="Calibri"/>
                <a:sym typeface="Calibri"/>
              </a:rPr>
              <a:t>status code</a:t>
            </a:r>
            <a:r>
              <a:rPr b="0" i="0" lang="en-GB" sz="1300" u="none" cap="none" strike="noStrike">
                <a:solidFill>
                  <a:schemeClr val="lt1"/>
                </a:solidFill>
                <a:latin typeface="Calibri"/>
                <a:ea typeface="Calibri"/>
                <a:cs typeface="Calibri"/>
                <a:sym typeface="Calibri"/>
              </a:rPr>
              <a:t>-ul si </a:t>
            </a:r>
            <a:r>
              <a:rPr b="1" i="1" lang="en-GB" sz="1300" u="none" cap="none" strike="noStrike">
                <a:solidFill>
                  <a:schemeClr val="lt1"/>
                </a:solidFill>
                <a:latin typeface="Calibri"/>
                <a:ea typeface="Calibri"/>
                <a:cs typeface="Calibri"/>
                <a:sym typeface="Calibri"/>
              </a:rPr>
              <a:t>body</a:t>
            </a:r>
            <a:r>
              <a:rPr b="0" i="0" lang="en-GB" sz="1300" u="none" cap="none" strike="noStrike">
                <a:solidFill>
                  <a:schemeClr val="lt1"/>
                </a:solidFill>
                <a:latin typeface="Calibri"/>
                <a:ea typeface="Calibri"/>
                <a:cs typeface="Calibri"/>
                <a:sym typeface="Calibri"/>
              </a:rPr>
              <a:t>-ul raspunsurilor.</a:t>
            </a:r>
            <a:endParaRPr b="0" i="0" sz="1300" u="none" cap="none" strike="noStrike">
              <a:solidFill>
                <a:schemeClr val="lt1"/>
              </a:solidFill>
              <a:latin typeface="Calibri"/>
              <a:ea typeface="Calibri"/>
              <a:cs typeface="Calibri"/>
              <a:sym typeface="Calibri"/>
            </a:endParaRPr>
          </a:p>
          <a:p>
            <a:pPr indent="-311150" lvl="0" marL="457200" marR="0" rtl="0" algn="l">
              <a:lnSpc>
                <a:spcPct val="150000"/>
              </a:lnSpc>
              <a:spcBef>
                <a:spcPts val="0"/>
              </a:spcBef>
              <a:spcAft>
                <a:spcPts val="0"/>
              </a:spcAft>
              <a:buClr>
                <a:schemeClr val="lt1"/>
              </a:buClr>
              <a:buSzPts val="1300"/>
              <a:buFont typeface="Calibri"/>
              <a:buChar char="-"/>
            </a:pPr>
            <a:r>
              <a:rPr b="1" i="0" lang="en-GB" sz="1300" u="none" cap="none" strike="noStrike">
                <a:solidFill>
                  <a:schemeClr val="lt1"/>
                </a:solidFill>
                <a:latin typeface="Calibri"/>
                <a:ea typeface="Calibri"/>
                <a:cs typeface="Calibri"/>
                <a:sym typeface="Calibri"/>
              </a:rPr>
              <a:t>Body</a:t>
            </a:r>
            <a:r>
              <a:rPr b="0" i="0" lang="en-GB" sz="1300" u="none" cap="none" strike="noStrike">
                <a:solidFill>
                  <a:schemeClr val="lt1"/>
                </a:solidFill>
                <a:latin typeface="Calibri"/>
                <a:ea typeface="Calibri"/>
                <a:cs typeface="Calibri"/>
                <a:sym typeface="Calibri"/>
              </a:rPr>
              <a:t>-ul din raspunsul API il  poate fi validat prin conceptul dictionarelor si listelor python. </a:t>
            </a:r>
            <a:endParaRPr b="0" i="0" sz="1300" u="none" cap="none" strike="noStrike">
              <a:solidFill>
                <a:schemeClr val="lt1"/>
              </a:solidFill>
              <a:latin typeface="Calibri"/>
              <a:ea typeface="Calibri"/>
              <a:cs typeface="Calibri"/>
              <a:sym typeface="Calibri"/>
            </a:endParaRPr>
          </a:p>
          <a:p>
            <a:pPr indent="0" lvl="0" marL="457200" marR="0" rtl="0" algn="l">
              <a:lnSpc>
                <a:spcPct val="150000"/>
              </a:lnSpc>
              <a:spcBef>
                <a:spcPts val="0"/>
              </a:spcBef>
              <a:spcAft>
                <a:spcPts val="0"/>
              </a:spcAft>
              <a:buClr>
                <a:srgbClr val="000000"/>
              </a:buClr>
              <a:buSzPts val="1300"/>
              <a:buFont typeface="Arial"/>
              <a:buNone/>
            </a:pPr>
            <a:r>
              <a:rPr b="0" i="0" lang="en-GB" sz="1300" u="none" cap="none" strike="noStrike">
                <a:solidFill>
                  <a:schemeClr val="lt1"/>
                </a:solidFill>
                <a:latin typeface="Calibri"/>
                <a:ea typeface="Calibri"/>
                <a:cs typeface="Calibri"/>
                <a:sym typeface="Calibri"/>
              </a:rPr>
              <a:t>Daca un element este intre paranteze rotunde ({}) inseamna ca este intr-un dictionar si il putem accesa printr-o cheie. Daca un element este intre paranteze drepte ([]) inseamna ca este intr-o lista si il putem accesa printr-un index.</a:t>
            </a:r>
            <a:endParaRPr b="0" i="0" sz="13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300"/>
              <a:buFont typeface="Arial"/>
              <a:buNone/>
            </a:pPr>
            <a:r>
              <a:rPr b="0" i="0" lang="en-GB" sz="1300" u="none" cap="none" strike="noStrike">
                <a:solidFill>
                  <a:schemeClr val="lt1"/>
                </a:solidFill>
                <a:latin typeface="Calibri"/>
                <a:ea typeface="Calibri"/>
                <a:cs typeface="Calibri"/>
                <a:sym typeface="Calibri"/>
              </a:rPr>
              <a:t>Example of a test function:</a:t>
            </a:r>
            <a:endParaRPr b="0" i="0" sz="13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1" lang="en-GB" sz="1350" u="none" cap="none" strike="noStrike">
                <a:solidFill>
                  <a:srgbClr val="0033B3"/>
                </a:solidFill>
                <a:highlight>
                  <a:srgbClr val="FFFFFF"/>
                </a:highlight>
                <a:latin typeface="Courier New"/>
                <a:ea typeface="Courier New"/>
                <a:cs typeface="Courier New"/>
                <a:sym typeface="Courier New"/>
              </a:rPr>
              <a:t>def </a:t>
            </a:r>
            <a:r>
              <a:rPr b="1" i="1" lang="en-GB" sz="1350" u="none" cap="none" strike="noStrike">
                <a:solidFill>
                  <a:srgbClr val="080808"/>
                </a:solidFill>
                <a:highlight>
                  <a:srgbClr val="FFFFFF"/>
                </a:highlight>
                <a:latin typeface="Courier New"/>
                <a:ea typeface="Courier New"/>
                <a:cs typeface="Courier New"/>
                <a:sym typeface="Courier New"/>
              </a:rPr>
              <a:t>test</a:t>
            </a:r>
            <a:r>
              <a:rPr b="1" i="1" lang="en-GB" sz="1350" u="sng" cap="none" strike="noStrike">
                <a:solidFill>
                  <a:srgbClr val="080808"/>
                </a:solidFill>
                <a:highlight>
                  <a:srgbClr val="FFFFFF"/>
                </a:highlight>
                <a:latin typeface="Courier New"/>
                <a:ea typeface="Courier New"/>
                <a:cs typeface="Courier New"/>
                <a:sym typeface="Courier New"/>
              </a:rPr>
              <a:t> </a:t>
            </a:r>
            <a:r>
              <a:rPr b="1" i="1" lang="en-GB" sz="1350" u="none" cap="none" strike="noStrike">
                <a:solidFill>
                  <a:srgbClr val="080808"/>
                </a:solidFill>
                <a:highlight>
                  <a:srgbClr val="FFFFFF"/>
                </a:highlight>
                <a:latin typeface="Courier New"/>
                <a:ea typeface="Courier New"/>
                <a:cs typeface="Courier New"/>
                <a:sym typeface="Courier New"/>
              </a:rPr>
              <a:t>update</a:t>
            </a:r>
            <a:r>
              <a:rPr b="1" i="1" lang="en-GB" sz="1350" u="sng" cap="none" strike="noStrike">
                <a:solidFill>
                  <a:srgbClr val="080808"/>
                </a:solidFill>
                <a:highlight>
                  <a:srgbClr val="FFFFFF"/>
                </a:highlight>
                <a:latin typeface="Courier New"/>
                <a:ea typeface="Courier New"/>
                <a:cs typeface="Courier New"/>
                <a:sym typeface="Courier New"/>
              </a:rPr>
              <a:t> </a:t>
            </a:r>
            <a:r>
              <a:rPr b="1" i="1" lang="en-GB" sz="1350" u="none" cap="none" strike="noStrike">
                <a:solidFill>
                  <a:srgbClr val="080808"/>
                </a:solidFill>
                <a:highlight>
                  <a:srgbClr val="FFFFFF"/>
                </a:highlight>
                <a:latin typeface="Courier New"/>
                <a:ea typeface="Courier New"/>
                <a:cs typeface="Courier New"/>
                <a:sym typeface="Courier New"/>
              </a:rPr>
              <a:t>order(</a:t>
            </a:r>
            <a:r>
              <a:rPr b="0" i="1" lang="en-GB" sz="1350" u="none" cap="none" strike="noStrike">
                <a:solidFill>
                  <a:srgbClr val="94558D"/>
                </a:solidFill>
                <a:highlight>
                  <a:srgbClr val="FFFFFF"/>
                </a:highlight>
                <a:latin typeface="Courier New"/>
                <a:ea typeface="Courier New"/>
                <a:cs typeface="Courier New"/>
                <a:sym typeface="Courier New"/>
              </a:rPr>
              <a:t>self</a:t>
            </a:r>
            <a:r>
              <a:rPr b="0" i="1" lang="en-GB" sz="1350" u="none" cap="none" strike="noStrike">
                <a:solidFill>
                  <a:srgbClr val="080808"/>
                </a:solidFill>
                <a:highlight>
                  <a:srgbClr val="FFFFFF"/>
                </a:highlight>
                <a:latin typeface="Courier New"/>
                <a:ea typeface="Courier New"/>
                <a:cs typeface="Courier New"/>
                <a:sym typeface="Courier New"/>
              </a:rPr>
              <a:t>):</a:t>
            </a:r>
            <a:endParaRPr b="0" i="1" sz="135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n-GB" sz="1350" u="none" cap="none" strike="noStrike">
                <a:solidFill>
                  <a:srgbClr val="080808"/>
                </a:solidFill>
                <a:highlight>
                  <a:srgbClr val="FFFFFF"/>
                </a:highlight>
                <a:latin typeface="Courier New"/>
                <a:ea typeface="Courier New"/>
                <a:cs typeface="Courier New"/>
                <a:sym typeface="Courier New"/>
              </a:rPr>
              <a:t>   </a:t>
            </a:r>
            <a:r>
              <a:rPr b="1" i="1" lang="en-GB" sz="1350" u="none" cap="none" strike="noStrike">
                <a:solidFill>
                  <a:srgbClr val="080808"/>
                </a:solidFill>
                <a:highlight>
                  <a:srgbClr val="FFFFFF"/>
                </a:highlight>
                <a:latin typeface="Courier New"/>
                <a:ea typeface="Courier New"/>
                <a:cs typeface="Courier New"/>
                <a:sym typeface="Courier New"/>
              </a:rPr>
              <a:t>order_id </a:t>
            </a:r>
            <a:r>
              <a:rPr b="0" i="1" lang="en-GB" sz="1350" u="none" cap="none" strike="noStrike">
                <a:solidFill>
                  <a:srgbClr val="080808"/>
                </a:solidFill>
                <a:highlight>
                  <a:srgbClr val="FFFFFF"/>
                </a:highlight>
                <a:latin typeface="Courier New"/>
                <a:ea typeface="Courier New"/>
                <a:cs typeface="Courier New"/>
                <a:sym typeface="Courier New"/>
              </a:rPr>
              <a:t>= submit_order().json()[</a:t>
            </a:r>
            <a:r>
              <a:rPr b="0" i="1" lang="en-GB" sz="1350" u="none" cap="none" strike="noStrike">
                <a:solidFill>
                  <a:srgbClr val="067D17"/>
                </a:solidFill>
                <a:highlight>
                  <a:srgbClr val="FFFFFF"/>
                </a:highlight>
                <a:latin typeface="Courier New"/>
                <a:ea typeface="Courier New"/>
                <a:cs typeface="Courier New"/>
                <a:sym typeface="Courier New"/>
              </a:rPr>
              <a:t>'orderId'</a:t>
            </a:r>
            <a:r>
              <a:rPr b="0" i="1" lang="en-GB" sz="1350" u="none" cap="none" strike="noStrike">
                <a:solidFill>
                  <a:srgbClr val="080808"/>
                </a:solidFill>
                <a:highlight>
                  <a:srgbClr val="FFFFFF"/>
                </a:highlight>
                <a:latin typeface="Courier New"/>
                <a:ea typeface="Courier New"/>
                <a:cs typeface="Courier New"/>
                <a:sym typeface="Courier New"/>
              </a:rPr>
              <a:t>]</a:t>
            </a:r>
            <a:endParaRPr b="0" i="1" sz="135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n-GB" sz="1350" u="none" cap="none" strike="noStrike">
                <a:solidFill>
                  <a:srgbClr val="080808"/>
                </a:solidFill>
                <a:highlight>
                  <a:srgbClr val="FFFFFF"/>
                </a:highlight>
                <a:latin typeface="Courier New"/>
                <a:ea typeface="Courier New"/>
                <a:cs typeface="Courier New"/>
                <a:sym typeface="Courier New"/>
              </a:rPr>
              <a:t>   </a:t>
            </a:r>
            <a:r>
              <a:rPr b="1" i="1" lang="en-GB" sz="1350" u="none" cap="none" strike="noStrike">
                <a:solidFill>
                  <a:srgbClr val="080808"/>
                </a:solidFill>
                <a:highlight>
                  <a:srgbClr val="FFFFFF"/>
                </a:highlight>
                <a:latin typeface="Courier New"/>
                <a:ea typeface="Courier New"/>
                <a:cs typeface="Courier New"/>
                <a:sym typeface="Courier New"/>
              </a:rPr>
              <a:t>expected_customerName </a:t>
            </a:r>
            <a:r>
              <a:rPr b="0" i="1" lang="en-GB" sz="1350" u="none" cap="none" strike="noStrike">
                <a:solidFill>
                  <a:srgbClr val="080808"/>
                </a:solidFill>
                <a:highlight>
                  <a:srgbClr val="FFFFFF"/>
                </a:highlight>
                <a:latin typeface="Courier New"/>
                <a:ea typeface="Courier New"/>
                <a:cs typeface="Courier New"/>
                <a:sym typeface="Courier New"/>
              </a:rPr>
              <a:t>= </a:t>
            </a:r>
            <a:r>
              <a:rPr b="0" i="1" lang="en-GB" sz="1350" u="none" cap="none" strike="noStrike">
                <a:solidFill>
                  <a:srgbClr val="067D17"/>
                </a:solidFill>
                <a:highlight>
                  <a:srgbClr val="FFFFFF"/>
                </a:highlight>
                <a:latin typeface="Courier New"/>
                <a:ea typeface="Courier New"/>
                <a:cs typeface="Courier New"/>
                <a:sym typeface="Courier New"/>
              </a:rPr>
              <a:t>"John"</a:t>
            </a:r>
            <a:endParaRPr b="0" i="1" sz="1350" u="none" cap="none" strike="noStrike">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50"/>
              <a:buFont typeface="Arial"/>
              <a:buNone/>
            </a:pPr>
            <a:r>
              <a:rPr b="0" i="1" lang="en-GB" sz="1350" u="none" cap="none" strike="noStrike">
                <a:solidFill>
                  <a:srgbClr val="067D17"/>
                </a:solidFill>
                <a:highlight>
                  <a:srgbClr val="FFFFFF"/>
                </a:highlight>
                <a:latin typeface="Courier New"/>
                <a:ea typeface="Courier New"/>
                <a:cs typeface="Courier New"/>
                <a:sym typeface="Courier New"/>
              </a:rPr>
              <a:t>   </a:t>
            </a:r>
            <a:r>
              <a:rPr b="1" i="1" lang="en-GB" sz="1350" u="none" cap="none" strike="noStrike">
                <a:solidFill>
                  <a:srgbClr val="080808"/>
                </a:solidFill>
                <a:highlight>
                  <a:srgbClr val="FFFFFF"/>
                </a:highlight>
                <a:latin typeface="Courier New"/>
                <a:ea typeface="Courier New"/>
                <a:cs typeface="Courier New"/>
                <a:sym typeface="Courier New"/>
              </a:rPr>
              <a:t>response </a:t>
            </a:r>
            <a:r>
              <a:rPr b="0" i="1" lang="en-GB" sz="1350" u="none" cap="none" strike="noStrike">
                <a:solidFill>
                  <a:srgbClr val="080808"/>
                </a:solidFill>
                <a:highlight>
                  <a:srgbClr val="FFFFFF"/>
                </a:highlight>
                <a:latin typeface="Courier New"/>
                <a:ea typeface="Courier New"/>
                <a:cs typeface="Courier New"/>
                <a:sym typeface="Courier New"/>
              </a:rPr>
              <a:t>= update_an_order(order_id)</a:t>
            </a:r>
            <a:endParaRPr b="0" i="1" sz="135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n-GB" sz="1350" u="none" cap="none" strike="noStrike">
                <a:solidFill>
                  <a:srgbClr val="080808"/>
                </a:solidFill>
                <a:highlight>
                  <a:srgbClr val="FFFFFF"/>
                </a:highlight>
                <a:latin typeface="Courier New"/>
                <a:ea typeface="Courier New"/>
                <a:cs typeface="Courier New"/>
                <a:sym typeface="Courier New"/>
              </a:rPr>
              <a:t>   </a:t>
            </a:r>
            <a:r>
              <a:rPr b="1" i="1" lang="en-GB" sz="1350" u="none" cap="none" strike="noStrike">
                <a:solidFill>
                  <a:srgbClr val="080808"/>
                </a:solidFill>
                <a:highlight>
                  <a:srgbClr val="FFFFFF"/>
                </a:highlight>
                <a:latin typeface="Courier New"/>
                <a:ea typeface="Courier New"/>
                <a:cs typeface="Courier New"/>
                <a:sym typeface="Courier New"/>
              </a:rPr>
              <a:t>assert</a:t>
            </a:r>
            <a:r>
              <a:rPr b="0" i="1" lang="en-GB" sz="1350" u="none" cap="none" strike="noStrike">
                <a:solidFill>
                  <a:srgbClr val="080808"/>
                </a:solidFill>
                <a:highlight>
                  <a:srgbClr val="FFFFFF"/>
                </a:highlight>
                <a:latin typeface="Courier New"/>
                <a:ea typeface="Courier New"/>
                <a:cs typeface="Courier New"/>
                <a:sym typeface="Courier New"/>
              </a:rPr>
              <a:t> response.status_code == 200</a:t>
            </a:r>
            <a:endParaRPr b="0" i="1" sz="135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n-GB" sz="1350" u="none" cap="none" strike="noStrike">
                <a:solidFill>
                  <a:srgbClr val="080808"/>
                </a:solidFill>
                <a:highlight>
                  <a:srgbClr val="FFFFFF"/>
                </a:highlight>
                <a:latin typeface="Courier New"/>
                <a:ea typeface="Courier New"/>
                <a:cs typeface="Courier New"/>
                <a:sym typeface="Courier New"/>
              </a:rPr>
              <a:t>   </a:t>
            </a:r>
            <a:r>
              <a:rPr b="1" i="1" lang="en-GB" sz="1350" u="none" cap="none" strike="noStrike">
                <a:solidFill>
                  <a:srgbClr val="0033B3"/>
                </a:solidFill>
                <a:highlight>
                  <a:srgbClr val="FFFFFF"/>
                </a:highlight>
                <a:latin typeface="Courier New"/>
                <a:ea typeface="Courier New"/>
                <a:cs typeface="Courier New"/>
                <a:sym typeface="Courier New"/>
              </a:rPr>
              <a:t>assert </a:t>
            </a:r>
            <a:r>
              <a:rPr b="0" i="1" lang="en-GB" sz="1350" u="none" cap="none" strike="noStrike">
                <a:solidFill>
                  <a:srgbClr val="080808"/>
                </a:solidFill>
                <a:highlight>
                  <a:srgbClr val="FFFFFF"/>
                </a:highlight>
                <a:latin typeface="Courier New"/>
                <a:ea typeface="Courier New"/>
                <a:cs typeface="Courier New"/>
                <a:sym typeface="Courier New"/>
              </a:rPr>
              <a:t>update_order.json()[</a:t>
            </a:r>
            <a:r>
              <a:rPr b="0" i="1" lang="en-GB" sz="1350" u="none" cap="none" strike="noStrike">
                <a:solidFill>
                  <a:srgbClr val="067D17"/>
                </a:solidFill>
                <a:highlight>
                  <a:srgbClr val="FFFFFF"/>
                </a:highlight>
                <a:latin typeface="Courier New"/>
                <a:ea typeface="Courier New"/>
                <a:cs typeface="Courier New"/>
                <a:sym typeface="Courier New"/>
              </a:rPr>
              <a:t>'customerName'</a:t>
            </a:r>
            <a:r>
              <a:rPr b="0" i="1" lang="en-GB" sz="1350" u="none" cap="none" strike="noStrike">
                <a:solidFill>
                  <a:srgbClr val="080808"/>
                </a:solidFill>
                <a:highlight>
                  <a:srgbClr val="FFFFFF"/>
                </a:highlight>
                <a:latin typeface="Courier New"/>
                <a:ea typeface="Courier New"/>
                <a:cs typeface="Courier New"/>
                <a:sym typeface="Courier New"/>
              </a:rPr>
              <a:t>] == expected_customerName, </a:t>
            </a:r>
            <a:r>
              <a:rPr b="0" i="1" lang="en-GB" sz="1350" u="none" cap="none" strike="noStrike">
                <a:solidFill>
                  <a:srgbClr val="067D17"/>
                </a:solidFill>
                <a:highlight>
                  <a:srgbClr val="FFFFFF"/>
                </a:highlight>
                <a:latin typeface="Courier New"/>
                <a:ea typeface="Courier New"/>
                <a:cs typeface="Courier New"/>
                <a:sym typeface="Courier New"/>
              </a:rPr>
              <a:t>'first order is not ok'</a:t>
            </a:r>
            <a:endParaRPr b="0" i="1" sz="1350" u="none" cap="none" strike="noStrike">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t/>
            </a:r>
            <a:endParaRPr b="0" i="1" sz="13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57b013158a_2_0"/>
          <p:cNvSpPr txBox="1"/>
          <p:nvPr>
            <p:ph idx="6" type="ctrTitle"/>
          </p:nvPr>
        </p:nvSpPr>
        <p:spPr>
          <a:xfrm>
            <a:off x="183575" y="317125"/>
            <a:ext cx="1887600" cy="606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600"/>
              </a:spcAft>
              <a:buSzPts val="1100"/>
              <a:buNone/>
            </a:pPr>
            <a:r>
              <a:rPr b="1" lang="en-GB" sz="2600">
                <a:solidFill>
                  <a:schemeClr val="accent1"/>
                </a:solidFill>
                <a:latin typeface="Arial"/>
                <a:ea typeface="Arial"/>
                <a:cs typeface="Arial"/>
                <a:sym typeface="Arial"/>
              </a:rPr>
              <a:t>Exercitiu</a:t>
            </a:r>
            <a:endParaRPr/>
          </a:p>
        </p:txBody>
      </p:sp>
      <p:cxnSp>
        <p:nvCxnSpPr>
          <p:cNvPr id="274" name="Google Shape;274;g257b013158a_2_0"/>
          <p:cNvCxnSpPr/>
          <p:nvPr/>
        </p:nvCxnSpPr>
        <p:spPr>
          <a:xfrm>
            <a:off x="311700" y="984138"/>
            <a:ext cx="8520600" cy="0"/>
          </a:xfrm>
          <a:prstGeom prst="straightConnector1">
            <a:avLst/>
          </a:prstGeom>
          <a:noFill/>
          <a:ln cap="flat" cmpd="sng" w="9525">
            <a:solidFill>
              <a:schemeClr val="accent1"/>
            </a:solidFill>
            <a:prstDash val="solid"/>
            <a:round/>
            <a:headEnd len="sm" w="sm" type="none"/>
            <a:tailEnd len="sm" w="sm" type="none"/>
          </a:ln>
        </p:spPr>
      </p:cxnSp>
      <p:sp>
        <p:nvSpPr>
          <p:cNvPr id="275" name="Google Shape;275;g257b013158a_2_0"/>
          <p:cNvSpPr txBox="1"/>
          <p:nvPr/>
        </p:nvSpPr>
        <p:spPr>
          <a:xfrm>
            <a:off x="311700" y="1816700"/>
            <a:ext cx="85206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1"/>
                </a:solidFill>
                <a:latin typeface="Calibri"/>
                <a:ea typeface="Calibri"/>
                <a:cs typeface="Calibri"/>
                <a:sym typeface="Calibri"/>
              </a:rPr>
              <a:t>Mapati in framework-ul de API din Pycharm toate requesturile pe care le-ati facut la sesiunea anterioara in Postman.</a:t>
            </a:r>
            <a:endParaRPr b="0" i="1" sz="13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35523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Sfaturi generale</a:t>
            </a:r>
            <a:endParaRPr b="1">
              <a:solidFill>
                <a:schemeClr val="accent1"/>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Reguli curs</a:t>
            </a:r>
            <a:endParaRPr b="1">
              <a:solidFill>
                <a:schemeClr val="accent1"/>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Obiective principale</a:t>
            </a:r>
            <a:endParaRPr b="1">
              <a:solidFill>
                <a:schemeClr val="accent1"/>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Obiective secundare</a:t>
            </a:r>
            <a:endParaRPr b="1">
              <a:solidFill>
                <a:schemeClr val="accent1"/>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39201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Obiective Sesiune 10</a:t>
            </a:r>
            <a:endParaRPr b="1">
              <a:solidFill>
                <a:schemeClr val="accent1"/>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873500"/>
            <a:ext cx="8520600" cy="923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Sa vedem care e structura unui framework de testare de API in pycharm</a:t>
            </a:r>
            <a:endParaRPr b="1" i="0" sz="1200" u="none" cap="none" strike="noStrike">
              <a:solidFill>
                <a:schemeClr val="lt1"/>
              </a:solidFill>
              <a:latin typeface="Roboto"/>
              <a:ea typeface="Roboto"/>
              <a:cs typeface="Roboto"/>
              <a:sym typeface="Roboto"/>
            </a:endParaRPr>
          </a:p>
          <a:p>
            <a:pPr indent="-304800" lvl="0" marL="457200" marR="0" rtl="0" algn="l">
              <a:lnSpc>
                <a:spcPct val="15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Sa intelegem cum functioneaza acest framework</a:t>
            </a:r>
            <a:endParaRPr b="1" i="0" sz="1200" u="none" cap="none" strike="noStrike">
              <a:solidFill>
                <a:schemeClr val="lt1"/>
              </a:solidFill>
              <a:latin typeface="Roboto"/>
              <a:ea typeface="Roboto"/>
              <a:cs typeface="Roboto"/>
              <a:sym typeface="Roboto"/>
            </a:endParaRPr>
          </a:p>
          <a:p>
            <a:pPr indent="-304800" lvl="0" marL="457200" marR="0" rtl="0" algn="l">
              <a:lnSpc>
                <a:spcPct val="15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Sa invatam sa facem teste de API in pycharm</a:t>
            </a:r>
            <a:endParaRPr b="1"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108150b074_0_34"/>
          <p:cNvSpPr txBox="1"/>
          <p:nvPr>
            <p:ph idx="6" type="ctrTitle"/>
          </p:nvPr>
        </p:nvSpPr>
        <p:spPr>
          <a:xfrm>
            <a:off x="253550" y="254000"/>
            <a:ext cx="47133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Structura Framwork API</a:t>
            </a:r>
            <a:endParaRPr/>
          </a:p>
        </p:txBody>
      </p:sp>
      <p:cxnSp>
        <p:nvCxnSpPr>
          <p:cNvPr id="243" name="Google Shape;243;g1108150b074_0_34"/>
          <p:cNvCxnSpPr/>
          <p:nvPr/>
        </p:nvCxnSpPr>
        <p:spPr>
          <a:xfrm>
            <a:off x="386475" y="860600"/>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1108150b074_0_34"/>
          <p:cNvSpPr txBox="1"/>
          <p:nvPr/>
        </p:nvSpPr>
        <p:spPr>
          <a:xfrm>
            <a:off x="386475" y="1328025"/>
            <a:ext cx="85206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GB" sz="1400" u="none" cap="none" strike="noStrike">
                <a:solidFill>
                  <a:schemeClr val="lt1"/>
                </a:solidFill>
                <a:latin typeface="Roboto"/>
                <a:ea typeface="Roboto"/>
                <a:cs typeface="Roboto"/>
                <a:sym typeface="Roboto"/>
              </a:rPr>
              <a:t>Framework-ul de API este format din doua componente:</a:t>
            </a:r>
            <a:endParaRPr b="1" i="0" sz="1400" u="none" cap="none" strike="noStrike">
              <a:solidFill>
                <a:schemeClr val="lt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317500" lvl="0" marL="457200" marR="0" rtl="0" algn="l">
              <a:lnSpc>
                <a:spcPct val="15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un pachet (folder) numit requests care </a:t>
            </a:r>
            <a:endParaRPr b="1" i="0" sz="1400" u="none" cap="none" strike="noStrike">
              <a:solidFill>
                <a:schemeClr val="lt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1" i="0" lang="en-GB" sz="1400" u="none" cap="none" strike="noStrike">
                <a:solidFill>
                  <a:schemeClr val="lt1"/>
                </a:solidFill>
                <a:latin typeface="Roboto"/>
                <a:ea typeface="Roboto"/>
                <a:cs typeface="Roboto"/>
                <a:sym typeface="Roboto"/>
              </a:rPr>
              <a:t>va contine toate requesturile de API mapate </a:t>
            </a:r>
            <a:endParaRPr b="1" i="0" sz="1400" u="none" cap="none" strike="noStrike">
              <a:solidFill>
                <a:schemeClr val="lt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1" i="0" lang="en-GB" sz="1400" u="none" cap="none" strike="noStrike">
                <a:solidFill>
                  <a:schemeClr val="lt1"/>
                </a:solidFill>
                <a:latin typeface="Roboto"/>
                <a:ea typeface="Roboto"/>
                <a:cs typeface="Roboto"/>
                <a:sym typeface="Roboto"/>
              </a:rPr>
              <a:t>conform documentatiei sub forma unor metode</a:t>
            </a:r>
            <a:endParaRPr b="1" i="0" sz="1400" u="none" cap="none" strike="noStrike">
              <a:solidFill>
                <a:schemeClr val="lt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317500" lvl="0" marL="457200" marR="0" rtl="0" algn="l">
              <a:lnSpc>
                <a:spcPct val="15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un pachet (folder) numit tests care va contine </a:t>
            </a:r>
            <a:endParaRPr b="1" i="0" sz="1400" u="none" cap="none" strike="noStrike">
              <a:solidFill>
                <a:schemeClr val="lt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1" i="0" lang="en-GB" sz="1400" u="none" cap="none" strike="noStrike">
                <a:solidFill>
                  <a:schemeClr val="lt1"/>
                </a:solidFill>
                <a:latin typeface="Roboto"/>
                <a:ea typeface="Roboto"/>
                <a:cs typeface="Roboto"/>
                <a:sym typeface="Roboto"/>
              </a:rPr>
              <a:t>toate testele pe care le facem prin apelarea </a:t>
            </a:r>
            <a:endParaRPr b="1" i="0" sz="1400" u="none" cap="none" strike="noStrike">
              <a:solidFill>
                <a:schemeClr val="lt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1" i="0" lang="en-GB" sz="1400" u="none" cap="none" strike="noStrike">
                <a:solidFill>
                  <a:schemeClr val="lt1"/>
                </a:solidFill>
                <a:latin typeface="Roboto"/>
                <a:ea typeface="Roboto"/>
                <a:cs typeface="Roboto"/>
                <a:sym typeface="Roboto"/>
              </a:rPr>
              <a:t>metodelor anterioare</a:t>
            </a:r>
            <a:endParaRPr b="1" i="0" sz="1400" u="none" cap="none" strike="noStrike">
              <a:solidFill>
                <a:schemeClr val="lt1"/>
              </a:solidFill>
              <a:latin typeface="Roboto"/>
              <a:ea typeface="Roboto"/>
              <a:cs typeface="Roboto"/>
              <a:sym typeface="Roboto"/>
            </a:endParaRPr>
          </a:p>
        </p:txBody>
      </p:sp>
      <p:pic>
        <p:nvPicPr>
          <p:cNvPr id="245" name="Google Shape;245;g1108150b074_0_34"/>
          <p:cNvPicPr preferRelativeResize="0"/>
          <p:nvPr/>
        </p:nvPicPr>
        <p:blipFill rotWithShape="1">
          <a:blip r:embed="rId3">
            <a:alphaModFix/>
          </a:blip>
          <a:srcRect b="0" l="0" r="0" t="0"/>
          <a:stretch/>
        </p:blipFill>
        <p:spPr>
          <a:xfrm>
            <a:off x="4966850" y="1904648"/>
            <a:ext cx="3984575" cy="2293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10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10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1000"/>
                                        <p:tgtEl>
                                          <p:spTgt spid="2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7" st="7"/>
                                            </p:txEl>
                                          </p:spTgt>
                                        </p:tgtEl>
                                        <p:attrNameLst>
                                          <p:attrName>style.visibility</p:attrName>
                                        </p:attrNameLst>
                                      </p:cBhvr>
                                      <p:to>
                                        <p:strVal val="visible"/>
                                      </p:to>
                                    </p:set>
                                    <p:animEffect filter="fade" transition="in">
                                      <p:cBhvr>
                                        <p:cTn dur="1000"/>
                                        <p:tgtEl>
                                          <p:spTgt spid="2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8" st="8"/>
                                            </p:txEl>
                                          </p:spTgt>
                                        </p:tgtEl>
                                        <p:attrNameLst>
                                          <p:attrName>style.visibility</p:attrName>
                                        </p:attrNameLst>
                                      </p:cBhvr>
                                      <p:to>
                                        <p:strVal val="visible"/>
                                      </p:to>
                                    </p:set>
                                    <p:animEffect filter="fade" transition="in">
                                      <p:cBhvr>
                                        <p:cTn dur="1000"/>
                                        <p:tgtEl>
                                          <p:spTgt spid="24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44b7ec9674_0_14"/>
          <p:cNvSpPr txBox="1"/>
          <p:nvPr>
            <p:ph idx="6" type="ctrTitle"/>
          </p:nvPr>
        </p:nvSpPr>
        <p:spPr>
          <a:xfrm>
            <a:off x="1450" y="69375"/>
            <a:ext cx="38793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Libraria Requests</a:t>
            </a:r>
            <a:endParaRPr/>
          </a:p>
        </p:txBody>
      </p:sp>
      <p:cxnSp>
        <p:nvCxnSpPr>
          <p:cNvPr id="251" name="Google Shape;251;g244b7ec9674_0_14"/>
          <p:cNvCxnSpPr/>
          <p:nvPr/>
        </p:nvCxnSpPr>
        <p:spPr>
          <a:xfrm>
            <a:off x="311700" y="636238"/>
            <a:ext cx="8520600" cy="0"/>
          </a:xfrm>
          <a:prstGeom prst="straightConnector1">
            <a:avLst/>
          </a:prstGeom>
          <a:noFill/>
          <a:ln cap="flat" cmpd="sng" w="9525">
            <a:solidFill>
              <a:schemeClr val="accent1"/>
            </a:solidFill>
            <a:prstDash val="solid"/>
            <a:round/>
            <a:headEnd len="sm" w="sm" type="none"/>
            <a:tailEnd len="sm" w="sm" type="none"/>
          </a:ln>
        </p:spPr>
      </p:cxnSp>
      <p:sp>
        <p:nvSpPr>
          <p:cNvPr id="252" name="Google Shape;252;g244b7ec9674_0_14"/>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53" name="Google Shape;253;g244b7ec9674_0_14"/>
          <p:cNvSpPr txBox="1"/>
          <p:nvPr/>
        </p:nvSpPr>
        <p:spPr>
          <a:xfrm>
            <a:off x="311700" y="1720375"/>
            <a:ext cx="8520600" cy="1800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500"/>
              <a:buFont typeface="Arial"/>
              <a:buNone/>
            </a:pPr>
            <a:r>
              <a:rPr b="0" i="0" lang="en-GB" sz="1500" u="none" cap="none" strike="noStrike">
                <a:solidFill>
                  <a:schemeClr val="lt1"/>
                </a:solidFill>
                <a:latin typeface="Calibri"/>
                <a:ea typeface="Calibri"/>
                <a:cs typeface="Calibri"/>
                <a:sym typeface="Calibri"/>
              </a:rPr>
              <a:t>Libraria requests este o colectie de atribute si metode care ne ofera posibilitatea sa interactionam cu API-ul si sa executam requesturi.</a:t>
            </a:r>
            <a:endParaRPr b="0" i="0" sz="15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500"/>
              <a:buFont typeface="Arial"/>
              <a:buNone/>
            </a:pPr>
            <a:r>
              <a:t/>
            </a:r>
            <a:endParaRPr b="0" i="0" sz="15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500"/>
              <a:buFont typeface="Arial"/>
              <a:buNone/>
            </a:pPr>
            <a:r>
              <a:rPr b="0" i="0" lang="en-GB" sz="1500" u="none" cap="none" strike="noStrike">
                <a:solidFill>
                  <a:schemeClr val="lt1"/>
                </a:solidFill>
                <a:latin typeface="Calibri"/>
                <a:ea typeface="Calibri"/>
                <a:cs typeface="Calibri"/>
                <a:sym typeface="Calibri"/>
              </a:rPr>
              <a:t>Pentru a folosi aceasta librarie trebuie sa o importam: </a:t>
            </a:r>
            <a:r>
              <a:rPr b="1" i="1" lang="en-GB" sz="1500" u="none" cap="none" strike="noStrike">
                <a:solidFill>
                  <a:schemeClr val="accent1"/>
                </a:solidFill>
                <a:latin typeface="Calibri"/>
                <a:ea typeface="Calibri"/>
                <a:cs typeface="Calibri"/>
                <a:sym typeface="Calibri"/>
              </a:rPr>
              <a:t>import requests</a:t>
            </a:r>
            <a:endParaRPr b="1" i="1" sz="1500" u="none" cap="none" strike="noStrike">
              <a:solidFill>
                <a:schemeClr val="accen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500"/>
              <a:buFont typeface="Arial"/>
              <a:buNone/>
            </a:pPr>
            <a:r>
              <a:t/>
            </a:r>
            <a:endParaRPr b="1" i="0" sz="150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e3764c0daf_0_4"/>
          <p:cNvSpPr txBox="1"/>
          <p:nvPr>
            <p:ph idx="6" type="ctrTitle"/>
          </p:nvPr>
        </p:nvSpPr>
        <p:spPr>
          <a:xfrm>
            <a:off x="245125" y="106475"/>
            <a:ext cx="33663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n-GB">
                <a:solidFill>
                  <a:schemeClr val="accent1"/>
                </a:solidFill>
              </a:rPr>
              <a:t>Request Package</a:t>
            </a:r>
            <a:endParaRPr b="1" sz="2500">
              <a:solidFill>
                <a:schemeClr val="lt2"/>
              </a:solidFill>
              <a:latin typeface="Roboto"/>
              <a:ea typeface="Roboto"/>
              <a:cs typeface="Roboto"/>
              <a:sym typeface="Roboto"/>
            </a:endParaRPr>
          </a:p>
        </p:txBody>
      </p:sp>
      <p:cxnSp>
        <p:nvCxnSpPr>
          <p:cNvPr id="259" name="Google Shape;259;g1e3764c0daf_0_4"/>
          <p:cNvCxnSpPr/>
          <p:nvPr/>
        </p:nvCxnSpPr>
        <p:spPr>
          <a:xfrm>
            <a:off x="311700" y="702300"/>
            <a:ext cx="8520600" cy="0"/>
          </a:xfrm>
          <a:prstGeom prst="straightConnector1">
            <a:avLst/>
          </a:prstGeom>
          <a:noFill/>
          <a:ln cap="flat" cmpd="sng" w="9525">
            <a:solidFill>
              <a:schemeClr val="accent1"/>
            </a:solidFill>
            <a:prstDash val="solid"/>
            <a:round/>
            <a:headEnd len="sm" w="sm" type="none"/>
            <a:tailEnd len="sm" w="sm" type="none"/>
          </a:ln>
        </p:spPr>
      </p:cxnSp>
      <p:sp>
        <p:nvSpPr>
          <p:cNvPr id="260" name="Google Shape;260;g1e3764c0daf_0_4"/>
          <p:cNvSpPr txBox="1"/>
          <p:nvPr/>
        </p:nvSpPr>
        <p:spPr>
          <a:xfrm>
            <a:off x="311700" y="1165700"/>
            <a:ext cx="8520600" cy="3208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rgbClr val="000000"/>
              </a:buClr>
              <a:buSzPts val="1400"/>
              <a:buFont typeface="Arial"/>
              <a:buNone/>
            </a:pPr>
            <a:r>
              <a:rPr b="0" i="0" lang="en-GB" sz="1400" u="none" cap="none" strike="noStrike">
                <a:solidFill>
                  <a:schemeClr val="lt1"/>
                </a:solidFill>
                <a:latin typeface="Calibri"/>
                <a:ea typeface="Calibri"/>
                <a:cs typeface="Calibri"/>
                <a:sym typeface="Calibri"/>
              </a:rPr>
              <a:t>Folderul de requests va contine toate metodele mapate conform documentatiei de API.</a:t>
            </a:r>
            <a:endParaRPr b="0" i="0" sz="14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400"/>
              <a:buFont typeface="Arial"/>
              <a:buNone/>
            </a:pPr>
            <a:r>
              <a:rPr b="0" i="0" lang="en-GB" sz="1400" u="none" cap="none" strike="noStrike">
                <a:solidFill>
                  <a:schemeClr val="lt1"/>
                </a:solidFill>
                <a:latin typeface="Calibri"/>
                <a:ea typeface="Calibri"/>
                <a:cs typeface="Calibri"/>
                <a:sym typeface="Calibri"/>
              </a:rPr>
              <a:t>Exemplu metoda de request: </a:t>
            </a:r>
            <a:endParaRPr b="0" i="0" sz="1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GB" sz="1250" u="none" cap="none" strike="noStrike">
                <a:solidFill>
                  <a:srgbClr val="0033B3"/>
                </a:solidFill>
                <a:highlight>
                  <a:srgbClr val="FFFFFF"/>
                </a:highlight>
                <a:latin typeface="Courier New"/>
                <a:ea typeface="Courier New"/>
                <a:cs typeface="Courier New"/>
                <a:sym typeface="Courier New"/>
              </a:rPr>
              <a:t>def </a:t>
            </a:r>
            <a:r>
              <a:rPr b="1" i="0" lang="en-GB" sz="1250" u="none" cap="none" strike="noStrike">
                <a:solidFill>
                  <a:srgbClr val="080808"/>
                </a:solidFill>
                <a:highlight>
                  <a:srgbClr val="FFFFFF"/>
                </a:highlight>
                <a:latin typeface="Courier New"/>
                <a:ea typeface="Courier New"/>
                <a:cs typeface="Courier New"/>
                <a:sym typeface="Courier New"/>
              </a:rPr>
              <a:t>update</a:t>
            </a:r>
            <a:r>
              <a:rPr b="1" i="0" lang="en-GB" sz="1250" u="sng" cap="none" strike="noStrike">
                <a:solidFill>
                  <a:srgbClr val="080808"/>
                </a:solidFill>
                <a:highlight>
                  <a:srgbClr val="FFFFFF"/>
                </a:highlight>
                <a:latin typeface="Courier New"/>
                <a:ea typeface="Courier New"/>
                <a:cs typeface="Courier New"/>
                <a:sym typeface="Courier New"/>
              </a:rPr>
              <a:t>_</a:t>
            </a:r>
            <a:r>
              <a:rPr b="1" i="0" lang="en-GB" sz="1250" u="none" cap="none" strike="noStrike">
                <a:solidFill>
                  <a:srgbClr val="080808"/>
                </a:solidFill>
                <a:highlight>
                  <a:srgbClr val="FFFFFF"/>
                </a:highlight>
                <a:latin typeface="Courier New"/>
                <a:ea typeface="Courier New"/>
                <a:cs typeface="Courier New"/>
                <a:sym typeface="Courier New"/>
              </a:rPr>
              <a:t>an</a:t>
            </a:r>
            <a:r>
              <a:rPr b="1" i="0" lang="en-GB" sz="1250" u="sng" cap="none" strike="noStrike">
                <a:solidFill>
                  <a:srgbClr val="080808"/>
                </a:solidFill>
                <a:highlight>
                  <a:srgbClr val="FFFFFF"/>
                </a:highlight>
                <a:latin typeface="Courier New"/>
                <a:ea typeface="Courier New"/>
                <a:cs typeface="Courier New"/>
                <a:sym typeface="Courier New"/>
              </a:rPr>
              <a:t>_</a:t>
            </a:r>
            <a:r>
              <a:rPr b="1" i="0" lang="en-GB" sz="1250" u="none" cap="none" strike="noStrike">
                <a:solidFill>
                  <a:srgbClr val="080808"/>
                </a:solidFill>
                <a:highlight>
                  <a:srgbClr val="FFFFFF"/>
                </a:highlight>
                <a:latin typeface="Courier New"/>
                <a:ea typeface="Courier New"/>
                <a:cs typeface="Courier New"/>
                <a:sym typeface="Courier New"/>
              </a:rPr>
              <a:t>order(</a:t>
            </a:r>
            <a:r>
              <a:rPr b="0" i="0" lang="en-GB" sz="1250" u="none" cap="none" strike="noStrike">
                <a:solidFill>
                  <a:srgbClr val="080808"/>
                </a:solidFill>
                <a:highlight>
                  <a:srgbClr val="FFFFFF"/>
                </a:highlight>
                <a:latin typeface="Courier New"/>
                <a:ea typeface="Courier New"/>
                <a:cs typeface="Courier New"/>
                <a:sym typeface="Courier New"/>
              </a:rPr>
              <a:t>):</a:t>
            </a:r>
            <a:endParaRPr b="0" i="0" sz="125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GB" sz="1250" u="none" cap="none" strike="noStrike">
                <a:solidFill>
                  <a:srgbClr val="080808"/>
                </a:solidFill>
                <a:highlight>
                  <a:srgbClr val="FFFFFF"/>
                </a:highlight>
                <a:latin typeface="Courier New"/>
                <a:ea typeface="Courier New"/>
                <a:cs typeface="Courier New"/>
                <a:sym typeface="Courier New"/>
              </a:rPr>
              <a:t>   </a:t>
            </a:r>
            <a:r>
              <a:rPr b="1" i="0" lang="en-GB" sz="1250" u="none" cap="none" strike="noStrike">
                <a:solidFill>
                  <a:srgbClr val="080808"/>
                </a:solidFill>
                <a:highlight>
                  <a:srgbClr val="FFFFFF"/>
                </a:highlight>
                <a:latin typeface="Courier New"/>
                <a:ea typeface="Courier New"/>
                <a:cs typeface="Courier New"/>
                <a:sym typeface="Courier New"/>
              </a:rPr>
              <a:t>token </a:t>
            </a:r>
            <a:r>
              <a:rPr b="0" i="0" lang="en-GB" sz="1250" u="none" cap="none" strike="noStrike">
                <a:solidFill>
                  <a:srgbClr val="080808"/>
                </a:solidFill>
                <a:highlight>
                  <a:srgbClr val="FFFFFF"/>
                </a:highlight>
                <a:latin typeface="Courier New"/>
                <a:ea typeface="Courier New"/>
                <a:cs typeface="Courier New"/>
                <a:sym typeface="Courier New"/>
              </a:rPr>
              <a:t>= get_token()</a:t>
            </a:r>
            <a:endParaRPr b="0" i="0" sz="125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GB" sz="1250" u="none" cap="none" strike="noStrike">
                <a:solidFill>
                  <a:srgbClr val="080808"/>
                </a:solidFill>
                <a:highlight>
                  <a:srgbClr val="FFFFFF"/>
                </a:highlight>
                <a:latin typeface="Courier New"/>
                <a:ea typeface="Courier New"/>
                <a:cs typeface="Courier New"/>
                <a:sym typeface="Courier New"/>
              </a:rPr>
              <a:t>   </a:t>
            </a:r>
            <a:r>
              <a:rPr b="1" i="0" lang="en-GB" sz="1250" u="none" cap="none" strike="noStrike">
                <a:solidFill>
                  <a:srgbClr val="080808"/>
                </a:solidFill>
                <a:highlight>
                  <a:srgbClr val="FFFFFF"/>
                </a:highlight>
                <a:latin typeface="Courier New"/>
                <a:ea typeface="Courier New"/>
                <a:cs typeface="Courier New"/>
                <a:sym typeface="Courier New"/>
              </a:rPr>
              <a:t>header </a:t>
            </a:r>
            <a:r>
              <a:rPr b="0" i="0" lang="en-GB" sz="1250" u="none" cap="none" strike="noStrike">
                <a:solidFill>
                  <a:srgbClr val="080808"/>
                </a:solidFill>
                <a:highlight>
                  <a:srgbClr val="FFFFFF"/>
                </a:highlight>
                <a:latin typeface="Courier New"/>
                <a:ea typeface="Courier New"/>
                <a:cs typeface="Courier New"/>
                <a:sym typeface="Courier New"/>
              </a:rPr>
              <a:t>= {</a:t>
            </a:r>
            <a:r>
              <a:rPr b="0" i="0" lang="en-GB" sz="1250" u="none" cap="none" strike="noStrike">
                <a:solidFill>
                  <a:srgbClr val="067D17"/>
                </a:solidFill>
                <a:highlight>
                  <a:srgbClr val="FFFFFF"/>
                </a:highlight>
                <a:latin typeface="Courier New"/>
                <a:ea typeface="Courier New"/>
                <a:cs typeface="Courier New"/>
                <a:sym typeface="Courier New"/>
              </a:rPr>
              <a:t>'Authorization'</a:t>
            </a:r>
            <a:r>
              <a:rPr b="0" i="0" lang="en-GB" sz="1250" u="none" cap="none" strike="noStrike">
                <a:solidFill>
                  <a:srgbClr val="080808"/>
                </a:solidFill>
                <a:highlight>
                  <a:srgbClr val="FFFFFF"/>
                </a:highlight>
                <a:latin typeface="Courier New"/>
                <a:ea typeface="Courier New"/>
                <a:cs typeface="Courier New"/>
                <a:sym typeface="Courier New"/>
              </a:rPr>
              <a:t>: token}</a:t>
            </a:r>
            <a:endParaRPr b="0" i="0" sz="125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GB" sz="1250" u="none" cap="none" strike="noStrike">
                <a:solidFill>
                  <a:srgbClr val="080808"/>
                </a:solidFill>
                <a:highlight>
                  <a:srgbClr val="FFFFFF"/>
                </a:highlight>
                <a:latin typeface="Courier New"/>
                <a:ea typeface="Courier New"/>
                <a:cs typeface="Courier New"/>
                <a:sym typeface="Courier New"/>
              </a:rPr>
              <a:t>   </a:t>
            </a:r>
            <a:r>
              <a:rPr b="1" i="0" lang="en-GB" sz="1250" u="none" cap="none" strike="noStrike">
                <a:solidFill>
                  <a:srgbClr val="080808"/>
                </a:solidFill>
                <a:highlight>
                  <a:srgbClr val="FFFFFF"/>
                </a:highlight>
                <a:latin typeface="Courier New"/>
                <a:ea typeface="Courier New"/>
                <a:cs typeface="Courier New"/>
                <a:sym typeface="Courier New"/>
              </a:rPr>
              <a:t>data </a:t>
            </a:r>
            <a:r>
              <a:rPr b="0" i="0" lang="en-GB" sz="1250" u="none" cap="none" strike="noStrike">
                <a:solidFill>
                  <a:srgbClr val="080808"/>
                </a:solidFill>
                <a:highlight>
                  <a:srgbClr val="FFFFFF"/>
                </a:highlight>
                <a:latin typeface="Courier New"/>
                <a:ea typeface="Courier New"/>
                <a:cs typeface="Courier New"/>
                <a:sym typeface="Courier New"/>
              </a:rPr>
              <a:t>= {</a:t>
            </a:r>
            <a:r>
              <a:rPr b="0" i="0" lang="en-GB" sz="1250" u="none" cap="none" strike="noStrike">
                <a:solidFill>
                  <a:srgbClr val="067D17"/>
                </a:solidFill>
                <a:highlight>
                  <a:srgbClr val="FFFFFF"/>
                </a:highlight>
                <a:latin typeface="Courier New"/>
                <a:ea typeface="Courier New"/>
                <a:cs typeface="Courier New"/>
                <a:sym typeface="Courier New"/>
              </a:rPr>
              <a:t>"customerName"</a:t>
            </a:r>
            <a:r>
              <a:rPr b="0" i="0" lang="en-GB" sz="1250" u="none" cap="none" strike="noStrike">
                <a:solidFill>
                  <a:srgbClr val="080808"/>
                </a:solidFill>
                <a:highlight>
                  <a:srgbClr val="FFFFFF"/>
                </a:highlight>
                <a:latin typeface="Courier New"/>
                <a:ea typeface="Courier New"/>
                <a:cs typeface="Courier New"/>
                <a:sym typeface="Courier New"/>
              </a:rPr>
              <a:t>: </a:t>
            </a:r>
            <a:r>
              <a:rPr b="0" i="0" lang="en-GB" sz="1250" u="none" cap="none" strike="noStrike">
                <a:solidFill>
                  <a:srgbClr val="067D17"/>
                </a:solidFill>
                <a:highlight>
                  <a:srgbClr val="FFFFFF"/>
                </a:highlight>
                <a:latin typeface="Courier New"/>
                <a:ea typeface="Courier New"/>
                <a:cs typeface="Courier New"/>
                <a:sym typeface="Courier New"/>
              </a:rPr>
              <a:t>"John Torp"</a:t>
            </a:r>
            <a:r>
              <a:rPr b="0" i="0" lang="en-GB" sz="1250" u="none" cap="none" strike="noStrike">
                <a:solidFill>
                  <a:srgbClr val="080808"/>
                </a:solidFill>
                <a:highlight>
                  <a:srgbClr val="FFFFFF"/>
                </a:highlight>
                <a:latin typeface="Courier New"/>
                <a:ea typeface="Courier New"/>
                <a:cs typeface="Courier New"/>
                <a:sym typeface="Courier New"/>
              </a:rPr>
              <a:t>}</a:t>
            </a:r>
            <a:endParaRPr b="0" i="0" sz="125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GB" sz="1250" u="none" cap="none" strike="noStrike">
                <a:solidFill>
                  <a:srgbClr val="080808"/>
                </a:solidFill>
                <a:highlight>
                  <a:srgbClr val="FFFFFF"/>
                </a:highlight>
                <a:latin typeface="Courier New"/>
                <a:ea typeface="Courier New"/>
                <a:cs typeface="Courier New"/>
                <a:sym typeface="Courier New"/>
              </a:rPr>
              <a:t>   </a:t>
            </a:r>
            <a:r>
              <a:rPr b="1" i="0" lang="en-GB" sz="1250" u="none" cap="none" strike="noStrike">
                <a:solidFill>
                  <a:srgbClr val="080808"/>
                </a:solidFill>
                <a:highlight>
                  <a:srgbClr val="FFFFFF"/>
                </a:highlight>
                <a:latin typeface="Courier New"/>
                <a:ea typeface="Courier New"/>
                <a:cs typeface="Courier New"/>
                <a:sym typeface="Courier New"/>
              </a:rPr>
              <a:t>response </a:t>
            </a:r>
            <a:r>
              <a:rPr b="0" i="0" lang="en-GB" sz="1250" u="none" cap="none" strike="noStrike">
                <a:solidFill>
                  <a:srgbClr val="080808"/>
                </a:solidFill>
                <a:highlight>
                  <a:srgbClr val="FFFFFF"/>
                </a:highlight>
                <a:latin typeface="Courier New"/>
                <a:ea typeface="Courier New"/>
                <a:cs typeface="Courier New"/>
                <a:sym typeface="Courier New"/>
              </a:rPr>
              <a:t>= requests.patch(</a:t>
            </a:r>
            <a:r>
              <a:rPr b="0" i="0" lang="en-GB" sz="1250" u="none" cap="none" strike="noStrike">
                <a:solidFill>
                  <a:srgbClr val="067D17"/>
                </a:solidFill>
                <a:highlight>
                  <a:srgbClr val="FFFFFF"/>
                </a:highlight>
                <a:latin typeface="Courier New"/>
                <a:ea typeface="Courier New"/>
                <a:cs typeface="Courier New"/>
                <a:sym typeface="Courier New"/>
              </a:rPr>
              <a:t>f'https://simple-books-api.glitch.me/orders/962GD8yfvoXccF42zNHdH'</a:t>
            </a:r>
            <a:r>
              <a:rPr b="0" i="0" lang="en-GB" sz="1250" u="none" cap="none" strike="noStrike">
                <a:solidFill>
                  <a:srgbClr val="080808"/>
                </a:solidFill>
                <a:highlight>
                  <a:srgbClr val="FFFFFF"/>
                </a:highlight>
                <a:latin typeface="Courier New"/>
                <a:ea typeface="Courier New"/>
                <a:cs typeface="Courier New"/>
                <a:sym typeface="Courier New"/>
              </a:rPr>
              <a:t>,headers=header,json=data)</a:t>
            </a:r>
            <a:endParaRPr b="0" i="0" sz="125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GB" sz="1250" u="none" cap="none" strike="noStrike">
                <a:solidFill>
                  <a:srgbClr val="080808"/>
                </a:solidFill>
                <a:highlight>
                  <a:srgbClr val="FFFFFF"/>
                </a:highlight>
                <a:latin typeface="Courier New"/>
                <a:ea typeface="Courier New"/>
                <a:cs typeface="Courier New"/>
                <a:sym typeface="Courier New"/>
              </a:rPr>
              <a:t>   </a:t>
            </a:r>
            <a:r>
              <a:rPr b="0" i="0" lang="en-GB" sz="1250" u="none" cap="none" strike="noStrike">
                <a:solidFill>
                  <a:srgbClr val="0033B3"/>
                </a:solidFill>
                <a:highlight>
                  <a:srgbClr val="FFFFFF"/>
                </a:highlight>
                <a:latin typeface="Courier New"/>
                <a:ea typeface="Courier New"/>
                <a:cs typeface="Courier New"/>
                <a:sym typeface="Courier New"/>
              </a:rPr>
              <a:t>return </a:t>
            </a:r>
            <a:r>
              <a:rPr b="0" i="0" lang="en-GB" sz="1250" u="none" cap="none" strike="noStrike">
                <a:solidFill>
                  <a:srgbClr val="080808"/>
                </a:solidFill>
                <a:highlight>
                  <a:srgbClr val="FFFFFF"/>
                </a:highlight>
                <a:latin typeface="Courier New"/>
                <a:ea typeface="Courier New"/>
                <a:cs typeface="Courier New"/>
                <a:sym typeface="Courier New"/>
              </a:rPr>
              <a:t>response</a:t>
            </a:r>
            <a:endParaRPr b="0" i="0" sz="125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25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90000"/>
              </a:lnSpc>
              <a:spcBef>
                <a:spcPts val="0"/>
              </a:spcBef>
              <a:spcAft>
                <a:spcPts val="0"/>
              </a:spcAft>
              <a:buClr>
                <a:srgbClr val="000000"/>
              </a:buClr>
              <a:buSzPts val="1400"/>
              <a:buFont typeface="Arial"/>
              <a:buNone/>
            </a:pPr>
            <a:r>
              <a:rPr b="0" i="0" lang="en-GB" sz="1400" u="none" cap="none" strike="noStrike">
                <a:solidFill>
                  <a:schemeClr val="lt1"/>
                </a:solidFill>
                <a:latin typeface="Calibri"/>
                <a:ea typeface="Calibri"/>
                <a:cs typeface="Calibri"/>
                <a:sym typeface="Calibri"/>
              </a:rPr>
              <a:t>token = autentificarea care ne autorizeaza sa facem modificari</a:t>
            </a:r>
            <a:endParaRPr b="0" i="0" sz="14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400"/>
              <a:buFont typeface="Arial"/>
              <a:buNone/>
            </a:pPr>
            <a:r>
              <a:rPr b="0" i="0" lang="en-GB" sz="1400" u="none" cap="none" strike="noStrike">
                <a:solidFill>
                  <a:schemeClr val="lt1"/>
                </a:solidFill>
                <a:latin typeface="Calibri"/>
                <a:ea typeface="Calibri"/>
                <a:cs typeface="Calibri"/>
                <a:sym typeface="Calibri"/>
              </a:rPr>
              <a:t>header = aplicarea tokenului</a:t>
            </a:r>
            <a:endParaRPr b="0" i="0" sz="14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400"/>
              <a:buFont typeface="Arial"/>
              <a:buNone/>
            </a:pPr>
            <a:r>
              <a:rPr b="0" i="0" lang="en-GB" sz="1400" u="none" cap="none" strike="noStrike">
                <a:solidFill>
                  <a:schemeClr val="lt1"/>
                </a:solidFill>
                <a:latin typeface="Calibri"/>
                <a:ea typeface="Calibri"/>
                <a:cs typeface="Calibri"/>
                <a:sym typeface="Calibri"/>
              </a:rPr>
              <a:t>data = request body</a:t>
            </a:r>
            <a:endParaRPr b="0" i="0" sz="14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400"/>
              <a:buFont typeface="Arial"/>
              <a:buNone/>
            </a:pPr>
            <a:r>
              <a:rPr b="0" i="0" lang="en-GB" sz="1400" u="none" cap="none" strike="noStrike">
                <a:solidFill>
                  <a:schemeClr val="lt1"/>
                </a:solidFill>
                <a:latin typeface="Calibri"/>
                <a:ea typeface="Calibri"/>
                <a:cs typeface="Calibri"/>
                <a:sym typeface="Calibri"/>
              </a:rPr>
              <a:t>requests.patch = apelarea requestului cu toti parametrii definiti anterior</a:t>
            </a:r>
            <a:endParaRPr b="0" i="0" sz="14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Effect filter="fade" transition="in">
                                      <p:cBhvr>
                                        <p:cTn dur="1000"/>
                                        <p:tgtEl>
                                          <p:spTgt spid="2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animEffect filter="fade" transition="in">
                                      <p:cBhvr>
                                        <p:cTn dur="1000"/>
                                        <p:tgtEl>
                                          <p:spTgt spid="2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2" st="2"/>
                                            </p:txEl>
                                          </p:spTgt>
                                        </p:tgtEl>
                                        <p:attrNameLst>
                                          <p:attrName>style.visibility</p:attrName>
                                        </p:attrNameLst>
                                      </p:cBhvr>
                                      <p:to>
                                        <p:strVal val="visible"/>
                                      </p:to>
                                    </p:set>
                                    <p:animEffect filter="fade" transition="in">
                                      <p:cBhvr>
                                        <p:cTn dur="1000"/>
                                        <p:tgtEl>
                                          <p:spTgt spid="2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3" st="3"/>
                                            </p:txEl>
                                          </p:spTgt>
                                        </p:tgtEl>
                                        <p:attrNameLst>
                                          <p:attrName>style.visibility</p:attrName>
                                        </p:attrNameLst>
                                      </p:cBhvr>
                                      <p:to>
                                        <p:strVal val="visible"/>
                                      </p:to>
                                    </p:set>
                                    <p:animEffect filter="fade" transition="in">
                                      <p:cBhvr>
                                        <p:cTn dur="1000"/>
                                        <p:tgtEl>
                                          <p:spTgt spid="2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4" st="4"/>
                                            </p:txEl>
                                          </p:spTgt>
                                        </p:tgtEl>
                                        <p:attrNameLst>
                                          <p:attrName>style.visibility</p:attrName>
                                        </p:attrNameLst>
                                      </p:cBhvr>
                                      <p:to>
                                        <p:strVal val="visible"/>
                                      </p:to>
                                    </p:set>
                                    <p:animEffect filter="fade" transition="in">
                                      <p:cBhvr>
                                        <p:cTn dur="1000"/>
                                        <p:tgtEl>
                                          <p:spTgt spid="2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5" st="5"/>
                                            </p:txEl>
                                          </p:spTgt>
                                        </p:tgtEl>
                                        <p:attrNameLst>
                                          <p:attrName>style.visibility</p:attrName>
                                        </p:attrNameLst>
                                      </p:cBhvr>
                                      <p:to>
                                        <p:strVal val="visible"/>
                                      </p:to>
                                    </p:set>
                                    <p:animEffect filter="fade" transition="in">
                                      <p:cBhvr>
                                        <p:cTn dur="1000"/>
                                        <p:tgtEl>
                                          <p:spTgt spid="26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6" st="6"/>
                                            </p:txEl>
                                          </p:spTgt>
                                        </p:tgtEl>
                                        <p:attrNameLst>
                                          <p:attrName>style.visibility</p:attrName>
                                        </p:attrNameLst>
                                      </p:cBhvr>
                                      <p:to>
                                        <p:strVal val="visible"/>
                                      </p:to>
                                    </p:set>
                                    <p:animEffect filter="fade" transition="in">
                                      <p:cBhvr>
                                        <p:cTn dur="1000"/>
                                        <p:tgtEl>
                                          <p:spTgt spid="26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7" st="7"/>
                                            </p:txEl>
                                          </p:spTgt>
                                        </p:tgtEl>
                                        <p:attrNameLst>
                                          <p:attrName>style.visibility</p:attrName>
                                        </p:attrNameLst>
                                      </p:cBhvr>
                                      <p:to>
                                        <p:strVal val="visible"/>
                                      </p:to>
                                    </p:set>
                                    <p:animEffect filter="fade" transition="in">
                                      <p:cBhvr>
                                        <p:cTn dur="1000"/>
                                        <p:tgtEl>
                                          <p:spTgt spid="26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8" st="8"/>
                                            </p:txEl>
                                          </p:spTgt>
                                        </p:tgtEl>
                                        <p:attrNameLst>
                                          <p:attrName>style.visibility</p:attrName>
                                        </p:attrNameLst>
                                      </p:cBhvr>
                                      <p:to>
                                        <p:strVal val="visible"/>
                                      </p:to>
                                    </p:set>
                                    <p:animEffect filter="fade" transition="in">
                                      <p:cBhvr>
                                        <p:cTn dur="1000"/>
                                        <p:tgtEl>
                                          <p:spTgt spid="26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9" st="9"/>
                                            </p:txEl>
                                          </p:spTgt>
                                        </p:tgtEl>
                                        <p:attrNameLst>
                                          <p:attrName>style.visibility</p:attrName>
                                        </p:attrNameLst>
                                      </p:cBhvr>
                                      <p:to>
                                        <p:strVal val="visible"/>
                                      </p:to>
                                    </p:set>
                                    <p:animEffect filter="fade" transition="in">
                                      <p:cBhvr>
                                        <p:cTn dur="1000"/>
                                        <p:tgtEl>
                                          <p:spTgt spid="26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0" st="10"/>
                                            </p:txEl>
                                          </p:spTgt>
                                        </p:tgtEl>
                                        <p:attrNameLst>
                                          <p:attrName>style.visibility</p:attrName>
                                        </p:attrNameLst>
                                      </p:cBhvr>
                                      <p:to>
                                        <p:strVal val="visible"/>
                                      </p:to>
                                    </p:set>
                                    <p:animEffect filter="fade" transition="in">
                                      <p:cBhvr>
                                        <p:cTn dur="1000"/>
                                        <p:tgtEl>
                                          <p:spTgt spid="26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1" st="11"/>
                                            </p:txEl>
                                          </p:spTgt>
                                        </p:tgtEl>
                                        <p:attrNameLst>
                                          <p:attrName>style.visibility</p:attrName>
                                        </p:attrNameLst>
                                      </p:cBhvr>
                                      <p:to>
                                        <p:strVal val="visible"/>
                                      </p:to>
                                    </p:set>
                                    <p:animEffect filter="fade" transition="in">
                                      <p:cBhvr>
                                        <p:cTn dur="1000"/>
                                        <p:tgtEl>
                                          <p:spTgt spid="26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2" st="12"/>
                                            </p:txEl>
                                          </p:spTgt>
                                        </p:tgtEl>
                                        <p:attrNameLst>
                                          <p:attrName>style.visibility</p:attrName>
                                        </p:attrNameLst>
                                      </p:cBhvr>
                                      <p:to>
                                        <p:strVal val="visible"/>
                                      </p:to>
                                    </p:set>
                                    <p:animEffect filter="fade" transition="in">
                                      <p:cBhvr>
                                        <p:cTn dur="1000"/>
                                        <p:tgtEl>
                                          <p:spTgt spid="260">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