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Black"/>
      <p:bold r:id="rId12"/>
      <p:boldItalic r:id="rId13"/>
    </p:embeddedFont>
    <p:embeddedFont>
      <p:font typeface="Roboto Thin"/>
      <p:regular r:id="rId14"/>
      <p:bold r:id="rId15"/>
      <p:italic r:id="rId16"/>
      <p:boldItalic r:id="rId17"/>
    </p:embeddedFont>
    <p:embeddedFont>
      <p:font typeface="Roboto"/>
      <p:regular r:id="rId18"/>
      <p:bold r:id="rId19"/>
      <p:italic r:id="rId20"/>
      <p:boldItalic r:id="rId21"/>
    </p:embeddedFont>
    <p:embeddedFont>
      <p:font typeface="Didact Gothic"/>
      <p:regular r:id="rId22"/>
    </p:embeddedFont>
    <p:embeddedFont>
      <p:font typeface="Roboto Light"/>
      <p:regular r:id="rId23"/>
      <p:bold r:id="rId24"/>
      <p:italic r:id="rId25"/>
      <p:boldItalic r:id="rId26"/>
    </p:embeddedFont>
    <p:embeddedFont>
      <p:font typeface="Bree Serif"/>
      <p:regular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hyJXYwjMvQUxM1Nbc7CkkYWaB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DidactGothic-regular.fntdata"/><Relationship Id="rId21" Type="http://schemas.openxmlformats.org/officeDocument/2006/relationships/font" Target="fonts/Roboto-boldItalic.fntdata"/><Relationship Id="rId24" Type="http://schemas.openxmlformats.org/officeDocument/2006/relationships/font" Target="fonts/RobotoLight-bold.fntdata"/><Relationship Id="rId23" Type="http://schemas.openxmlformats.org/officeDocument/2006/relationships/font" Target="fonts/Roboto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boldItalic.fntdata"/><Relationship Id="rId25" Type="http://schemas.openxmlformats.org/officeDocument/2006/relationships/font" Target="fonts/RobotoLight-italic.fntdata"/><Relationship Id="rId28" Type="http://schemas.openxmlformats.org/officeDocument/2006/relationships/font" Target="fonts/RobotoMono-regular.fntdata"/><Relationship Id="rId27" Type="http://schemas.openxmlformats.org/officeDocument/2006/relationships/font" Target="fonts/BreeSerif-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font" Target="fonts/RobotoBlack-boldItalic.fntdata"/><Relationship Id="rId12" Type="http://schemas.openxmlformats.org/officeDocument/2006/relationships/font" Target="fonts/RobotoBlack-bold.fntdata"/><Relationship Id="rId15" Type="http://schemas.openxmlformats.org/officeDocument/2006/relationships/font" Target="fonts/RobotoThin-bold.fntdata"/><Relationship Id="rId14" Type="http://schemas.openxmlformats.org/officeDocument/2006/relationships/font" Target="fonts/RobotoThin-regular.fntdata"/><Relationship Id="rId17" Type="http://schemas.openxmlformats.org/officeDocument/2006/relationships/font" Target="fonts/RobotoThin-boldItalic.fntdata"/><Relationship Id="rId16" Type="http://schemas.openxmlformats.org/officeDocument/2006/relationships/font" Target="fonts/RobotoThin-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d586120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4d586120e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Sesiunea 8</a:t>
            </a:r>
            <a:endParaRPr/>
          </a:p>
        </p:txBody>
      </p:sp>
      <p:sp>
        <p:nvSpPr>
          <p:cNvPr id="99" name="Google Shape;99;p1"/>
          <p:cNvSpPr txBox="1"/>
          <p:nvPr>
            <p:ph idx="1" type="subTitle"/>
          </p:nvPr>
        </p:nvSpPr>
        <p:spPr>
          <a:xfrm>
            <a:off x="4420050" y="4148650"/>
            <a:ext cx="44373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Exercitii</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41580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8 </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87900" y="1873500"/>
            <a:ext cx="8520600" cy="3387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sedimentam cunostintele pe care le-am acumulat pana acum</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4d586120ed_0_1"/>
          <p:cNvSpPr txBox="1"/>
          <p:nvPr>
            <p:ph idx="6" type="ctrTitle"/>
          </p:nvPr>
        </p:nvSpPr>
        <p:spPr>
          <a:xfrm>
            <a:off x="213550" y="440100"/>
            <a:ext cx="1766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Exercitiu</a:t>
            </a:r>
            <a:endParaRPr b="1">
              <a:solidFill>
                <a:schemeClr val="lt2"/>
              </a:solidFill>
              <a:latin typeface="Roboto"/>
              <a:ea typeface="Roboto"/>
              <a:cs typeface="Roboto"/>
              <a:sym typeface="Roboto"/>
            </a:endParaRPr>
          </a:p>
        </p:txBody>
      </p:sp>
      <p:cxnSp>
        <p:nvCxnSpPr>
          <p:cNvPr id="243" name="Google Shape;243;g24d586120ed_0_1"/>
          <p:cNvCxnSpPr/>
          <p:nvPr/>
        </p:nvCxnSpPr>
        <p:spPr>
          <a:xfrm>
            <a:off x="311700" y="12283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24d586120ed_0_1"/>
          <p:cNvSpPr txBox="1"/>
          <p:nvPr/>
        </p:nvSpPr>
        <p:spPr>
          <a:xfrm>
            <a:off x="311700" y="2199250"/>
            <a:ext cx="8520600" cy="1275600"/>
          </a:xfrm>
          <a:prstGeom prst="rect">
            <a:avLst/>
          </a:prstGeom>
          <a:noFill/>
          <a:ln>
            <a:noFill/>
          </a:ln>
        </p:spPr>
        <p:txBody>
          <a:bodyPr anchorCtr="0" anchor="t" bIns="91425" lIns="91425" spcFirstLastPara="1" rIns="91425" wrap="square" tIns="91425">
            <a:spAutoFit/>
          </a:bodyPr>
          <a:lstStyle/>
          <a:p>
            <a:pPr indent="-295275" lvl="0" marL="457200" marR="0" rtl="0" algn="l">
              <a:lnSpc>
                <a:spcPct val="115000"/>
              </a:lnSpc>
              <a:spcBef>
                <a:spcPts val="0"/>
              </a:spcBef>
              <a:spcAft>
                <a:spcPts val="0"/>
              </a:spcAft>
              <a:buClr>
                <a:schemeClr val="lt1"/>
              </a:buClr>
              <a:buSzPts val="1050"/>
              <a:buFont typeface="Roboto"/>
              <a:buChar char="-"/>
            </a:pPr>
            <a:r>
              <a:rPr b="1" i="0" lang="en-GB" sz="1050" u="none" cap="none" strike="noStrike">
                <a:solidFill>
                  <a:schemeClr val="lt1"/>
                </a:solidFill>
                <a:latin typeface="Roboto"/>
                <a:ea typeface="Roboto"/>
                <a:cs typeface="Roboto"/>
                <a:sym typeface="Roboto"/>
              </a:rPr>
              <a:t>Clarificati toate notiunile care considerati ca nu au fost intelese la sesiunile anterioare</a:t>
            </a:r>
            <a:endParaRPr b="1" i="0" sz="1050" u="none" cap="none" strike="noStrike">
              <a:solidFill>
                <a:schemeClr val="lt1"/>
              </a:solidFill>
              <a:latin typeface="Roboto"/>
              <a:ea typeface="Roboto"/>
              <a:cs typeface="Roboto"/>
              <a:sym typeface="Roboto"/>
            </a:endParaRPr>
          </a:p>
          <a:p>
            <a:pPr indent="-295275" lvl="0" marL="457200" marR="0" rtl="0" algn="l">
              <a:lnSpc>
                <a:spcPct val="115000"/>
              </a:lnSpc>
              <a:spcBef>
                <a:spcPts val="0"/>
              </a:spcBef>
              <a:spcAft>
                <a:spcPts val="0"/>
              </a:spcAft>
              <a:buClr>
                <a:schemeClr val="lt1"/>
              </a:buClr>
              <a:buSzPts val="1050"/>
              <a:buFont typeface="Roboto"/>
              <a:buChar char="-"/>
            </a:pPr>
            <a:r>
              <a:rPr b="1" i="0" lang="en-GB" sz="1050" u="none" cap="none" strike="noStrike">
                <a:solidFill>
                  <a:schemeClr val="lt1"/>
                </a:solidFill>
                <a:latin typeface="Roboto"/>
                <a:ea typeface="Roboto"/>
                <a:cs typeface="Roboto"/>
                <a:sym typeface="Roboto"/>
              </a:rPr>
              <a:t>In framework-ul de tip BDD pe care l-ati creat pana acum incercati sa implementati teste cat mai multe si cat mai complexe</a:t>
            </a:r>
            <a:endParaRPr b="1" i="0" sz="1050" u="none" cap="none" strike="noStrike">
              <a:solidFill>
                <a:schemeClr val="lt1"/>
              </a:solidFill>
              <a:latin typeface="Roboto"/>
              <a:ea typeface="Roboto"/>
              <a:cs typeface="Roboto"/>
              <a:sym typeface="Roboto"/>
            </a:endParaRPr>
          </a:p>
          <a:p>
            <a:pPr indent="-295275" lvl="0" marL="457200" marR="0" rtl="0" algn="l">
              <a:lnSpc>
                <a:spcPct val="115000"/>
              </a:lnSpc>
              <a:spcBef>
                <a:spcPts val="0"/>
              </a:spcBef>
              <a:spcAft>
                <a:spcPts val="0"/>
              </a:spcAft>
              <a:buClr>
                <a:schemeClr val="lt1"/>
              </a:buClr>
              <a:buSzPts val="1050"/>
              <a:buFont typeface="Roboto"/>
              <a:buChar char="-"/>
            </a:pPr>
            <a:r>
              <a:rPr b="1" i="0" lang="en-GB" sz="1050" u="none" cap="none" strike="noStrike">
                <a:solidFill>
                  <a:schemeClr val="lt1"/>
                </a:solidFill>
                <a:latin typeface="Roboto"/>
                <a:ea typeface="Roboto"/>
                <a:cs typeface="Roboto"/>
                <a:sym typeface="Roboto"/>
              </a:rPr>
              <a:t>Incercati sa folositi elemente cat mai complexe din conceptele de programare pe care le-ati invatat pana acum. Obiectivul este sa folositi structuri repetitive (for, while, foreach), structuri alternative (if), try except, explicit wait etc</a:t>
            </a:r>
            <a:endParaRPr b="1" i="0" sz="1050" u="none" cap="none" strike="noStrike">
              <a:solidFill>
                <a:schemeClr val="lt1"/>
              </a:solidFill>
              <a:latin typeface="Roboto"/>
              <a:ea typeface="Roboto"/>
              <a:cs typeface="Roboto"/>
              <a:sym typeface="Roboto"/>
            </a:endParaRPr>
          </a:p>
          <a:p>
            <a:pPr indent="-295275" lvl="0" marL="457200" marR="0" rtl="0" algn="l">
              <a:lnSpc>
                <a:spcPct val="115000"/>
              </a:lnSpc>
              <a:spcBef>
                <a:spcPts val="0"/>
              </a:spcBef>
              <a:spcAft>
                <a:spcPts val="0"/>
              </a:spcAft>
              <a:buClr>
                <a:schemeClr val="lt1"/>
              </a:buClr>
              <a:buSzPts val="1050"/>
              <a:buFont typeface="Roboto"/>
              <a:buChar char="-"/>
            </a:pPr>
            <a:r>
              <a:rPr b="1" i="0" lang="en-GB" sz="1050" u="none" cap="none" strike="noStrike">
                <a:solidFill>
                  <a:schemeClr val="lt1"/>
                </a:solidFill>
                <a:latin typeface="Roboto"/>
                <a:ea typeface="Roboto"/>
                <a:cs typeface="Roboto"/>
                <a:sym typeface="Roboto"/>
              </a:rPr>
              <a:t>Identificati alte elemente din programare pe care le-ati invatat pana acum (ex: mostenire, encapsulare, polimorfism, clase, obiecte, functii, metode, librarii etc)</a:t>
            </a:r>
            <a:endParaRPr b="1" i="0" sz="105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