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Roboto Black"/>
      <p:bold r:id="rId12"/>
      <p:boldItalic r:id="rId13"/>
    </p:embeddedFont>
    <p:embeddedFont>
      <p:font typeface="Roboto Thin"/>
      <p:regular r:id="rId14"/>
      <p:bold r:id="rId15"/>
      <p:italic r:id="rId16"/>
      <p:boldItalic r:id="rId17"/>
    </p:embeddedFont>
    <p:embeddedFont>
      <p:font typeface="Roboto"/>
      <p:regular r:id="rId18"/>
      <p:bold r:id="rId19"/>
      <p:italic r:id="rId20"/>
      <p:boldItalic r:id="rId21"/>
    </p:embeddedFont>
    <p:embeddedFont>
      <p:font typeface="Didact Gothic"/>
      <p:regular r:id="rId22"/>
    </p:embeddedFont>
    <p:embeddedFont>
      <p:font typeface="Roboto Light"/>
      <p:regular r:id="rId23"/>
      <p:bold r:id="rId24"/>
      <p:italic r:id="rId25"/>
      <p:boldItalic r:id="rId26"/>
    </p:embeddedFont>
    <p:embeddedFont>
      <p:font typeface="Bree Serif"/>
      <p:regular r:id="rId27"/>
    </p:embeddedFont>
    <p:embeddedFont>
      <p:font typeface="Roboto Mon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2" roundtripDataSignature="AMtx7mgy4m63Ll+VZ+70qN61C+mKL0hc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DidactGothic-regular.fntdata"/><Relationship Id="rId21" Type="http://schemas.openxmlformats.org/officeDocument/2006/relationships/font" Target="fonts/Roboto-boldItalic.fntdata"/><Relationship Id="rId24" Type="http://schemas.openxmlformats.org/officeDocument/2006/relationships/font" Target="fonts/RobotoLight-bold.fntdata"/><Relationship Id="rId23" Type="http://schemas.openxmlformats.org/officeDocument/2006/relationships/font" Target="fonts/RobotoLigh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Light-boldItalic.fntdata"/><Relationship Id="rId25" Type="http://schemas.openxmlformats.org/officeDocument/2006/relationships/font" Target="fonts/RobotoLight-italic.fntdata"/><Relationship Id="rId28" Type="http://schemas.openxmlformats.org/officeDocument/2006/relationships/font" Target="fonts/RobotoMono-regular.fntdata"/><Relationship Id="rId27" Type="http://schemas.openxmlformats.org/officeDocument/2006/relationships/font" Target="fonts/BreeSerif-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Mon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Mono-boldItalic.fntdata"/><Relationship Id="rId30" Type="http://schemas.openxmlformats.org/officeDocument/2006/relationships/font" Target="fonts/RobotoMono-italic.fntdata"/><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font" Target="fonts/RobotoBlack-boldItalic.fntdata"/><Relationship Id="rId12" Type="http://schemas.openxmlformats.org/officeDocument/2006/relationships/font" Target="fonts/RobotoBlack-bold.fntdata"/><Relationship Id="rId15" Type="http://schemas.openxmlformats.org/officeDocument/2006/relationships/font" Target="fonts/RobotoThin-bold.fntdata"/><Relationship Id="rId14" Type="http://schemas.openxmlformats.org/officeDocument/2006/relationships/font" Target="fonts/RobotoThin-regular.fntdata"/><Relationship Id="rId17" Type="http://schemas.openxmlformats.org/officeDocument/2006/relationships/font" Target="fonts/RobotoThin-boldItalic.fntdata"/><Relationship Id="rId16" Type="http://schemas.openxmlformats.org/officeDocument/2006/relationships/font" Target="fonts/RobotoThin-italic.fntdata"/><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a675fac9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2a675fac93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a675fac93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2a675fac93d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a675fac93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2a675fac93d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a675fac93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2a675fac93d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a675fac93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2a675fac93d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a384bfc0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2a384bfc06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7"/>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3000"/>
              <a:buFont typeface="Roboto Black"/>
              <a:buNone/>
              <a:defRPr b="0" sz="30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p:txBody>
      </p:sp>
      <p:sp>
        <p:nvSpPr>
          <p:cNvPr id="11" name="Google Shape;11;p27"/>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69" name="Shape 69"/>
        <p:cNvGrpSpPr/>
        <p:nvPr/>
      </p:nvGrpSpPr>
      <p:grpSpPr>
        <a:xfrm>
          <a:off x="0" y="0"/>
          <a:ext cx="0" cy="0"/>
          <a:chOff x="0" y="0"/>
          <a:chExt cx="0" cy="0"/>
        </a:xfrm>
      </p:grpSpPr>
      <p:sp>
        <p:nvSpPr>
          <p:cNvPr id="70" name="Google Shape;70;p39"/>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1" name="Google Shape;71;p39"/>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2" name="Google Shape;72;p39"/>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3" name="Google Shape;73;p39"/>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4" name="Google Shape;74;p39"/>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5" name="Google Shape;75;p39"/>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6" name="Google Shape;76;p3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77" name="Shape 77"/>
        <p:cNvGrpSpPr/>
        <p:nvPr/>
      </p:nvGrpSpPr>
      <p:grpSpPr>
        <a:xfrm>
          <a:off x="0" y="0"/>
          <a:ext cx="0" cy="0"/>
          <a:chOff x="0" y="0"/>
          <a:chExt cx="0" cy="0"/>
        </a:xfrm>
      </p:grpSpPr>
      <p:sp>
        <p:nvSpPr>
          <p:cNvPr id="78" name="Google Shape;78;p40"/>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Roboto Black"/>
              <a:buNone/>
              <a:defRPr b="0" sz="36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9" name="Google Shape;79;p40"/>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80" name="Shape 80"/>
        <p:cNvGrpSpPr/>
        <p:nvPr/>
      </p:nvGrpSpPr>
      <p:grpSpPr>
        <a:xfrm>
          <a:off x="0" y="0"/>
          <a:ext cx="0" cy="0"/>
          <a:chOff x="0" y="0"/>
          <a:chExt cx="0" cy="0"/>
        </a:xfrm>
      </p:grpSpPr>
      <p:sp>
        <p:nvSpPr>
          <p:cNvPr id="81" name="Google Shape;81;p35"/>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2" name="Google Shape;82;p35"/>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3" name="Google Shape;83;p35"/>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4" name="Google Shape;84;p35"/>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30"/>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0"/>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88" name="Google Shape;88;p30"/>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31"/>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1"/>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92" name="Google Shape;92;p31"/>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93"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12" name="Shape 12"/>
        <p:cNvGrpSpPr/>
        <p:nvPr/>
      </p:nvGrpSpPr>
      <p:grpSpPr>
        <a:xfrm>
          <a:off x="0" y="0"/>
          <a:ext cx="0" cy="0"/>
          <a:chOff x="0" y="0"/>
          <a:chExt cx="0" cy="0"/>
        </a:xfrm>
      </p:grpSpPr>
      <p:sp>
        <p:nvSpPr>
          <p:cNvPr id="13" name="Google Shape;13;p37"/>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4" name="Google Shape;14;p37"/>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 name="Google Shape;15;p37"/>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6" name="Google Shape;16;p37"/>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7" name="Google Shape;17;p37"/>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8" name="Google Shape;18;p37"/>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9" name="Google Shape;19;p37"/>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36"/>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22" name="Shape 22"/>
        <p:cNvGrpSpPr/>
        <p:nvPr/>
      </p:nvGrpSpPr>
      <p:grpSpPr>
        <a:xfrm>
          <a:off x="0" y="0"/>
          <a:ext cx="0" cy="0"/>
          <a:chOff x="0" y="0"/>
          <a:chExt cx="0" cy="0"/>
        </a:xfrm>
      </p:grpSpPr>
      <p:sp>
        <p:nvSpPr>
          <p:cNvPr id="23" name="Google Shape;23;p3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32"/>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5" name="Google Shape;25;p32"/>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6" name="Google Shape;26;p32"/>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7" name="Google Shape;27;p32"/>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8" name="Google Shape;28;p32"/>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9" name="Google Shape;29;p32"/>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0" name="Google Shape;30;p32"/>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1" name="Google Shape;31;p32"/>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2" name="Google Shape;32;p32"/>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3" name="Google Shape;33;p32"/>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4" name="Google Shape;34;p32"/>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5" name="Google Shape;35;p32"/>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6" name="Google Shape;36;p32"/>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7" name="Google Shape;37;p32"/>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8" name="Google Shape;38;p32"/>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9" name="Google Shape;39;p32"/>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0" name="Google Shape;40;p32"/>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1" name="Google Shape;41;p32"/>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38"/>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4" name="Google Shape;44;p38"/>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5" name="Google Shape;45;p38"/>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6" name="Google Shape;46;p38"/>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7" name="Google Shape;47;p38"/>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8" name="Google Shape;48;p38"/>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9" name="Google Shape;49;p38"/>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29"/>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52" name="Google Shape;52;p29"/>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53" name="Google Shape;53;p29"/>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54" name="Shape 54"/>
        <p:cNvGrpSpPr/>
        <p:nvPr/>
      </p:nvGrpSpPr>
      <p:grpSpPr>
        <a:xfrm>
          <a:off x="0" y="0"/>
          <a:ext cx="0" cy="0"/>
          <a:chOff x="0" y="0"/>
          <a:chExt cx="0" cy="0"/>
        </a:xfrm>
      </p:grpSpPr>
      <p:sp>
        <p:nvSpPr>
          <p:cNvPr id="55" name="Google Shape;55;p28"/>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33"/>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8" name="Google Shape;58;p33"/>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9" name="Google Shape;59;p33"/>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0" name="Google Shape;60;p33"/>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1" name="Google Shape;61;p33"/>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2" name="Google Shape;62;p33"/>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3" name="Google Shape;63;p3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34"/>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6" name="Google Shape;66;p34"/>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7" name="Google Shape;67;p34"/>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8" name="Google Shape;68;p34"/>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1.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Roboto Black"/>
              <a:buNone/>
              <a:defRPr b="0" i="0" sz="2800" u="none" cap="none" strike="noStrike">
                <a:solidFill>
                  <a:schemeClr val="lt1"/>
                </a:solidFill>
                <a:latin typeface="Roboto Black"/>
                <a:ea typeface="Roboto Black"/>
                <a:cs typeface="Roboto Black"/>
                <a:sym typeface="Roboto Black"/>
              </a:defRPr>
            </a:lvl1pPr>
            <a:lvl2pPr lvl="1"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2pPr>
            <a:lvl3pPr lvl="2"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3pPr>
            <a:lvl4pPr lvl="3"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4pPr>
            <a:lvl5pPr lvl="4"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5pPr>
            <a:lvl6pPr lvl="5"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6pPr>
            <a:lvl7pPr lvl="6"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7pPr>
            <a:lvl8pPr lvl="7"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8pPr>
            <a:lvl9pPr lvl="8"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Roboto Light"/>
              <a:buChar char="●"/>
              <a:defRPr b="0" i="0" sz="1800" u="none" cap="none" strike="noStrike">
                <a:solidFill>
                  <a:schemeClr val="lt1"/>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9pPr>
          </a:lstStyle>
          <a:p/>
        </p:txBody>
      </p:sp>
      <p:pic>
        <p:nvPicPr>
          <p:cNvPr id="8" name="Google Shape;8;p26"/>
          <p:cNvPicPr preferRelativeResize="0"/>
          <p:nvPr/>
        </p:nvPicPr>
        <p:blipFill rotWithShape="1">
          <a:blip r:embed="rId1">
            <a:alphaModFix/>
          </a:blip>
          <a:srcRect b="0" l="0" r="0" t="0"/>
          <a:stretch/>
        </p:blipFill>
        <p:spPr>
          <a:xfrm>
            <a:off x="7785930" y="98225"/>
            <a:ext cx="1229945" cy="34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developer.spotify.com/documentation/web-api/referenc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developer.spotify.com/dashboard/" TargetMode="External"/><Relationship Id="rId4" Type="http://schemas.openxmlformats.org/officeDocument/2006/relationships/hyperlink" Target="http://itfactory/callback" TargetMode="External"/><Relationship Id="rId5" Type="http://schemas.openxmlformats.org/officeDocument/2006/relationships/hyperlink" Target="http://aplicatiecurs/callback" TargetMode="External"/><Relationship Id="rId6" Type="http://schemas.openxmlformats.org/officeDocument/2006/relationships/image" Target="../media/image3.png"/><Relationship Id="rId7"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accounts.spotify.com/api/token" TargetMode="External"/><Relationship Id="rId4" Type="http://schemas.openxmlformats.org/officeDocument/2006/relationships/hyperlink" Target="https://www.base64encode.org/" TargetMode="External"/><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forms.gle/Z8uxk5puekqBA8Bt9"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4429950" y="3670025"/>
            <a:ext cx="45528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GB"/>
              <a:t>Autentificare Spotify API</a:t>
            </a:r>
            <a:endParaRPr/>
          </a:p>
        </p:txBody>
      </p:sp>
      <p:sp>
        <p:nvSpPr>
          <p:cNvPr id="99" name="Google Shape;99;p1"/>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2a675fac93d_0_0"/>
          <p:cNvSpPr txBox="1"/>
          <p:nvPr>
            <p:ph idx="6" type="ctrTitle"/>
          </p:nvPr>
        </p:nvSpPr>
        <p:spPr>
          <a:xfrm>
            <a:off x="311700" y="35440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solidFill>
                  <a:schemeClr val="accent1"/>
                </a:solidFill>
              </a:rPr>
              <a:t>Testare API Spotify</a:t>
            </a:r>
            <a:endParaRPr b="1">
              <a:solidFill>
                <a:schemeClr val="accent1"/>
              </a:solidFill>
              <a:latin typeface="Roboto"/>
              <a:ea typeface="Roboto"/>
              <a:cs typeface="Roboto"/>
              <a:sym typeface="Roboto"/>
            </a:endParaRPr>
          </a:p>
        </p:txBody>
      </p:sp>
      <p:cxnSp>
        <p:nvCxnSpPr>
          <p:cNvPr id="207" name="Google Shape;207;g2a675fac93d_0_0"/>
          <p:cNvCxnSpPr/>
          <p:nvPr/>
        </p:nvCxnSpPr>
        <p:spPr>
          <a:xfrm>
            <a:off x="311700" y="961000"/>
            <a:ext cx="8520600" cy="0"/>
          </a:xfrm>
          <a:prstGeom prst="straightConnector1">
            <a:avLst/>
          </a:prstGeom>
          <a:noFill/>
          <a:ln cap="flat" cmpd="sng" w="9525">
            <a:solidFill>
              <a:schemeClr val="accent1"/>
            </a:solidFill>
            <a:prstDash val="solid"/>
            <a:round/>
            <a:headEnd len="sm" w="sm" type="none"/>
            <a:tailEnd len="sm" w="sm" type="none"/>
          </a:ln>
        </p:spPr>
      </p:cxnSp>
      <p:sp>
        <p:nvSpPr>
          <p:cNvPr id="208" name="Google Shape;208;g2a675fac93d_0_0"/>
          <p:cNvSpPr txBox="1"/>
          <p:nvPr/>
        </p:nvSpPr>
        <p:spPr>
          <a:xfrm>
            <a:off x="311700" y="1079175"/>
            <a:ext cx="8520600" cy="39711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200"/>
              <a:buFont typeface="Arial"/>
              <a:buNone/>
            </a:pPr>
            <a:r>
              <a:rPr b="0" i="0" lang="en-GB" sz="1200" u="none" cap="none" strike="noStrike">
                <a:solidFill>
                  <a:schemeClr val="lt1"/>
                </a:solidFill>
                <a:latin typeface="Calibri"/>
                <a:ea typeface="Calibri"/>
                <a:cs typeface="Calibri"/>
                <a:sym typeface="Calibri"/>
              </a:rPr>
              <a:t>Cand doriti sa lucrati în plus pe o aplicație real-life și sa va puneti la incercare skill-urile de testeri de API, o optiune buna este testarea API-ului public de Spotify. Pentru acest studiu individual trebuie sa indepliniti următoarele obiective:</a:t>
            </a:r>
            <a:endParaRPr b="0" i="0" sz="1200" u="none" cap="none" strike="noStrike">
              <a:solidFill>
                <a:schemeClr val="lt1"/>
              </a:solidFill>
              <a:latin typeface="Calibri"/>
              <a:ea typeface="Calibri"/>
              <a:cs typeface="Calibri"/>
              <a:sym typeface="Calibri"/>
            </a:endParaRPr>
          </a:p>
          <a:p>
            <a:pPr indent="-304800" lvl="0" marL="457200" marR="0" rtl="0" algn="l">
              <a:lnSpc>
                <a:spcPct val="150000"/>
              </a:lnSpc>
              <a:spcBef>
                <a:spcPts val="0"/>
              </a:spcBef>
              <a:spcAft>
                <a:spcPts val="0"/>
              </a:spcAft>
              <a:buClr>
                <a:schemeClr val="lt1"/>
              </a:buClr>
              <a:buSzPts val="1200"/>
              <a:buFont typeface="Calibri"/>
              <a:buChar char="-"/>
            </a:pPr>
            <a:r>
              <a:rPr b="0" i="0" lang="en-GB" sz="1200" u="none" cap="none" strike="noStrike">
                <a:solidFill>
                  <a:schemeClr val="lt1"/>
                </a:solidFill>
                <a:latin typeface="Calibri"/>
                <a:ea typeface="Calibri"/>
                <a:cs typeface="Calibri"/>
                <a:sym typeface="Calibri"/>
              </a:rPr>
              <a:t>Sa implementati requesturile direct în postman așa cum ati facut la sesiunea practica, conform documentatiei</a:t>
            </a:r>
            <a:endParaRPr b="0" i="0" sz="1200" u="none" cap="none" strike="noStrike">
              <a:solidFill>
                <a:schemeClr val="lt1"/>
              </a:solidFill>
              <a:latin typeface="Calibri"/>
              <a:ea typeface="Calibri"/>
              <a:cs typeface="Calibri"/>
              <a:sym typeface="Calibri"/>
            </a:endParaRPr>
          </a:p>
          <a:p>
            <a:pPr indent="-304800" lvl="0" marL="457200" marR="0" rtl="0" algn="l">
              <a:lnSpc>
                <a:spcPct val="150000"/>
              </a:lnSpc>
              <a:spcBef>
                <a:spcPts val="0"/>
              </a:spcBef>
              <a:spcAft>
                <a:spcPts val="0"/>
              </a:spcAft>
              <a:buClr>
                <a:schemeClr val="lt1"/>
              </a:buClr>
              <a:buSzPts val="1200"/>
              <a:buFont typeface="Calibri"/>
              <a:buChar char="-"/>
            </a:pPr>
            <a:r>
              <a:rPr b="0" i="0" lang="en-GB" sz="1200" u="none" cap="none" strike="noStrike">
                <a:solidFill>
                  <a:schemeClr val="lt1"/>
                </a:solidFill>
                <a:latin typeface="Calibri"/>
                <a:ea typeface="Calibri"/>
                <a:cs typeface="Calibri"/>
                <a:sym typeface="Calibri"/>
              </a:rPr>
              <a:t>Sa scrieti teste in java script in tab-ul de tests asa cum ati facut la sesiunea workshop</a:t>
            </a:r>
            <a:endParaRPr b="0" i="0" sz="1200" u="none" cap="none" strike="noStrike">
              <a:solidFill>
                <a:schemeClr val="lt1"/>
              </a:solidFill>
              <a:latin typeface="Calibri"/>
              <a:ea typeface="Calibri"/>
              <a:cs typeface="Calibri"/>
              <a:sym typeface="Calibri"/>
            </a:endParaRPr>
          </a:p>
          <a:p>
            <a:pPr indent="-304800" lvl="0" marL="457200" marR="0" rtl="0" algn="l">
              <a:lnSpc>
                <a:spcPct val="150000"/>
              </a:lnSpc>
              <a:spcBef>
                <a:spcPts val="0"/>
              </a:spcBef>
              <a:spcAft>
                <a:spcPts val="0"/>
              </a:spcAft>
              <a:buClr>
                <a:schemeClr val="lt1"/>
              </a:buClr>
              <a:buSzPts val="1200"/>
              <a:buFont typeface="Calibri"/>
              <a:buChar char="-"/>
            </a:pPr>
            <a:r>
              <a:rPr b="0" i="0" lang="en-GB" sz="1200" u="none" cap="none" strike="noStrike">
                <a:solidFill>
                  <a:schemeClr val="lt1"/>
                </a:solidFill>
                <a:latin typeface="Calibri"/>
                <a:ea typeface="Calibri"/>
                <a:cs typeface="Calibri"/>
                <a:sym typeface="Calibri"/>
              </a:rPr>
              <a:t>Sa rulati testele direct din newman în terminalul laptopului / calculatorului</a:t>
            </a:r>
            <a:endParaRPr b="0" i="0" sz="1200" u="none" cap="none" strike="noStrike">
              <a:solidFill>
                <a:schemeClr val="lt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200"/>
              <a:buFont typeface="Arial"/>
              <a:buNone/>
            </a:pPr>
            <a:r>
              <a:rPr b="0" i="0" lang="en-GB" sz="1200" u="none" cap="none" strike="noStrike">
                <a:solidFill>
                  <a:schemeClr val="lt1"/>
                </a:solidFill>
                <a:latin typeface="Calibri"/>
                <a:ea typeface="Calibri"/>
                <a:cs typeface="Calibri"/>
                <a:sym typeface="Calibri"/>
              </a:rPr>
              <a:t>Tema asta nu are data limita, așadar puteți sa o faceti în ritmul vostru. Important este sa lucrati cat mai mult posibil astfel incat sa va aprofundati cunoștințele. Veti incepe sa lucrati impreuna la clasa, iar ce nu terminati impreuna va continua fiecare pe cont propriu cat de mult va putea. Fiecare isi va pune la portofoliul final proiectul propriu care va contine ce ati facut impreuna plus ce a facut fiecare individual.</a:t>
            </a:r>
            <a:endParaRPr b="0" i="0" sz="1200" u="none" cap="none" strike="noStrike">
              <a:solidFill>
                <a:schemeClr val="lt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200"/>
              <a:buFont typeface="Arial"/>
              <a:buNone/>
            </a:pPr>
            <a:r>
              <a:rPr b="0" i="0" lang="en-GB" sz="1200" u="none" cap="none" strike="noStrike">
                <a:solidFill>
                  <a:schemeClr val="lt1"/>
                </a:solidFill>
                <a:latin typeface="Calibri"/>
                <a:ea typeface="Calibri"/>
                <a:cs typeface="Calibri"/>
                <a:sym typeface="Calibri"/>
              </a:rPr>
              <a:t>Daca va blocati in orice moment in generarea tokenului sau folosirea API-ului va recomand sa dati tag trainerului de la curs sau trainerului coordonator (gabriela.radulescu@mindeck-tech.com)</a:t>
            </a:r>
            <a:endParaRPr b="0" i="0" sz="1200" u="none" cap="none" strike="noStrike">
              <a:solidFill>
                <a:schemeClr val="lt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0" st="0"/>
                                            </p:txEl>
                                          </p:spTgt>
                                        </p:tgtEl>
                                        <p:attrNameLst>
                                          <p:attrName>style.visibility</p:attrName>
                                        </p:attrNameLst>
                                      </p:cBhvr>
                                      <p:to>
                                        <p:strVal val="visible"/>
                                      </p:to>
                                    </p:set>
                                    <p:animEffect filter="fade" transition="in">
                                      <p:cBhvr>
                                        <p:cTn dur="1000"/>
                                        <p:tgtEl>
                                          <p:spTgt spid="2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1" st="1"/>
                                            </p:txEl>
                                          </p:spTgt>
                                        </p:tgtEl>
                                        <p:attrNameLst>
                                          <p:attrName>style.visibility</p:attrName>
                                        </p:attrNameLst>
                                      </p:cBhvr>
                                      <p:to>
                                        <p:strVal val="visible"/>
                                      </p:to>
                                    </p:set>
                                    <p:animEffect filter="fade" transition="in">
                                      <p:cBhvr>
                                        <p:cTn dur="1000"/>
                                        <p:tgtEl>
                                          <p:spTgt spid="2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2" st="2"/>
                                            </p:txEl>
                                          </p:spTgt>
                                        </p:tgtEl>
                                        <p:attrNameLst>
                                          <p:attrName>style.visibility</p:attrName>
                                        </p:attrNameLst>
                                      </p:cBhvr>
                                      <p:to>
                                        <p:strVal val="visible"/>
                                      </p:to>
                                    </p:set>
                                    <p:animEffect filter="fade" transition="in">
                                      <p:cBhvr>
                                        <p:cTn dur="1000"/>
                                        <p:tgtEl>
                                          <p:spTgt spid="2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3" st="3"/>
                                            </p:txEl>
                                          </p:spTgt>
                                        </p:tgtEl>
                                        <p:attrNameLst>
                                          <p:attrName>style.visibility</p:attrName>
                                        </p:attrNameLst>
                                      </p:cBhvr>
                                      <p:to>
                                        <p:strVal val="visible"/>
                                      </p:to>
                                    </p:set>
                                    <p:animEffect filter="fade" transition="in">
                                      <p:cBhvr>
                                        <p:cTn dur="1000"/>
                                        <p:tgtEl>
                                          <p:spTgt spid="2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4" st="4"/>
                                            </p:txEl>
                                          </p:spTgt>
                                        </p:tgtEl>
                                        <p:attrNameLst>
                                          <p:attrName>style.visibility</p:attrName>
                                        </p:attrNameLst>
                                      </p:cBhvr>
                                      <p:to>
                                        <p:strVal val="visible"/>
                                      </p:to>
                                    </p:set>
                                    <p:animEffect filter="fade" transition="in">
                                      <p:cBhvr>
                                        <p:cTn dur="1000"/>
                                        <p:tgtEl>
                                          <p:spTgt spid="20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5" st="5"/>
                                            </p:txEl>
                                          </p:spTgt>
                                        </p:tgtEl>
                                        <p:attrNameLst>
                                          <p:attrName>style.visibility</p:attrName>
                                        </p:attrNameLst>
                                      </p:cBhvr>
                                      <p:to>
                                        <p:strVal val="visible"/>
                                      </p:to>
                                    </p:set>
                                    <p:animEffect filter="fade" transition="in">
                                      <p:cBhvr>
                                        <p:cTn dur="1000"/>
                                        <p:tgtEl>
                                          <p:spTgt spid="20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6" st="6"/>
                                            </p:txEl>
                                          </p:spTgt>
                                        </p:tgtEl>
                                        <p:attrNameLst>
                                          <p:attrName>style.visibility</p:attrName>
                                        </p:attrNameLst>
                                      </p:cBhvr>
                                      <p:to>
                                        <p:strVal val="visible"/>
                                      </p:to>
                                    </p:set>
                                    <p:animEffect filter="fade" transition="in">
                                      <p:cBhvr>
                                        <p:cTn dur="1000"/>
                                        <p:tgtEl>
                                          <p:spTgt spid="20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7" st="7"/>
                                            </p:txEl>
                                          </p:spTgt>
                                        </p:tgtEl>
                                        <p:attrNameLst>
                                          <p:attrName>style.visibility</p:attrName>
                                        </p:attrNameLst>
                                      </p:cBhvr>
                                      <p:to>
                                        <p:strVal val="visible"/>
                                      </p:to>
                                    </p:set>
                                    <p:animEffect filter="fade" transition="in">
                                      <p:cBhvr>
                                        <p:cTn dur="1000"/>
                                        <p:tgtEl>
                                          <p:spTgt spid="20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8" st="8"/>
                                            </p:txEl>
                                          </p:spTgt>
                                        </p:tgtEl>
                                        <p:attrNameLst>
                                          <p:attrName>style.visibility</p:attrName>
                                        </p:attrNameLst>
                                      </p:cBhvr>
                                      <p:to>
                                        <p:strVal val="visible"/>
                                      </p:to>
                                    </p:set>
                                    <p:animEffect filter="fade" transition="in">
                                      <p:cBhvr>
                                        <p:cTn dur="1000"/>
                                        <p:tgtEl>
                                          <p:spTgt spid="20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2a675fac93d_0_6"/>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solidFill>
                  <a:schemeClr val="accent1"/>
                </a:solidFill>
              </a:rPr>
              <a:t>Linkuri Initiale</a:t>
            </a:r>
            <a:endParaRPr b="1">
              <a:solidFill>
                <a:schemeClr val="accent1"/>
              </a:solidFill>
              <a:latin typeface="Roboto"/>
              <a:ea typeface="Roboto"/>
              <a:cs typeface="Roboto"/>
              <a:sym typeface="Roboto"/>
            </a:endParaRPr>
          </a:p>
        </p:txBody>
      </p:sp>
      <p:cxnSp>
        <p:nvCxnSpPr>
          <p:cNvPr id="214" name="Google Shape;214;g2a675fac93d_0_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15" name="Google Shape;215;g2a675fac93d_0_6"/>
          <p:cNvSpPr txBox="1"/>
          <p:nvPr/>
        </p:nvSpPr>
        <p:spPr>
          <a:xfrm>
            <a:off x="311700" y="2498850"/>
            <a:ext cx="85206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200"/>
              <a:buFont typeface="Arial"/>
              <a:buNone/>
            </a:pPr>
            <a:r>
              <a:rPr b="1" i="0" lang="en-GB" sz="1200" u="none" cap="none" strike="noStrike">
                <a:solidFill>
                  <a:schemeClr val="accent1"/>
                </a:solidFill>
                <a:latin typeface="Calibri"/>
                <a:ea typeface="Calibri"/>
                <a:cs typeface="Calibri"/>
                <a:sym typeface="Calibri"/>
              </a:rPr>
              <a:t>Link acces API:</a:t>
            </a:r>
            <a:r>
              <a:rPr b="0" i="0" lang="en-GB" sz="1200" u="none" cap="none" strike="noStrike">
                <a:solidFill>
                  <a:schemeClr val="lt1"/>
                </a:solidFill>
                <a:latin typeface="Calibri"/>
                <a:ea typeface="Calibri"/>
                <a:cs typeface="Calibri"/>
                <a:sym typeface="Calibri"/>
              </a:rPr>
              <a:t> </a:t>
            </a:r>
            <a:r>
              <a:rPr b="0" i="0" lang="en-GB" sz="1200" u="sng" cap="none" strike="noStrike">
                <a:solidFill>
                  <a:schemeClr val="lt1"/>
                </a:solidFill>
                <a:latin typeface="Calibri"/>
                <a:ea typeface="Calibri"/>
                <a:cs typeface="Calibri"/>
                <a:sym typeface="Calibri"/>
                <a:hlinkClick r:id="rId3">
                  <a:extLst>
                    <a:ext uri="{A12FA001-AC4F-418D-AE19-62706E023703}">
                      <ahyp:hlinkClr val="tx"/>
                    </a:ext>
                  </a:extLst>
                </a:hlinkClick>
              </a:rPr>
              <a:t>https://developer.spotify.com/documentation/web-api/reference/#/</a:t>
            </a:r>
            <a:endParaRPr b="0" i="0" sz="1200" u="sng" cap="none" strike="noStrike">
              <a:solidFill>
                <a:schemeClr val="lt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200"/>
              <a:buFont typeface="Arial"/>
              <a:buNone/>
            </a:pPr>
            <a:r>
              <a:t/>
            </a:r>
            <a:endParaRPr b="0" i="0" sz="1200" u="sng" cap="none" strike="noStrike">
              <a:solidFill>
                <a:schemeClr val="lt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200"/>
              <a:buFont typeface="Arial"/>
              <a:buNone/>
            </a:pPr>
            <a:r>
              <a:rPr b="1" i="0" lang="en-GB" sz="1200" u="none" cap="none" strike="noStrike">
                <a:solidFill>
                  <a:schemeClr val="accent1"/>
                </a:solidFill>
                <a:latin typeface="Calibri"/>
                <a:ea typeface="Calibri"/>
                <a:cs typeface="Calibri"/>
                <a:sym typeface="Calibri"/>
              </a:rPr>
              <a:t>Documentatie autentificare: </a:t>
            </a:r>
            <a:r>
              <a:rPr b="0" i="0" lang="en-GB" sz="1200" u="sng" cap="none" strike="noStrike">
                <a:solidFill>
                  <a:schemeClr val="lt1"/>
                </a:solidFill>
                <a:latin typeface="Calibri"/>
                <a:ea typeface="Calibri"/>
                <a:cs typeface="Calibri"/>
                <a:sym typeface="Calibri"/>
              </a:rPr>
              <a:t>https://developer.spotify.com/documentation/general/guides/authorization/</a:t>
            </a:r>
            <a:endParaRPr b="0" i="0" sz="1200" u="sng"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0" st="0"/>
                                            </p:txEl>
                                          </p:spTgt>
                                        </p:tgtEl>
                                        <p:attrNameLst>
                                          <p:attrName>style.visibility</p:attrName>
                                        </p:attrNameLst>
                                      </p:cBhvr>
                                      <p:to>
                                        <p:strVal val="visible"/>
                                      </p:to>
                                    </p:set>
                                    <p:animEffect filter="fade" transition="in">
                                      <p:cBhvr>
                                        <p:cTn dur="1000"/>
                                        <p:tgtEl>
                                          <p:spTgt spid="2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1" st="1"/>
                                            </p:txEl>
                                          </p:spTgt>
                                        </p:tgtEl>
                                        <p:attrNameLst>
                                          <p:attrName>style.visibility</p:attrName>
                                        </p:attrNameLst>
                                      </p:cBhvr>
                                      <p:to>
                                        <p:strVal val="visible"/>
                                      </p:to>
                                    </p:set>
                                    <p:animEffect filter="fade" transition="in">
                                      <p:cBhvr>
                                        <p:cTn dur="1000"/>
                                        <p:tgtEl>
                                          <p:spTgt spid="2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2" st="2"/>
                                            </p:txEl>
                                          </p:spTgt>
                                        </p:tgtEl>
                                        <p:attrNameLst>
                                          <p:attrName>style.visibility</p:attrName>
                                        </p:attrNameLst>
                                      </p:cBhvr>
                                      <p:to>
                                        <p:strVal val="visible"/>
                                      </p:to>
                                    </p:set>
                                    <p:animEffect filter="fade" transition="in">
                                      <p:cBhvr>
                                        <p:cTn dur="1000"/>
                                        <p:tgtEl>
                                          <p:spTgt spid="21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2a675fac93d_0_12"/>
          <p:cNvSpPr txBox="1"/>
          <p:nvPr>
            <p:ph idx="6" type="ctrTitle"/>
          </p:nvPr>
        </p:nvSpPr>
        <p:spPr>
          <a:xfrm>
            <a:off x="311700" y="444400"/>
            <a:ext cx="8008200" cy="806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solidFill>
                  <a:schemeClr val="accent1"/>
                </a:solidFill>
              </a:rPr>
              <a:t>Cum ne autentificam? </a:t>
            </a:r>
            <a:endParaRPr>
              <a:solidFill>
                <a:schemeClr val="accent1"/>
              </a:solidFill>
            </a:endParaRPr>
          </a:p>
          <a:p>
            <a:pPr indent="-323850" lvl="0" marL="457200" rtl="0" algn="ctr">
              <a:lnSpc>
                <a:spcPct val="100000"/>
              </a:lnSpc>
              <a:spcBef>
                <a:spcPts val="0"/>
              </a:spcBef>
              <a:spcAft>
                <a:spcPts val="0"/>
              </a:spcAft>
              <a:buClr>
                <a:schemeClr val="accent1"/>
              </a:buClr>
              <a:buSzPts val="1500"/>
              <a:buChar char="-"/>
            </a:pPr>
            <a:r>
              <a:rPr lang="en-GB" sz="1500">
                <a:solidFill>
                  <a:schemeClr val="accent1"/>
                </a:solidFill>
              </a:rPr>
              <a:t>Creare  Aplicatie Dashboard -&gt; obligatoriu pentru toate formele de autentificare  - </a:t>
            </a:r>
            <a:endParaRPr sz="1500">
              <a:solidFill>
                <a:schemeClr val="accent1"/>
              </a:solidFill>
            </a:endParaRPr>
          </a:p>
        </p:txBody>
      </p:sp>
      <p:sp>
        <p:nvSpPr>
          <p:cNvPr id="221" name="Google Shape;221;g2a675fac93d_0_12"/>
          <p:cNvSpPr txBox="1"/>
          <p:nvPr/>
        </p:nvSpPr>
        <p:spPr>
          <a:xfrm>
            <a:off x="403750" y="1863700"/>
            <a:ext cx="6678000" cy="22779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lt1"/>
              </a:buClr>
              <a:buSzPts val="1400"/>
              <a:buFont typeface="Roboto Light"/>
              <a:buAutoNum type="arabicPeriod"/>
            </a:pPr>
            <a:r>
              <a:rPr b="0" i="0" lang="en-GB" sz="1400" u="none" cap="none" strike="noStrike">
                <a:solidFill>
                  <a:schemeClr val="lt1"/>
                </a:solidFill>
                <a:latin typeface="Roboto Light"/>
                <a:ea typeface="Roboto Light"/>
                <a:cs typeface="Roboto Light"/>
                <a:sym typeface="Roboto Light"/>
              </a:rPr>
              <a:t>Intra pe spotify.com si creeaza un cont de utilizator nou</a:t>
            </a:r>
            <a:endParaRPr b="0" i="0" sz="1400" u="none" cap="none" strike="noStrike">
              <a:solidFill>
                <a:schemeClr val="lt1"/>
              </a:solidFill>
              <a:latin typeface="Roboto Light"/>
              <a:ea typeface="Roboto Light"/>
              <a:cs typeface="Roboto Light"/>
              <a:sym typeface="Roboto Light"/>
            </a:endParaRPr>
          </a:p>
          <a:p>
            <a:pPr indent="-317500" lvl="0" marL="457200" marR="0" rtl="0" algn="l">
              <a:lnSpc>
                <a:spcPct val="100000"/>
              </a:lnSpc>
              <a:spcBef>
                <a:spcPts val="0"/>
              </a:spcBef>
              <a:spcAft>
                <a:spcPts val="0"/>
              </a:spcAft>
              <a:buClr>
                <a:schemeClr val="lt1"/>
              </a:buClr>
              <a:buSzPts val="1400"/>
              <a:buFont typeface="Roboto Light"/>
              <a:buAutoNum type="arabicPeriod"/>
            </a:pPr>
            <a:r>
              <a:rPr b="0" i="0" lang="en-GB" sz="1400" u="none" cap="none" strike="noStrike">
                <a:solidFill>
                  <a:schemeClr val="lt1"/>
                </a:solidFill>
                <a:latin typeface="Roboto Light"/>
                <a:ea typeface="Roboto Light"/>
                <a:cs typeface="Roboto Light"/>
                <a:sym typeface="Roboto Light"/>
              </a:rPr>
              <a:t>Intra in </a:t>
            </a:r>
            <a:r>
              <a:rPr b="0" i="0" lang="en-GB" sz="1400" u="sng" cap="none" strike="noStrike">
                <a:solidFill>
                  <a:schemeClr val="hlink"/>
                </a:solidFill>
                <a:latin typeface="Roboto Light"/>
                <a:ea typeface="Roboto Light"/>
                <a:cs typeface="Roboto Light"/>
                <a:sym typeface="Roboto Light"/>
                <a:hlinkClick r:id="rId3"/>
              </a:rPr>
              <a:t>dashboard</a:t>
            </a:r>
            <a:r>
              <a:rPr b="0" i="0" lang="en-GB" sz="1400" u="none" cap="none" strike="noStrike">
                <a:solidFill>
                  <a:schemeClr val="lt1"/>
                </a:solidFill>
                <a:latin typeface="Roboto Light"/>
                <a:ea typeface="Roboto Light"/>
                <a:cs typeface="Roboto Light"/>
                <a:sym typeface="Roboto Light"/>
              </a:rPr>
              <a:t> si conecteaza-te cu contul de utilizator pe care l-ai creat</a:t>
            </a:r>
            <a:endParaRPr b="0" i="0" sz="1400" u="none" cap="none" strike="noStrike">
              <a:solidFill>
                <a:schemeClr val="lt1"/>
              </a:solidFill>
              <a:latin typeface="Roboto Light"/>
              <a:ea typeface="Roboto Light"/>
              <a:cs typeface="Roboto Light"/>
              <a:sym typeface="Roboto Light"/>
            </a:endParaRPr>
          </a:p>
          <a:p>
            <a:pPr indent="-317500" lvl="0" marL="457200" marR="0" rtl="0" algn="l">
              <a:lnSpc>
                <a:spcPct val="100000"/>
              </a:lnSpc>
              <a:spcBef>
                <a:spcPts val="0"/>
              </a:spcBef>
              <a:spcAft>
                <a:spcPts val="0"/>
              </a:spcAft>
              <a:buClr>
                <a:schemeClr val="lt1"/>
              </a:buClr>
              <a:buSzPts val="1400"/>
              <a:buFont typeface="Roboto Light"/>
              <a:buAutoNum type="arabicPeriod"/>
            </a:pPr>
            <a:r>
              <a:rPr b="0" i="0" lang="en-GB" sz="1400" u="none" cap="none" strike="noStrike">
                <a:solidFill>
                  <a:schemeClr val="lt1"/>
                </a:solidFill>
                <a:latin typeface="Roboto Light"/>
                <a:ea typeface="Roboto Light"/>
                <a:cs typeface="Roboto Light"/>
                <a:sym typeface="Roboto Light"/>
              </a:rPr>
              <a:t>Click pe butonul </a:t>
            </a:r>
            <a:r>
              <a:rPr b="1" i="1" lang="en-GB" sz="1400" u="none" cap="none" strike="noStrike">
                <a:solidFill>
                  <a:schemeClr val="lt1"/>
                </a:solidFill>
                <a:latin typeface="Roboto"/>
                <a:ea typeface="Roboto"/>
                <a:cs typeface="Roboto"/>
                <a:sym typeface="Roboto"/>
              </a:rPr>
              <a:t>Create an app</a:t>
            </a:r>
            <a:endParaRPr b="1" i="1"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Light"/>
              <a:buAutoNum type="arabicPeriod"/>
            </a:pPr>
            <a:r>
              <a:rPr b="0" i="0" lang="en-GB" sz="1400" u="none" cap="none" strike="noStrike">
                <a:solidFill>
                  <a:schemeClr val="lt1"/>
                </a:solidFill>
                <a:latin typeface="Roboto Light"/>
                <a:ea typeface="Roboto Light"/>
                <a:cs typeface="Roboto Light"/>
                <a:sym typeface="Roboto Light"/>
              </a:rPr>
              <a:t>Introdu un nume si o descriere pentru aplicatia nou creata</a:t>
            </a:r>
            <a:endParaRPr b="0" i="0" sz="1400" u="none" cap="none" strike="noStrike">
              <a:solidFill>
                <a:schemeClr val="lt1"/>
              </a:solidFill>
              <a:latin typeface="Roboto Light"/>
              <a:ea typeface="Roboto Light"/>
              <a:cs typeface="Roboto Light"/>
              <a:sym typeface="Roboto Light"/>
            </a:endParaRPr>
          </a:p>
          <a:p>
            <a:pPr indent="-317500" lvl="0" marL="457200" marR="0" rtl="0" algn="l">
              <a:lnSpc>
                <a:spcPct val="100000"/>
              </a:lnSpc>
              <a:spcBef>
                <a:spcPts val="0"/>
              </a:spcBef>
              <a:spcAft>
                <a:spcPts val="0"/>
              </a:spcAft>
              <a:buClr>
                <a:schemeClr val="lt1"/>
              </a:buClr>
              <a:buSzPts val="1400"/>
              <a:buFont typeface="Roboto Light"/>
              <a:buAutoNum type="arabicPeriod"/>
            </a:pPr>
            <a:r>
              <a:rPr b="0" i="0" lang="en-GB" sz="1400" u="none" cap="none" strike="noStrike">
                <a:solidFill>
                  <a:schemeClr val="lt1"/>
                </a:solidFill>
                <a:latin typeface="Roboto Light"/>
                <a:ea typeface="Roboto Light"/>
                <a:cs typeface="Roboto Light"/>
                <a:sym typeface="Roboto Light"/>
              </a:rPr>
              <a:t>Accepta termenii si conditiile si apasa pe butonul create</a:t>
            </a:r>
            <a:endParaRPr b="0" i="0" sz="1400" u="none" cap="none" strike="noStrike">
              <a:solidFill>
                <a:schemeClr val="lt1"/>
              </a:solidFill>
              <a:latin typeface="Roboto Light"/>
              <a:ea typeface="Roboto Light"/>
              <a:cs typeface="Roboto Light"/>
              <a:sym typeface="Roboto Light"/>
            </a:endParaRPr>
          </a:p>
          <a:p>
            <a:pPr indent="-317500" lvl="0" marL="457200" marR="0" rtl="0" algn="l">
              <a:lnSpc>
                <a:spcPct val="100000"/>
              </a:lnSpc>
              <a:spcBef>
                <a:spcPts val="0"/>
              </a:spcBef>
              <a:spcAft>
                <a:spcPts val="0"/>
              </a:spcAft>
              <a:buClr>
                <a:schemeClr val="lt1"/>
              </a:buClr>
              <a:buSzPts val="1400"/>
              <a:buFont typeface="Roboto Light"/>
              <a:buAutoNum type="arabicPeriod"/>
            </a:pPr>
            <a:r>
              <a:rPr b="0" i="0" lang="en-GB" sz="1400" u="none" cap="none" strike="noStrike">
                <a:solidFill>
                  <a:schemeClr val="lt1"/>
                </a:solidFill>
                <a:latin typeface="Roboto Light"/>
                <a:ea typeface="Roboto Light"/>
                <a:cs typeface="Roboto Light"/>
                <a:sym typeface="Roboto Light"/>
              </a:rPr>
              <a:t>In fereastra care s-a deschis click pe </a:t>
            </a:r>
            <a:r>
              <a:rPr b="1" i="1" lang="en-GB" sz="1400" u="none" cap="none" strike="noStrike">
                <a:solidFill>
                  <a:schemeClr val="lt1"/>
                </a:solidFill>
                <a:latin typeface="Roboto"/>
                <a:ea typeface="Roboto"/>
                <a:cs typeface="Roboto"/>
                <a:sym typeface="Roboto"/>
              </a:rPr>
              <a:t>Edit Settings </a:t>
            </a:r>
            <a:endParaRPr b="0" i="0" sz="1400" u="none" cap="none" strike="noStrike">
              <a:solidFill>
                <a:schemeClr val="lt1"/>
              </a:solidFill>
              <a:latin typeface="Roboto Light"/>
              <a:ea typeface="Roboto Light"/>
              <a:cs typeface="Roboto Light"/>
              <a:sym typeface="Roboto Light"/>
            </a:endParaRPr>
          </a:p>
          <a:p>
            <a:pPr indent="-317500" lvl="0" marL="457200" marR="0" rtl="0" algn="l">
              <a:lnSpc>
                <a:spcPct val="100000"/>
              </a:lnSpc>
              <a:spcBef>
                <a:spcPts val="0"/>
              </a:spcBef>
              <a:spcAft>
                <a:spcPts val="0"/>
              </a:spcAft>
              <a:buClr>
                <a:schemeClr val="lt1"/>
              </a:buClr>
              <a:buSzPts val="1400"/>
              <a:buFont typeface="Roboto Light"/>
              <a:buAutoNum type="arabicPeriod"/>
            </a:pPr>
            <a:r>
              <a:rPr b="0" i="0" lang="en-GB" sz="1400" u="none" cap="none" strike="noStrike">
                <a:solidFill>
                  <a:schemeClr val="lt1"/>
                </a:solidFill>
                <a:latin typeface="Roboto Light"/>
                <a:ea typeface="Roboto Light"/>
                <a:cs typeface="Roboto Light"/>
                <a:sym typeface="Roboto Light"/>
              </a:rPr>
              <a:t>In textbox-ul Redirect URIs introdu un link. Nu trebuie sa fie unul specific, ci unul care sa poata fi utilizat ulterior. Ex: </a:t>
            </a:r>
            <a:r>
              <a:rPr b="0" i="0" lang="en-GB" sz="1200" u="sng" cap="none" strike="noStrike">
                <a:solidFill>
                  <a:schemeClr val="hlink"/>
                </a:solidFill>
                <a:latin typeface="Arial"/>
                <a:ea typeface="Arial"/>
                <a:cs typeface="Arial"/>
                <a:sym typeface="Arial"/>
                <a:hlinkClick r:id="rId4"/>
              </a:rPr>
              <a:t>http://itfactory/callback</a:t>
            </a:r>
            <a:r>
              <a:rPr b="0" i="0" lang="en-GB" sz="1400" u="none" cap="none" strike="noStrike">
                <a:solidFill>
                  <a:schemeClr val="lt1"/>
                </a:solidFill>
                <a:latin typeface="Roboto Light"/>
                <a:ea typeface="Roboto Light"/>
                <a:cs typeface="Roboto Light"/>
                <a:sym typeface="Roboto Light"/>
              </a:rPr>
              <a:t> sau </a:t>
            </a:r>
            <a:r>
              <a:rPr b="0" i="0" lang="en-GB" sz="1200" u="sng" cap="none" strike="noStrike">
                <a:solidFill>
                  <a:schemeClr val="hlink"/>
                </a:solidFill>
                <a:latin typeface="Arial"/>
                <a:ea typeface="Arial"/>
                <a:cs typeface="Arial"/>
                <a:sym typeface="Arial"/>
                <a:hlinkClick r:id="rId5"/>
              </a:rPr>
              <a:t>http://aplicatiecurs/callback</a:t>
            </a:r>
            <a:endParaRPr b="0" i="0" sz="1200" u="none" cap="none" strike="noStrike">
              <a:solidFill>
                <a:schemeClr val="lt1"/>
              </a:solidFill>
              <a:latin typeface="Arial"/>
              <a:ea typeface="Arial"/>
              <a:cs typeface="Arial"/>
              <a:sym typeface="Arial"/>
            </a:endParaRPr>
          </a:p>
          <a:p>
            <a:pPr indent="-304800" lvl="0" marL="457200" marR="0" rtl="0" algn="l">
              <a:lnSpc>
                <a:spcPct val="100000"/>
              </a:lnSpc>
              <a:spcBef>
                <a:spcPts val="0"/>
              </a:spcBef>
              <a:spcAft>
                <a:spcPts val="0"/>
              </a:spcAft>
              <a:buClr>
                <a:schemeClr val="lt1"/>
              </a:buClr>
              <a:buSzPts val="1200"/>
              <a:buFont typeface="Arial"/>
              <a:buAutoNum type="arabicPeriod"/>
            </a:pPr>
            <a:r>
              <a:rPr b="0" i="0" lang="en-GB" sz="1200" u="none" cap="none" strike="noStrike">
                <a:solidFill>
                  <a:schemeClr val="lt1"/>
                </a:solidFill>
                <a:latin typeface="Arial"/>
                <a:ea typeface="Arial"/>
                <a:cs typeface="Arial"/>
                <a:sym typeface="Arial"/>
              </a:rPr>
              <a:t>Apasa pe butonul </a:t>
            </a:r>
            <a:r>
              <a:rPr b="1" i="1" lang="en-GB" sz="1200" u="none" cap="none" strike="noStrike">
                <a:solidFill>
                  <a:schemeClr val="lt1"/>
                </a:solidFill>
                <a:latin typeface="Arial"/>
                <a:ea typeface="Arial"/>
                <a:cs typeface="Arial"/>
                <a:sym typeface="Arial"/>
              </a:rPr>
              <a:t>SAVE</a:t>
            </a:r>
            <a:r>
              <a:rPr b="0" i="0" lang="en-GB" sz="1200" u="none" cap="none" strike="noStrike">
                <a:solidFill>
                  <a:schemeClr val="lt1"/>
                </a:solidFill>
                <a:latin typeface="Arial"/>
                <a:ea typeface="Arial"/>
                <a:cs typeface="Arial"/>
                <a:sym typeface="Arial"/>
              </a:rPr>
              <a:t> din partea de jos</a:t>
            </a:r>
            <a:endParaRPr b="0" i="0" sz="1200" u="none" cap="none" strike="noStrike">
              <a:solidFill>
                <a:schemeClr val="lt1"/>
              </a:solidFill>
              <a:latin typeface="Arial"/>
              <a:ea typeface="Arial"/>
              <a:cs typeface="Arial"/>
              <a:sym typeface="Arial"/>
            </a:endParaRPr>
          </a:p>
        </p:txBody>
      </p:sp>
      <p:cxnSp>
        <p:nvCxnSpPr>
          <p:cNvPr id="222" name="Google Shape;222;g2a675fac93d_0_1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pic>
        <p:nvPicPr>
          <p:cNvPr id="223" name="Google Shape;223;g2a675fac93d_0_12"/>
          <p:cNvPicPr preferRelativeResize="0"/>
          <p:nvPr/>
        </p:nvPicPr>
        <p:blipFill rotWithShape="1">
          <a:blip r:embed="rId6">
            <a:alphaModFix/>
          </a:blip>
          <a:srcRect b="0" l="0" r="0" t="0"/>
          <a:stretch/>
        </p:blipFill>
        <p:spPr>
          <a:xfrm>
            <a:off x="6964850" y="1863700"/>
            <a:ext cx="1757450" cy="354908"/>
          </a:xfrm>
          <a:prstGeom prst="rect">
            <a:avLst/>
          </a:prstGeom>
          <a:noFill/>
          <a:ln>
            <a:noFill/>
          </a:ln>
        </p:spPr>
      </p:pic>
      <p:pic>
        <p:nvPicPr>
          <p:cNvPr id="224" name="Google Shape;224;g2a675fac93d_0_12"/>
          <p:cNvPicPr preferRelativeResize="0"/>
          <p:nvPr/>
        </p:nvPicPr>
        <p:blipFill rotWithShape="1">
          <a:blip r:embed="rId7">
            <a:alphaModFix/>
          </a:blip>
          <a:srcRect b="0" l="0" r="0" t="0"/>
          <a:stretch/>
        </p:blipFill>
        <p:spPr>
          <a:xfrm>
            <a:off x="6964850" y="2393575"/>
            <a:ext cx="1757451" cy="191269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2a675fac93d_0_20"/>
          <p:cNvSpPr txBox="1"/>
          <p:nvPr/>
        </p:nvSpPr>
        <p:spPr>
          <a:xfrm>
            <a:off x="311700" y="1156800"/>
            <a:ext cx="8766000" cy="3232500"/>
          </a:xfrm>
          <a:prstGeom prst="rect">
            <a:avLst/>
          </a:prstGeom>
          <a:noFill/>
          <a:ln>
            <a:noFill/>
          </a:ln>
        </p:spPr>
        <p:txBody>
          <a:bodyPr anchorCtr="0" anchor="t" bIns="91425" lIns="91425" spcFirstLastPara="1" rIns="91425" wrap="square" tIns="91425">
            <a:spAutoFit/>
          </a:bodyPr>
          <a:lstStyle/>
          <a:p>
            <a:pPr indent="-298450" lvl="0" marL="457200" marR="0" rtl="0" algn="l">
              <a:lnSpc>
                <a:spcPct val="100000"/>
              </a:lnSpc>
              <a:spcBef>
                <a:spcPts val="0"/>
              </a:spcBef>
              <a:spcAft>
                <a:spcPts val="0"/>
              </a:spcAft>
              <a:buClr>
                <a:schemeClr val="lt1"/>
              </a:buClr>
              <a:buSzPts val="1100"/>
              <a:buFont typeface="Roboto Light"/>
              <a:buAutoNum type="arabicPeriod"/>
            </a:pPr>
            <a:r>
              <a:rPr b="0" i="0" lang="en-GB" sz="1100" u="none" cap="none" strike="noStrike">
                <a:solidFill>
                  <a:schemeClr val="lt1"/>
                </a:solidFill>
                <a:latin typeface="Roboto Light"/>
                <a:ea typeface="Roboto Light"/>
                <a:cs typeface="Roboto Light"/>
                <a:sym typeface="Roboto Light"/>
              </a:rPr>
              <a:t>Intra in postman si creeaza o noua colectie numita Spotify</a:t>
            </a:r>
            <a:endParaRPr b="0" i="0" sz="1100" u="none" cap="none" strike="noStrike">
              <a:solidFill>
                <a:schemeClr val="lt1"/>
              </a:solidFill>
              <a:latin typeface="Roboto Light"/>
              <a:ea typeface="Roboto Light"/>
              <a:cs typeface="Roboto Light"/>
              <a:sym typeface="Roboto Light"/>
            </a:endParaRPr>
          </a:p>
          <a:p>
            <a:pPr indent="-298450" lvl="0" marL="457200" marR="0" rtl="0" algn="l">
              <a:lnSpc>
                <a:spcPct val="100000"/>
              </a:lnSpc>
              <a:spcBef>
                <a:spcPts val="0"/>
              </a:spcBef>
              <a:spcAft>
                <a:spcPts val="0"/>
              </a:spcAft>
              <a:buClr>
                <a:schemeClr val="lt1"/>
              </a:buClr>
              <a:buSzPts val="1100"/>
              <a:buFont typeface="Roboto Light"/>
              <a:buAutoNum type="arabicPeriod"/>
            </a:pPr>
            <a:r>
              <a:rPr b="0" i="0" lang="en-GB" sz="1100" u="none" cap="none" strike="noStrike">
                <a:solidFill>
                  <a:schemeClr val="lt1"/>
                </a:solidFill>
                <a:latin typeface="Roboto Light"/>
                <a:ea typeface="Roboto Light"/>
                <a:cs typeface="Roboto Light"/>
                <a:sym typeface="Roboto Light"/>
              </a:rPr>
              <a:t>In interiorul colectiei creeaza un nou request de post</a:t>
            </a:r>
            <a:endParaRPr b="0" i="0" sz="1100" u="none" cap="none" strike="noStrike">
              <a:solidFill>
                <a:schemeClr val="lt1"/>
              </a:solidFill>
              <a:latin typeface="Roboto Light"/>
              <a:ea typeface="Roboto Light"/>
              <a:cs typeface="Roboto Light"/>
              <a:sym typeface="Roboto Light"/>
            </a:endParaRPr>
          </a:p>
          <a:p>
            <a:pPr indent="-298450" lvl="0" marL="457200" marR="0" rtl="0" algn="l">
              <a:lnSpc>
                <a:spcPct val="100000"/>
              </a:lnSpc>
              <a:spcBef>
                <a:spcPts val="0"/>
              </a:spcBef>
              <a:spcAft>
                <a:spcPts val="0"/>
              </a:spcAft>
              <a:buClr>
                <a:schemeClr val="lt1"/>
              </a:buClr>
              <a:buSzPts val="1100"/>
              <a:buFont typeface="Roboto Light"/>
              <a:buAutoNum type="arabicPeriod"/>
            </a:pPr>
            <a:r>
              <a:rPr b="0" i="0" lang="en-GB" sz="1100" u="none" cap="none" strike="noStrike">
                <a:solidFill>
                  <a:schemeClr val="lt1"/>
                </a:solidFill>
                <a:latin typeface="Roboto Light"/>
                <a:ea typeface="Roboto Light"/>
                <a:cs typeface="Roboto Light"/>
                <a:sym typeface="Roboto Light"/>
              </a:rPr>
              <a:t>In endpoint-ul requestului introdu urmatorul: </a:t>
            </a:r>
            <a:r>
              <a:rPr b="0" i="0" lang="en-GB" sz="1100" u="sng" cap="none" strike="noStrike">
                <a:solidFill>
                  <a:schemeClr val="hlink"/>
                </a:solidFill>
                <a:latin typeface="Roboto"/>
                <a:ea typeface="Roboto"/>
                <a:cs typeface="Roboto"/>
                <a:sym typeface="Roboto"/>
                <a:hlinkClick r:id="rId3"/>
              </a:rPr>
              <a:t>https://accounts.spotify.com/api/token</a:t>
            </a:r>
            <a:endParaRPr b="0" i="0" sz="1100" u="sng" cap="none" strike="noStrike">
              <a:solidFill>
                <a:schemeClr val="lt1"/>
              </a:solidFill>
              <a:latin typeface="Roboto"/>
              <a:ea typeface="Roboto"/>
              <a:cs typeface="Roboto"/>
              <a:sym typeface="Roboto"/>
            </a:endParaRPr>
          </a:p>
          <a:p>
            <a:pPr indent="-298450" lvl="0" marL="457200" marR="0" rtl="0" algn="l">
              <a:lnSpc>
                <a:spcPct val="100000"/>
              </a:lnSpc>
              <a:spcBef>
                <a:spcPts val="0"/>
              </a:spcBef>
              <a:spcAft>
                <a:spcPts val="0"/>
              </a:spcAft>
              <a:buClr>
                <a:schemeClr val="lt1"/>
              </a:buClr>
              <a:buSzPts val="1100"/>
              <a:buFont typeface="Roboto"/>
              <a:buAutoNum type="arabicPeriod"/>
            </a:pPr>
            <a:r>
              <a:rPr b="0" i="0" lang="en-GB" sz="1100" u="none" cap="none" strike="noStrike">
                <a:solidFill>
                  <a:schemeClr val="lt1"/>
                </a:solidFill>
                <a:latin typeface="Roboto"/>
                <a:ea typeface="Roboto"/>
                <a:cs typeface="Roboto"/>
                <a:sym typeface="Roboto"/>
              </a:rPr>
              <a:t>Click pe tab-ul de </a:t>
            </a:r>
            <a:r>
              <a:rPr b="0" i="1" lang="en-GB" sz="1100" u="none" cap="none" strike="noStrike">
                <a:solidFill>
                  <a:schemeClr val="lt1"/>
                </a:solidFill>
                <a:latin typeface="Roboto"/>
                <a:ea typeface="Roboto"/>
                <a:cs typeface="Roboto"/>
                <a:sym typeface="Roboto"/>
              </a:rPr>
              <a:t>Headers </a:t>
            </a:r>
            <a:r>
              <a:rPr b="0" i="0" lang="en-GB" sz="1100" u="none" cap="none" strike="noStrike">
                <a:solidFill>
                  <a:schemeClr val="lt1"/>
                </a:solidFill>
                <a:latin typeface="Roboto"/>
                <a:ea typeface="Roboto"/>
                <a:cs typeface="Roboto"/>
                <a:sym typeface="Roboto"/>
              </a:rPr>
              <a:t>si introdu urmatoarele perechi in sectiunea de parametri key-value: </a:t>
            </a:r>
            <a:endParaRPr b="0" i="0" sz="1100" u="none" cap="none" strike="noStrike">
              <a:solidFill>
                <a:schemeClr val="lt1"/>
              </a:solidFill>
              <a:latin typeface="Roboto"/>
              <a:ea typeface="Roboto"/>
              <a:cs typeface="Roboto"/>
              <a:sym typeface="Roboto"/>
            </a:endParaRPr>
          </a:p>
          <a:p>
            <a:pPr indent="-298450" lvl="0" marL="457200" marR="0" rtl="0" algn="l">
              <a:lnSpc>
                <a:spcPct val="100000"/>
              </a:lnSpc>
              <a:spcBef>
                <a:spcPts val="0"/>
              </a:spcBef>
              <a:spcAft>
                <a:spcPts val="0"/>
              </a:spcAft>
              <a:buClr>
                <a:schemeClr val="lt1"/>
              </a:buClr>
              <a:buSzPts val="1100"/>
              <a:buFont typeface="Roboto"/>
              <a:buChar char="-"/>
            </a:pPr>
            <a:r>
              <a:rPr b="0" i="1" lang="en-GB" sz="1100" u="none" cap="none" strike="noStrike">
                <a:solidFill>
                  <a:schemeClr val="lt1"/>
                </a:solidFill>
                <a:latin typeface="Roboto"/>
                <a:ea typeface="Roboto"/>
                <a:cs typeface="Roboto"/>
                <a:sym typeface="Roboto"/>
              </a:rPr>
              <a:t>Content-Type = application/x-www-form-urlencoded </a:t>
            </a:r>
            <a:endParaRPr b="0" i="1" sz="1100" u="none" cap="none" strike="noStrike">
              <a:solidFill>
                <a:schemeClr val="lt1"/>
              </a:solidFill>
              <a:latin typeface="Roboto"/>
              <a:ea typeface="Roboto"/>
              <a:cs typeface="Roboto"/>
              <a:sym typeface="Roboto"/>
            </a:endParaRPr>
          </a:p>
          <a:p>
            <a:pPr indent="-298450" lvl="0" marL="457200" marR="0" rtl="0" algn="l">
              <a:lnSpc>
                <a:spcPct val="100000"/>
              </a:lnSpc>
              <a:spcBef>
                <a:spcPts val="0"/>
              </a:spcBef>
              <a:spcAft>
                <a:spcPts val="0"/>
              </a:spcAft>
              <a:buClr>
                <a:schemeClr val="lt1"/>
              </a:buClr>
              <a:buSzPts val="1100"/>
              <a:buFont typeface="Roboto"/>
              <a:buChar char="-"/>
            </a:pPr>
            <a:r>
              <a:rPr b="0" i="1" lang="en-GB" sz="1100" u="none" cap="none" strike="noStrike">
                <a:solidFill>
                  <a:schemeClr val="lt1"/>
                </a:solidFill>
                <a:latin typeface="Roboto"/>
                <a:ea typeface="Roboto"/>
                <a:cs typeface="Roboto"/>
                <a:sym typeface="Roboto"/>
              </a:rPr>
              <a:t>Authorization = Basic </a:t>
            </a:r>
            <a:r>
              <a:rPr b="0" i="0" lang="en-GB" sz="1100" u="none" cap="none" strike="noStrike">
                <a:solidFill>
                  <a:schemeClr val="lt1"/>
                </a:solidFill>
                <a:latin typeface="Roboto"/>
                <a:ea typeface="Roboto"/>
                <a:cs typeface="Roboto"/>
                <a:sym typeface="Roboto"/>
              </a:rPr>
              <a:t>&lt;code&gt;</a:t>
            </a:r>
            <a:r>
              <a:rPr b="0" i="0" lang="en-GB" sz="1100" u="none" cap="none" strike="noStrike">
                <a:solidFill>
                  <a:srgbClr val="FF0000"/>
                </a:solidFill>
                <a:latin typeface="Roboto"/>
                <a:ea typeface="Roboto"/>
                <a:cs typeface="Roboto"/>
                <a:sym typeface="Roboto"/>
              </a:rPr>
              <a:t>*</a:t>
            </a:r>
            <a:endParaRPr b="0" i="0" sz="1100" u="none" cap="none" strike="noStrike">
              <a:solidFill>
                <a:srgbClr val="FF0000"/>
              </a:solidFill>
              <a:latin typeface="Roboto"/>
              <a:ea typeface="Roboto"/>
              <a:cs typeface="Roboto"/>
              <a:sym typeface="Roboto"/>
            </a:endParaRPr>
          </a:p>
          <a:p>
            <a:pPr indent="-298450" lvl="0" marL="457200" marR="0" rtl="0" algn="l">
              <a:lnSpc>
                <a:spcPct val="100000"/>
              </a:lnSpc>
              <a:spcBef>
                <a:spcPts val="0"/>
              </a:spcBef>
              <a:spcAft>
                <a:spcPts val="0"/>
              </a:spcAft>
              <a:buClr>
                <a:schemeClr val="lt1"/>
              </a:buClr>
              <a:buSzPts val="1100"/>
              <a:buFont typeface="Roboto"/>
              <a:buAutoNum type="arabicPeriod"/>
            </a:pPr>
            <a:r>
              <a:rPr b="0" i="0" lang="en-GB" sz="1100" u="none" cap="none" strike="noStrike">
                <a:solidFill>
                  <a:schemeClr val="lt1"/>
                </a:solidFill>
                <a:latin typeface="Roboto"/>
                <a:ea typeface="Roboto"/>
                <a:cs typeface="Roboto"/>
                <a:sym typeface="Roboto"/>
              </a:rPr>
              <a:t>Click pe tab-ul </a:t>
            </a:r>
            <a:r>
              <a:rPr b="1" i="1" lang="en-GB" sz="1100" u="none" cap="none" strike="noStrike">
                <a:solidFill>
                  <a:schemeClr val="lt1"/>
                </a:solidFill>
                <a:latin typeface="Roboto"/>
                <a:ea typeface="Roboto"/>
                <a:cs typeface="Roboto"/>
                <a:sym typeface="Roboto"/>
              </a:rPr>
              <a:t>Body</a:t>
            </a:r>
            <a:r>
              <a:rPr b="0" i="0" lang="en-GB" sz="1100" u="none" cap="none" strike="noStrike">
                <a:solidFill>
                  <a:schemeClr val="lt1"/>
                </a:solidFill>
                <a:latin typeface="Roboto"/>
                <a:ea typeface="Roboto"/>
                <a:cs typeface="Roboto"/>
                <a:sym typeface="Roboto"/>
              </a:rPr>
              <a:t> si apoi click pe </a:t>
            </a:r>
            <a:r>
              <a:rPr b="1" i="1" lang="en-GB" sz="1100" u="none" cap="none" strike="noStrike">
                <a:solidFill>
                  <a:schemeClr val="lt1"/>
                </a:solidFill>
                <a:latin typeface="Roboto"/>
                <a:ea typeface="Roboto"/>
                <a:cs typeface="Roboto"/>
                <a:sym typeface="Roboto"/>
              </a:rPr>
              <a:t>x-www-form-urlencoded </a:t>
            </a:r>
            <a:endParaRPr b="1" i="1" sz="1100" u="none" cap="none" strike="noStrike">
              <a:solidFill>
                <a:schemeClr val="lt1"/>
              </a:solidFill>
              <a:latin typeface="Roboto"/>
              <a:ea typeface="Roboto"/>
              <a:cs typeface="Roboto"/>
              <a:sym typeface="Roboto"/>
            </a:endParaRPr>
          </a:p>
          <a:p>
            <a:pPr indent="-298450" lvl="0" marL="457200" marR="0" rtl="0" algn="l">
              <a:lnSpc>
                <a:spcPct val="100000"/>
              </a:lnSpc>
              <a:spcBef>
                <a:spcPts val="0"/>
              </a:spcBef>
              <a:spcAft>
                <a:spcPts val="0"/>
              </a:spcAft>
              <a:buClr>
                <a:schemeClr val="lt1"/>
              </a:buClr>
              <a:buSzPts val="1100"/>
              <a:buFont typeface="Roboto"/>
              <a:buAutoNum type="arabicPeriod"/>
            </a:pPr>
            <a:r>
              <a:rPr b="0" i="0" lang="en-GB" sz="1100" u="none" cap="none" strike="noStrike">
                <a:solidFill>
                  <a:schemeClr val="lt1"/>
                </a:solidFill>
                <a:latin typeface="Roboto"/>
                <a:ea typeface="Roboto"/>
                <a:cs typeface="Roboto"/>
                <a:sym typeface="Roboto"/>
              </a:rPr>
              <a:t>Introdu in lista de perechi key-value urmatoarea pereche: </a:t>
            </a:r>
            <a:r>
              <a:rPr b="0" i="1" lang="en-GB" sz="1100" u="none" cap="none" strike="noStrike">
                <a:solidFill>
                  <a:schemeClr val="lt1"/>
                </a:solidFill>
                <a:latin typeface="Roboto"/>
                <a:ea typeface="Roboto"/>
                <a:cs typeface="Roboto"/>
                <a:sym typeface="Roboto"/>
              </a:rPr>
              <a:t>grant_type = client_credentials</a:t>
            </a:r>
            <a:endParaRPr b="0" i="1" sz="1100" u="none" cap="none" strike="noStrike">
              <a:solidFill>
                <a:schemeClr val="lt1"/>
              </a:solidFill>
              <a:latin typeface="Roboto"/>
              <a:ea typeface="Roboto"/>
              <a:cs typeface="Roboto"/>
              <a:sym typeface="Roboto"/>
            </a:endParaRPr>
          </a:p>
          <a:p>
            <a:pPr indent="-298450" lvl="0" marL="457200" marR="0" rtl="0" algn="l">
              <a:lnSpc>
                <a:spcPct val="100000"/>
              </a:lnSpc>
              <a:spcBef>
                <a:spcPts val="0"/>
              </a:spcBef>
              <a:spcAft>
                <a:spcPts val="0"/>
              </a:spcAft>
              <a:buClr>
                <a:schemeClr val="lt1"/>
              </a:buClr>
              <a:buSzPts val="1100"/>
              <a:buFont typeface="Roboto"/>
              <a:buAutoNum type="arabicPeriod"/>
            </a:pPr>
            <a:r>
              <a:rPr b="0" i="0" lang="en-GB" sz="1100" u="none" cap="none" strike="noStrike">
                <a:solidFill>
                  <a:schemeClr val="lt1"/>
                </a:solidFill>
                <a:latin typeface="Roboto"/>
                <a:ea typeface="Roboto"/>
                <a:cs typeface="Roboto"/>
                <a:sym typeface="Roboto"/>
              </a:rPr>
              <a:t>Click pe butonul SEND</a:t>
            </a:r>
            <a:endParaRPr b="0" i="0" sz="1100" u="none" cap="none" strike="noStrike">
              <a:solidFill>
                <a:schemeClr val="lt1"/>
              </a:solidFill>
              <a:latin typeface="Roboto"/>
              <a:ea typeface="Roboto"/>
              <a:cs typeface="Roboto"/>
              <a:sym typeface="Roboto"/>
            </a:endParaRPr>
          </a:p>
          <a:p>
            <a:pPr indent="-298450" lvl="0" marL="457200" marR="0" rtl="0" algn="l">
              <a:lnSpc>
                <a:spcPct val="100000"/>
              </a:lnSpc>
              <a:spcBef>
                <a:spcPts val="0"/>
              </a:spcBef>
              <a:spcAft>
                <a:spcPts val="0"/>
              </a:spcAft>
              <a:buClr>
                <a:schemeClr val="lt1"/>
              </a:buClr>
              <a:buSzPts val="1100"/>
              <a:buFont typeface="Roboto"/>
              <a:buAutoNum type="arabicPeriod"/>
            </a:pPr>
            <a:r>
              <a:rPr b="0" i="0" lang="en-GB" sz="1100" u="none" cap="none" strike="noStrike">
                <a:solidFill>
                  <a:schemeClr val="lt1"/>
                </a:solidFill>
                <a:latin typeface="Roboto"/>
                <a:ea typeface="Roboto"/>
                <a:cs typeface="Roboto"/>
                <a:sym typeface="Roboto"/>
              </a:rPr>
              <a:t>ID-ul rezultat va putea fi folosit pentru autorizarea requesturilor de Spotify (adica tokenul)</a:t>
            </a:r>
            <a:endParaRPr b="0" i="0" sz="1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FF0000"/>
                </a:solidFill>
                <a:latin typeface="Roboto"/>
                <a:ea typeface="Roboto"/>
                <a:cs typeface="Roboto"/>
                <a:sym typeface="Roboto"/>
              </a:rPr>
              <a:t>* </a:t>
            </a:r>
            <a:endParaRPr b="0" i="0" sz="1100" u="none" cap="none" strike="noStrike">
              <a:solidFill>
                <a:srgbClr val="FF0000"/>
              </a:solidFill>
              <a:latin typeface="Roboto"/>
              <a:ea typeface="Roboto"/>
              <a:cs typeface="Roboto"/>
              <a:sym typeface="Roboto"/>
            </a:endParaRPr>
          </a:p>
          <a:p>
            <a:pPr indent="-298450" lvl="0" marL="457200" marR="0" rtl="0" algn="l">
              <a:lnSpc>
                <a:spcPct val="100000"/>
              </a:lnSpc>
              <a:spcBef>
                <a:spcPts val="0"/>
              </a:spcBef>
              <a:spcAft>
                <a:spcPts val="0"/>
              </a:spcAft>
              <a:buClr>
                <a:schemeClr val="accent2"/>
              </a:buClr>
              <a:buSzPts val="1100"/>
              <a:buFont typeface="Roboto"/>
              <a:buAutoNum type="arabicPeriod"/>
            </a:pPr>
            <a:r>
              <a:rPr b="0" i="0" lang="en-GB" sz="1100" u="none" cap="none" strike="noStrike">
                <a:solidFill>
                  <a:schemeClr val="accent2"/>
                </a:solidFill>
                <a:latin typeface="Roboto"/>
                <a:ea typeface="Roboto"/>
                <a:cs typeface="Roboto"/>
                <a:sym typeface="Roboto"/>
              </a:rPr>
              <a:t>codul trebuie generat folosind client id-ul si client secret-ul identificate in dashboard-ul creat la pasul anterior</a:t>
            </a:r>
            <a:endParaRPr b="0" i="0" sz="1100" u="none" cap="none" strike="noStrike">
              <a:solidFill>
                <a:schemeClr val="accent2"/>
              </a:solidFill>
              <a:latin typeface="Roboto"/>
              <a:ea typeface="Roboto"/>
              <a:cs typeface="Roboto"/>
              <a:sym typeface="Roboto"/>
            </a:endParaRPr>
          </a:p>
          <a:p>
            <a:pPr indent="-298450" lvl="0" marL="457200" marR="0" rtl="0" algn="l">
              <a:lnSpc>
                <a:spcPct val="100000"/>
              </a:lnSpc>
              <a:spcBef>
                <a:spcPts val="0"/>
              </a:spcBef>
              <a:spcAft>
                <a:spcPts val="0"/>
              </a:spcAft>
              <a:buClr>
                <a:schemeClr val="accent2"/>
              </a:buClr>
              <a:buSzPts val="1100"/>
              <a:buFont typeface="Roboto"/>
              <a:buAutoNum type="arabicPeriod"/>
            </a:pPr>
            <a:r>
              <a:rPr b="0" i="0" lang="en-GB" sz="1100" u="none" cap="none" strike="noStrike">
                <a:solidFill>
                  <a:schemeClr val="accent2"/>
                </a:solidFill>
                <a:latin typeface="Roboto"/>
                <a:ea typeface="Roboto"/>
                <a:cs typeface="Roboto"/>
                <a:sym typeface="Roboto"/>
              </a:rPr>
              <a:t>codul se formeaza prin urmatorii pasi:</a:t>
            </a:r>
            <a:endParaRPr b="0" i="0" sz="1100" u="none" cap="none" strike="noStrike">
              <a:solidFill>
                <a:schemeClr val="accent2"/>
              </a:solidFill>
              <a:latin typeface="Roboto"/>
              <a:ea typeface="Roboto"/>
              <a:cs typeface="Roboto"/>
              <a:sym typeface="Roboto"/>
            </a:endParaRPr>
          </a:p>
          <a:p>
            <a:pPr indent="-298450" lvl="0" marL="457200" marR="0" rtl="0" algn="l">
              <a:lnSpc>
                <a:spcPct val="100000"/>
              </a:lnSpc>
              <a:spcBef>
                <a:spcPts val="0"/>
              </a:spcBef>
              <a:spcAft>
                <a:spcPts val="0"/>
              </a:spcAft>
              <a:buClr>
                <a:schemeClr val="accent2"/>
              </a:buClr>
              <a:buSzPts val="1100"/>
              <a:buFont typeface="Roboto"/>
              <a:buChar char="-"/>
            </a:pPr>
            <a:r>
              <a:rPr b="0" i="0" lang="en-GB" sz="1100" u="none" cap="none" strike="noStrike">
                <a:solidFill>
                  <a:schemeClr val="accent2"/>
                </a:solidFill>
                <a:latin typeface="Roboto"/>
                <a:ea typeface="Roboto"/>
                <a:cs typeface="Roboto"/>
                <a:sym typeface="Roboto"/>
              </a:rPr>
              <a:t>creeaza un string format din client id si client secret, separate prin semnul “:”. </a:t>
            </a:r>
            <a:endParaRPr b="0" i="0" sz="1100" u="none" cap="none" strike="noStrike">
              <a:solidFill>
                <a:schemeClr val="accent2"/>
              </a:solidFill>
              <a:latin typeface="Roboto"/>
              <a:ea typeface="Roboto"/>
              <a:cs typeface="Roboto"/>
              <a:sym typeface="Roboto"/>
            </a:endParaRPr>
          </a:p>
          <a:p>
            <a:pPr indent="-298450" lvl="1" marL="914400" marR="0" rtl="0" algn="l">
              <a:lnSpc>
                <a:spcPct val="100000"/>
              </a:lnSpc>
              <a:spcBef>
                <a:spcPts val="0"/>
              </a:spcBef>
              <a:spcAft>
                <a:spcPts val="0"/>
              </a:spcAft>
              <a:buClr>
                <a:schemeClr val="accent2"/>
              </a:buClr>
              <a:buSzPts val="1100"/>
              <a:buFont typeface="Roboto"/>
              <a:buChar char="-"/>
            </a:pPr>
            <a:r>
              <a:rPr b="0" i="0" lang="en-GB" sz="1100" u="none" cap="none" strike="noStrike">
                <a:solidFill>
                  <a:schemeClr val="accent2"/>
                </a:solidFill>
                <a:latin typeface="Roboto"/>
                <a:ea typeface="Roboto"/>
                <a:cs typeface="Roboto"/>
                <a:sym typeface="Roboto"/>
              </a:rPr>
              <a:t>Exemplu: &lt;clientid&gt;:&lt;clientsecret&gt; -&gt; </a:t>
            </a:r>
            <a:r>
              <a:rPr b="0" i="0" lang="en-GB" sz="1100" u="none" cap="none" strike="noStrike">
                <a:solidFill>
                  <a:schemeClr val="accent2"/>
                </a:solidFill>
                <a:highlight>
                  <a:srgbClr val="121212"/>
                </a:highlight>
                <a:latin typeface="Courier New"/>
                <a:ea typeface="Courier New"/>
                <a:cs typeface="Courier New"/>
                <a:sym typeface="Courier New"/>
              </a:rPr>
              <a:t>9021ff89845b4df68da8cb49d19bf12a:44320033287d427c880g94e382926454</a:t>
            </a:r>
            <a:endParaRPr b="0" i="0" sz="1100" u="none" cap="none" strike="noStrike">
              <a:solidFill>
                <a:schemeClr val="accent2"/>
              </a:solidFill>
              <a:highlight>
                <a:srgbClr val="121212"/>
              </a:highlight>
              <a:latin typeface="Courier New"/>
              <a:ea typeface="Courier New"/>
              <a:cs typeface="Courier New"/>
              <a:sym typeface="Courier New"/>
            </a:endParaRPr>
          </a:p>
          <a:p>
            <a:pPr indent="-298450" lvl="0" marL="457200" marR="0" rtl="0" algn="l">
              <a:lnSpc>
                <a:spcPct val="100000"/>
              </a:lnSpc>
              <a:spcBef>
                <a:spcPts val="0"/>
              </a:spcBef>
              <a:spcAft>
                <a:spcPts val="0"/>
              </a:spcAft>
              <a:buClr>
                <a:schemeClr val="accent2"/>
              </a:buClr>
              <a:buSzPts val="1100"/>
              <a:buFont typeface="Roboto"/>
              <a:buChar char="-"/>
            </a:pPr>
            <a:r>
              <a:rPr b="0" i="0" lang="en-GB" sz="1100" u="none" cap="none" strike="noStrike">
                <a:solidFill>
                  <a:schemeClr val="accent2"/>
                </a:solidFill>
                <a:latin typeface="Roboto"/>
                <a:ea typeface="Roboto"/>
                <a:cs typeface="Roboto"/>
                <a:sym typeface="Roboto"/>
              </a:rPr>
              <a:t>stringul rezultat va trebui codificat online in format b64 folosind linkul </a:t>
            </a:r>
            <a:r>
              <a:rPr b="0" i="0" lang="en-GB" sz="1100" u="sng" cap="none" strike="noStrike">
                <a:solidFill>
                  <a:schemeClr val="accent2"/>
                </a:solidFill>
                <a:latin typeface="Roboto"/>
                <a:ea typeface="Roboto"/>
                <a:cs typeface="Roboto"/>
                <a:sym typeface="Roboto"/>
                <a:hlinkClick r:id="rId4">
                  <a:extLst>
                    <a:ext uri="{A12FA001-AC4F-418D-AE19-62706E023703}">
                      <ahyp:hlinkClr val="tx"/>
                    </a:ext>
                  </a:extLst>
                </a:hlinkClick>
              </a:rPr>
              <a:t>asta</a:t>
            </a:r>
            <a:endParaRPr b="0" i="0" sz="1100" u="none" cap="none" strike="noStrike">
              <a:solidFill>
                <a:schemeClr val="lt1"/>
              </a:solidFill>
              <a:latin typeface="Roboto"/>
              <a:ea typeface="Roboto"/>
              <a:cs typeface="Roboto"/>
              <a:sym typeface="Roboto"/>
            </a:endParaRPr>
          </a:p>
        </p:txBody>
      </p:sp>
      <p:cxnSp>
        <p:nvCxnSpPr>
          <p:cNvPr id="230" name="Google Shape;230;g2a675fac93d_0_20"/>
          <p:cNvCxnSpPr/>
          <p:nvPr/>
        </p:nvCxnSpPr>
        <p:spPr>
          <a:xfrm>
            <a:off x="311700" y="1095750"/>
            <a:ext cx="8520600" cy="0"/>
          </a:xfrm>
          <a:prstGeom prst="straightConnector1">
            <a:avLst/>
          </a:prstGeom>
          <a:noFill/>
          <a:ln cap="flat" cmpd="sng" w="9525">
            <a:solidFill>
              <a:schemeClr val="accent1"/>
            </a:solidFill>
            <a:prstDash val="solid"/>
            <a:round/>
            <a:headEnd len="sm" w="sm" type="none"/>
            <a:tailEnd len="sm" w="sm" type="none"/>
          </a:ln>
        </p:spPr>
      </p:cxnSp>
      <p:sp>
        <p:nvSpPr>
          <p:cNvPr id="231" name="Google Shape;231;g2a675fac93d_0_20"/>
          <p:cNvSpPr txBox="1"/>
          <p:nvPr>
            <p:ph idx="6" type="ctrTitle"/>
          </p:nvPr>
        </p:nvSpPr>
        <p:spPr>
          <a:xfrm>
            <a:off x="311700" y="289050"/>
            <a:ext cx="8008200" cy="806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solidFill>
                  <a:schemeClr val="accent1"/>
                </a:solidFill>
              </a:rPr>
              <a:t>Cum ne autentificam? </a:t>
            </a:r>
            <a:endParaRPr>
              <a:solidFill>
                <a:schemeClr val="accent1"/>
              </a:solidFill>
            </a:endParaRPr>
          </a:p>
          <a:p>
            <a:pPr indent="-323850" lvl="0" marL="457200" rtl="0" algn="ctr">
              <a:lnSpc>
                <a:spcPct val="100000"/>
              </a:lnSpc>
              <a:spcBef>
                <a:spcPts val="0"/>
              </a:spcBef>
              <a:spcAft>
                <a:spcPts val="0"/>
              </a:spcAft>
              <a:buClr>
                <a:schemeClr val="accent1"/>
              </a:buClr>
              <a:buSzPts val="1500"/>
              <a:buChar char="-"/>
            </a:pPr>
            <a:r>
              <a:rPr lang="en-GB" sz="1500">
                <a:solidFill>
                  <a:schemeClr val="accent1"/>
                </a:solidFill>
              </a:rPr>
              <a:t>Metoda 1: Generare Token via Client Credentials Flow- </a:t>
            </a:r>
            <a:endParaRPr sz="1500">
              <a:solidFill>
                <a:schemeClr val="accent1"/>
              </a:solidFill>
            </a:endParaRPr>
          </a:p>
        </p:txBody>
      </p:sp>
      <p:pic>
        <p:nvPicPr>
          <p:cNvPr id="232" name="Google Shape;232;g2a675fac93d_0_20"/>
          <p:cNvPicPr preferRelativeResize="0"/>
          <p:nvPr/>
        </p:nvPicPr>
        <p:blipFill rotWithShape="1">
          <a:blip r:embed="rId5">
            <a:alphaModFix/>
          </a:blip>
          <a:srcRect b="0" l="0" r="0" t="0"/>
          <a:stretch/>
        </p:blipFill>
        <p:spPr>
          <a:xfrm>
            <a:off x="6807340" y="1892200"/>
            <a:ext cx="2112009" cy="1058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2a675fac93d_0_27"/>
          <p:cNvSpPr txBox="1"/>
          <p:nvPr/>
        </p:nvSpPr>
        <p:spPr>
          <a:xfrm>
            <a:off x="3829800" y="1711575"/>
            <a:ext cx="55077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chemeClr val="dk1"/>
              </a:solidFill>
              <a:latin typeface="Roboto Light"/>
              <a:ea typeface="Roboto Light"/>
              <a:cs typeface="Roboto Light"/>
              <a:sym typeface="Roboto Light"/>
            </a:endParaRPr>
          </a:p>
          <a:p>
            <a:pPr indent="0" lvl="0" marL="0" marR="0" rtl="0" algn="l">
              <a:lnSpc>
                <a:spcPct val="100000"/>
              </a:lnSpc>
              <a:spcBef>
                <a:spcPts val="0"/>
              </a:spcBef>
              <a:spcAft>
                <a:spcPts val="0"/>
              </a:spcAft>
              <a:buClr>
                <a:schemeClr val="dk1"/>
              </a:buClr>
              <a:buSzPts val="1100"/>
              <a:buFont typeface="Arial"/>
              <a:buNone/>
            </a:pPr>
            <a:r>
              <a:rPr b="1" i="0" lang="en-GB" sz="1200" u="none" cap="none" strike="noStrike">
                <a:solidFill>
                  <a:schemeClr val="dk1"/>
                </a:solidFill>
                <a:latin typeface="Arial"/>
                <a:ea typeface="Arial"/>
                <a:cs typeface="Arial"/>
                <a:sym typeface="Arial"/>
              </a:rPr>
              <a:t>Tema va fi colectia cu requesturile de Postman de Spotify</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br>
              <a:rPr b="0" i="0" lang="en-GB" sz="1200" u="none" cap="none" strike="noStrike">
                <a:solidFill>
                  <a:schemeClr val="dk1"/>
                </a:solidFill>
                <a:latin typeface="Roboto Light"/>
                <a:ea typeface="Roboto Light"/>
                <a:cs typeface="Roboto Light"/>
                <a:sym typeface="Roboto Light"/>
              </a:rPr>
            </a:br>
            <a:endParaRPr b="1" i="1" sz="1200" u="sng" cap="none" strike="noStrike">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a384bfc069_0_0"/>
          <p:cNvSpPr txBox="1"/>
          <p:nvPr>
            <p:ph type="ctrTitle"/>
          </p:nvPr>
        </p:nvSpPr>
        <p:spPr>
          <a:xfrm>
            <a:off x="814450" y="506050"/>
            <a:ext cx="38796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a:t>Feedback </a:t>
            </a:r>
            <a:endParaRPr/>
          </a:p>
        </p:txBody>
      </p:sp>
      <p:sp>
        <p:nvSpPr>
          <p:cNvPr id="243" name="Google Shape;243;g2a384bfc069_0_0"/>
          <p:cNvSpPr txBox="1"/>
          <p:nvPr>
            <p:ph idx="1" type="subTitle"/>
          </p:nvPr>
        </p:nvSpPr>
        <p:spPr>
          <a:xfrm>
            <a:off x="847600" y="1323650"/>
            <a:ext cx="8029200" cy="345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200"/>
              <a:buNone/>
            </a:pPr>
            <a:r>
              <a:rPr lang="en-GB" sz="1100">
                <a:latin typeface="Arial"/>
                <a:ea typeface="Arial"/>
                <a:cs typeface="Arial"/>
                <a:sym typeface="Arial"/>
              </a:rPr>
              <a:t>Dorim să oferim servicii de cea mai înaltă calitate și să ne îmbunătățim în mod continuu pentru a vă satisface nevoile.</a:t>
            </a:r>
            <a:endParaRPr sz="1100">
              <a:latin typeface="Arial"/>
              <a:ea typeface="Arial"/>
              <a:cs typeface="Arial"/>
              <a:sym typeface="Arial"/>
            </a:endParaRPr>
          </a:p>
          <a:p>
            <a:pPr indent="0" lvl="0" marL="0" rtl="0" algn="l">
              <a:lnSpc>
                <a:spcPct val="115000"/>
              </a:lnSpc>
              <a:spcBef>
                <a:spcPts val="1200"/>
              </a:spcBef>
              <a:spcAft>
                <a:spcPts val="0"/>
              </a:spcAft>
              <a:buSzPts val="1200"/>
              <a:buNone/>
            </a:pPr>
            <a:r>
              <a:rPr lang="en-GB" sz="1100">
                <a:latin typeface="Arial"/>
                <a:ea typeface="Arial"/>
                <a:cs typeface="Arial"/>
                <a:sym typeface="Arial"/>
              </a:rPr>
              <a:t>Dorim să vă ascultăm părerea și să aflăm cum putem oferi o experiență și mai bună. </a:t>
            </a:r>
            <a:br>
              <a:rPr lang="en-GB" sz="1100">
                <a:latin typeface="Arial"/>
                <a:ea typeface="Arial"/>
                <a:cs typeface="Arial"/>
                <a:sym typeface="Arial"/>
              </a:rPr>
            </a:br>
            <a:r>
              <a:rPr lang="en-GB" sz="1100">
                <a:latin typeface="Arial"/>
                <a:ea typeface="Arial"/>
                <a:cs typeface="Arial"/>
                <a:sym typeface="Arial"/>
              </a:rPr>
              <a:t>Am creat un </a:t>
            </a:r>
            <a:r>
              <a:rPr b="1" lang="en-GB" sz="1100">
                <a:latin typeface="Arial"/>
                <a:ea typeface="Arial"/>
                <a:cs typeface="Arial"/>
                <a:sym typeface="Arial"/>
              </a:rPr>
              <a:t>formular de feedback activ permanent</a:t>
            </a:r>
            <a:r>
              <a:rPr lang="en-GB" sz="1100">
                <a:latin typeface="Arial"/>
                <a:ea typeface="Arial"/>
                <a:cs typeface="Arial"/>
                <a:sym typeface="Arial"/>
              </a:rPr>
              <a:t>, care vă oferă posibilitatea de a ne împărtăși gândurile, sugestiile și observațiile dvs. cu privire la serviciile noastre. Acesta se găsește în link-ul de mai jos sau pe platforma voastră de grupă, pentru a ajunge la el cu ușurință.</a:t>
            </a:r>
            <a:endParaRPr sz="1100">
              <a:latin typeface="Arial"/>
              <a:ea typeface="Arial"/>
              <a:cs typeface="Arial"/>
              <a:sym typeface="Arial"/>
            </a:endParaRPr>
          </a:p>
          <a:p>
            <a:pPr indent="0" lvl="0" marL="0" rtl="0" algn="l">
              <a:lnSpc>
                <a:spcPct val="115000"/>
              </a:lnSpc>
              <a:spcBef>
                <a:spcPts val="1200"/>
              </a:spcBef>
              <a:spcAft>
                <a:spcPts val="0"/>
              </a:spcAft>
              <a:buSzPts val="1200"/>
              <a:buNone/>
            </a:pPr>
            <a:r>
              <a:rPr lang="en-GB"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SzPts val="1200"/>
              <a:buNone/>
            </a:pPr>
            <a:r>
              <a:rPr b="1" lang="en-GB" sz="1100">
                <a:latin typeface="Arial"/>
                <a:ea typeface="Arial"/>
                <a:cs typeface="Arial"/>
                <a:sym typeface="Arial"/>
              </a:rPr>
              <a:t>Link formular feedback permanent : </a:t>
            </a:r>
            <a:r>
              <a:rPr lang="en-GB" u="sng">
                <a:solidFill>
                  <a:schemeClr val="hlink"/>
                </a:solidFill>
                <a:latin typeface="Arial"/>
                <a:ea typeface="Arial"/>
                <a:cs typeface="Arial"/>
                <a:sym typeface="Arial"/>
                <a:hlinkClick r:id="rId3"/>
              </a:rPr>
              <a:t>https://forms.gle/Z8uxk5puekqBA8Bt9</a:t>
            </a:r>
            <a:endParaRPr sz="1100" u="sng">
              <a:latin typeface="Arial"/>
              <a:ea typeface="Arial"/>
              <a:cs typeface="Arial"/>
              <a:sym typeface="Arial"/>
            </a:endParaRPr>
          </a:p>
          <a:p>
            <a:pPr indent="0" lvl="0" marL="0" rtl="0" algn="l">
              <a:lnSpc>
                <a:spcPct val="115000"/>
              </a:lnSpc>
              <a:spcBef>
                <a:spcPts val="1200"/>
              </a:spcBef>
              <a:spcAft>
                <a:spcPts val="0"/>
              </a:spcAft>
              <a:buSzPts val="1200"/>
              <a:buNone/>
            </a:pPr>
            <a:r>
              <a:rPr lang="en-GB"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SzPts val="1200"/>
              <a:buNone/>
            </a:pPr>
            <a:r>
              <a:rPr lang="en-GB" sz="1100">
                <a:latin typeface="Arial"/>
                <a:ea typeface="Arial"/>
                <a:cs typeface="Arial"/>
                <a:sym typeface="Arial"/>
              </a:rPr>
              <a:t>Nu durează mai mult de câteva minute să completați formularul, dar contribuția dvs. este extrem de valoroasă pentru noi. Feedback-ul pe care îl primim ne ajută să identificăm punctele noastre forte și să corectăm eventualele deficiențe.</a:t>
            </a:r>
            <a:endParaRPr sz="1100">
              <a:latin typeface="Arial"/>
              <a:ea typeface="Arial"/>
              <a:cs typeface="Arial"/>
              <a:sym typeface="Arial"/>
            </a:endParaRPr>
          </a:p>
          <a:p>
            <a:pPr indent="0" lvl="0" marL="0" rtl="0" algn="l">
              <a:lnSpc>
                <a:spcPct val="100000"/>
              </a:lnSpc>
              <a:spcBef>
                <a:spcPts val="1200"/>
              </a:spcBef>
              <a:spcAft>
                <a:spcPts val="0"/>
              </a:spcAft>
              <a:buSzPts val="12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