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gp0BkFyoZhMlsdGLEeh+u6cuTv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59a26fd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a59a26fd14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59a26fd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a59a26fd14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283e902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5283e902d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283e902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283e902d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59a26f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a59a26fd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gradulescuC/curs_automation/blob/main/BDD/pages/base_page.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7</a:t>
            </a:r>
            <a:endParaRPr/>
          </a:p>
        </p:txBody>
      </p:sp>
      <p:sp>
        <p:nvSpPr>
          <p:cNvPr id="99" name="Google Shape;99;p1"/>
          <p:cNvSpPr txBox="1"/>
          <p:nvPr>
            <p:ph idx="1" type="subTitle"/>
          </p:nvPr>
        </p:nvSpPr>
        <p:spPr>
          <a:xfrm>
            <a:off x="4420050" y="4148650"/>
            <a:ext cx="44373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BDD - Environment, Base Page, behave.ini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a59a26fd14_0_95"/>
          <p:cNvSpPr txBox="1"/>
          <p:nvPr>
            <p:ph idx="6" type="ctrTitle"/>
          </p:nvPr>
        </p:nvSpPr>
        <p:spPr>
          <a:xfrm>
            <a:off x="311700" y="312175"/>
            <a:ext cx="4267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 in BDD</a:t>
            </a:r>
            <a:endParaRPr b="1">
              <a:solidFill>
                <a:schemeClr val="lt2"/>
              </a:solidFill>
              <a:latin typeface="Roboto"/>
              <a:ea typeface="Roboto"/>
              <a:cs typeface="Roboto"/>
              <a:sym typeface="Roboto"/>
            </a:endParaRPr>
          </a:p>
        </p:txBody>
      </p:sp>
      <p:cxnSp>
        <p:nvCxnSpPr>
          <p:cNvPr id="264" name="Google Shape;264;g2a59a26fd14_0_95"/>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a59a26fd14_0_95"/>
          <p:cNvSpPr txBox="1"/>
          <p:nvPr/>
        </p:nvSpPr>
        <p:spPr>
          <a:xfrm>
            <a:off x="311700" y="1463550"/>
            <a:ext cx="85206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Atunci cand vrem sa rulam teste in BDD avem mai multe optiuni:</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i="0" lang="en-GB" sz="1200" u="none" cap="none" strike="noStrike">
                <a:solidFill>
                  <a:schemeClr val="lt1"/>
                </a:solidFill>
                <a:latin typeface="Roboto"/>
                <a:ea typeface="Roboto"/>
                <a:cs typeface="Roboto"/>
                <a:sym typeface="Roboto"/>
              </a:rPr>
              <a:t>Prima optiune este sa intram in feature file si sa dam click pe triunghiul verde aflat in dreapta fiecarui scenariu, pentru a le rula individual. Aceasta optiune nu e totusi cea mai dezirabila</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i="0" lang="en-GB" sz="1200" u="none" cap="none" strike="noStrike">
                <a:solidFill>
                  <a:schemeClr val="lt1"/>
                </a:solidFill>
                <a:latin typeface="Roboto"/>
                <a:ea typeface="Roboto"/>
                <a:cs typeface="Roboto"/>
                <a:sym typeface="Roboto"/>
              </a:rPr>
              <a:t>A doua optiune este de a scrie cuvantul </a:t>
            </a:r>
            <a:r>
              <a:rPr b="1" i="0" lang="en-GB" sz="1200" u="none" cap="none" strike="noStrike">
                <a:solidFill>
                  <a:schemeClr val="accent1"/>
                </a:solidFill>
                <a:latin typeface="Roboto"/>
                <a:ea typeface="Roboto"/>
                <a:cs typeface="Roboto"/>
                <a:sym typeface="Roboto"/>
              </a:rPr>
              <a:t>behave</a:t>
            </a:r>
            <a:r>
              <a:rPr b="1" i="0" lang="en-GB" sz="1200" u="none" cap="none" strike="noStrike">
                <a:solidFill>
                  <a:schemeClr val="lt1"/>
                </a:solidFill>
                <a:latin typeface="Roboto"/>
                <a:ea typeface="Roboto"/>
                <a:cs typeface="Roboto"/>
                <a:sym typeface="Roboto"/>
              </a:rPr>
              <a:t> in terminalul pycharmului, care va genera rularea tuturor testelor din suita creata</a:t>
            </a:r>
            <a:endParaRPr b="1"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Atunci cand vrem sa filtram numarul de teste pe care vrem sa le executam putem sa ne folosim de tag-urile pe care le-am invatat la sesiunea teoretica: </a:t>
            </a:r>
            <a:r>
              <a:rPr b="1" i="1" lang="en-GB" sz="1200" u="none" cap="none" strike="noStrike">
                <a:solidFill>
                  <a:schemeClr val="lt1"/>
                </a:solidFill>
                <a:latin typeface="Roboto"/>
                <a:ea typeface="Roboto"/>
                <a:cs typeface="Roboto"/>
                <a:sym typeface="Roboto"/>
              </a:rPr>
              <a:t>behave --tags=shoppingCart</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Comanda de mai sus va rula toate testele care sunt marcate cu tag-ul </a:t>
            </a:r>
            <a:r>
              <a:rPr b="1" i="1" lang="en-GB" sz="1200" u="none" cap="none" strike="noStrike">
                <a:solidFill>
                  <a:schemeClr val="lt1"/>
                </a:solidFill>
                <a:latin typeface="Roboto"/>
                <a:ea typeface="Roboto"/>
                <a:cs typeface="Roboto"/>
                <a:sym typeface="Roboto"/>
              </a:rPr>
              <a:t>shoppingCart</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a59a26fd14_0_101"/>
          <p:cNvSpPr txBox="1"/>
          <p:nvPr>
            <p:ph idx="6" type="ctrTitle"/>
          </p:nvPr>
        </p:nvSpPr>
        <p:spPr>
          <a:xfrm>
            <a:off x="311700" y="200800"/>
            <a:ext cx="720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900"/>
              <a:t>Generarea rapoartelor de executie in BDD</a:t>
            </a:r>
            <a:endParaRPr b="1" sz="2900">
              <a:solidFill>
                <a:schemeClr val="lt2"/>
              </a:solidFill>
              <a:latin typeface="Roboto"/>
              <a:ea typeface="Roboto"/>
              <a:cs typeface="Roboto"/>
              <a:sym typeface="Roboto"/>
            </a:endParaRPr>
          </a:p>
        </p:txBody>
      </p:sp>
      <p:cxnSp>
        <p:nvCxnSpPr>
          <p:cNvPr id="271" name="Google Shape;271;g2a59a26fd14_0_101"/>
          <p:cNvCxnSpPr/>
          <p:nvPr/>
        </p:nvCxnSpPr>
        <p:spPr>
          <a:xfrm>
            <a:off x="311700" y="737700"/>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2a59a26fd14_0_101"/>
          <p:cNvSpPr txBox="1"/>
          <p:nvPr/>
        </p:nvSpPr>
        <p:spPr>
          <a:xfrm>
            <a:off x="311700" y="1049125"/>
            <a:ext cx="8695800" cy="362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Atunci cand vrem sa generam si rapoarte de executie trebuie sa ne folosim de un plugin care se numeste behave-html-formatter, care poate fi instalat din python packages.</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Dupa instalarea acestuia ne putem folosi de comanda </a:t>
            </a:r>
            <a:r>
              <a:rPr b="0" i="0" lang="en-GB" sz="1000" u="none" cap="none" strike="noStrike">
                <a:solidFill>
                  <a:srgbClr val="174AD4"/>
                </a:solidFill>
                <a:highlight>
                  <a:srgbClr val="FFFFFF"/>
                </a:highlight>
                <a:latin typeface="Courier New"/>
                <a:ea typeface="Courier New"/>
                <a:cs typeface="Courier New"/>
                <a:sym typeface="Courier New"/>
              </a:rPr>
              <a:t>behave -f behave_html_formatter</a:t>
            </a:r>
            <a:r>
              <a:rPr b="0" i="0" lang="en-GB" sz="1000" u="none" cap="none" strike="noStrike">
                <a:solidFill>
                  <a:srgbClr val="080808"/>
                </a:solidFill>
                <a:highlight>
                  <a:srgbClr val="FFFFFF"/>
                </a:highlight>
                <a:latin typeface="Courier New"/>
                <a:ea typeface="Courier New"/>
                <a:cs typeface="Courier New"/>
                <a:sym typeface="Courier New"/>
              </a:rPr>
              <a:t>:</a:t>
            </a:r>
            <a:r>
              <a:rPr b="0" i="0" lang="en-GB" sz="1000" u="none" cap="none" strike="noStrike">
                <a:solidFill>
                  <a:srgbClr val="067D17"/>
                </a:solidFill>
                <a:highlight>
                  <a:srgbClr val="FFFFFF"/>
                </a:highlight>
                <a:latin typeface="Courier New"/>
                <a:ea typeface="Courier New"/>
                <a:cs typeface="Courier New"/>
                <a:sym typeface="Courier New"/>
              </a:rPr>
              <a:t>HTMLFormatter -o behave-report.html</a:t>
            </a:r>
            <a:endParaRPr b="0" i="0" sz="1000" u="none" cap="none" strike="noStrike">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Pentru a rula toate testele impreuna cu generarea unui raport de executie.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Structura comenzii este urmatoarea:</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behave -&gt; comanda de rulare a testelor in bdd</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-f -&gt; optiune care solicita formatarea fisierului</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behave_html_formatter:HTMLFormatter -&gt; optiune care solicita formatarea fisierului in format html</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-o -&gt; optiune care solicita generarea raportului de executie intr-un fisier extern in loc de consola</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behave-report.html -&gt; numele raportului de executie care se va genera. Poate purta si alte nume.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De asemenea, se poate  minimiza optiunea </a:t>
            </a:r>
            <a:r>
              <a:rPr b="1" i="0" lang="en-GB" sz="1000" u="none" cap="none" strike="noStrike">
                <a:solidFill>
                  <a:schemeClr val="lt1"/>
                </a:solidFill>
                <a:latin typeface="Courier New"/>
                <a:ea typeface="Courier New"/>
                <a:cs typeface="Courier New"/>
                <a:sym typeface="Courier New"/>
              </a:rPr>
              <a:t>behave_html_formatter:HTMLFormatter </a:t>
            </a:r>
            <a:r>
              <a:rPr b="1" i="0" lang="en-GB" sz="1000" u="none" cap="none" strike="noStrike">
                <a:solidFill>
                  <a:schemeClr val="lt1"/>
                </a:solidFill>
                <a:latin typeface="Roboto"/>
                <a:ea typeface="Roboto"/>
                <a:cs typeface="Roboto"/>
                <a:sym typeface="Roboto"/>
              </a:rPr>
              <a:t>sub numele html prin crearea unui fisier numit behave.ini (care va solicita instalarea plugin-ului ini) care va contine urmatoarele informatii:</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33B3"/>
                </a:solidFill>
                <a:highlight>
                  <a:srgbClr val="FFFFFF"/>
                </a:highlight>
                <a:latin typeface="Roboto"/>
                <a:ea typeface="Roboto"/>
                <a:cs typeface="Roboto"/>
                <a:sym typeface="Roboto"/>
              </a:rPr>
              <a:t>[behave.formatters]</a:t>
            </a:r>
            <a:endParaRPr b="0" i="0" sz="1000" u="none" cap="none" strike="noStrike">
              <a:solidFill>
                <a:srgbClr val="0033B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174AD4"/>
                </a:solidFill>
                <a:highlight>
                  <a:srgbClr val="FFFFFF"/>
                </a:highlight>
                <a:latin typeface="Roboto"/>
                <a:ea typeface="Roboto"/>
                <a:cs typeface="Roboto"/>
                <a:sym typeface="Roboto"/>
              </a:rPr>
              <a:t>html </a:t>
            </a:r>
            <a:r>
              <a:rPr b="0" i="0" lang="en-GB" sz="1000" u="none" cap="none" strike="noStrike">
                <a:solidFill>
                  <a:srgbClr val="080808"/>
                </a:solidFill>
                <a:highlight>
                  <a:srgbClr val="FFFFFF"/>
                </a:highlight>
                <a:latin typeface="Roboto"/>
                <a:ea typeface="Roboto"/>
                <a:cs typeface="Roboto"/>
                <a:sym typeface="Roboto"/>
              </a:rPr>
              <a:t>= </a:t>
            </a:r>
            <a:r>
              <a:rPr b="0" i="0" lang="en-GB" sz="1000" u="none" cap="none" strike="noStrike">
                <a:solidFill>
                  <a:srgbClr val="067D17"/>
                </a:solidFill>
                <a:highlight>
                  <a:srgbClr val="FFFFFF"/>
                </a:highlight>
                <a:latin typeface="Roboto"/>
                <a:ea typeface="Roboto"/>
                <a:cs typeface="Roboto"/>
                <a:sym typeface="Roboto"/>
              </a:rPr>
              <a:t>behave_html_formatter:HTMLFormatter</a:t>
            </a:r>
            <a:endParaRPr b="0" i="0" sz="1000" u="none" cap="none" strike="noStrike">
              <a:solidFill>
                <a:srgbClr val="067D17"/>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In urma crearii acestui fisier comanda va putea fi rulata in felul urmator: </a:t>
            </a:r>
            <a:r>
              <a:rPr b="0" i="0" lang="en-GB" sz="1000" u="none" cap="none" strike="noStrike">
                <a:solidFill>
                  <a:srgbClr val="174AD4"/>
                </a:solidFill>
                <a:highlight>
                  <a:srgbClr val="FFFFFF"/>
                </a:highlight>
                <a:latin typeface="Courier New"/>
                <a:ea typeface="Courier New"/>
                <a:cs typeface="Courier New"/>
                <a:sym typeface="Courier New"/>
              </a:rPr>
              <a:t>behave -f </a:t>
            </a:r>
            <a:r>
              <a:rPr b="0" i="0" lang="en-GB" sz="1000" u="none" cap="none" strike="noStrike">
                <a:solidFill>
                  <a:srgbClr val="067D17"/>
                </a:solidFill>
                <a:highlight>
                  <a:srgbClr val="FFFFFF"/>
                </a:highlight>
                <a:latin typeface="Courier New"/>
                <a:ea typeface="Courier New"/>
                <a:cs typeface="Courier New"/>
                <a:sym typeface="Courier New"/>
              </a:rPr>
              <a:t>-o behave-report.html</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3" st="13"/>
                                            </p:txEl>
                                          </p:spTgt>
                                        </p:tgtEl>
                                        <p:attrNameLst>
                                          <p:attrName>style.visibility</p:attrName>
                                        </p:attrNameLst>
                                      </p:cBhvr>
                                      <p:to>
                                        <p:strVal val="visible"/>
                                      </p:to>
                                    </p:set>
                                    <p:animEffect filter="fade" transition="in">
                                      <p:cBhvr>
                                        <p:cTn dur="1000"/>
                                        <p:tgtEl>
                                          <p:spTgt spid="27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4" st="14"/>
                                            </p:txEl>
                                          </p:spTgt>
                                        </p:tgtEl>
                                        <p:attrNameLst>
                                          <p:attrName>style.visibility</p:attrName>
                                        </p:attrNameLst>
                                      </p:cBhvr>
                                      <p:to>
                                        <p:strVal val="visible"/>
                                      </p:to>
                                    </p:set>
                                    <p:animEffect filter="fade" transition="in">
                                      <p:cBhvr>
                                        <p:cTn dur="1000"/>
                                        <p:tgtEl>
                                          <p:spTgt spid="27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5" st="15"/>
                                            </p:txEl>
                                          </p:spTgt>
                                        </p:tgtEl>
                                        <p:attrNameLst>
                                          <p:attrName>style.visibility</p:attrName>
                                        </p:attrNameLst>
                                      </p:cBhvr>
                                      <p:to>
                                        <p:strVal val="visible"/>
                                      </p:to>
                                    </p:set>
                                    <p:animEffect filter="fade" transition="in">
                                      <p:cBhvr>
                                        <p:cTn dur="1000"/>
                                        <p:tgtEl>
                                          <p:spTgt spid="27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6" st="16"/>
                                            </p:txEl>
                                          </p:spTgt>
                                        </p:tgtEl>
                                        <p:attrNameLst>
                                          <p:attrName>style.visibility</p:attrName>
                                        </p:attrNameLst>
                                      </p:cBhvr>
                                      <p:to>
                                        <p:strVal val="visible"/>
                                      </p:to>
                                    </p:set>
                                    <p:animEffect filter="fade" transition="in">
                                      <p:cBhvr>
                                        <p:cTn dur="1000"/>
                                        <p:tgtEl>
                                          <p:spTgt spid="27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7" st="17"/>
                                            </p:txEl>
                                          </p:spTgt>
                                        </p:tgtEl>
                                        <p:attrNameLst>
                                          <p:attrName>style.visibility</p:attrName>
                                        </p:attrNameLst>
                                      </p:cBhvr>
                                      <p:to>
                                        <p:strVal val="visible"/>
                                      </p:to>
                                    </p:set>
                                    <p:animEffect filter="fade" transition="in">
                                      <p:cBhvr>
                                        <p:cTn dur="1000"/>
                                        <p:tgtEl>
                                          <p:spTgt spid="27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8" st="18"/>
                                            </p:txEl>
                                          </p:spTgt>
                                        </p:tgtEl>
                                        <p:attrNameLst>
                                          <p:attrName>style.visibility</p:attrName>
                                        </p:attrNameLst>
                                      </p:cBhvr>
                                      <p:to>
                                        <p:strVal val="visible"/>
                                      </p:to>
                                    </p:set>
                                    <p:animEffect filter="fade" transition="in">
                                      <p:cBhvr>
                                        <p:cTn dur="1000"/>
                                        <p:tgtEl>
                                          <p:spTgt spid="27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9" st="19"/>
                                            </p:txEl>
                                          </p:spTgt>
                                        </p:tgtEl>
                                        <p:attrNameLst>
                                          <p:attrName>style.visibility</p:attrName>
                                        </p:attrNameLst>
                                      </p:cBhvr>
                                      <p:to>
                                        <p:strVal val="visible"/>
                                      </p:to>
                                    </p:set>
                                    <p:animEffect filter="fade" transition="in">
                                      <p:cBhvr>
                                        <p:cTn dur="1000"/>
                                        <p:tgtEl>
                                          <p:spTgt spid="272">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4d586120ed_0_1"/>
          <p:cNvSpPr txBox="1"/>
          <p:nvPr>
            <p:ph idx="6" type="ctrTitle"/>
          </p:nvPr>
        </p:nvSpPr>
        <p:spPr>
          <a:xfrm>
            <a:off x="203650" y="1626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78" name="Google Shape;278;g24d586120ed_0_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79" name="Google Shape;279;g24d586120ed_0_1"/>
          <p:cNvSpPr txBox="1"/>
          <p:nvPr/>
        </p:nvSpPr>
        <p:spPr>
          <a:xfrm>
            <a:off x="311700" y="2199250"/>
            <a:ext cx="8520600" cy="90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Creati fisierele browser si environment in framework-ul deja creat.</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Mapati fiecare din scenariile definite in feature file in steps definition file. Observati implementarea usor diferita a textului de mapare din step atunci cand avem parametri. </a:t>
            </a:r>
            <a:endParaRPr b="1"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3692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7 </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646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recapitulam ce am facut la sesiunea anterioara</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cream environment file si browser file</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folosim behave.ini</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283e902da_0_4"/>
          <p:cNvSpPr txBox="1"/>
          <p:nvPr>
            <p:ph idx="6" type="ctrTitle"/>
          </p:nvPr>
        </p:nvSpPr>
        <p:spPr>
          <a:xfrm>
            <a:off x="203650" y="162600"/>
            <a:ext cx="253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Environment</a:t>
            </a:r>
            <a:endParaRPr b="1">
              <a:solidFill>
                <a:schemeClr val="lt2"/>
              </a:solidFill>
              <a:latin typeface="Roboto"/>
              <a:ea typeface="Roboto"/>
              <a:cs typeface="Roboto"/>
              <a:sym typeface="Roboto"/>
            </a:endParaRPr>
          </a:p>
        </p:txBody>
      </p:sp>
      <p:cxnSp>
        <p:nvCxnSpPr>
          <p:cNvPr id="243" name="Google Shape;243;g25283e902da_0_4"/>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5283e902da_0_4"/>
          <p:cNvSpPr txBox="1"/>
          <p:nvPr/>
        </p:nvSpPr>
        <p:spPr>
          <a:xfrm>
            <a:off x="311700" y="809500"/>
            <a:ext cx="8520600" cy="405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Environment este un fisier prin intermediul caruia putem sa definim actiuni care sa fie facute inainte de fiecare test si respectiv dupa fiecare test.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De regula in environment sunt instantiate obiectele din clasele care mapeaza paginile web.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Exemplu fisier de environment:</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from browser import Browser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from pages.inventory_page import Inventory_page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from pages.login_page import Login_page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before all este o metoda care contine instructiuni ce trebuie executate inaintea TUTUROR testelor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def before_all(context):</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context.browser = Browser()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context.login_page_object = Login_page()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context.inventory_page_object = Inventory_page()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 context este ca o cutiuta in care stochez toate obiectele instantiate in clasa environment</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after all este o metoda care contine instructiuni ce trebuie executate dupa TOATE testele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def after_all(context):</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context.browser.close()</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6" st="16"/>
                                            </p:txEl>
                                          </p:spTgt>
                                        </p:tgtEl>
                                        <p:attrNameLst>
                                          <p:attrName>style.visibility</p:attrName>
                                        </p:attrNameLst>
                                      </p:cBhvr>
                                      <p:to>
                                        <p:strVal val="visible"/>
                                      </p:to>
                                    </p:set>
                                    <p:animEffect filter="fade" transition="in">
                                      <p:cBhvr>
                                        <p:cTn dur="1000"/>
                                        <p:tgtEl>
                                          <p:spTgt spid="24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7" st="17"/>
                                            </p:txEl>
                                          </p:spTgt>
                                        </p:tgtEl>
                                        <p:attrNameLst>
                                          <p:attrName>style.visibility</p:attrName>
                                        </p:attrNameLst>
                                      </p:cBhvr>
                                      <p:to>
                                        <p:strVal val="visible"/>
                                      </p:to>
                                    </p:set>
                                    <p:animEffect filter="fade" transition="in">
                                      <p:cBhvr>
                                        <p:cTn dur="1000"/>
                                        <p:tgtEl>
                                          <p:spTgt spid="24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8" st="18"/>
                                            </p:txEl>
                                          </p:spTgt>
                                        </p:tgtEl>
                                        <p:attrNameLst>
                                          <p:attrName>style.visibility</p:attrName>
                                        </p:attrNameLst>
                                      </p:cBhvr>
                                      <p:to>
                                        <p:strVal val="visible"/>
                                      </p:to>
                                    </p:set>
                                    <p:animEffect filter="fade" transition="in">
                                      <p:cBhvr>
                                        <p:cTn dur="1000"/>
                                        <p:tgtEl>
                                          <p:spTgt spid="24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9" st="19"/>
                                            </p:txEl>
                                          </p:spTgt>
                                        </p:tgtEl>
                                        <p:attrNameLst>
                                          <p:attrName>style.visibility</p:attrName>
                                        </p:attrNameLst>
                                      </p:cBhvr>
                                      <p:to>
                                        <p:strVal val="visible"/>
                                      </p:to>
                                    </p:set>
                                    <p:animEffect filter="fade" transition="in">
                                      <p:cBhvr>
                                        <p:cTn dur="1000"/>
                                        <p:tgtEl>
                                          <p:spTgt spid="244">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0" st="20"/>
                                            </p:txEl>
                                          </p:spTgt>
                                        </p:tgtEl>
                                        <p:attrNameLst>
                                          <p:attrName>style.visibility</p:attrName>
                                        </p:attrNameLst>
                                      </p:cBhvr>
                                      <p:to>
                                        <p:strVal val="visible"/>
                                      </p:to>
                                    </p:set>
                                    <p:animEffect filter="fade" transition="in">
                                      <p:cBhvr>
                                        <p:cTn dur="1000"/>
                                        <p:tgtEl>
                                          <p:spTgt spid="244">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1" st="21"/>
                                            </p:txEl>
                                          </p:spTgt>
                                        </p:tgtEl>
                                        <p:attrNameLst>
                                          <p:attrName>style.visibility</p:attrName>
                                        </p:attrNameLst>
                                      </p:cBhvr>
                                      <p:to>
                                        <p:strVal val="visible"/>
                                      </p:to>
                                    </p:set>
                                    <p:animEffect filter="fade" transition="in">
                                      <p:cBhvr>
                                        <p:cTn dur="1000"/>
                                        <p:tgtEl>
                                          <p:spTgt spid="244">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283e902da_0_11"/>
          <p:cNvSpPr txBox="1"/>
          <p:nvPr>
            <p:ph idx="6" type="ctrTitle"/>
          </p:nvPr>
        </p:nvSpPr>
        <p:spPr>
          <a:xfrm>
            <a:off x="203650" y="1626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Browser</a:t>
            </a:r>
            <a:endParaRPr b="1">
              <a:solidFill>
                <a:schemeClr val="lt2"/>
              </a:solidFill>
              <a:latin typeface="Roboto"/>
              <a:ea typeface="Roboto"/>
              <a:cs typeface="Roboto"/>
              <a:sym typeface="Roboto"/>
            </a:endParaRPr>
          </a:p>
        </p:txBody>
      </p:sp>
      <p:cxnSp>
        <p:nvCxnSpPr>
          <p:cNvPr id="250" name="Google Shape;250;g25283e902da_0_1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283e902da_0_11"/>
          <p:cNvSpPr txBox="1"/>
          <p:nvPr/>
        </p:nvSpPr>
        <p:spPr>
          <a:xfrm>
            <a:off x="311700" y="1205150"/>
            <a:ext cx="85206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Browser reprezinta un fisier care va contine instantierea driverului pentru browserul care e folosit in scopul testarii.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Exemplu fisier de browser:</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from selenium import webdriver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from webdriver_manager.chrome import ChromeDriverManager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class Browser():</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chrome = webdriver.Chrome(executable_path=ChromeDriverManager().install())</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def close(self):</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			self.chrome.quit()</a:t>
            </a:r>
            <a:endParaRPr b="1" i="1"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a59a26fd14_0_0"/>
          <p:cNvSpPr txBox="1"/>
          <p:nvPr>
            <p:ph idx="6" type="ctrTitle"/>
          </p:nvPr>
        </p:nvSpPr>
        <p:spPr>
          <a:xfrm>
            <a:off x="311700" y="214525"/>
            <a:ext cx="2045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Base Page</a:t>
            </a:r>
            <a:endParaRPr b="1">
              <a:solidFill>
                <a:schemeClr val="lt2"/>
              </a:solidFill>
              <a:latin typeface="Roboto"/>
              <a:ea typeface="Roboto"/>
              <a:cs typeface="Roboto"/>
              <a:sym typeface="Roboto"/>
            </a:endParaRPr>
          </a:p>
        </p:txBody>
      </p:sp>
      <p:cxnSp>
        <p:nvCxnSpPr>
          <p:cNvPr id="257" name="Google Shape;257;g2a59a26fd14_0_0"/>
          <p:cNvCxnSpPr/>
          <p:nvPr/>
        </p:nvCxnSpPr>
        <p:spPr>
          <a:xfrm>
            <a:off x="353800" y="82112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a59a26fd14_0_0"/>
          <p:cNvSpPr txBox="1"/>
          <p:nvPr/>
        </p:nvSpPr>
        <p:spPr>
          <a:xfrm>
            <a:off x="311700" y="2089050"/>
            <a:ext cx="8520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Uneori avem linii de cod care se pot repeta in mai multe teste, iar rescrierea lor va cauza definirea unui cod redundant.</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In acest caz, putem sa implementam acele linii de cod in metode definite intr-o clasa numita BasePage de unde le vom apela acolo unde avem nevoie.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Puteti sa analizati </a:t>
            </a:r>
            <a:r>
              <a:rPr b="1" i="0" lang="en-GB" sz="1000" u="sng" cap="none" strike="noStrike">
                <a:solidFill>
                  <a:schemeClr val="hlink"/>
                </a:solidFill>
                <a:latin typeface="Roboto"/>
                <a:ea typeface="Roboto"/>
                <a:cs typeface="Roboto"/>
                <a:sym typeface="Roboto"/>
                <a:hlinkClick r:id="rId3"/>
              </a:rPr>
              <a:t>aici</a:t>
            </a:r>
            <a:r>
              <a:rPr b="1" i="0" lang="en-GB" sz="1000" u="none" cap="none" strike="noStrike">
                <a:solidFill>
                  <a:schemeClr val="lt1"/>
                </a:solidFill>
                <a:latin typeface="Roboto"/>
                <a:ea typeface="Roboto"/>
                <a:cs typeface="Roboto"/>
                <a:sym typeface="Roboto"/>
              </a:rPr>
              <a:t> doua exemple de metode care se pot implementa in BasePage.</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