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Roboto"/>
      <p:regular r:id="rId19"/>
      <p:bold r:id="rId20"/>
      <p:italic r:id="rId21"/>
      <p:boldItalic r:id="rId22"/>
    </p:embeddedFont>
    <p:embeddedFont>
      <p:font typeface="Didact Gothic"/>
      <p:regular r:id="rId23"/>
    </p:embeddedFont>
    <p:embeddedFont>
      <p:font typeface="Roboto Light"/>
      <p:regular r:id="rId24"/>
      <p:bold r:id="rId25"/>
      <p:italic r:id="rId26"/>
      <p:boldItalic r:id="rId27"/>
    </p:embeddedFon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ifI0sMOF74KQHOTb7hI9bsGsuv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BreeSerif-regular.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84bfc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a384bfc0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forms.gle/Z8uxk5puekqBA8B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Studiu Echipa 7</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7" name="Google Shape;207;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4" name="Google Shape;214;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1" name="Google Shape;221;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8" name="Google Shape;228;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9" name="Google Shape;229;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108150b074_0_28"/>
          <p:cNvSpPr txBox="1"/>
          <p:nvPr>
            <p:ph idx="6" type="ctrTitle"/>
          </p:nvPr>
        </p:nvSpPr>
        <p:spPr>
          <a:xfrm>
            <a:off x="311700" y="339750"/>
            <a:ext cx="54717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Obiective Studiu in Echipa 7</a:t>
            </a:r>
            <a:endParaRPr b="1">
              <a:solidFill>
                <a:schemeClr val="lt2"/>
              </a:solidFill>
              <a:latin typeface="Roboto"/>
              <a:ea typeface="Roboto"/>
              <a:cs typeface="Roboto"/>
              <a:sym typeface="Roboto"/>
            </a:endParaRPr>
          </a:p>
        </p:txBody>
      </p:sp>
      <p:cxnSp>
        <p:nvCxnSpPr>
          <p:cNvPr id="235" name="Google Shape;235;g1108150b074_0_28"/>
          <p:cNvCxnSpPr/>
          <p:nvPr/>
        </p:nvCxnSpPr>
        <p:spPr>
          <a:xfrm>
            <a:off x="311700" y="886900"/>
            <a:ext cx="8520600" cy="0"/>
          </a:xfrm>
          <a:prstGeom prst="straightConnector1">
            <a:avLst/>
          </a:prstGeom>
          <a:noFill/>
          <a:ln cap="flat" cmpd="sng" w="9525">
            <a:solidFill>
              <a:schemeClr val="accent1"/>
            </a:solidFill>
            <a:prstDash val="solid"/>
            <a:round/>
            <a:headEnd len="sm" w="sm" type="none"/>
            <a:tailEnd len="sm" w="sm" type="none"/>
          </a:ln>
        </p:spPr>
      </p:cxnSp>
      <p:sp>
        <p:nvSpPr>
          <p:cNvPr id="236" name="Google Shape;236;g1108150b074_0_28"/>
          <p:cNvSpPr txBox="1"/>
          <p:nvPr/>
        </p:nvSpPr>
        <p:spPr>
          <a:xfrm>
            <a:off x="387900" y="1873500"/>
            <a:ext cx="75024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implementam tot ce am facut la curs pentru aplicatia de studiu in echipa</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4d586120ed_0_1"/>
          <p:cNvSpPr txBox="1"/>
          <p:nvPr>
            <p:ph idx="6" type="ctrTitle"/>
          </p:nvPr>
        </p:nvSpPr>
        <p:spPr>
          <a:xfrm>
            <a:off x="247750" y="400800"/>
            <a:ext cx="1766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242" name="Google Shape;242;g24d586120ed_0_1"/>
          <p:cNvCxnSpPr/>
          <p:nvPr/>
        </p:nvCxnSpPr>
        <p:spPr>
          <a:xfrm>
            <a:off x="311700" y="1098950"/>
            <a:ext cx="8520600" cy="0"/>
          </a:xfrm>
          <a:prstGeom prst="straightConnector1">
            <a:avLst/>
          </a:prstGeom>
          <a:noFill/>
          <a:ln cap="flat" cmpd="sng" w="9525">
            <a:solidFill>
              <a:schemeClr val="accent1"/>
            </a:solidFill>
            <a:prstDash val="solid"/>
            <a:round/>
            <a:headEnd len="sm" w="sm" type="none"/>
            <a:tailEnd len="sm" w="sm" type="none"/>
          </a:ln>
        </p:spPr>
      </p:cxnSp>
      <p:sp>
        <p:nvSpPr>
          <p:cNvPr id="243" name="Google Shape;243;g24d586120ed_0_1"/>
          <p:cNvSpPr txBox="1"/>
          <p:nvPr/>
        </p:nvSpPr>
        <p:spPr>
          <a:xfrm>
            <a:off x="311704" y="2003775"/>
            <a:ext cx="85206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FFFFFF"/>
                </a:solidFill>
                <a:latin typeface="Roboto"/>
                <a:ea typeface="Roboto"/>
                <a:cs typeface="Roboto"/>
                <a:sym typeface="Roboto"/>
              </a:rPr>
              <a:t>Pentru aplicatia pe care ati ales-o implementati urmatoarele:</a:t>
            </a:r>
            <a:endParaRPr b="1" i="0" sz="1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FFFFFF"/>
              </a:solidFill>
              <a:latin typeface="Roboto"/>
              <a:ea typeface="Roboto"/>
              <a:cs typeface="Roboto"/>
              <a:sym typeface="Roboto"/>
            </a:endParaRPr>
          </a:p>
          <a:p>
            <a:pPr indent="-298450" lvl="0" marL="457200" marR="0" rtl="0" algn="l">
              <a:lnSpc>
                <a:spcPct val="100000"/>
              </a:lnSpc>
              <a:spcBef>
                <a:spcPts val="0"/>
              </a:spcBef>
              <a:spcAft>
                <a:spcPts val="0"/>
              </a:spcAft>
              <a:buClr>
                <a:srgbClr val="FFFFFF"/>
              </a:buClr>
              <a:buSzPts val="1100"/>
              <a:buFont typeface="Roboto"/>
              <a:buChar char="-"/>
            </a:pPr>
            <a:r>
              <a:rPr b="1" i="0" lang="en-GB" sz="1100" u="none" cap="none" strike="noStrike">
                <a:solidFill>
                  <a:srgbClr val="FFFFFF"/>
                </a:solidFill>
                <a:latin typeface="Roboto"/>
                <a:ea typeface="Roboto"/>
                <a:cs typeface="Roboto"/>
                <a:sym typeface="Roboto"/>
              </a:rPr>
              <a:t>Environment</a:t>
            </a:r>
            <a:endParaRPr b="1" i="0" sz="1100" u="none" cap="none" strike="noStrike">
              <a:solidFill>
                <a:srgbClr val="FFFFFF"/>
              </a:solidFill>
              <a:latin typeface="Roboto"/>
              <a:ea typeface="Roboto"/>
              <a:cs typeface="Roboto"/>
              <a:sym typeface="Roboto"/>
            </a:endParaRPr>
          </a:p>
          <a:p>
            <a:pPr indent="-298450" lvl="0" marL="457200" marR="0" rtl="0" algn="l">
              <a:lnSpc>
                <a:spcPct val="100000"/>
              </a:lnSpc>
              <a:spcBef>
                <a:spcPts val="0"/>
              </a:spcBef>
              <a:spcAft>
                <a:spcPts val="0"/>
              </a:spcAft>
              <a:buClr>
                <a:srgbClr val="FFFFFF"/>
              </a:buClr>
              <a:buSzPts val="1100"/>
              <a:buFont typeface="Roboto"/>
              <a:buChar char="-"/>
            </a:pPr>
            <a:r>
              <a:rPr b="1" i="0" lang="en-GB" sz="1100" u="none" cap="none" strike="noStrike">
                <a:solidFill>
                  <a:srgbClr val="FFFFFF"/>
                </a:solidFill>
                <a:latin typeface="Roboto"/>
                <a:ea typeface="Roboto"/>
                <a:cs typeface="Roboto"/>
                <a:sym typeface="Roboto"/>
              </a:rPr>
              <a:t>Browser</a:t>
            </a:r>
            <a:endParaRPr b="1" i="0" sz="1100" u="none" cap="none" strike="noStrike">
              <a:solidFill>
                <a:srgbClr val="FFFFFF"/>
              </a:solidFill>
              <a:latin typeface="Roboto"/>
              <a:ea typeface="Roboto"/>
              <a:cs typeface="Roboto"/>
              <a:sym typeface="Roboto"/>
            </a:endParaRPr>
          </a:p>
          <a:p>
            <a:pPr indent="-298450" lvl="0" marL="457200" marR="0" rtl="0" algn="l">
              <a:lnSpc>
                <a:spcPct val="100000"/>
              </a:lnSpc>
              <a:spcBef>
                <a:spcPts val="0"/>
              </a:spcBef>
              <a:spcAft>
                <a:spcPts val="0"/>
              </a:spcAft>
              <a:buClr>
                <a:srgbClr val="FFFFFF"/>
              </a:buClr>
              <a:buSzPts val="1100"/>
              <a:buFont typeface="Roboto"/>
              <a:buChar char="-"/>
            </a:pPr>
            <a:r>
              <a:rPr b="1" i="0" lang="en-GB" sz="1100" u="none" cap="none" strike="noStrike">
                <a:solidFill>
                  <a:srgbClr val="FFFFFF"/>
                </a:solidFill>
                <a:latin typeface="Roboto"/>
                <a:ea typeface="Roboto"/>
                <a:cs typeface="Roboto"/>
                <a:sym typeface="Roboto"/>
              </a:rPr>
              <a:t>Base page</a:t>
            </a:r>
            <a:endParaRPr b="1" i="0" sz="1100" u="none" cap="none" strike="noStrike">
              <a:solidFill>
                <a:srgbClr val="FFFFFF"/>
              </a:solidFill>
              <a:latin typeface="Roboto"/>
              <a:ea typeface="Roboto"/>
              <a:cs typeface="Roboto"/>
              <a:sym typeface="Roboto"/>
            </a:endParaRPr>
          </a:p>
          <a:p>
            <a:pPr indent="-298450" lvl="0" marL="457200" marR="0" rtl="0" algn="l">
              <a:lnSpc>
                <a:spcPct val="100000"/>
              </a:lnSpc>
              <a:spcBef>
                <a:spcPts val="0"/>
              </a:spcBef>
              <a:spcAft>
                <a:spcPts val="0"/>
              </a:spcAft>
              <a:buClr>
                <a:srgbClr val="FFFFFF"/>
              </a:buClr>
              <a:buSzPts val="1100"/>
              <a:buFont typeface="Roboto"/>
              <a:buChar char="-"/>
            </a:pPr>
            <a:r>
              <a:rPr b="1" i="0" lang="en-GB" sz="1100" u="none" cap="none" strike="noStrike">
                <a:solidFill>
                  <a:srgbClr val="FFFFFF"/>
                </a:solidFill>
                <a:latin typeface="Roboto"/>
                <a:ea typeface="Roboto"/>
                <a:cs typeface="Roboto"/>
                <a:sym typeface="Roboto"/>
              </a:rPr>
              <a:t>Behave.ini</a:t>
            </a:r>
            <a:endParaRPr b="1" i="0" sz="1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FFFFFF"/>
                </a:solidFill>
                <a:latin typeface="Roboto"/>
                <a:ea typeface="Roboto"/>
                <a:cs typeface="Roboto"/>
                <a:sym typeface="Roboto"/>
              </a:rPr>
              <a:t>Generati un raport de executie si interpretati rezultatele.</a:t>
            </a:r>
            <a:endParaRPr b="1" i="0" sz="1100" u="none" cap="none" strike="noStrike">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384bfc069_0_0"/>
          <p:cNvSpPr txBox="1"/>
          <p:nvPr>
            <p:ph type="ctrTitle"/>
          </p:nvPr>
        </p:nvSpPr>
        <p:spPr>
          <a:xfrm>
            <a:off x="814450" y="506050"/>
            <a:ext cx="3879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Feedback </a:t>
            </a:r>
            <a:endParaRPr/>
          </a:p>
        </p:txBody>
      </p:sp>
      <p:sp>
        <p:nvSpPr>
          <p:cNvPr id="249" name="Google Shape;249;g2a384bfc069_0_0"/>
          <p:cNvSpPr txBox="1"/>
          <p:nvPr>
            <p:ph idx="1" type="subTitle"/>
          </p:nvPr>
        </p:nvSpPr>
        <p:spPr>
          <a:xfrm>
            <a:off x="847600" y="1323650"/>
            <a:ext cx="8029200" cy="3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200"/>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https://forms.gle/Z8uxk5puekqBA8Bt9</a:t>
            </a:r>
            <a:endParaRPr sz="1100" u="sng">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lnSpc>
                <a:spcPct val="100000"/>
              </a:lnSpc>
              <a:spcBef>
                <a:spcPts val="1200"/>
              </a:spcBef>
              <a:spcAft>
                <a:spcPts val="0"/>
              </a:spcAft>
              <a:buSzPts val="1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