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Black"/>
      <p:bold r:id="rId18"/>
      <p:boldItalic r:id="rId19"/>
    </p:embeddedFont>
    <p:embeddedFont>
      <p:font typeface="Roboto Thin"/>
      <p:regular r:id="rId20"/>
      <p:bold r:id="rId21"/>
      <p:italic r:id="rId22"/>
      <p:boldItalic r:id="rId23"/>
    </p:embeddedFont>
    <p:embeddedFont>
      <p:font typeface="Roboto"/>
      <p:regular r:id="rId24"/>
      <p:bold r:id="rId25"/>
      <p:italic r:id="rId26"/>
      <p:boldItalic r:id="rId27"/>
    </p:embeddedFont>
    <p:embeddedFont>
      <p:font typeface="Didact Gothic"/>
      <p:regular r:id="rId28"/>
    </p:embeddedFont>
    <p:embeddedFont>
      <p:font typeface="Roboto Light"/>
      <p:regular r:id="rId29"/>
      <p:bold r:id="rId30"/>
      <p:italic r:id="rId31"/>
      <p:boldItalic r:id="rId32"/>
    </p:embeddedFont>
    <p:embeddedFont>
      <p:font typeface="Bree Serif"/>
      <p:regular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gzW8REZnAEHGQBhIxPrTeVABz2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DidactGothic-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italic.fntdata"/><Relationship Id="rId30" Type="http://schemas.openxmlformats.org/officeDocument/2006/relationships/font" Target="fonts/RobotoLight-bold.fntdata"/><Relationship Id="rId11" Type="http://schemas.openxmlformats.org/officeDocument/2006/relationships/slide" Target="slides/slide7.xml"/><Relationship Id="rId33" Type="http://schemas.openxmlformats.org/officeDocument/2006/relationships/font" Target="fonts/BreeSerif-regular.fntdata"/><Relationship Id="rId10" Type="http://schemas.openxmlformats.org/officeDocument/2006/relationships/slide" Target="slides/slide6.xml"/><Relationship Id="rId32" Type="http://schemas.openxmlformats.org/officeDocument/2006/relationships/font" Target="fonts/RobotoLight-boldItalic.fntdata"/><Relationship Id="rId13" Type="http://schemas.openxmlformats.org/officeDocument/2006/relationships/slide" Target="slides/slide9.xml"/><Relationship Id="rId35" Type="http://schemas.openxmlformats.org/officeDocument/2006/relationships/font" Target="fonts/RobotoMono-bold.fntdata"/><Relationship Id="rId12" Type="http://schemas.openxmlformats.org/officeDocument/2006/relationships/slide" Target="slides/slide8.xml"/><Relationship Id="rId34" Type="http://schemas.openxmlformats.org/officeDocument/2006/relationships/font" Target="fonts/RobotoMono-regular.fntdata"/><Relationship Id="rId15" Type="http://schemas.openxmlformats.org/officeDocument/2006/relationships/slide" Target="slides/slide11.xml"/><Relationship Id="rId37" Type="http://schemas.openxmlformats.org/officeDocument/2006/relationships/font" Target="fonts/RobotoMono-boldItalic.fntdata"/><Relationship Id="rId14" Type="http://schemas.openxmlformats.org/officeDocument/2006/relationships/slide" Target="slides/slide10.xml"/><Relationship Id="rId36" Type="http://schemas.openxmlformats.org/officeDocument/2006/relationships/font" Target="fonts/RobotoMono-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font" Target="fonts/RobotoBlack-boldItalic.fntdata"/><Relationship Id="rId18" Type="http://schemas.openxmlformats.org/officeDocument/2006/relationships/font" Target="fonts/Robo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50764ec0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50764ec0a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29b4a58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a29b4a585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29b4a585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a29b4a5854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3876699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a3876699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5de6dc46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45de6dc469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0764ec0a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50764ec0a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080a20a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5080a20ae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mariapopescu@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forms.gle/vDBCouLoyWLKv37t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Sesiunea 5 </a:t>
            </a:r>
            <a:endParaRPr/>
          </a:p>
        </p:txBody>
      </p:sp>
      <p:sp>
        <p:nvSpPr>
          <p:cNvPr id="99" name="Google Shape;99;p1"/>
          <p:cNvSpPr txBox="1"/>
          <p:nvPr>
            <p:ph idx="1" type="subTitle"/>
          </p:nvPr>
        </p:nvSpPr>
        <p:spPr>
          <a:xfrm>
            <a:off x="4952375" y="4148650"/>
            <a:ext cx="3904800" cy="41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Suite de Teste</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50764ec0ac_0_12"/>
          <p:cNvSpPr txBox="1"/>
          <p:nvPr>
            <p:ph idx="6" type="ctrTitle"/>
          </p:nvPr>
        </p:nvSpPr>
        <p:spPr>
          <a:xfrm>
            <a:off x="311700" y="200800"/>
            <a:ext cx="69870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Suite de teste - Configurarea raportului</a:t>
            </a:r>
            <a:endParaRPr b="1">
              <a:solidFill>
                <a:schemeClr val="lt2"/>
              </a:solidFill>
              <a:latin typeface="Roboto"/>
              <a:ea typeface="Roboto"/>
              <a:cs typeface="Roboto"/>
              <a:sym typeface="Roboto"/>
            </a:endParaRPr>
          </a:p>
        </p:txBody>
      </p:sp>
      <p:cxnSp>
        <p:nvCxnSpPr>
          <p:cNvPr id="264" name="Google Shape;264;g250764ec0ac_0_12"/>
          <p:cNvCxnSpPr/>
          <p:nvPr/>
        </p:nvCxnSpPr>
        <p:spPr>
          <a:xfrm>
            <a:off x="311700" y="872400"/>
            <a:ext cx="8520600" cy="0"/>
          </a:xfrm>
          <a:prstGeom prst="straightConnector1">
            <a:avLst/>
          </a:prstGeom>
          <a:noFill/>
          <a:ln cap="flat" cmpd="sng" w="9525">
            <a:solidFill>
              <a:schemeClr val="accent1"/>
            </a:solidFill>
            <a:prstDash val="solid"/>
            <a:round/>
            <a:headEnd len="sm" w="sm" type="none"/>
            <a:tailEnd len="sm" w="sm" type="none"/>
          </a:ln>
        </p:spPr>
      </p:cxnSp>
      <p:sp>
        <p:nvSpPr>
          <p:cNvPr id="265" name="Google Shape;265;g250764ec0ac_0_12"/>
          <p:cNvSpPr txBox="1"/>
          <p:nvPr/>
        </p:nvSpPr>
        <p:spPr>
          <a:xfrm>
            <a:off x="311700" y="1049125"/>
            <a:ext cx="86958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100" u="none" cap="none" strike="noStrike">
                <a:solidFill>
                  <a:schemeClr val="lt1"/>
                </a:solidFill>
                <a:latin typeface="Roboto"/>
                <a:ea typeface="Roboto"/>
                <a:cs typeface="Roboto"/>
                <a:sym typeface="Roboto"/>
              </a:rPr>
              <a:t>In interiorul metodei definite anterior va trebui sa definim un runner care sa contina parametrii de configurare ai raportului de executie:</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100" u="none" cap="none" strike="noStrike">
                <a:solidFill>
                  <a:schemeClr val="lt1"/>
                </a:solidFill>
                <a:latin typeface="Roboto"/>
                <a:ea typeface="Roboto"/>
                <a:cs typeface="Roboto"/>
                <a:sym typeface="Roboto"/>
              </a:rPr>
              <a:t>runner = HtmlTestRunner.HTMLTestRunner</a:t>
            </a:r>
            <a:endParaRPr b="1" i="1"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100" u="none" cap="none" strike="noStrike">
                <a:solidFill>
                  <a:schemeClr val="lt1"/>
                </a:solidFill>
                <a:latin typeface="Roboto"/>
                <a:ea typeface="Roboto"/>
                <a:cs typeface="Roboto"/>
                <a:sym typeface="Roboto"/>
              </a:rPr>
              <a:t>        (</a:t>
            </a:r>
            <a:endParaRPr b="1" i="1"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100" u="none" cap="none" strike="noStrike">
                <a:solidFill>
                  <a:schemeClr val="lt1"/>
                </a:solidFill>
                <a:latin typeface="Roboto"/>
                <a:ea typeface="Roboto"/>
                <a:cs typeface="Roboto"/>
                <a:sym typeface="Roboto"/>
              </a:rPr>
              <a:t>            combine_reports=True, # daca avem mai multe clase de test, rezultatele vor fi puse in acelasi raport de executie</a:t>
            </a:r>
            <a:endParaRPr b="1" i="1"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100" u="none" cap="none" strike="noStrike">
                <a:solidFill>
                  <a:schemeClr val="lt1"/>
                </a:solidFill>
                <a:latin typeface="Roboto"/>
                <a:ea typeface="Roboto"/>
                <a:cs typeface="Roboto"/>
                <a:sym typeface="Roboto"/>
              </a:rPr>
              <a:t>            report_title='TestReport',</a:t>
            </a:r>
            <a:endParaRPr b="1" i="1"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100" u="none" cap="none" strike="noStrike">
                <a:solidFill>
                  <a:schemeClr val="lt1"/>
                </a:solidFill>
                <a:latin typeface="Roboto"/>
                <a:ea typeface="Roboto"/>
                <a:cs typeface="Roboto"/>
                <a:sym typeface="Roboto"/>
              </a:rPr>
              <a:t>            report_name='Smoke Test Result'</a:t>
            </a:r>
            <a:endParaRPr b="1" i="1"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100" u="none" cap="none" strike="noStrike">
                <a:solidFill>
                  <a:schemeClr val="lt1"/>
                </a:solidFill>
                <a:latin typeface="Roboto"/>
                <a:ea typeface="Roboto"/>
                <a:cs typeface="Roboto"/>
                <a:sym typeface="Roboto"/>
              </a:rPr>
              <a:t>        )</a:t>
            </a:r>
            <a:endParaRPr b="1" i="1"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100" u="none" cap="none" strike="noStrike">
                <a:solidFill>
                  <a:schemeClr val="lt1"/>
                </a:solidFill>
                <a:latin typeface="Roboto"/>
                <a:ea typeface="Roboto"/>
                <a:cs typeface="Roboto"/>
                <a:sym typeface="Roboto"/>
              </a:rPr>
              <a:t>Pentru a putea avea acest runner functional trebuie sa instalam (</a:t>
            </a:r>
            <a:r>
              <a:rPr b="1" i="1" lang="en-GB" sz="1100" u="none" cap="none" strike="noStrike">
                <a:solidFill>
                  <a:schemeClr val="lt1"/>
                </a:solidFill>
                <a:latin typeface="Roboto"/>
                <a:ea typeface="Roboto"/>
                <a:cs typeface="Roboto"/>
                <a:sym typeface="Roboto"/>
              </a:rPr>
              <a:t>pip install html-testRunner</a:t>
            </a:r>
            <a:r>
              <a:rPr b="1" i="0" lang="en-GB" sz="1100" u="none" cap="none" strike="noStrike">
                <a:solidFill>
                  <a:schemeClr val="lt1"/>
                </a:solidFill>
                <a:latin typeface="Roboto"/>
                <a:ea typeface="Roboto"/>
                <a:cs typeface="Roboto"/>
                <a:sym typeface="Roboto"/>
              </a:rPr>
              <a:t>) si sa importam (</a:t>
            </a:r>
            <a:r>
              <a:rPr b="1" i="1" lang="en-GB" sz="1100" u="none" cap="none" strike="noStrike">
                <a:solidFill>
                  <a:schemeClr val="lt1"/>
                </a:solidFill>
                <a:latin typeface="Roboto"/>
                <a:ea typeface="Roboto"/>
                <a:cs typeface="Roboto"/>
                <a:sym typeface="Roboto"/>
              </a:rPr>
              <a:t>import HtmlTestRunner</a:t>
            </a:r>
            <a:r>
              <a:rPr b="1" i="0" lang="en-GB" sz="1100" u="none" cap="none" strike="noStrike">
                <a:solidFill>
                  <a:schemeClr val="lt1"/>
                </a:solidFill>
                <a:latin typeface="Roboto"/>
                <a:ea typeface="Roboto"/>
                <a:cs typeface="Roboto"/>
                <a:sym typeface="Roboto"/>
              </a:rPr>
              <a:t>)</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100" u="none" cap="none" strike="noStrike">
                <a:solidFill>
                  <a:schemeClr val="lt1"/>
                </a:solidFill>
                <a:latin typeface="Roboto"/>
                <a:ea typeface="Roboto"/>
                <a:cs typeface="Roboto"/>
                <a:sym typeface="Roboto"/>
              </a:rPr>
              <a:t>libraria aferenta.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100" u="none" cap="none" strike="noStrike">
                <a:solidFill>
                  <a:schemeClr val="lt1"/>
                </a:solidFill>
                <a:latin typeface="Roboto"/>
                <a:ea typeface="Roboto"/>
                <a:cs typeface="Roboto"/>
                <a:sym typeface="Roboto"/>
              </a:rPr>
              <a:t>Dupa cum observati, runner este un obiect instantiat din clasa </a:t>
            </a:r>
            <a:r>
              <a:rPr b="1" i="1" lang="en-GB" sz="1100" u="none" cap="none" strike="noStrike">
                <a:solidFill>
                  <a:schemeClr val="lt1"/>
                </a:solidFill>
                <a:latin typeface="Roboto"/>
                <a:ea typeface="Roboto"/>
                <a:cs typeface="Roboto"/>
                <a:sym typeface="Roboto"/>
              </a:rPr>
              <a:t>HTMLTestRunner </a:t>
            </a:r>
            <a:r>
              <a:rPr b="1" i="0" lang="en-GB" sz="1100" u="none" cap="none" strike="noStrike">
                <a:solidFill>
                  <a:schemeClr val="lt1"/>
                </a:solidFill>
                <a:latin typeface="Roboto"/>
                <a:ea typeface="Roboto"/>
                <a:cs typeface="Roboto"/>
                <a:sym typeface="Roboto"/>
              </a:rPr>
              <a:t>care a primit drept argumente valorile </a:t>
            </a:r>
            <a:r>
              <a:rPr b="1" i="1" lang="en-GB" sz="1100" u="none" cap="none" strike="noStrike">
                <a:solidFill>
                  <a:schemeClr val="lt1"/>
                </a:solidFill>
                <a:latin typeface="Roboto"/>
                <a:ea typeface="Roboto"/>
                <a:cs typeface="Roboto"/>
                <a:sym typeface="Roboto"/>
              </a:rPr>
              <a:t>combine_reports, report_title </a:t>
            </a:r>
            <a:r>
              <a:rPr b="1" i="0" lang="en-GB" sz="1100" u="none" cap="none" strike="noStrike">
                <a:solidFill>
                  <a:schemeClr val="lt1"/>
                </a:solidFill>
                <a:latin typeface="Roboto"/>
                <a:ea typeface="Roboto"/>
                <a:cs typeface="Roboto"/>
                <a:sym typeface="Roboto"/>
              </a:rPr>
              <a:t>si </a:t>
            </a:r>
            <a:r>
              <a:rPr b="1" i="1" lang="en-GB" sz="1100" u="none" cap="none" strike="noStrike">
                <a:solidFill>
                  <a:schemeClr val="lt1"/>
                </a:solidFill>
                <a:latin typeface="Roboto"/>
                <a:ea typeface="Roboto"/>
                <a:cs typeface="Roboto"/>
                <a:sym typeface="Roboto"/>
              </a:rPr>
              <a:t>report_name.</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100" u="none" cap="none" strike="noStrike">
                <a:solidFill>
                  <a:schemeClr val="lt1"/>
                </a:solidFill>
                <a:latin typeface="Roboto"/>
                <a:ea typeface="Roboto"/>
                <a:cs typeface="Roboto"/>
                <a:sym typeface="Roboto"/>
              </a:rPr>
              <a:t>Ultimul pas va fi sa apelam runnerul care va primi drept argument lista de teste de rulat: </a:t>
            </a:r>
            <a:r>
              <a:rPr b="1" i="1" lang="en-GB" sz="1100" u="none" cap="none" strike="noStrike">
                <a:solidFill>
                  <a:schemeClr val="lt1"/>
                </a:solidFill>
                <a:latin typeface="Roboto"/>
                <a:ea typeface="Roboto"/>
                <a:cs typeface="Roboto"/>
                <a:sym typeface="Roboto"/>
              </a:rPr>
              <a:t>runner.run(test_de_rulat).</a:t>
            </a:r>
            <a:endParaRPr b="1" i="1"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1"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100" u="none" cap="none" strike="noStrike">
                <a:solidFill>
                  <a:schemeClr val="lt1"/>
                </a:solidFill>
                <a:latin typeface="Roboto"/>
                <a:ea typeface="Roboto"/>
                <a:cs typeface="Roboto"/>
                <a:sym typeface="Roboto"/>
              </a:rPr>
              <a:t>Observati cum dupa rulare in meniul din stanga a aparut raportul de executie.</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100" u="none" cap="none" strike="noStrike">
                <a:solidFill>
                  <a:schemeClr val="lt1"/>
                </a:solidFill>
                <a:latin typeface="Roboto"/>
                <a:ea typeface="Roboto"/>
                <a:cs typeface="Roboto"/>
                <a:sym typeface="Roboto"/>
              </a:rPr>
              <a:t>Experimentati putin cu diverse teste si observati cum se schimba raportul de executie.</a:t>
            </a:r>
            <a:endParaRPr b="1" i="0" sz="11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100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1000"/>
                                        <p:tgtEl>
                                          <p:spTgt spid="2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1000"/>
                                        <p:tgtEl>
                                          <p:spTgt spid="2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1000"/>
                                        <p:tgtEl>
                                          <p:spTgt spid="2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animEffect filter="fade" transition="in">
                                      <p:cBhvr>
                                        <p:cTn dur="1000"/>
                                        <p:tgtEl>
                                          <p:spTgt spid="2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6" st="6"/>
                                            </p:txEl>
                                          </p:spTgt>
                                        </p:tgtEl>
                                        <p:attrNameLst>
                                          <p:attrName>style.visibility</p:attrName>
                                        </p:attrNameLst>
                                      </p:cBhvr>
                                      <p:to>
                                        <p:strVal val="visible"/>
                                      </p:to>
                                    </p:set>
                                    <p:animEffect filter="fade" transition="in">
                                      <p:cBhvr>
                                        <p:cTn dur="1000"/>
                                        <p:tgtEl>
                                          <p:spTgt spid="2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7" st="7"/>
                                            </p:txEl>
                                          </p:spTgt>
                                        </p:tgtEl>
                                        <p:attrNameLst>
                                          <p:attrName>style.visibility</p:attrName>
                                        </p:attrNameLst>
                                      </p:cBhvr>
                                      <p:to>
                                        <p:strVal val="visible"/>
                                      </p:to>
                                    </p:set>
                                    <p:animEffect filter="fade" transition="in">
                                      <p:cBhvr>
                                        <p:cTn dur="1000"/>
                                        <p:tgtEl>
                                          <p:spTgt spid="2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8" st="8"/>
                                            </p:txEl>
                                          </p:spTgt>
                                        </p:tgtEl>
                                        <p:attrNameLst>
                                          <p:attrName>style.visibility</p:attrName>
                                        </p:attrNameLst>
                                      </p:cBhvr>
                                      <p:to>
                                        <p:strVal val="visible"/>
                                      </p:to>
                                    </p:set>
                                    <p:animEffect filter="fade" transition="in">
                                      <p:cBhvr>
                                        <p:cTn dur="1000"/>
                                        <p:tgtEl>
                                          <p:spTgt spid="26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9" st="9"/>
                                            </p:txEl>
                                          </p:spTgt>
                                        </p:tgtEl>
                                        <p:attrNameLst>
                                          <p:attrName>style.visibility</p:attrName>
                                        </p:attrNameLst>
                                      </p:cBhvr>
                                      <p:to>
                                        <p:strVal val="visible"/>
                                      </p:to>
                                    </p:set>
                                    <p:animEffect filter="fade" transition="in">
                                      <p:cBhvr>
                                        <p:cTn dur="1000"/>
                                        <p:tgtEl>
                                          <p:spTgt spid="26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0" st="10"/>
                                            </p:txEl>
                                          </p:spTgt>
                                        </p:tgtEl>
                                        <p:attrNameLst>
                                          <p:attrName>style.visibility</p:attrName>
                                        </p:attrNameLst>
                                      </p:cBhvr>
                                      <p:to>
                                        <p:strVal val="visible"/>
                                      </p:to>
                                    </p:set>
                                    <p:animEffect filter="fade" transition="in">
                                      <p:cBhvr>
                                        <p:cTn dur="1000"/>
                                        <p:tgtEl>
                                          <p:spTgt spid="26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1" st="11"/>
                                            </p:txEl>
                                          </p:spTgt>
                                        </p:tgtEl>
                                        <p:attrNameLst>
                                          <p:attrName>style.visibility</p:attrName>
                                        </p:attrNameLst>
                                      </p:cBhvr>
                                      <p:to>
                                        <p:strVal val="visible"/>
                                      </p:to>
                                    </p:set>
                                    <p:animEffect filter="fade" transition="in">
                                      <p:cBhvr>
                                        <p:cTn dur="1000"/>
                                        <p:tgtEl>
                                          <p:spTgt spid="26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2" st="12"/>
                                            </p:txEl>
                                          </p:spTgt>
                                        </p:tgtEl>
                                        <p:attrNameLst>
                                          <p:attrName>style.visibility</p:attrName>
                                        </p:attrNameLst>
                                      </p:cBhvr>
                                      <p:to>
                                        <p:strVal val="visible"/>
                                      </p:to>
                                    </p:set>
                                    <p:animEffect filter="fade" transition="in">
                                      <p:cBhvr>
                                        <p:cTn dur="1000"/>
                                        <p:tgtEl>
                                          <p:spTgt spid="26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3" st="13"/>
                                            </p:txEl>
                                          </p:spTgt>
                                        </p:tgtEl>
                                        <p:attrNameLst>
                                          <p:attrName>style.visibility</p:attrName>
                                        </p:attrNameLst>
                                      </p:cBhvr>
                                      <p:to>
                                        <p:strVal val="visible"/>
                                      </p:to>
                                    </p:set>
                                    <p:animEffect filter="fade" transition="in">
                                      <p:cBhvr>
                                        <p:cTn dur="1000"/>
                                        <p:tgtEl>
                                          <p:spTgt spid="26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4" st="14"/>
                                            </p:txEl>
                                          </p:spTgt>
                                        </p:tgtEl>
                                        <p:attrNameLst>
                                          <p:attrName>style.visibility</p:attrName>
                                        </p:attrNameLst>
                                      </p:cBhvr>
                                      <p:to>
                                        <p:strVal val="visible"/>
                                      </p:to>
                                    </p:set>
                                    <p:animEffect filter="fade" transition="in">
                                      <p:cBhvr>
                                        <p:cTn dur="1000"/>
                                        <p:tgtEl>
                                          <p:spTgt spid="26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5" st="15"/>
                                            </p:txEl>
                                          </p:spTgt>
                                        </p:tgtEl>
                                        <p:attrNameLst>
                                          <p:attrName>style.visibility</p:attrName>
                                        </p:attrNameLst>
                                      </p:cBhvr>
                                      <p:to>
                                        <p:strVal val="visible"/>
                                      </p:to>
                                    </p:set>
                                    <p:animEffect filter="fade" transition="in">
                                      <p:cBhvr>
                                        <p:cTn dur="1000"/>
                                        <p:tgtEl>
                                          <p:spTgt spid="265">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6" st="16"/>
                                            </p:txEl>
                                          </p:spTgt>
                                        </p:tgtEl>
                                        <p:attrNameLst>
                                          <p:attrName>style.visibility</p:attrName>
                                        </p:attrNameLst>
                                      </p:cBhvr>
                                      <p:to>
                                        <p:strVal val="visible"/>
                                      </p:to>
                                    </p:set>
                                    <p:animEffect filter="fade" transition="in">
                                      <p:cBhvr>
                                        <p:cTn dur="1000"/>
                                        <p:tgtEl>
                                          <p:spTgt spid="265">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7" st="17"/>
                                            </p:txEl>
                                          </p:spTgt>
                                        </p:tgtEl>
                                        <p:attrNameLst>
                                          <p:attrName>style.visibility</p:attrName>
                                        </p:attrNameLst>
                                      </p:cBhvr>
                                      <p:to>
                                        <p:strVal val="visible"/>
                                      </p:to>
                                    </p:set>
                                    <p:animEffect filter="fade" transition="in">
                                      <p:cBhvr>
                                        <p:cTn dur="1000"/>
                                        <p:tgtEl>
                                          <p:spTgt spid="265">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8" st="18"/>
                                            </p:txEl>
                                          </p:spTgt>
                                        </p:tgtEl>
                                        <p:attrNameLst>
                                          <p:attrName>style.visibility</p:attrName>
                                        </p:attrNameLst>
                                      </p:cBhvr>
                                      <p:to>
                                        <p:strVal val="visible"/>
                                      </p:to>
                                    </p:set>
                                    <p:animEffect filter="fade" transition="in">
                                      <p:cBhvr>
                                        <p:cTn dur="1000"/>
                                        <p:tgtEl>
                                          <p:spTgt spid="265">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a29b4a5854_1_0"/>
          <p:cNvSpPr txBox="1"/>
          <p:nvPr>
            <p:ph idx="6" type="ctrTitle"/>
          </p:nvPr>
        </p:nvSpPr>
        <p:spPr>
          <a:xfrm>
            <a:off x="203650" y="162600"/>
            <a:ext cx="26214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Libraria Keys</a:t>
            </a:r>
            <a:endParaRPr b="1">
              <a:solidFill>
                <a:schemeClr val="lt2"/>
              </a:solidFill>
              <a:latin typeface="Roboto"/>
              <a:ea typeface="Roboto"/>
              <a:cs typeface="Roboto"/>
              <a:sym typeface="Roboto"/>
            </a:endParaRPr>
          </a:p>
        </p:txBody>
      </p:sp>
      <p:cxnSp>
        <p:nvCxnSpPr>
          <p:cNvPr id="271" name="Google Shape;271;g2a29b4a5854_1_0"/>
          <p:cNvCxnSpPr/>
          <p:nvPr/>
        </p:nvCxnSpPr>
        <p:spPr>
          <a:xfrm>
            <a:off x="311700" y="693125"/>
            <a:ext cx="8520600" cy="0"/>
          </a:xfrm>
          <a:prstGeom prst="straightConnector1">
            <a:avLst/>
          </a:prstGeom>
          <a:noFill/>
          <a:ln cap="flat" cmpd="sng" w="9525">
            <a:solidFill>
              <a:schemeClr val="accent1"/>
            </a:solidFill>
            <a:prstDash val="solid"/>
            <a:round/>
            <a:headEnd len="sm" w="sm" type="none"/>
            <a:tailEnd len="sm" w="sm" type="none"/>
          </a:ln>
        </p:spPr>
      </p:cxnSp>
      <p:sp>
        <p:nvSpPr>
          <p:cNvPr id="272" name="Google Shape;272;g2a29b4a5854_1_0"/>
          <p:cNvSpPr txBox="1"/>
          <p:nvPr/>
        </p:nvSpPr>
        <p:spPr>
          <a:xfrm>
            <a:off x="253400" y="769200"/>
            <a:ext cx="8520600" cy="4249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Libraria keys este o librarie prin intermediul careia putem introduce o simulare a tastelor direct prin intermediul automatizarii.</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i="0" lang="en-GB" sz="1050" u="none" cap="none" strike="noStrike">
                <a:solidFill>
                  <a:schemeClr val="lt1"/>
                </a:solidFill>
                <a:latin typeface="Roboto"/>
                <a:ea typeface="Roboto"/>
                <a:cs typeface="Roboto"/>
                <a:sym typeface="Roboto"/>
              </a:rPr>
              <a:t>Ca sa putem sa folosim aceasta librarie ne folosim de importul urmator: </a:t>
            </a:r>
            <a:r>
              <a:rPr b="1" i="1" lang="en-GB" sz="1050" u="none" cap="none" strike="noStrike">
                <a:solidFill>
                  <a:schemeClr val="accent1"/>
                </a:solidFill>
                <a:latin typeface="Roboto"/>
                <a:ea typeface="Roboto"/>
                <a:cs typeface="Roboto"/>
                <a:sym typeface="Roboto"/>
              </a:rPr>
              <a:t>from selenium.webdriver.common.keys import Keys</a:t>
            </a:r>
            <a:endParaRPr b="1" i="1" sz="1050" u="none" cap="none" strike="noStrike">
              <a:solidFill>
                <a:schemeClr val="accen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1" sz="1050" u="none" cap="none" strike="noStrike">
              <a:solidFill>
                <a:schemeClr val="accen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GB" sz="1050" u="none" cap="none" strike="noStrike">
                <a:solidFill>
                  <a:schemeClr val="lt1"/>
                </a:solidFill>
                <a:latin typeface="Roboto"/>
                <a:ea typeface="Roboto"/>
                <a:cs typeface="Roboto"/>
                <a:sym typeface="Roboto"/>
              </a:rPr>
              <a:t>In modulul login de pe site-ul carturesti.ro utilizat anterior efectuati urmatoarele operatiuni:</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1" lang="en-GB" sz="1050" u="none" cap="none" strike="noStrike">
                <a:solidFill>
                  <a:schemeClr val="lt1"/>
                </a:solidFill>
                <a:latin typeface="Roboto"/>
                <a:ea typeface="Roboto"/>
                <a:cs typeface="Roboto"/>
                <a:sym typeface="Roboto"/>
              </a:rPr>
              <a:t>user = self.chrome.find_element(*self.USERNAME)</a:t>
            </a:r>
            <a:endParaRPr b="0" i="1"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1" lang="en-GB" sz="1050" u="none" cap="none" strike="noStrike">
                <a:solidFill>
                  <a:schemeClr val="lt1"/>
                </a:solidFill>
                <a:latin typeface="Roboto"/>
                <a:ea typeface="Roboto"/>
                <a:cs typeface="Roboto"/>
                <a:sym typeface="Roboto"/>
              </a:rPr>
              <a:t>user.send_keys("anton")</a:t>
            </a:r>
            <a:endParaRPr b="0" i="1"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0" i="1"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GB" sz="1050" u="none" cap="none" strike="noStrike">
                <a:solidFill>
                  <a:schemeClr val="lt1"/>
                </a:solidFill>
                <a:latin typeface="Roboto"/>
                <a:ea typeface="Roboto"/>
                <a:cs typeface="Roboto"/>
                <a:sym typeface="Roboto"/>
              </a:rPr>
              <a:t>Acum sa presupunem ca vrem sa stergem valoarea anton si sa o inlocuim cu </a:t>
            </a:r>
            <a:r>
              <a:rPr b="0" i="0" lang="en-GB" sz="1050" u="sng" cap="none" strike="noStrike">
                <a:solidFill>
                  <a:schemeClr val="hlink"/>
                </a:solidFill>
                <a:latin typeface="Roboto"/>
                <a:ea typeface="Roboto"/>
                <a:cs typeface="Roboto"/>
                <a:sym typeface="Roboto"/>
                <a:hlinkClick r:id="rId3"/>
              </a:rPr>
              <a:t>mariapopescu@gmail.com</a:t>
            </a:r>
            <a:r>
              <a:rPr b="0" i="0" lang="en-GB" sz="1050" u="none" cap="none" strike="noStrike">
                <a:solidFill>
                  <a:schemeClr val="lt1"/>
                </a:solidFill>
                <a:latin typeface="Roboto"/>
                <a:ea typeface="Roboto"/>
                <a:cs typeface="Roboto"/>
                <a:sym typeface="Roboto"/>
              </a:rPr>
              <a:t>.</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GB" sz="1050" u="none" cap="none" strike="noStrike">
                <a:solidFill>
                  <a:schemeClr val="lt1"/>
                </a:solidFill>
                <a:latin typeface="Roboto"/>
                <a:ea typeface="Roboto"/>
                <a:cs typeface="Roboto"/>
                <a:sym typeface="Roboto"/>
              </a:rPr>
              <a:t>Pentru asta putem sa scriem urmatoarele comenzi:</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1" lang="en-GB" sz="1050" u="none" cap="none" strike="noStrike">
                <a:solidFill>
                  <a:schemeClr val="lt1"/>
                </a:solidFill>
                <a:latin typeface="Roboto"/>
                <a:ea typeface="Roboto"/>
                <a:cs typeface="Roboto"/>
                <a:sym typeface="Roboto"/>
              </a:rPr>
              <a:t>user.send_keys(Keys.CONTROL, 'a')</a:t>
            </a:r>
            <a:endParaRPr b="0" i="1"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1" lang="en-GB" sz="1050" u="none" cap="none" strike="noStrike">
                <a:solidFill>
                  <a:schemeClr val="lt1"/>
                </a:solidFill>
                <a:latin typeface="Roboto"/>
                <a:ea typeface="Roboto"/>
                <a:cs typeface="Roboto"/>
                <a:sym typeface="Roboto"/>
              </a:rPr>
              <a:t>user.send_keys(Keys.BACKSPACE)</a:t>
            </a:r>
            <a:endParaRPr b="0" i="1"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1" lang="en-GB" sz="1050" u="none" cap="none" strike="noStrike">
                <a:solidFill>
                  <a:schemeClr val="lt1"/>
                </a:solidFill>
                <a:latin typeface="Roboto"/>
                <a:ea typeface="Roboto"/>
                <a:cs typeface="Roboto"/>
                <a:sym typeface="Roboto"/>
              </a:rPr>
              <a:t>user.send_keys("mariapopescu@gmail.con")</a:t>
            </a:r>
            <a:endParaRPr b="0" i="1"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GB" sz="1050" u="none" cap="none" strike="noStrike">
                <a:solidFill>
                  <a:schemeClr val="lt1"/>
                </a:solidFill>
                <a:latin typeface="Roboto"/>
                <a:ea typeface="Roboto"/>
                <a:cs typeface="Roboto"/>
                <a:sym typeface="Roboto"/>
              </a:rPr>
              <a:t>Acum poate am gresit caracterul n si vrem sa il inlocuim cu m. In cazul asta folosim urmatoarea instructiune:</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1" lang="en-GB" sz="1050" u="none" cap="none" strike="noStrike">
                <a:solidFill>
                  <a:schemeClr val="lt1"/>
                </a:solidFill>
                <a:latin typeface="Roboto"/>
                <a:ea typeface="Roboto"/>
                <a:cs typeface="Roboto"/>
                <a:sym typeface="Roboto"/>
              </a:rPr>
              <a:t>user.send_keys(Keys.SHIFT, Keys.ARROW_LEFT, 'm')</a:t>
            </a:r>
            <a:endParaRPr b="0" i="1"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GB" sz="1050" u="none" cap="none" strike="noStrike">
                <a:solidFill>
                  <a:schemeClr val="lt1"/>
                </a:solidFill>
                <a:latin typeface="Roboto"/>
                <a:ea typeface="Roboto"/>
                <a:cs typeface="Roboto"/>
                <a:sym typeface="Roboto"/>
              </a:rPr>
              <a:t>Ce s-a intamplat mai sus a fost sa introducem trei  taste: valoare shift, valoarea sagetica stanga si apoi valoarea ‘m’.</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0" i="0" sz="105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GB" sz="1050" u="none" cap="none" strike="noStrike">
                <a:solidFill>
                  <a:schemeClr val="lt1"/>
                </a:solidFill>
                <a:latin typeface="Roboto"/>
                <a:ea typeface="Roboto"/>
                <a:cs typeface="Roboto"/>
                <a:sym typeface="Roboto"/>
              </a:rPr>
              <a:t>Incercati sa exersati si cu alte valori de la tastatura</a:t>
            </a:r>
            <a:endParaRPr b="0" i="0" sz="105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0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10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1000"/>
                                        <p:tgtEl>
                                          <p:spTgt spid="2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1000"/>
                                        <p:tgtEl>
                                          <p:spTgt spid="2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1000"/>
                                        <p:tgtEl>
                                          <p:spTgt spid="2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Effect filter="fade" transition="in">
                                      <p:cBhvr>
                                        <p:cTn dur="1000"/>
                                        <p:tgtEl>
                                          <p:spTgt spid="2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Effect filter="fade" transition="in">
                                      <p:cBhvr>
                                        <p:cTn dur="1000"/>
                                        <p:tgtEl>
                                          <p:spTgt spid="2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9" st="9"/>
                                            </p:txEl>
                                          </p:spTgt>
                                        </p:tgtEl>
                                        <p:attrNameLst>
                                          <p:attrName>style.visibility</p:attrName>
                                        </p:attrNameLst>
                                      </p:cBhvr>
                                      <p:to>
                                        <p:strVal val="visible"/>
                                      </p:to>
                                    </p:set>
                                    <p:animEffect filter="fade" transition="in">
                                      <p:cBhvr>
                                        <p:cTn dur="1000"/>
                                        <p:tgtEl>
                                          <p:spTgt spid="2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0" st="10"/>
                                            </p:txEl>
                                          </p:spTgt>
                                        </p:tgtEl>
                                        <p:attrNameLst>
                                          <p:attrName>style.visibility</p:attrName>
                                        </p:attrNameLst>
                                      </p:cBhvr>
                                      <p:to>
                                        <p:strVal val="visible"/>
                                      </p:to>
                                    </p:set>
                                    <p:animEffect filter="fade" transition="in">
                                      <p:cBhvr>
                                        <p:cTn dur="1000"/>
                                        <p:tgtEl>
                                          <p:spTgt spid="2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1" st="11"/>
                                            </p:txEl>
                                          </p:spTgt>
                                        </p:tgtEl>
                                        <p:attrNameLst>
                                          <p:attrName>style.visibility</p:attrName>
                                        </p:attrNameLst>
                                      </p:cBhvr>
                                      <p:to>
                                        <p:strVal val="visible"/>
                                      </p:to>
                                    </p:set>
                                    <p:animEffect filter="fade" transition="in">
                                      <p:cBhvr>
                                        <p:cTn dur="1000"/>
                                        <p:tgtEl>
                                          <p:spTgt spid="27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2" st="12"/>
                                            </p:txEl>
                                          </p:spTgt>
                                        </p:tgtEl>
                                        <p:attrNameLst>
                                          <p:attrName>style.visibility</p:attrName>
                                        </p:attrNameLst>
                                      </p:cBhvr>
                                      <p:to>
                                        <p:strVal val="visible"/>
                                      </p:to>
                                    </p:set>
                                    <p:animEffect filter="fade" transition="in">
                                      <p:cBhvr>
                                        <p:cTn dur="1000"/>
                                        <p:tgtEl>
                                          <p:spTgt spid="27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3" st="13"/>
                                            </p:txEl>
                                          </p:spTgt>
                                        </p:tgtEl>
                                        <p:attrNameLst>
                                          <p:attrName>style.visibility</p:attrName>
                                        </p:attrNameLst>
                                      </p:cBhvr>
                                      <p:to>
                                        <p:strVal val="visible"/>
                                      </p:to>
                                    </p:set>
                                    <p:animEffect filter="fade" transition="in">
                                      <p:cBhvr>
                                        <p:cTn dur="1000"/>
                                        <p:tgtEl>
                                          <p:spTgt spid="27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4" st="14"/>
                                            </p:txEl>
                                          </p:spTgt>
                                        </p:tgtEl>
                                        <p:attrNameLst>
                                          <p:attrName>style.visibility</p:attrName>
                                        </p:attrNameLst>
                                      </p:cBhvr>
                                      <p:to>
                                        <p:strVal val="visible"/>
                                      </p:to>
                                    </p:set>
                                    <p:animEffect filter="fade" transition="in">
                                      <p:cBhvr>
                                        <p:cTn dur="1000"/>
                                        <p:tgtEl>
                                          <p:spTgt spid="27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5" st="15"/>
                                            </p:txEl>
                                          </p:spTgt>
                                        </p:tgtEl>
                                        <p:attrNameLst>
                                          <p:attrName>style.visibility</p:attrName>
                                        </p:attrNameLst>
                                      </p:cBhvr>
                                      <p:to>
                                        <p:strVal val="visible"/>
                                      </p:to>
                                    </p:set>
                                    <p:animEffect filter="fade" transition="in">
                                      <p:cBhvr>
                                        <p:cTn dur="1000"/>
                                        <p:tgtEl>
                                          <p:spTgt spid="27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6" st="16"/>
                                            </p:txEl>
                                          </p:spTgt>
                                        </p:tgtEl>
                                        <p:attrNameLst>
                                          <p:attrName>style.visibility</p:attrName>
                                        </p:attrNameLst>
                                      </p:cBhvr>
                                      <p:to>
                                        <p:strVal val="visible"/>
                                      </p:to>
                                    </p:set>
                                    <p:animEffect filter="fade" transition="in">
                                      <p:cBhvr>
                                        <p:cTn dur="1000"/>
                                        <p:tgtEl>
                                          <p:spTgt spid="27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7" st="17"/>
                                            </p:txEl>
                                          </p:spTgt>
                                        </p:tgtEl>
                                        <p:attrNameLst>
                                          <p:attrName>style.visibility</p:attrName>
                                        </p:attrNameLst>
                                      </p:cBhvr>
                                      <p:to>
                                        <p:strVal val="visible"/>
                                      </p:to>
                                    </p:set>
                                    <p:animEffect filter="fade" transition="in">
                                      <p:cBhvr>
                                        <p:cTn dur="1000"/>
                                        <p:tgtEl>
                                          <p:spTgt spid="27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8" st="18"/>
                                            </p:txEl>
                                          </p:spTgt>
                                        </p:tgtEl>
                                        <p:attrNameLst>
                                          <p:attrName>style.visibility</p:attrName>
                                        </p:attrNameLst>
                                      </p:cBhvr>
                                      <p:to>
                                        <p:strVal val="visible"/>
                                      </p:to>
                                    </p:set>
                                    <p:animEffect filter="fade" transition="in">
                                      <p:cBhvr>
                                        <p:cTn dur="1000"/>
                                        <p:tgtEl>
                                          <p:spTgt spid="27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9" st="19"/>
                                            </p:txEl>
                                          </p:spTgt>
                                        </p:tgtEl>
                                        <p:attrNameLst>
                                          <p:attrName>style.visibility</p:attrName>
                                        </p:attrNameLst>
                                      </p:cBhvr>
                                      <p:to>
                                        <p:strVal val="visible"/>
                                      </p:to>
                                    </p:set>
                                    <p:animEffect filter="fade" transition="in">
                                      <p:cBhvr>
                                        <p:cTn dur="1000"/>
                                        <p:tgtEl>
                                          <p:spTgt spid="272">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0" st="20"/>
                                            </p:txEl>
                                          </p:spTgt>
                                        </p:tgtEl>
                                        <p:attrNameLst>
                                          <p:attrName>style.visibility</p:attrName>
                                        </p:attrNameLst>
                                      </p:cBhvr>
                                      <p:to>
                                        <p:strVal val="visible"/>
                                      </p:to>
                                    </p:set>
                                    <p:animEffect filter="fade" transition="in">
                                      <p:cBhvr>
                                        <p:cTn dur="1000"/>
                                        <p:tgtEl>
                                          <p:spTgt spid="272">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1" st="21"/>
                                            </p:txEl>
                                          </p:spTgt>
                                        </p:tgtEl>
                                        <p:attrNameLst>
                                          <p:attrName>style.visibility</p:attrName>
                                        </p:attrNameLst>
                                      </p:cBhvr>
                                      <p:to>
                                        <p:strVal val="visible"/>
                                      </p:to>
                                    </p:set>
                                    <p:animEffect filter="fade" transition="in">
                                      <p:cBhvr>
                                        <p:cTn dur="1000"/>
                                        <p:tgtEl>
                                          <p:spTgt spid="272">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a29b4a5854_1_6"/>
          <p:cNvSpPr txBox="1"/>
          <p:nvPr>
            <p:ph idx="6" type="ctrTitle"/>
          </p:nvPr>
        </p:nvSpPr>
        <p:spPr>
          <a:xfrm>
            <a:off x="235500" y="234600"/>
            <a:ext cx="73995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sz="2400"/>
              <a:t>Alerte</a:t>
            </a:r>
            <a:endParaRPr b="1" sz="2400">
              <a:solidFill>
                <a:schemeClr val="lt2"/>
              </a:solidFill>
              <a:latin typeface="Roboto"/>
              <a:ea typeface="Roboto"/>
              <a:cs typeface="Roboto"/>
              <a:sym typeface="Roboto"/>
            </a:endParaRPr>
          </a:p>
        </p:txBody>
      </p:sp>
      <p:cxnSp>
        <p:nvCxnSpPr>
          <p:cNvPr id="278" name="Google Shape;278;g2a29b4a5854_1_6"/>
          <p:cNvCxnSpPr/>
          <p:nvPr/>
        </p:nvCxnSpPr>
        <p:spPr>
          <a:xfrm>
            <a:off x="311700" y="759475"/>
            <a:ext cx="8520600" cy="0"/>
          </a:xfrm>
          <a:prstGeom prst="straightConnector1">
            <a:avLst/>
          </a:prstGeom>
          <a:noFill/>
          <a:ln cap="flat" cmpd="sng" w="9525">
            <a:solidFill>
              <a:schemeClr val="accent1"/>
            </a:solidFill>
            <a:prstDash val="solid"/>
            <a:round/>
            <a:headEnd len="sm" w="sm" type="none"/>
            <a:tailEnd len="sm" w="sm" type="none"/>
          </a:ln>
        </p:spPr>
      </p:cxnSp>
      <p:sp>
        <p:nvSpPr>
          <p:cNvPr id="279" name="Google Shape;279;g2a29b4a5854_1_6"/>
          <p:cNvSpPr txBox="1"/>
          <p:nvPr/>
        </p:nvSpPr>
        <p:spPr>
          <a:xfrm>
            <a:off x="311700" y="1387775"/>
            <a:ext cx="85206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Alertele sunt module din browser care sunt scrise in java script si care nu pot fi accesate cu selectori in mod obisnuit. In acest caz ne putem folosi de metoda switch_to din driver ca sa putem interactiona cu ele.</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Mai jos un exemplu de acceptare a unei alerte:</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js_alert = self.chrome.switch_to.alert</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js_alert.accept()</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De asemenea, putem sa respingem o alerta:</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js_confirm = self.chrome.switch_to.alert</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js_confirm.dismiss()</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Sau putem sa inseram text intr-o alerta in care acest lucru e posibil:</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js_prompt = self.chrome.switch_to.alert</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000" u="none" cap="none" strike="noStrike">
                <a:solidFill>
                  <a:schemeClr val="lt1"/>
                </a:solidFill>
                <a:latin typeface="Roboto"/>
                <a:ea typeface="Roboto"/>
                <a:cs typeface="Roboto"/>
                <a:sym typeface="Roboto"/>
              </a:rPr>
              <a:t>js_prompt.accept()</a:t>
            </a:r>
            <a:endParaRPr b="1" i="1"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000" u="none" cap="none" strike="noStrike">
                <a:solidFill>
                  <a:schemeClr val="lt1"/>
                </a:solidFill>
                <a:latin typeface="Roboto"/>
                <a:ea typeface="Roboto"/>
                <a:cs typeface="Roboto"/>
                <a:sym typeface="Roboto"/>
              </a:rPr>
              <a:t>Incercati sa creati teste cu tratarea alertelor de pe pagina: https://the-internet.herokuapp.com/javascript_alerts</a:t>
            </a:r>
            <a:endParaRPr b="1" i="0" sz="1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Effect filter="fade" transition="in">
                                      <p:cBhvr>
                                        <p:cTn dur="1000"/>
                                        <p:tgtEl>
                                          <p:spTgt spid="2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Effect filter="fade" transition="in">
                                      <p:cBhvr>
                                        <p:cTn dur="1000"/>
                                        <p:tgtEl>
                                          <p:spTgt spid="2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animEffect filter="fade" transition="in">
                                      <p:cBhvr>
                                        <p:cTn dur="1000"/>
                                        <p:tgtEl>
                                          <p:spTgt spid="2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animEffect filter="fade" transition="in">
                                      <p:cBhvr>
                                        <p:cTn dur="1000"/>
                                        <p:tgtEl>
                                          <p:spTgt spid="2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4" st="4"/>
                                            </p:txEl>
                                          </p:spTgt>
                                        </p:tgtEl>
                                        <p:attrNameLst>
                                          <p:attrName>style.visibility</p:attrName>
                                        </p:attrNameLst>
                                      </p:cBhvr>
                                      <p:to>
                                        <p:strVal val="visible"/>
                                      </p:to>
                                    </p:set>
                                    <p:animEffect filter="fade" transition="in">
                                      <p:cBhvr>
                                        <p:cTn dur="1000"/>
                                        <p:tgtEl>
                                          <p:spTgt spid="2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5" st="5"/>
                                            </p:txEl>
                                          </p:spTgt>
                                        </p:tgtEl>
                                        <p:attrNameLst>
                                          <p:attrName>style.visibility</p:attrName>
                                        </p:attrNameLst>
                                      </p:cBhvr>
                                      <p:to>
                                        <p:strVal val="visible"/>
                                      </p:to>
                                    </p:set>
                                    <p:animEffect filter="fade" transition="in">
                                      <p:cBhvr>
                                        <p:cTn dur="1000"/>
                                        <p:tgtEl>
                                          <p:spTgt spid="2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6" st="6"/>
                                            </p:txEl>
                                          </p:spTgt>
                                        </p:tgtEl>
                                        <p:attrNameLst>
                                          <p:attrName>style.visibility</p:attrName>
                                        </p:attrNameLst>
                                      </p:cBhvr>
                                      <p:to>
                                        <p:strVal val="visible"/>
                                      </p:to>
                                    </p:set>
                                    <p:animEffect filter="fade" transition="in">
                                      <p:cBhvr>
                                        <p:cTn dur="1000"/>
                                        <p:tgtEl>
                                          <p:spTgt spid="2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7" st="7"/>
                                            </p:txEl>
                                          </p:spTgt>
                                        </p:tgtEl>
                                        <p:attrNameLst>
                                          <p:attrName>style.visibility</p:attrName>
                                        </p:attrNameLst>
                                      </p:cBhvr>
                                      <p:to>
                                        <p:strVal val="visible"/>
                                      </p:to>
                                    </p:set>
                                    <p:animEffect filter="fade" transition="in">
                                      <p:cBhvr>
                                        <p:cTn dur="1000"/>
                                        <p:tgtEl>
                                          <p:spTgt spid="2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8" st="8"/>
                                            </p:txEl>
                                          </p:spTgt>
                                        </p:tgtEl>
                                        <p:attrNameLst>
                                          <p:attrName>style.visibility</p:attrName>
                                        </p:attrNameLst>
                                      </p:cBhvr>
                                      <p:to>
                                        <p:strVal val="visible"/>
                                      </p:to>
                                    </p:set>
                                    <p:animEffect filter="fade" transition="in">
                                      <p:cBhvr>
                                        <p:cTn dur="1000"/>
                                        <p:tgtEl>
                                          <p:spTgt spid="27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9" st="9"/>
                                            </p:txEl>
                                          </p:spTgt>
                                        </p:tgtEl>
                                        <p:attrNameLst>
                                          <p:attrName>style.visibility</p:attrName>
                                        </p:attrNameLst>
                                      </p:cBhvr>
                                      <p:to>
                                        <p:strVal val="visible"/>
                                      </p:to>
                                    </p:set>
                                    <p:animEffect filter="fade" transition="in">
                                      <p:cBhvr>
                                        <p:cTn dur="1000"/>
                                        <p:tgtEl>
                                          <p:spTgt spid="27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0" st="10"/>
                                            </p:txEl>
                                          </p:spTgt>
                                        </p:tgtEl>
                                        <p:attrNameLst>
                                          <p:attrName>style.visibility</p:attrName>
                                        </p:attrNameLst>
                                      </p:cBhvr>
                                      <p:to>
                                        <p:strVal val="visible"/>
                                      </p:to>
                                    </p:set>
                                    <p:animEffect filter="fade" transition="in">
                                      <p:cBhvr>
                                        <p:cTn dur="1000"/>
                                        <p:tgtEl>
                                          <p:spTgt spid="27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1" st="11"/>
                                            </p:txEl>
                                          </p:spTgt>
                                        </p:tgtEl>
                                        <p:attrNameLst>
                                          <p:attrName>style.visibility</p:attrName>
                                        </p:attrNameLst>
                                      </p:cBhvr>
                                      <p:to>
                                        <p:strVal val="visible"/>
                                      </p:to>
                                    </p:set>
                                    <p:animEffect filter="fade" transition="in">
                                      <p:cBhvr>
                                        <p:cTn dur="1000"/>
                                        <p:tgtEl>
                                          <p:spTgt spid="27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2" st="12"/>
                                            </p:txEl>
                                          </p:spTgt>
                                        </p:tgtEl>
                                        <p:attrNameLst>
                                          <p:attrName>style.visibility</p:attrName>
                                        </p:attrNameLst>
                                      </p:cBhvr>
                                      <p:to>
                                        <p:strVal val="visible"/>
                                      </p:to>
                                    </p:set>
                                    <p:animEffect filter="fade" transition="in">
                                      <p:cBhvr>
                                        <p:cTn dur="1000"/>
                                        <p:tgtEl>
                                          <p:spTgt spid="27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3" st="13"/>
                                            </p:txEl>
                                          </p:spTgt>
                                        </p:tgtEl>
                                        <p:attrNameLst>
                                          <p:attrName>style.visibility</p:attrName>
                                        </p:attrNameLst>
                                      </p:cBhvr>
                                      <p:to>
                                        <p:strVal val="visible"/>
                                      </p:to>
                                    </p:set>
                                    <p:animEffect filter="fade" transition="in">
                                      <p:cBhvr>
                                        <p:cTn dur="1000"/>
                                        <p:tgtEl>
                                          <p:spTgt spid="27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4" st="14"/>
                                            </p:txEl>
                                          </p:spTgt>
                                        </p:tgtEl>
                                        <p:attrNameLst>
                                          <p:attrName>style.visibility</p:attrName>
                                        </p:attrNameLst>
                                      </p:cBhvr>
                                      <p:to>
                                        <p:strVal val="visible"/>
                                      </p:to>
                                    </p:set>
                                    <p:animEffect filter="fade" transition="in">
                                      <p:cBhvr>
                                        <p:cTn dur="1000"/>
                                        <p:tgtEl>
                                          <p:spTgt spid="27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5" st="15"/>
                                            </p:txEl>
                                          </p:spTgt>
                                        </p:tgtEl>
                                        <p:attrNameLst>
                                          <p:attrName>style.visibility</p:attrName>
                                        </p:attrNameLst>
                                      </p:cBhvr>
                                      <p:to>
                                        <p:strVal val="visible"/>
                                      </p:to>
                                    </p:set>
                                    <p:animEffect filter="fade" transition="in">
                                      <p:cBhvr>
                                        <p:cTn dur="1000"/>
                                        <p:tgtEl>
                                          <p:spTgt spid="279">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6" st="16"/>
                                            </p:txEl>
                                          </p:spTgt>
                                        </p:tgtEl>
                                        <p:attrNameLst>
                                          <p:attrName>style.visibility</p:attrName>
                                        </p:attrNameLst>
                                      </p:cBhvr>
                                      <p:to>
                                        <p:strVal val="visible"/>
                                      </p:to>
                                    </p:set>
                                    <p:animEffect filter="fade" transition="in">
                                      <p:cBhvr>
                                        <p:cTn dur="1000"/>
                                        <p:tgtEl>
                                          <p:spTgt spid="279">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a387669976_0_0"/>
          <p:cNvSpPr txBox="1"/>
          <p:nvPr>
            <p:ph type="ctrTitle"/>
          </p:nvPr>
        </p:nvSpPr>
        <p:spPr>
          <a:xfrm>
            <a:off x="814450" y="506050"/>
            <a:ext cx="3879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Feedback </a:t>
            </a:r>
            <a:endParaRPr/>
          </a:p>
        </p:txBody>
      </p:sp>
      <p:sp>
        <p:nvSpPr>
          <p:cNvPr id="285" name="Google Shape;285;g2a387669976_0_0"/>
          <p:cNvSpPr txBox="1"/>
          <p:nvPr>
            <p:ph idx="1" type="subTitle"/>
          </p:nvPr>
        </p:nvSpPr>
        <p:spPr>
          <a:xfrm>
            <a:off x="847600" y="1323650"/>
            <a:ext cx="8029200" cy="34560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https://forms.gle/vDBCouLoyWLKv37t9</a:t>
            </a:r>
            <a:endParaRPr sz="1100" u="sng">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3103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566075"/>
            <a:ext cx="8520600" cy="21858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Să tratați cu </a:t>
            </a:r>
            <a:r>
              <a:rPr b="1" i="0" lang="en-GB" sz="1300" u="none" cap="none" strike="noStrike">
                <a:solidFill>
                  <a:schemeClr val="accent1"/>
                </a:solidFill>
                <a:latin typeface="Roboto"/>
                <a:ea typeface="Roboto"/>
                <a:cs typeface="Roboto"/>
                <a:sym typeface="Roboto"/>
              </a:rPr>
              <a:t>seriozitate</a:t>
            </a:r>
            <a:r>
              <a:rPr b="1" i="0" lang="en-GB" sz="1300" u="none" cap="none" strike="noStrike">
                <a:solidFill>
                  <a:schemeClr val="lt1"/>
                </a:solidFill>
                <a:latin typeface="Roboto"/>
                <a:ea typeface="Roboto"/>
                <a:cs typeface="Roboto"/>
                <a:sym typeface="Roboto"/>
              </a:rPr>
              <a:t> și </a:t>
            </a:r>
            <a:r>
              <a:rPr b="1" i="0" lang="en-GB" sz="1300" u="none" cap="none" strike="noStrike">
                <a:solidFill>
                  <a:schemeClr val="accent1"/>
                </a:solidFill>
                <a:latin typeface="Roboto"/>
                <a:ea typeface="Roboto"/>
                <a:cs typeface="Roboto"/>
                <a:sym typeface="Roboto"/>
              </a:rPr>
              <a:t>profesionalism</a:t>
            </a:r>
            <a:r>
              <a:rPr b="1" i="0" lang="en-GB" sz="1300" u="none" cap="none" strike="noStrike">
                <a:solidFill>
                  <a:schemeClr val="lt1"/>
                </a:solidFill>
                <a:latin typeface="Roboto"/>
                <a:ea typeface="Roboto"/>
                <a:cs typeface="Roboto"/>
                <a:sym typeface="Roboto"/>
              </a:rPr>
              <a:t> acest nou obiectiv.</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300" u="none" cap="none" strike="noStrike">
                <a:solidFill>
                  <a:schemeClr val="accent1"/>
                </a:solidFill>
                <a:latin typeface="Roboto"/>
                <a:ea typeface="Roboto"/>
                <a:cs typeface="Roboto"/>
                <a:sym typeface="Roboto"/>
              </a:rPr>
              <a:t>muncitori!.</a:t>
            </a:r>
            <a:endParaRPr b="1" i="0" sz="1300" u="none" cap="none" strike="noStrike">
              <a:solidFill>
                <a:schemeClr val="accen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Alocă-ți timp pentru studiu. Rutina dă </a:t>
            </a:r>
            <a:r>
              <a:rPr b="1" i="0" lang="en-GB" sz="1300" u="none" cap="none" strike="noStrike">
                <a:solidFill>
                  <a:schemeClr val="accent1"/>
                </a:solidFill>
                <a:latin typeface="Roboto"/>
                <a:ea typeface="Roboto"/>
                <a:cs typeface="Roboto"/>
                <a:sym typeface="Roboto"/>
              </a:rPr>
              <a:t>consistență</a:t>
            </a:r>
            <a:r>
              <a:rPr b="1" i="0" lang="en-GB" sz="1300" u="none" cap="none" strike="noStrike">
                <a:solidFill>
                  <a:schemeClr val="lt1"/>
                </a:solidFill>
                <a:latin typeface="Roboto"/>
                <a:ea typeface="Roboto"/>
                <a:cs typeface="Roboto"/>
                <a:sym typeface="Roboto"/>
              </a:rPr>
              <a:t>. Consistența dă </a:t>
            </a:r>
            <a:r>
              <a:rPr b="1" i="0" lang="en-GB" sz="1300" u="none" cap="none" strike="noStrike">
                <a:solidFill>
                  <a:schemeClr val="accent1"/>
                </a:solidFill>
                <a:latin typeface="Roboto"/>
                <a:ea typeface="Roboto"/>
                <a:cs typeface="Roboto"/>
                <a:sym typeface="Roboto"/>
              </a:rPr>
              <a:t>excelență</a:t>
            </a:r>
            <a:r>
              <a:rPr b="1" i="0" lang="en-GB" sz="1300" u="none" cap="none" strike="noStrike">
                <a:solidFill>
                  <a:schemeClr val="lt1"/>
                </a:solidFill>
                <a:latin typeface="Roboto"/>
                <a:ea typeface="Roboto"/>
                <a:cs typeface="Roboto"/>
                <a:sym typeface="Roboto"/>
              </a:rPr>
              <a:t>.</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Să faceți tot posibilul să participați la </a:t>
            </a:r>
            <a:r>
              <a:rPr b="1" i="0" lang="en-GB" sz="1300" u="none" cap="none" strike="noStrike">
                <a:solidFill>
                  <a:schemeClr val="accent1"/>
                </a:solidFill>
                <a:latin typeface="Roboto"/>
                <a:ea typeface="Roboto"/>
                <a:cs typeface="Roboto"/>
                <a:sym typeface="Roboto"/>
              </a:rPr>
              <a:t>toate</a:t>
            </a:r>
            <a:r>
              <a:rPr b="1" i="0" lang="en-GB" sz="1300" u="none" cap="none" strike="noStrike">
                <a:solidFill>
                  <a:schemeClr val="lt1"/>
                </a:solidFill>
                <a:latin typeface="Roboto"/>
                <a:ea typeface="Roboto"/>
                <a:cs typeface="Roboto"/>
                <a:sym typeface="Roboto"/>
              </a:rPr>
              <a:t> sesiunile live.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Să vă lăsați </a:t>
            </a:r>
            <a:r>
              <a:rPr b="1" i="0" lang="en-GB" sz="1300" u="none" cap="none" strike="noStrike">
                <a:solidFill>
                  <a:schemeClr val="accent1"/>
                </a:solidFill>
                <a:latin typeface="Roboto"/>
                <a:ea typeface="Roboto"/>
                <a:cs typeface="Roboto"/>
                <a:sym typeface="Roboto"/>
              </a:rPr>
              <a:t>comentarii</a:t>
            </a:r>
            <a:r>
              <a:rPr b="1" i="0" lang="en-GB" sz="1300" u="none" cap="none" strike="noStrike">
                <a:solidFill>
                  <a:schemeClr val="lt1"/>
                </a:solidFill>
                <a:latin typeface="Roboto"/>
                <a:ea typeface="Roboto"/>
                <a:cs typeface="Roboto"/>
                <a:sym typeface="Roboto"/>
              </a:rPr>
              <a:t> explicative în cod. Notițe pentru voi din viitor.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Recomand să vizualizați </a:t>
            </a:r>
            <a:r>
              <a:rPr b="1" i="0" lang="en-GB" sz="1300" u="none" cap="none" strike="noStrike">
                <a:solidFill>
                  <a:schemeClr val="accent1"/>
                </a:solidFill>
                <a:latin typeface="Roboto"/>
                <a:ea typeface="Roboto"/>
                <a:cs typeface="Roboto"/>
                <a:sym typeface="Roboto"/>
              </a:rPr>
              <a:t>înregistrarea</a:t>
            </a:r>
            <a:r>
              <a:rPr b="1" i="0" lang="en-GB" sz="1300" u="none" cap="none" strike="noStrike">
                <a:solidFill>
                  <a:schemeClr val="lt1"/>
                </a:solidFill>
                <a:latin typeface="Roboto"/>
                <a:ea typeface="Roboto"/>
                <a:cs typeface="Roboto"/>
                <a:sym typeface="Roboto"/>
              </a:rPr>
              <a:t>. Să vă notați aspectele importante + întrebări pentru trainer pentru ora următoare.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300" u="none" cap="none" strike="noStrike">
                <a:solidFill>
                  <a:schemeClr val="accent1"/>
                </a:solidFill>
                <a:latin typeface="Roboto"/>
                <a:ea typeface="Roboto"/>
                <a:cs typeface="Roboto"/>
                <a:sym typeface="Roboto"/>
              </a:rPr>
              <a:t>împreună</a:t>
            </a:r>
            <a:r>
              <a:rPr b="1" i="0" lang="en-GB" sz="1300" u="none" cap="none" strike="noStrike">
                <a:solidFill>
                  <a:schemeClr val="lt1"/>
                </a:solidFill>
                <a:latin typeface="Roboto"/>
                <a:ea typeface="Roboto"/>
                <a:cs typeface="Roboto"/>
                <a:sym typeface="Roboto"/>
              </a:rPr>
              <a:t>. Fiecare va veni cu o perspectivă nouă și în final toți vor avea de câștigat.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În timpul orelor, să aveți </a:t>
            </a:r>
            <a:r>
              <a:rPr b="1" i="0" lang="en-GB" sz="1300" u="none" cap="none" strike="noStrike">
                <a:solidFill>
                  <a:schemeClr val="accent1"/>
                </a:solidFill>
                <a:latin typeface="Roboto"/>
                <a:ea typeface="Roboto"/>
                <a:cs typeface="Roboto"/>
                <a:sym typeface="Roboto"/>
              </a:rPr>
              <a:t>curaj</a:t>
            </a:r>
            <a:r>
              <a:rPr b="1" i="0" lang="en-GB" sz="1300" u="none" cap="none" strike="noStrike">
                <a:solidFill>
                  <a:schemeClr val="lt1"/>
                </a:solidFill>
                <a:latin typeface="Roboto"/>
                <a:ea typeface="Roboto"/>
                <a:cs typeface="Roboto"/>
                <a:sym typeface="Roboto"/>
              </a:rPr>
              <a:t> să puneți </a:t>
            </a:r>
            <a:r>
              <a:rPr b="1" i="0" lang="en-GB" sz="1300" u="none" cap="none" strike="noStrike">
                <a:solidFill>
                  <a:schemeClr val="accent1"/>
                </a:solidFill>
                <a:latin typeface="Roboto"/>
                <a:ea typeface="Roboto"/>
                <a:cs typeface="Roboto"/>
                <a:sym typeface="Roboto"/>
              </a:rPr>
              <a:t>întrebări</a:t>
            </a:r>
            <a:r>
              <a:rPr b="1" i="0" lang="en-GB" sz="1300" u="none" cap="none" strike="noStrike">
                <a:solidFill>
                  <a:schemeClr val="lt1"/>
                </a:solidFill>
                <a:latin typeface="Roboto"/>
                <a:ea typeface="Roboto"/>
                <a:cs typeface="Roboto"/>
                <a:sym typeface="Roboto"/>
              </a:rPr>
              <a:t> când ceva nu e clar.</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370325"/>
            <a:ext cx="2488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251150"/>
            <a:ext cx="8520600" cy="2986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exista un sheet de prezenta.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Temele vor fi impartite in 2 categorii. </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Obligatorii (se pot face doar cu notiunile invatate la clasa)</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Daca nu puteti intra, sau daca intarziati, anuntati trainerul pe grup</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3934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2986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300" u="none" cap="none" strike="noStrike">
                <a:solidFill>
                  <a:schemeClr val="lt1"/>
                </a:solidFill>
                <a:latin typeface="Roboto"/>
                <a:ea typeface="Roboto"/>
                <a:cs typeface="Roboto"/>
                <a:sym typeface="Roboto"/>
              </a:rPr>
              <a:t>Pana la final TOTI veti avea:</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solide despre bazele programarii in Python</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mai avansate si extrem de utile despre programarea bazata pe obiecte.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Capacitatea sa identifice elemente si sa scrie test scripts cu ajutorul Selenium</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Un Proiect final de testare automata a aplicatiilor web. </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avea capacitatea sa genereze rapoarte HTML (‘living documentation’)</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Notiuni de baza despre API testing. (testarea backend - ce e in spate la un website). </a:t>
            </a:r>
            <a:endParaRPr b="1" i="0" sz="1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3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3967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385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3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3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ale bazelor de date relationale - mySQL (Curs baze de date)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teoretice despre testarea manuala - acces la o platforma mobila</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Capacitatea de a construi un mic brand personal (Curs Portofoliu Wordpress). Trebuie sa ai:</a:t>
            </a:r>
            <a:endParaRPr b="1" i="0" sz="1300" u="none" cap="none" strike="noStrike">
              <a:solidFill>
                <a:schemeClr val="lt1"/>
              </a:solidFill>
              <a:latin typeface="Roboto"/>
              <a:ea typeface="Roboto"/>
              <a:cs typeface="Roboto"/>
              <a:sym typeface="Roboto"/>
            </a:endParaRPr>
          </a:p>
          <a:p>
            <a:pPr indent="-311150" lvl="1" marL="13716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Website propriu prin care angajatorul sa te cunoasca pe tine si munca ta</a:t>
            </a:r>
            <a:endParaRPr b="1" i="0" sz="1300" u="none" cap="none" strike="noStrike">
              <a:solidFill>
                <a:schemeClr val="lt1"/>
              </a:solidFill>
              <a:latin typeface="Roboto"/>
              <a:ea typeface="Roboto"/>
              <a:cs typeface="Roboto"/>
              <a:sym typeface="Roboto"/>
            </a:endParaRPr>
          </a:p>
          <a:p>
            <a:pPr indent="-311150" lvl="1" marL="13716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CV european in eng / sau canva.com</a:t>
            </a:r>
            <a:endParaRPr b="1" i="0" sz="1300" u="none" cap="none" strike="noStrike">
              <a:solidFill>
                <a:schemeClr val="lt1"/>
              </a:solidFill>
              <a:latin typeface="Roboto"/>
              <a:ea typeface="Roboto"/>
              <a:cs typeface="Roboto"/>
              <a:sym typeface="Roboto"/>
            </a:endParaRPr>
          </a:p>
          <a:p>
            <a:pPr indent="-311150" lvl="1" marL="13716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Profil LinkedIn</a:t>
            </a:r>
            <a:endParaRPr b="1" i="0" sz="1300" u="none" cap="none" strike="noStrike">
              <a:solidFill>
                <a:schemeClr val="lt1"/>
              </a:solidFill>
              <a:latin typeface="Roboto"/>
              <a:ea typeface="Roboto"/>
              <a:cs typeface="Roboto"/>
              <a:sym typeface="Roboto"/>
            </a:endParaRPr>
          </a:p>
          <a:p>
            <a:pPr indent="-311150" lvl="1" marL="13716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Github public (un loc in cloud unde se pune codul scris de tine)</a:t>
            </a:r>
            <a:endParaRPr b="1" i="0" sz="1300" u="none" cap="none" strike="noStrike">
              <a:solidFill>
                <a:schemeClr val="lt1"/>
              </a:solidFill>
              <a:latin typeface="Roboto"/>
              <a:ea typeface="Roboto"/>
              <a:cs typeface="Roboto"/>
              <a:sym typeface="Roboto"/>
            </a:endParaRPr>
          </a:p>
          <a:p>
            <a:pPr indent="-311150" lvl="1" marL="13716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Veti primi feedback daca ne trimiteti un email cu ele la hello@itfactory.ro</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36408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5</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408625" y="2002950"/>
            <a:ext cx="7235700" cy="7851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Sa implementam testele definite la workshop-ul anterior in libraria unit test</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Sa organizam testele in suite de teste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Sa generam rapoarte de executie</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45de6dc469_0_66"/>
          <p:cNvSpPr txBox="1"/>
          <p:nvPr>
            <p:ph idx="6" type="ctrTitle"/>
          </p:nvPr>
        </p:nvSpPr>
        <p:spPr>
          <a:xfrm>
            <a:off x="311700" y="214525"/>
            <a:ext cx="19782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Exercitiu</a:t>
            </a:r>
            <a:endParaRPr b="1">
              <a:solidFill>
                <a:schemeClr val="lt2"/>
              </a:solidFill>
              <a:latin typeface="Roboto"/>
              <a:ea typeface="Roboto"/>
              <a:cs typeface="Roboto"/>
              <a:sym typeface="Roboto"/>
            </a:endParaRPr>
          </a:p>
        </p:txBody>
      </p:sp>
      <p:cxnSp>
        <p:nvCxnSpPr>
          <p:cNvPr id="243" name="Google Shape;243;g245de6dc469_0_66"/>
          <p:cNvCxnSpPr/>
          <p:nvPr/>
        </p:nvCxnSpPr>
        <p:spPr>
          <a:xfrm>
            <a:off x="353800" y="668725"/>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245de6dc469_0_66"/>
          <p:cNvSpPr txBox="1"/>
          <p:nvPr/>
        </p:nvSpPr>
        <p:spPr>
          <a:xfrm>
            <a:off x="286075" y="1485400"/>
            <a:ext cx="85206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GB" sz="1300" u="none" cap="none" strike="noStrike">
                <a:solidFill>
                  <a:schemeClr val="lt1"/>
                </a:solidFill>
                <a:latin typeface="Roboto"/>
                <a:ea typeface="Roboto"/>
                <a:cs typeface="Roboto"/>
                <a:sym typeface="Roboto"/>
              </a:rPr>
              <a:t>La sesiunea workshop anterioara ati avut de implementat niste teste pe elefant.ro. </a:t>
            </a:r>
            <a:endParaRPr b="1" i="0" sz="1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rPr b="1" i="0" lang="en-GB" sz="1300" u="none" cap="none" strike="noStrike">
                <a:solidFill>
                  <a:schemeClr val="lt1"/>
                </a:solidFill>
                <a:latin typeface="Roboto"/>
                <a:ea typeface="Roboto"/>
                <a:cs typeface="Roboto"/>
                <a:sym typeface="Roboto"/>
              </a:rPr>
              <a:t>De data asta va trebui sa luati codul pe care l-ati scris anterior si sa il implementati intr-o clasa noua conform librariei unit test.</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50764ec0ac_0_1"/>
          <p:cNvSpPr txBox="1"/>
          <p:nvPr>
            <p:ph idx="6" type="ctrTitle"/>
          </p:nvPr>
        </p:nvSpPr>
        <p:spPr>
          <a:xfrm>
            <a:off x="311700" y="214525"/>
            <a:ext cx="2963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Suite de teste </a:t>
            </a:r>
            <a:endParaRPr b="1">
              <a:solidFill>
                <a:schemeClr val="lt2"/>
              </a:solidFill>
              <a:latin typeface="Roboto"/>
              <a:ea typeface="Roboto"/>
              <a:cs typeface="Roboto"/>
              <a:sym typeface="Roboto"/>
            </a:endParaRPr>
          </a:p>
        </p:txBody>
      </p:sp>
      <p:cxnSp>
        <p:nvCxnSpPr>
          <p:cNvPr id="250" name="Google Shape;250;g250764ec0ac_0_1"/>
          <p:cNvCxnSpPr/>
          <p:nvPr/>
        </p:nvCxnSpPr>
        <p:spPr>
          <a:xfrm>
            <a:off x="353800" y="82112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250764ec0ac_0_1"/>
          <p:cNvSpPr txBox="1"/>
          <p:nvPr/>
        </p:nvSpPr>
        <p:spPr>
          <a:xfrm>
            <a:off x="311700" y="2089050"/>
            <a:ext cx="85206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200" u="none" cap="none" strike="noStrike">
                <a:solidFill>
                  <a:schemeClr val="lt1"/>
                </a:solidFill>
                <a:latin typeface="Roboto"/>
                <a:ea typeface="Roboto"/>
                <a:cs typeface="Roboto"/>
                <a:sym typeface="Roboto"/>
              </a:rPr>
              <a:t>Suitele de teste sunt utile din doua puncte de vedere: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putem sa rulam mai multe clase in acelasi timp</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specificam configuratia pentru raportul de executie</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5080a20aec_0_0"/>
          <p:cNvSpPr txBox="1"/>
          <p:nvPr>
            <p:ph idx="6" type="ctrTitle"/>
          </p:nvPr>
        </p:nvSpPr>
        <p:spPr>
          <a:xfrm>
            <a:off x="311700" y="312175"/>
            <a:ext cx="7668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Suite de teste - Definirea listei de executie</a:t>
            </a:r>
            <a:endParaRPr b="1">
              <a:solidFill>
                <a:schemeClr val="lt2"/>
              </a:solidFill>
              <a:latin typeface="Roboto"/>
              <a:ea typeface="Roboto"/>
              <a:cs typeface="Roboto"/>
              <a:sym typeface="Roboto"/>
            </a:endParaRPr>
          </a:p>
        </p:txBody>
      </p:sp>
      <p:cxnSp>
        <p:nvCxnSpPr>
          <p:cNvPr id="257" name="Google Shape;257;g25080a20aec_0_0"/>
          <p:cNvCxnSpPr/>
          <p:nvPr/>
        </p:nvCxnSpPr>
        <p:spPr>
          <a:xfrm>
            <a:off x="311700" y="918775"/>
            <a:ext cx="8520600" cy="0"/>
          </a:xfrm>
          <a:prstGeom prst="straightConnector1">
            <a:avLst/>
          </a:prstGeom>
          <a:noFill/>
          <a:ln cap="flat" cmpd="sng" w="9525">
            <a:solidFill>
              <a:schemeClr val="accent1"/>
            </a:solidFill>
            <a:prstDash val="solid"/>
            <a:round/>
            <a:headEnd len="sm" w="sm" type="none"/>
            <a:tailEnd len="sm" w="sm" type="none"/>
          </a:ln>
        </p:spPr>
      </p:cxnSp>
      <p:sp>
        <p:nvSpPr>
          <p:cNvPr id="258" name="Google Shape;258;g25080a20aec_0_0"/>
          <p:cNvSpPr txBox="1"/>
          <p:nvPr/>
        </p:nvSpPr>
        <p:spPr>
          <a:xfrm>
            <a:off x="311700" y="1191225"/>
            <a:ext cx="8520600" cy="369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Libraria de executie va contine toate clasele de test pe care ne dorim sa le executam intr-o rulare.</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Suita de teste trebuie facuta intr-o clasa numita TestSuite care sa mosteneasca unittest.TestCase: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u="none" cap="none" strike="noStrike">
                <a:solidFill>
                  <a:schemeClr val="lt1"/>
                </a:solidFill>
                <a:latin typeface="Roboto"/>
                <a:ea typeface="Roboto"/>
                <a:cs typeface="Roboto"/>
                <a:sym typeface="Roboto"/>
              </a:rPr>
              <a:t>class TestSuite(unittest.TestCase):</a:t>
            </a:r>
            <a:endParaRPr b="1" i="1"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chemeClr val="lt1"/>
                </a:solidFill>
                <a:latin typeface="Roboto"/>
                <a:ea typeface="Roboto"/>
                <a:cs typeface="Roboto"/>
                <a:sym typeface="Roboto"/>
              </a:rPr>
              <a:t>In interiorul acestei clase vom avea o metoda numita test_suite care sa contina un obiect instantiat din clasa TestSuite:</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u="none" cap="none" strike="noStrike">
                <a:solidFill>
                  <a:schemeClr val="lt1"/>
                </a:solidFill>
                <a:latin typeface="Roboto"/>
                <a:ea typeface="Roboto"/>
                <a:cs typeface="Roboto"/>
                <a:sym typeface="Roboto"/>
              </a:rPr>
              <a:t>test_de_rulat = unittest.TestSuite()</a:t>
            </a:r>
            <a:endParaRPr b="1" i="1"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chemeClr val="lt1"/>
                </a:solidFill>
                <a:latin typeface="Roboto"/>
                <a:ea typeface="Roboto"/>
                <a:cs typeface="Roboto"/>
                <a:sym typeface="Roboto"/>
              </a:rPr>
              <a:t>Prin intermediul acestui obiect vom apela metoda addTests care va primi drept parametru o lista de clase de test care se doreste a fi executate.</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u="none" cap="none" strike="noStrike">
                <a:solidFill>
                  <a:schemeClr val="lt1"/>
                </a:solidFill>
                <a:latin typeface="Roboto"/>
                <a:ea typeface="Roboto"/>
                <a:cs typeface="Roboto"/>
                <a:sym typeface="Roboto"/>
              </a:rPr>
              <a:t>teste_de_rulat.addTests([</a:t>
            </a:r>
            <a:endParaRPr b="1" i="1"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u="none" cap="none" strike="noStrike">
                <a:solidFill>
                  <a:schemeClr val="lt1"/>
                </a:solidFill>
                <a:latin typeface="Roboto"/>
                <a:ea typeface="Roboto"/>
                <a:cs typeface="Roboto"/>
                <a:sym typeface="Roboto"/>
              </a:rPr>
              <a:t>            unittest.defaultTestLoader.loadTestsFromTestCase(Alerts),</a:t>
            </a:r>
            <a:endParaRPr b="1" i="1"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u="none" cap="none" strike="noStrike">
                <a:solidFill>
                  <a:schemeClr val="lt1"/>
                </a:solidFill>
                <a:latin typeface="Roboto"/>
                <a:ea typeface="Roboto"/>
                <a:cs typeface="Roboto"/>
                <a:sym typeface="Roboto"/>
              </a:rPr>
              <a:t>            unittest.defaultTestLoader.loadTestsFromTestCase(Keyboard),</a:t>
            </a:r>
            <a:endParaRPr b="1" i="1"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u="none" cap="none" strike="noStrike">
                <a:solidFill>
                  <a:schemeClr val="lt1"/>
                </a:solidFill>
                <a:latin typeface="Roboto"/>
                <a:ea typeface="Roboto"/>
                <a:cs typeface="Roboto"/>
                <a:sym typeface="Roboto"/>
              </a:rPr>
              <a:t>            unittest.defaultTestLoader.loadTestsFromTestCase(ContextMenu),</a:t>
            </a:r>
            <a:endParaRPr b="1" i="1"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u="none" cap="none" strike="noStrike">
                <a:solidFill>
                  <a:schemeClr val="lt1"/>
                </a:solidFill>
                <a:latin typeface="Roboto"/>
                <a:ea typeface="Roboto"/>
                <a:cs typeface="Roboto"/>
                <a:sym typeface="Roboto"/>
              </a:rPr>
              <a:t>            unittest.defaultTestLoader.loadTestsFromTestCase(Authentication),</a:t>
            </a:r>
            <a:endParaRPr b="1" i="1"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u="none" cap="none" strike="noStrike">
                <a:solidFill>
                  <a:schemeClr val="lt1"/>
                </a:solidFill>
                <a:latin typeface="Roboto"/>
                <a:ea typeface="Roboto"/>
                <a:cs typeface="Roboto"/>
                <a:sym typeface="Roboto"/>
              </a:rPr>
              <a:t>            unittest.defaultTestLoader.loadTestsFromTestCase(Firefox)</a:t>
            </a:r>
            <a:endParaRPr b="1" i="1"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u="none" cap="none" strike="noStrike">
                <a:solidFill>
                  <a:schemeClr val="lt1"/>
                </a:solidFill>
                <a:latin typeface="Roboto"/>
                <a:ea typeface="Roboto"/>
                <a:cs typeface="Roboto"/>
                <a:sym typeface="Roboto"/>
              </a:rPr>
              <a:t>        ])</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1000"/>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Effect filter="fade" transition="in">
                                      <p:cBhvr>
                                        <p:cTn dur="1000"/>
                                        <p:tgtEl>
                                          <p:spTgt spid="2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animEffect filter="fade" transition="in">
                                      <p:cBhvr>
                                        <p:cTn dur="1000"/>
                                        <p:tgtEl>
                                          <p:spTgt spid="2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8" st="8"/>
                                            </p:txEl>
                                          </p:spTgt>
                                        </p:tgtEl>
                                        <p:attrNameLst>
                                          <p:attrName>style.visibility</p:attrName>
                                        </p:attrNameLst>
                                      </p:cBhvr>
                                      <p:to>
                                        <p:strVal val="visible"/>
                                      </p:to>
                                    </p:set>
                                    <p:animEffect filter="fade" transition="in">
                                      <p:cBhvr>
                                        <p:cTn dur="1000"/>
                                        <p:tgtEl>
                                          <p:spTgt spid="2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9" st="9"/>
                                            </p:txEl>
                                          </p:spTgt>
                                        </p:tgtEl>
                                        <p:attrNameLst>
                                          <p:attrName>style.visibility</p:attrName>
                                        </p:attrNameLst>
                                      </p:cBhvr>
                                      <p:to>
                                        <p:strVal val="visible"/>
                                      </p:to>
                                    </p:set>
                                    <p:animEffect filter="fade" transition="in">
                                      <p:cBhvr>
                                        <p:cTn dur="1000"/>
                                        <p:tgtEl>
                                          <p:spTgt spid="25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0" st="10"/>
                                            </p:txEl>
                                          </p:spTgt>
                                        </p:tgtEl>
                                        <p:attrNameLst>
                                          <p:attrName>style.visibility</p:attrName>
                                        </p:attrNameLst>
                                      </p:cBhvr>
                                      <p:to>
                                        <p:strVal val="visible"/>
                                      </p:to>
                                    </p:set>
                                    <p:animEffect filter="fade" transition="in">
                                      <p:cBhvr>
                                        <p:cTn dur="1000"/>
                                        <p:tgtEl>
                                          <p:spTgt spid="25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1" st="11"/>
                                            </p:txEl>
                                          </p:spTgt>
                                        </p:tgtEl>
                                        <p:attrNameLst>
                                          <p:attrName>style.visibility</p:attrName>
                                        </p:attrNameLst>
                                      </p:cBhvr>
                                      <p:to>
                                        <p:strVal val="visible"/>
                                      </p:to>
                                    </p:set>
                                    <p:animEffect filter="fade" transition="in">
                                      <p:cBhvr>
                                        <p:cTn dur="1000"/>
                                        <p:tgtEl>
                                          <p:spTgt spid="25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2" st="12"/>
                                            </p:txEl>
                                          </p:spTgt>
                                        </p:tgtEl>
                                        <p:attrNameLst>
                                          <p:attrName>style.visibility</p:attrName>
                                        </p:attrNameLst>
                                      </p:cBhvr>
                                      <p:to>
                                        <p:strVal val="visible"/>
                                      </p:to>
                                    </p:set>
                                    <p:animEffect filter="fade" transition="in">
                                      <p:cBhvr>
                                        <p:cTn dur="1000"/>
                                        <p:tgtEl>
                                          <p:spTgt spid="25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3" st="13"/>
                                            </p:txEl>
                                          </p:spTgt>
                                        </p:tgtEl>
                                        <p:attrNameLst>
                                          <p:attrName>style.visibility</p:attrName>
                                        </p:attrNameLst>
                                      </p:cBhvr>
                                      <p:to>
                                        <p:strVal val="visible"/>
                                      </p:to>
                                    </p:set>
                                    <p:animEffect filter="fade" transition="in">
                                      <p:cBhvr>
                                        <p:cTn dur="1000"/>
                                        <p:tgtEl>
                                          <p:spTgt spid="25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4" st="14"/>
                                            </p:txEl>
                                          </p:spTgt>
                                        </p:tgtEl>
                                        <p:attrNameLst>
                                          <p:attrName>style.visibility</p:attrName>
                                        </p:attrNameLst>
                                      </p:cBhvr>
                                      <p:to>
                                        <p:strVal val="visible"/>
                                      </p:to>
                                    </p:set>
                                    <p:animEffect filter="fade" transition="in">
                                      <p:cBhvr>
                                        <p:cTn dur="1000"/>
                                        <p:tgtEl>
                                          <p:spTgt spid="25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5" st="15"/>
                                            </p:txEl>
                                          </p:spTgt>
                                        </p:tgtEl>
                                        <p:attrNameLst>
                                          <p:attrName>style.visibility</p:attrName>
                                        </p:attrNameLst>
                                      </p:cBhvr>
                                      <p:to>
                                        <p:strVal val="visible"/>
                                      </p:to>
                                    </p:set>
                                    <p:animEffect filter="fade" transition="in">
                                      <p:cBhvr>
                                        <p:cTn dur="1000"/>
                                        <p:tgtEl>
                                          <p:spTgt spid="25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6" st="16"/>
                                            </p:txEl>
                                          </p:spTgt>
                                        </p:tgtEl>
                                        <p:attrNameLst>
                                          <p:attrName>style.visibility</p:attrName>
                                        </p:attrNameLst>
                                      </p:cBhvr>
                                      <p:to>
                                        <p:strVal val="visible"/>
                                      </p:to>
                                    </p:set>
                                    <p:animEffect filter="fade" transition="in">
                                      <p:cBhvr>
                                        <p:cTn dur="1000"/>
                                        <p:tgtEl>
                                          <p:spTgt spid="25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7" st="17"/>
                                            </p:txEl>
                                          </p:spTgt>
                                        </p:tgtEl>
                                        <p:attrNameLst>
                                          <p:attrName>style.visibility</p:attrName>
                                        </p:attrNameLst>
                                      </p:cBhvr>
                                      <p:to>
                                        <p:strVal val="visible"/>
                                      </p:to>
                                    </p:set>
                                    <p:animEffect filter="fade" transition="in">
                                      <p:cBhvr>
                                        <p:cTn dur="1000"/>
                                        <p:tgtEl>
                                          <p:spTgt spid="258">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