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</p:sldMasterIdLst>
  <p:notesMasterIdLst>
    <p:notesMasterId r:id="rId10"/>
  </p:notesMasterIdLst>
  <p:handoutMasterIdLst>
    <p:handoutMasterId r:id="rId11"/>
  </p:handoutMasterIdLst>
  <p:sldIdLst>
    <p:sldId id="2134960296" r:id="rId5"/>
    <p:sldId id="2134960295" r:id="rId6"/>
    <p:sldId id="2134960291" r:id="rId7"/>
    <p:sldId id="2134960293" r:id="rId8"/>
    <p:sldId id="2134960294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98"/>
    <a:srgbClr val="F58C39"/>
    <a:srgbClr val="005BAA"/>
    <a:srgbClr val="DA1A32"/>
    <a:srgbClr val="55C6D9"/>
    <a:srgbClr val="FFCD34"/>
    <a:srgbClr val="008F42"/>
    <a:srgbClr val="9C3192"/>
    <a:srgbClr val="81C241"/>
    <a:srgbClr val="00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9" autoAdjust="0"/>
    <p:restoredTop sz="92563" autoAdjust="0"/>
  </p:normalViewPr>
  <p:slideViewPr>
    <p:cSldViewPr snapToGrid="0">
      <p:cViewPr>
        <p:scale>
          <a:sx n="210" d="100"/>
          <a:sy n="210" d="100"/>
        </p:scale>
        <p:origin x="3032" y="-281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48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A8FC-09DD-4A02-B0BD-07D6A3A531B7}" type="datetimeFigureOut">
              <a:rPr lang="en-AU" smtClean="0"/>
              <a:t>23/4/2025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39BA-B666-4059-8A6A-B6D10A4BC2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79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/>
              </a:defRPr>
            </a:lvl1pPr>
          </a:lstStyle>
          <a:p>
            <a:fld id="{718AE4B1-16D6-8544-BECF-FB798A12624D}" type="datetimeFigureOut">
              <a:rPr lang="en-US" smtClean="0"/>
              <a:pPr/>
              <a:t>4/23/25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/>
              </a:defRPr>
            </a:lvl1pPr>
          </a:lstStyle>
          <a:p>
            <a:fld id="{96A83272-D71E-5049-9469-75CCEBDE4F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AB0F4-3684-01EA-9D8F-6A26F3D3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6070B-78BD-26B1-E472-786F82E9E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B8E5E-C6ED-25FD-CC36-830FE2DF1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A2ECA-AB4C-168D-BC4E-CBC6036E5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4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8794-2F72-F8EC-5AFC-9B708969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CB8C6-89EC-27D9-C9B3-91C041378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A8903A-44FA-435A-8C19-07FE6A580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1FDD-91BB-152A-A19F-6E381A4F1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3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A07C-9C15-3B1B-DF3C-424053D1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3AB84F-B50C-73BC-F7AF-F9D3BD770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9E0EA-22CF-62B6-F682-570C6361E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BEF3-9E5E-7C6B-4844-137E37E95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9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9A400-20B5-CC46-EC36-6A54551A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F452A-66C0-A391-515B-C197CB3F9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28D83-D022-A97C-5C3C-E73C66954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B637-7B6E-9CA5-3E26-4A912432D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7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 – Trebuchet, 28pt, MCRI Blue</a:t>
            </a:r>
          </a:p>
          <a:p>
            <a:pPr lvl="1"/>
            <a:r>
              <a:rPr lang="en-US"/>
              <a:t>Second level – Trebuchet, 25pt, Black</a:t>
            </a:r>
          </a:p>
          <a:p>
            <a:pPr marL="514350" marR="0" lvl="2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 – Trebuchet, 18pt, Black</a:t>
            </a:r>
          </a:p>
          <a:p>
            <a:pPr marL="160735" lvl="3" indent="-160735">
              <a:buFont typeface="Wingdings" panose="05000000000000000000" pitchFamily="2" charset="2"/>
              <a:buChar char="§"/>
            </a:pPr>
            <a:r>
              <a:rPr lang="en-US"/>
              <a:t>Fourth level – Trebuchet, 18pt, Black</a:t>
            </a:r>
          </a:p>
          <a:p>
            <a:pPr marL="515636" lvl="4" indent="-160735">
              <a:buFont typeface="Wingdings" panose="05000000000000000000" pitchFamily="2" charset="2"/>
              <a:buChar char="§"/>
            </a:pPr>
            <a:r>
              <a:rPr lang="en-US"/>
              <a:t>Fifth level – Trebuchet, 16pt, Black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98562DB6-D5EB-E744-B3B9-173566BBE32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2A6E3743-1AF2-0847-B3A2-E4CA566DB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56585A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sz="1575" kern="1200" baseline="0">
          <a:solidFill>
            <a:srgbClr val="45B2DB"/>
          </a:solidFill>
          <a:latin typeface="Trebuchet MS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6" kern="1200" baseline="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2pPr>
      <a:lvl3pPr marL="0" marR="0" indent="0" algn="l" defTabSz="51435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013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160735" marR="0" indent="-160735" algn="l" defTabSz="514350" rtl="0" eaLnBrk="1" fontAlgn="auto" latinLnBrk="0" hangingPunct="1">
        <a:lnSpc>
          <a:spcPct val="100000"/>
        </a:lnSpc>
        <a:spcBef>
          <a:spcPts val="281"/>
        </a:spcBef>
        <a:spcAft>
          <a:spcPts val="0"/>
        </a:spcAft>
        <a:buClr>
          <a:srgbClr val="45B2DB"/>
        </a:buClr>
        <a:buSzTx/>
        <a:buFont typeface="Wingdings" panose="05000000000000000000" pitchFamily="2" charset="2"/>
        <a:buChar char="§"/>
        <a:tabLst/>
        <a:defRPr sz="1013" kern="1200" baseline="0">
          <a:solidFill>
            <a:schemeClr val="tx1">
              <a:lumMod val="50000"/>
            </a:schemeClr>
          </a:solidFill>
          <a:latin typeface="Trebuchet MS"/>
          <a:ea typeface="+mn-ea"/>
          <a:cs typeface="+mn-cs"/>
        </a:defRPr>
      </a:lvl4pPr>
      <a:lvl5pPr marL="515636" marR="0" indent="-160735" algn="l" defTabSz="514350" rtl="0" eaLnBrk="1" fontAlgn="auto" latinLnBrk="0" hangingPunct="1">
        <a:lnSpc>
          <a:spcPct val="100000"/>
        </a:lnSpc>
        <a:spcBef>
          <a:spcPts val="563"/>
        </a:spcBef>
        <a:spcAft>
          <a:spcPts val="0"/>
        </a:spcAft>
        <a:buClr>
          <a:srgbClr val="45B2DB"/>
        </a:buClr>
        <a:buSzTx/>
        <a:buFont typeface="Wingdings" panose="05000000000000000000" pitchFamily="2" charset="2"/>
        <a:buChar char="§"/>
        <a:tabLst/>
        <a:defRPr sz="900" kern="1200" baseline="0">
          <a:solidFill>
            <a:schemeClr val="tx1">
              <a:lumMod val="50000"/>
            </a:schemeClr>
          </a:solidFill>
          <a:latin typeface="Trebuchet MS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3454-B51A-C6C6-588B-3BE01B480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C93CA-5141-E744-89C4-4DF3A84B44E7}"/>
              </a:ext>
            </a:extLst>
          </p:cNvPr>
          <p:cNvGrpSpPr/>
          <p:nvPr/>
        </p:nvGrpSpPr>
        <p:grpSpPr>
          <a:xfrm>
            <a:off x="34095" y="4195491"/>
            <a:ext cx="6791351" cy="3292417"/>
            <a:chOff x="34095" y="4807111"/>
            <a:chExt cx="6791351" cy="329241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B5AE97E-317E-907F-BFB9-DBACA16946D8}"/>
                </a:ext>
              </a:extLst>
            </p:cNvPr>
            <p:cNvGrpSpPr/>
            <p:nvPr/>
          </p:nvGrpSpPr>
          <p:grpSpPr>
            <a:xfrm>
              <a:off x="34095" y="4914592"/>
              <a:ext cx="1868468" cy="3063778"/>
              <a:chOff x="106767" y="4914592"/>
              <a:chExt cx="1868468" cy="306377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1933E4D-63E9-CF33-7A79-F33EDAF53D3B}"/>
                  </a:ext>
                </a:extLst>
              </p:cNvPr>
              <p:cNvGrpSpPr/>
              <p:nvPr/>
            </p:nvGrpSpPr>
            <p:grpSpPr>
              <a:xfrm>
                <a:off x="186372" y="5439193"/>
                <a:ext cx="856311" cy="2201095"/>
                <a:chOff x="186372" y="5439193"/>
                <a:chExt cx="856311" cy="2201095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B160F43-9405-1FBF-4FF1-6802F46E45A8}"/>
                    </a:ext>
                  </a:extLst>
                </p:cNvPr>
                <p:cNvSpPr/>
                <p:nvPr/>
              </p:nvSpPr>
              <p:spPr>
                <a:xfrm>
                  <a:off x="186372" y="5439193"/>
                  <a:ext cx="813816" cy="22010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D7FC2AE-A066-0CA9-727D-991A48C7F63C}"/>
                    </a:ext>
                  </a:extLst>
                </p:cNvPr>
                <p:cNvSpPr txBox="1"/>
                <p:nvPr/>
              </p:nvSpPr>
              <p:spPr>
                <a:xfrm>
                  <a:off x="246451" y="5496236"/>
                  <a:ext cx="663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Pipeline inputs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B05D5CF-E3F8-50E6-847F-8F61B66AACC9}"/>
                    </a:ext>
                  </a:extLst>
                </p:cNvPr>
                <p:cNvSpPr txBox="1"/>
                <p:nvPr/>
              </p:nvSpPr>
              <p:spPr>
                <a:xfrm>
                  <a:off x="186372" y="5929036"/>
                  <a:ext cx="856311" cy="158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Variant data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SNV/indel calls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SV calls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CNV calls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Family and phenotype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Pedigree with affected status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Phenotype data (optional)</a:t>
                  </a: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89A8A877-5AD1-54CE-9C2E-E99E4D9BE5F0}"/>
                  </a:ext>
                </a:extLst>
              </p:cNvPr>
              <p:cNvGrpSpPr/>
              <p:nvPr/>
            </p:nvGrpSpPr>
            <p:grpSpPr>
              <a:xfrm>
                <a:off x="1079863" y="5439192"/>
                <a:ext cx="850996" cy="2201095"/>
                <a:chOff x="1079863" y="5439192"/>
                <a:chExt cx="850996" cy="2201095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2E9836F-16A9-94A9-0555-D71C0DA0806C}"/>
                    </a:ext>
                  </a:extLst>
                </p:cNvPr>
                <p:cNvSpPr/>
                <p:nvPr/>
              </p:nvSpPr>
              <p:spPr>
                <a:xfrm>
                  <a:off x="1079863" y="5439192"/>
                  <a:ext cx="813816" cy="22010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871C3B-DAE5-3EC4-A89C-0338CE0B8C3A}"/>
                    </a:ext>
                  </a:extLst>
                </p:cNvPr>
                <p:cNvSpPr txBox="1"/>
                <p:nvPr/>
              </p:nvSpPr>
              <p:spPr>
                <a:xfrm>
                  <a:off x="1087257" y="5498409"/>
                  <a:ext cx="836405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Static Annotation Resources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55B5BEE-EA99-C3D7-AC51-973E2175D66C}"/>
                    </a:ext>
                  </a:extLst>
                </p:cNvPr>
                <p:cNvSpPr txBox="1"/>
                <p:nvPr/>
              </p:nvSpPr>
              <p:spPr>
                <a:xfrm>
                  <a:off x="1087075" y="6123548"/>
                  <a:ext cx="843784" cy="12772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Gene-to-phenotype associations</a:t>
                  </a:r>
                </a:p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sz="7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gnomAD population allele frequencies</a:t>
                  </a: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In silico</a:t>
                  </a:r>
                  <a:r>
                    <a:rPr kumimoji="0" lang="en-US" sz="7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missense variant effect prediction</a:t>
                  </a: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CCBAD1D-FFBB-AD68-6DB7-C08B0639FE63}"/>
                  </a:ext>
                </a:extLst>
              </p:cNvPr>
              <p:cNvGrpSpPr/>
              <p:nvPr/>
            </p:nvGrpSpPr>
            <p:grpSpPr>
              <a:xfrm>
                <a:off x="106767" y="4914592"/>
                <a:ext cx="1868468" cy="3063778"/>
                <a:chOff x="106767" y="4914592"/>
                <a:chExt cx="1868468" cy="3063778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9623A88-7D8F-603E-3642-3EEC97268B77}"/>
                    </a:ext>
                  </a:extLst>
                </p:cNvPr>
                <p:cNvSpPr/>
                <p:nvPr/>
              </p:nvSpPr>
              <p:spPr>
                <a:xfrm>
                  <a:off x="106767" y="4914592"/>
                  <a:ext cx="1868468" cy="3063778"/>
                </a:xfrm>
                <a:prstGeom prst="rect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828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41F3DEB-4368-AD59-8FA0-66456C8B0EB7}"/>
                    </a:ext>
                  </a:extLst>
                </p:cNvPr>
                <p:cNvSpPr txBox="1"/>
                <p:nvPr/>
              </p:nvSpPr>
              <p:spPr>
                <a:xfrm>
                  <a:off x="115853" y="4976838"/>
                  <a:ext cx="1851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Variant annotation </a:t>
                  </a:r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kumimoji="0" lang="en-US" sz="1000" b="1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orkflow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1194138-A90A-CB2F-B82B-7ACBDA87A357}"/>
                </a:ext>
              </a:extLst>
            </p:cNvPr>
            <p:cNvGrpSpPr/>
            <p:nvPr/>
          </p:nvGrpSpPr>
          <p:grpSpPr>
            <a:xfrm>
              <a:off x="4958083" y="4914592"/>
              <a:ext cx="1867363" cy="3063778"/>
              <a:chOff x="4909635" y="4914592"/>
              <a:chExt cx="1867363" cy="3063778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D00960-1659-1DA8-7A34-5467F18B0000}"/>
                  </a:ext>
                </a:extLst>
              </p:cNvPr>
              <p:cNvGrpSpPr/>
              <p:nvPr/>
            </p:nvGrpSpPr>
            <p:grpSpPr>
              <a:xfrm>
                <a:off x="4909636" y="4914592"/>
                <a:ext cx="1867362" cy="3063778"/>
                <a:chOff x="4909636" y="4914592"/>
                <a:chExt cx="1867362" cy="306377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2964D09-F627-5C8D-6648-368D62028FDB}"/>
                    </a:ext>
                  </a:extLst>
                </p:cNvPr>
                <p:cNvSpPr/>
                <p:nvPr/>
              </p:nvSpPr>
              <p:spPr>
                <a:xfrm>
                  <a:off x="4909636" y="4914592"/>
                  <a:ext cx="1867362" cy="3063778"/>
                </a:xfrm>
                <a:prstGeom prst="rect">
                  <a:avLst/>
                </a:prstGeom>
                <a:noFill/>
                <a:ln w="571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55A905C-5509-6221-880B-0F38C4EC210D}"/>
                    </a:ext>
                  </a:extLst>
                </p:cNvPr>
                <p:cNvSpPr txBox="1"/>
                <p:nvPr/>
              </p:nvSpPr>
              <p:spPr>
                <a:xfrm>
                  <a:off x="5106756" y="5038988"/>
                  <a:ext cx="14847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Review and reporting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E1CFC09-1C40-F5BC-EC49-57B6E7132591}"/>
                  </a:ext>
                </a:extLst>
              </p:cNvPr>
              <p:cNvGrpSpPr/>
              <p:nvPr/>
            </p:nvGrpSpPr>
            <p:grpSpPr>
              <a:xfrm>
                <a:off x="5887488" y="5436985"/>
                <a:ext cx="827458" cy="2203302"/>
                <a:chOff x="5887488" y="5436985"/>
                <a:chExt cx="827458" cy="2203302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EF883CC-0F61-9A46-8E17-FF912E986B0C}"/>
                    </a:ext>
                  </a:extLst>
                </p:cNvPr>
                <p:cNvSpPr/>
                <p:nvPr/>
              </p:nvSpPr>
              <p:spPr>
                <a:xfrm>
                  <a:off x="5887488" y="5436985"/>
                  <a:ext cx="812432" cy="2203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marR="0" lvl="0" indent="-17145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4785B1F-ADAF-611D-FD38-A13BB90DF69F}"/>
                    </a:ext>
                  </a:extLst>
                </p:cNvPr>
                <p:cNvSpPr txBox="1"/>
                <p:nvPr/>
              </p:nvSpPr>
              <p:spPr>
                <a:xfrm>
                  <a:off x="5902514" y="6666746"/>
                  <a:ext cx="812432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AU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Clinician notified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AU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Assessment and reporting by clinical laboratory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01C8B127-C711-418B-F1AB-CBA771714333}"/>
                    </a:ext>
                  </a:extLst>
                </p:cNvPr>
                <p:cNvGrpSpPr/>
                <p:nvPr/>
              </p:nvGrpSpPr>
              <p:grpSpPr>
                <a:xfrm>
                  <a:off x="5952579" y="5911576"/>
                  <a:ext cx="736705" cy="736705"/>
                  <a:chOff x="10529800" y="3113390"/>
                  <a:chExt cx="1310565" cy="1310565"/>
                </a:xfrm>
              </p:grpSpPr>
              <p:pic>
                <p:nvPicPr>
                  <p:cNvPr id="115" name="Graphic 114">
                    <a:extLst>
                      <a:ext uri="{FF2B5EF4-FFF2-40B4-BE49-F238E27FC236}">
                        <a16:creationId xmlns:a16="http://schemas.microsoft.com/office/drawing/2014/main" id="{2BE92135-5FD4-E03E-AABE-A250C3F683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29800" y="3113390"/>
                    <a:ext cx="1310565" cy="1310565"/>
                  </a:xfrm>
                  <a:prstGeom prst="rect">
                    <a:avLst/>
                  </a:prstGeom>
                </p:spPr>
              </p:pic>
              <p:pic>
                <p:nvPicPr>
                  <p:cNvPr id="116" name="Graphic 115">
                    <a:extLst>
                      <a:ext uri="{FF2B5EF4-FFF2-40B4-BE49-F238E27FC236}">
                        <a16:creationId xmlns:a16="http://schemas.microsoft.com/office/drawing/2014/main" id="{F3B625D6-AEF8-856F-2D2F-DEEFE292F0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35486" y="3478347"/>
                    <a:ext cx="592856" cy="5928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E34DC74-3441-5EB8-DA92-96461423A2F7}"/>
                    </a:ext>
                  </a:extLst>
                </p:cNvPr>
                <p:cNvSpPr txBox="1"/>
                <p:nvPr/>
              </p:nvSpPr>
              <p:spPr>
                <a:xfrm>
                  <a:off x="5940373" y="5494029"/>
                  <a:ext cx="736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Result Return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A5460004-0103-6770-68DA-3BC746F5356F}"/>
                  </a:ext>
                </a:extLst>
              </p:cNvPr>
              <p:cNvGrpSpPr/>
              <p:nvPr/>
            </p:nvGrpSpPr>
            <p:grpSpPr>
              <a:xfrm>
                <a:off x="4909635" y="5439192"/>
                <a:ext cx="992879" cy="2203302"/>
                <a:chOff x="4909635" y="5439192"/>
                <a:chExt cx="992879" cy="220330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BADC858-3E18-C6AD-7824-5310306B1215}"/>
                    </a:ext>
                  </a:extLst>
                </p:cNvPr>
                <p:cNvSpPr/>
                <p:nvPr/>
              </p:nvSpPr>
              <p:spPr>
                <a:xfrm>
                  <a:off x="4992306" y="5439192"/>
                  <a:ext cx="812432" cy="2203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01DC04E-0BD6-5287-BEFF-351E18C59FE4}"/>
                    </a:ext>
                  </a:extLst>
                </p:cNvPr>
                <p:cNvSpPr txBox="1"/>
                <p:nvPr/>
              </p:nvSpPr>
              <p:spPr>
                <a:xfrm>
                  <a:off x="4909635" y="5496236"/>
                  <a:ext cx="992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Potential Diagnoses</a:t>
                  </a:r>
                </a:p>
              </p:txBody>
            </p:sp>
            <p:pic>
              <p:nvPicPr>
                <p:cNvPr id="98" name="Graphic 97">
                  <a:extLst>
                    <a:ext uri="{FF2B5EF4-FFF2-40B4-BE49-F238E27FC236}">
                      <a16:creationId xmlns:a16="http://schemas.microsoft.com/office/drawing/2014/main" id="{D8749284-DDD0-9BD4-1DF8-09A81D3FE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7976" y="6006109"/>
                  <a:ext cx="590586" cy="590587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A5DCB0E-3593-9177-18A6-38A8B11952F2}"/>
                    </a:ext>
                  </a:extLst>
                </p:cNvPr>
                <p:cNvSpPr txBox="1"/>
                <p:nvPr/>
              </p:nvSpPr>
              <p:spPr>
                <a:xfrm>
                  <a:off x="5000350" y="6735632"/>
                  <a:ext cx="818548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Monthly iterative cycles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Manual review</a:t>
                  </a: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0F25ECC-AA16-A30D-611D-9D9D744F9E25}"/>
                </a:ext>
              </a:extLst>
            </p:cNvPr>
            <p:cNvGrpSpPr/>
            <p:nvPr/>
          </p:nvGrpSpPr>
          <p:grpSpPr>
            <a:xfrm>
              <a:off x="2099001" y="4807111"/>
              <a:ext cx="2712001" cy="3292417"/>
              <a:chOff x="2099001" y="4807111"/>
              <a:chExt cx="2712001" cy="329241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3BF7057-B21A-C5FA-4E81-59ED9FCA46AA}"/>
                  </a:ext>
                </a:extLst>
              </p:cNvPr>
              <p:cNvSpPr txBox="1"/>
              <p:nvPr/>
            </p:nvSpPr>
            <p:spPr>
              <a:xfrm>
                <a:off x="2541426" y="5053422"/>
                <a:ext cx="1813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filtering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prioritization workflow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50F99C2-2037-C235-FC0C-C1B18E75673E}"/>
                  </a:ext>
                </a:extLst>
              </p:cNvPr>
              <p:cNvSpPr txBox="1"/>
              <p:nvPr/>
            </p:nvSpPr>
            <p:spPr>
              <a:xfrm>
                <a:off x="3661377" y="6094684"/>
                <a:ext cx="8552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Phenotype and Family Logic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11AEF5-18F8-4A3B-C677-572053954570}"/>
                  </a:ext>
                </a:extLst>
              </p:cNvPr>
              <p:cNvSpPr txBox="1"/>
              <p:nvPr/>
            </p:nvSpPr>
            <p:spPr>
              <a:xfrm>
                <a:off x="3359082" y="6974906"/>
                <a:ext cx="855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Filtering by pedigree data and affected status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C97EF62-EC7D-7092-058C-2545A3946A4F}"/>
                  </a:ext>
                </a:extLst>
              </p:cNvPr>
              <p:cNvGrpSpPr/>
              <p:nvPr/>
            </p:nvGrpSpPr>
            <p:grpSpPr>
              <a:xfrm>
                <a:off x="3646161" y="6661273"/>
                <a:ext cx="294610" cy="266844"/>
                <a:chOff x="6177063" y="2459223"/>
                <a:chExt cx="672141" cy="608796"/>
              </a:xfrm>
              <a:solidFill>
                <a:schemeClr val="accent1"/>
              </a:solidFill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A2974D7-6BA7-A9FD-AAF0-488ED6A058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3205" y="2459223"/>
                  <a:ext cx="215999" cy="216000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A22D608D-208E-4C3D-2629-C74EF8408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7063" y="2459223"/>
                  <a:ext cx="216000" cy="215998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E31D271A-972D-C486-20C9-CEB3FE011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17009" y="2852021"/>
                  <a:ext cx="216000" cy="215998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977962E-620F-D883-A504-3E4EA7AF0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3062" y="2579514"/>
                  <a:ext cx="240446" cy="1447"/>
                </a:xfrm>
                <a:prstGeom prst="lin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B9D21C3-8EC4-B4D4-4BB7-36221B6EB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12072" y="2572909"/>
                  <a:ext cx="958" cy="287140"/>
                </a:xfrm>
                <a:prstGeom prst="lin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4E69142-A440-6520-199E-3B29B4BB2350}"/>
                  </a:ext>
                </a:extLst>
              </p:cNvPr>
              <p:cNvGrpSpPr/>
              <p:nvPr/>
            </p:nvGrpSpPr>
            <p:grpSpPr>
              <a:xfrm>
                <a:off x="4095549" y="6648367"/>
                <a:ext cx="550063" cy="451332"/>
                <a:chOff x="3627179" y="3351061"/>
                <a:chExt cx="550063" cy="451332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00900066-5298-3F15-43BE-BFB4C7FD6B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3036" y="3578187"/>
                  <a:ext cx="224206" cy="224206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5D9C70C2-4B6D-65B3-47F1-B6CE1708C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4269" y="3351061"/>
                  <a:ext cx="271996" cy="271996"/>
                </a:xfrm>
                <a:prstGeom prst="rect">
                  <a:avLst/>
                </a:prstGeom>
              </p:spPr>
            </p:pic>
            <p:pic>
              <p:nvPicPr>
                <p:cNvPr id="119" name="Graphic 118">
                  <a:extLst>
                    <a:ext uri="{FF2B5EF4-FFF2-40B4-BE49-F238E27FC236}">
                      <a16:creationId xmlns:a16="http://schemas.microsoft.com/office/drawing/2014/main" id="{CF3E6195-526B-949A-33F6-4103FB0037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7179" y="3527770"/>
                  <a:ext cx="210953" cy="210953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05E8427-E62B-A43B-CFD7-D36EBFBC53D7}"/>
                  </a:ext>
                </a:extLst>
              </p:cNvPr>
              <p:cNvSpPr txBox="1"/>
              <p:nvPr/>
            </p:nvSpPr>
            <p:spPr>
              <a:xfrm>
                <a:off x="2209592" y="6090108"/>
                <a:ext cx="1203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Logic Modules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4838A62-E6FD-0247-7E67-001BED0EBF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955770" y="7118724"/>
                <a:ext cx="85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Filtering by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HPO terms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5D5A2EB-984B-D47C-25A7-10D0D219295E}"/>
                  </a:ext>
                </a:extLst>
              </p:cNvPr>
              <p:cNvGrpSpPr/>
              <p:nvPr/>
            </p:nvGrpSpPr>
            <p:grpSpPr>
              <a:xfrm>
                <a:off x="2160430" y="6441272"/>
                <a:ext cx="1277193" cy="1218343"/>
                <a:chOff x="2118038" y="6586611"/>
                <a:chExt cx="1277193" cy="121834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9E2C3F89-A57C-43DF-2AFC-6B88FC2C66B5}"/>
                    </a:ext>
                  </a:extLst>
                </p:cNvPr>
                <p:cNvGrpSpPr/>
                <p:nvPr/>
              </p:nvGrpSpPr>
              <p:grpSpPr>
                <a:xfrm>
                  <a:off x="2219271" y="6586611"/>
                  <a:ext cx="1175960" cy="599837"/>
                  <a:chOff x="2219271" y="6586611"/>
                  <a:chExt cx="1175960" cy="599837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2AB1889E-F144-190F-E11C-045087800A4E}"/>
                      </a:ext>
                    </a:extLst>
                  </p:cNvPr>
                  <p:cNvGrpSpPr/>
                  <p:nvPr/>
                </p:nvGrpSpPr>
                <p:grpSpPr>
                  <a:xfrm>
                    <a:off x="2363060" y="6586611"/>
                    <a:ext cx="889547" cy="361770"/>
                    <a:chOff x="2363060" y="6586611"/>
                    <a:chExt cx="889547" cy="361770"/>
                  </a:xfrm>
                </p:grpSpPr>
                <p:pic>
                  <p:nvPicPr>
                    <p:cNvPr id="103" name="Graphic 102">
                      <a:extLst>
                        <a:ext uri="{FF2B5EF4-FFF2-40B4-BE49-F238E27FC236}">
                          <a16:creationId xmlns:a16="http://schemas.microsoft.com/office/drawing/2014/main" id="{56D4A374-2E28-B409-C7C0-F3AB704B3C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3060" y="6586611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Graphic 103">
                      <a:extLst>
                        <a:ext uri="{FF2B5EF4-FFF2-40B4-BE49-F238E27FC236}">
                          <a16:creationId xmlns:a16="http://schemas.microsoft.com/office/drawing/2014/main" id="{C56F9336-E91E-1796-0C29-F1FA486925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7358" y="6591820"/>
                      <a:ext cx="285249" cy="35656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4336832-60AA-44B7-D71F-5AF89C910F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219271" y="6891178"/>
                    <a:ext cx="52921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De novo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5232C90-F65A-58F9-A8B5-BA6477914D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650218" y="6878671"/>
                    <a:ext cx="7450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ClinVar P/LP or PM5</a:t>
                    </a: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C89264E-EC2F-53FE-C9C9-5723349BE29D}"/>
                    </a:ext>
                  </a:extLst>
                </p:cNvPr>
                <p:cNvGrpSpPr/>
                <p:nvPr/>
              </p:nvGrpSpPr>
              <p:grpSpPr>
                <a:xfrm>
                  <a:off x="2118038" y="7209030"/>
                  <a:ext cx="1198652" cy="595924"/>
                  <a:chOff x="2118038" y="7209030"/>
                  <a:chExt cx="1198652" cy="595924"/>
                </a:xfrm>
              </p:grpSpPr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E9165142-A26F-D8DC-904D-AB6FD4E5ED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118038" y="7497177"/>
                    <a:ext cx="6854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SV LOF or High Impact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A910A6EE-2165-2933-E426-81E4B06274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809152" y="7483893"/>
                    <a:ext cx="50753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In silico</a:t>
                    </a:r>
                  </a:p>
                </p:txBody>
              </p: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2F646FCD-6FEB-5A95-9D85-4E8838C7054F}"/>
                      </a:ext>
                    </a:extLst>
                  </p:cNvPr>
                  <p:cNvGrpSpPr/>
                  <p:nvPr/>
                </p:nvGrpSpPr>
                <p:grpSpPr>
                  <a:xfrm>
                    <a:off x="2356409" y="7209030"/>
                    <a:ext cx="896198" cy="356561"/>
                    <a:chOff x="2356409" y="7209030"/>
                    <a:chExt cx="896198" cy="356561"/>
                  </a:xfrm>
                </p:grpSpPr>
                <p:pic>
                  <p:nvPicPr>
                    <p:cNvPr id="126" name="Graphic 125">
                      <a:extLst>
                        <a:ext uri="{FF2B5EF4-FFF2-40B4-BE49-F238E27FC236}">
                          <a16:creationId xmlns:a16="http://schemas.microsoft.com/office/drawing/2014/main" id="{DF63D0B7-9E22-BC43-D798-D370CD97F7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56409" y="7209030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>
                      <a:extLst>
                        <a:ext uri="{FF2B5EF4-FFF2-40B4-BE49-F238E27FC236}">
                          <a16:creationId xmlns:a16="http://schemas.microsoft.com/office/drawing/2014/main" id="{BC132BA7-1648-22AC-FA59-AB21D75983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7358" y="7209030"/>
                      <a:ext cx="285249" cy="35656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AE4C2C50-CFEC-EB0C-992F-893B1D84049B}"/>
                  </a:ext>
                </a:extLst>
              </p:cNvPr>
              <p:cNvSpPr/>
              <p:nvPr/>
            </p:nvSpPr>
            <p:spPr>
              <a:xfrm>
                <a:off x="2209592" y="5499384"/>
                <a:ext cx="2461019" cy="53654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33582FF-F7AF-524E-7C17-B295B3A7E4F2}"/>
                  </a:ext>
                </a:extLst>
              </p:cNvPr>
              <p:cNvSpPr txBox="1"/>
              <p:nvPr/>
            </p:nvSpPr>
            <p:spPr>
              <a:xfrm>
                <a:off x="2209592" y="5667978"/>
                <a:ext cx="2461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ClinVar (via ClinvArbitration)</a:t>
                </a: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PanelApp Australia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6B1AA1A-721E-C5D8-E27E-7D56BFB019DB}"/>
                  </a:ext>
                </a:extLst>
              </p:cNvPr>
              <p:cNvSpPr txBox="1"/>
              <p:nvPr/>
            </p:nvSpPr>
            <p:spPr>
              <a:xfrm>
                <a:off x="2153119" y="5497563"/>
                <a:ext cx="25563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Dynamic Annotation Resources</a:t>
                </a: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24B521C1-6CE0-75A8-CD55-B14F3C229CB0}"/>
                  </a:ext>
                </a:extLst>
              </p:cNvPr>
              <p:cNvSpPr/>
              <p:nvPr/>
            </p:nvSpPr>
            <p:spPr>
              <a:xfrm>
                <a:off x="2099001" y="4914592"/>
                <a:ext cx="2662839" cy="3063778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3138751-C62C-FFC4-2620-30D184C435F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45903" y="4807111"/>
                <a:ext cx="226679" cy="232429"/>
                <a:chOff x="2545900" y="4758660"/>
                <a:chExt cx="315961" cy="323976"/>
              </a:xfrm>
            </p:grpSpPr>
            <p:sp>
              <p:nvSpPr>
                <p:cNvPr id="138" name="Triangle 137">
                  <a:extLst>
                    <a:ext uri="{FF2B5EF4-FFF2-40B4-BE49-F238E27FC236}">
                      <a16:creationId xmlns:a16="http://schemas.microsoft.com/office/drawing/2014/main" id="{E20ECCB6-4D9D-19B4-1B0A-46B8BED3E69D}"/>
                    </a:ext>
                  </a:extLst>
                </p:cNvPr>
                <p:cNvSpPr/>
                <p:nvPr/>
              </p:nvSpPr>
              <p:spPr>
                <a:xfrm rot="5400000">
                  <a:off x="2561753" y="4782528"/>
                  <a:ext cx="323976" cy="276240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Triangle 138">
                  <a:extLst>
                    <a:ext uri="{FF2B5EF4-FFF2-40B4-BE49-F238E27FC236}">
                      <a16:creationId xmlns:a16="http://schemas.microsoft.com/office/drawing/2014/main" id="{5CC9B093-0DFD-F702-0D8B-0B82EAF3BA41}"/>
                    </a:ext>
                  </a:extLst>
                </p:cNvPr>
                <p:cNvSpPr/>
                <p:nvPr/>
              </p:nvSpPr>
              <p:spPr>
                <a:xfrm rot="5400000">
                  <a:off x="2522032" y="4782528"/>
                  <a:ext cx="323976" cy="27624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653831BA-3B97-6F30-B321-50B881A0A3B3}"/>
                  </a:ext>
                </a:extLst>
              </p:cNvPr>
              <p:cNvSpPr/>
              <p:nvPr/>
            </p:nvSpPr>
            <p:spPr>
              <a:xfrm>
                <a:off x="3467161" y="6071940"/>
                <a:ext cx="1203450" cy="163056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4FDC3685-9A25-4C12-F6FC-1FDE15229410}"/>
                  </a:ext>
                </a:extLst>
              </p:cNvPr>
              <p:cNvSpPr/>
              <p:nvPr/>
            </p:nvSpPr>
            <p:spPr>
              <a:xfrm>
                <a:off x="2209592" y="6078254"/>
                <a:ext cx="1203450" cy="163056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296C8BE-3509-592D-09C6-852BAD8283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4098077" y="7867099"/>
                <a:ext cx="226679" cy="232429"/>
                <a:chOff x="2545900" y="4758660"/>
                <a:chExt cx="315961" cy="323976"/>
              </a:xfrm>
            </p:grpSpPr>
            <p:sp>
              <p:nvSpPr>
                <p:cNvPr id="161" name="Triangle 160">
                  <a:extLst>
                    <a:ext uri="{FF2B5EF4-FFF2-40B4-BE49-F238E27FC236}">
                      <a16:creationId xmlns:a16="http://schemas.microsoft.com/office/drawing/2014/main" id="{A9C0D178-F5E2-77F9-808B-5CD6DE9EB73D}"/>
                    </a:ext>
                  </a:extLst>
                </p:cNvPr>
                <p:cNvSpPr/>
                <p:nvPr/>
              </p:nvSpPr>
              <p:spPr>
                <a:xfrm rot="5400000">
                  <a:off x="2561753" y="4782528"/>
                  <a:ext cx="323976" cy="276240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iangle 161">
                  <a:extLst>
                    <a:ext uri="{FF2B5EF4-FFF2-40B4-BE49-F238E27FC236}">
                      <a16:creationId xmlns:a16="http://schemas.microsoft.com/office/drawing/2014/main" id="{E338E42D-4725-A35B-4D54-D0DD8ED0C301}"/>
                    </a:ext>
                  </a:extLst>
                </p:cNvPr>
                <p:cNvSpPr/>
                <p:nvPr/>
              </p:nvSpPr>
              <p:spPr>
                <a:xfrm rot="5400000">
                  <a:off x="2522032" y="4782528"/>
                  <a:ext cx="323976" cy="27624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25324-DB87-8C02-A250-CBC4EFABB904}"/>
              </a:ext>
            </a:extLst>
          </p:cNvPr>
          <p:cNvGrpSpPr/>
          <p:nvPr/>
        </p:nvGrpSpPr>
        <p:grpSpPr>
          <a:xfrm>
            <a:off x="35101" y="133174"/>
            <a:ext cx="6791351" cy="3292417"/>
            <a:chOff x="34095" y="4807111"/>
            <a:chExt cx="6791351" cy="32924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791F3F-32D5-F0E5-1AD3-63C2C041C79A}"/>
                </a:ext>
              </a:extLst>
            </p:cNvPr>
            <p:cNvGrpSpPr/>
            <p:nvPr/>
          </p:nvGrpSpPr>
          <p:grpSpPr>
            <a:xfrm>
              <a:off x="34095" y="4914592"/>
              <a:ext cx="1868468" cy="3063778"/>
              <a:chOff x="106767" y="4914592"/>
              <a:chExt cx="1868468" cy="3063778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E9876AF-455D-38ED-9D75-3088EAB82C6C}"/>
                  </a:ext>
                </a:extLst>
              </p:cNvPr>
              <p:cNvGrpSpPr/>
              <p:nvPr/>
            </p:nvGrpSpPr>
            <p:grpSpPr>
              <a:xfrm>
                <a:off x="186372" y="5439193"/>
                <a:ext cx="856311" cy="2201095"/>
                <a:chOff x="186372" y="5439193"/>
                <a:chExt cx="856311" cy="2201095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5E4FE119-6EB7-ECBB-EFAF-2B37DA3969CE}"/>
                    </a:ext>
                  </a:extLst>
                </p:cNvPr>
                <p:cNvSpPr/>
                <p:nvPr/>
              </p:nvSpPr>
              <p:spPr>
                <a:xfrm>
                  <a:off x="186372" y="5439193"/>
                  <a:ext cx="813816" cy="22010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13C82EB-5468-CF8A-3483-631FF6AA7D57}"/>
                    </a:ext>
                  </a:extLst>
                </p:cNvPr>
                <p:cNvSpPr txBox="1"/>
                <p:nvPr/>
              </p:nvSpPr>
              <p:spPr>
                <a:xfrm>
                  <a:off x="246451" y="5496236"/>
                  <a:ext cx="663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Pipeline inputs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AE6D4C2-16B3-8530-E5DC-553254F49993}"/>
                    </a:ext>
                  </a:extLst>
                </p:cNvPr>
                <p:cNvSpPr txBox="1"/>
                <p:nvPr/>
              </p:nvSpPr>
              <p:spPr>
                <a:xfrm>
                  <a:off x="186372" y="5929036"/>
                  <a:ext cx="856311" cy="158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Variant data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SNV/indel calls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SV calls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CNV calls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Family and phenotype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Pedigree with affected status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Phenotype data (optional)</a:t>
                  </a:r>
                  <a:endPara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0FD709C-3E7E-380A-1350-790A106FFDD4}"/>
                  </a:ext>
                </a:extLst>
              </p:cNvPr>
              <p:cNvGrpSpPr/>
              <p:nvPr/>
            </p:nvGrpSpPr>
            <p:grpSpPr>
              <a:xfrm>
                <a:off x="1079863" y="5439192"/>
                <a:ext cx="850996" cy="2201095"/>
                <a:chOff x="1079863" y="5439192"/>
                <a:chExt cx="850996" cy="2201095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3A6BCD23-7E28-3BE4-98E8-5DCAB2A0D1B1}"/>
                    </a:ext>
                  </a:extLst>
                </p:cNvPr>
                <p:cNvSpPr/>
                <p:nvPr/>
              </p:nvSpPr>
              <p:spPr>
                <a:xfrm>
                  <a:off x="1079863" y="5439192"/>
                  <a:ext cx="813816" cy="220109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D1368AB-9EA0-0C10-1D0B-74C3804AC5BD}"/>
                    </a:ext>
                  </a:extLst>
                </p:cNvPr>
                <p:cNvSpPr txBox="1"/>
                <p:nvPr/>
              </p:nvSpPr>
              <p:spPr>
                <a:xfrm>
                  <a:off x="1087257" y="5498409"/>
                  <a:ext cx="836405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Static Annotation Resources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DAD8AAF-10CA-9EDD-0143-DA0B3242D6E6}"/>
                    </a:ext>
                  </a:extLst>
                </p:cNvPr>
                <p:cNvSpPr txBox="1"/>
                <p:nvPr/>
              </p:nvSpPr>
              <p:spPr>
                <a:xfrm>
                  <a:off x="1087075" y="6123548"/>
                  <a:ext cx="843784" cy="127727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Gene-to-phenotype associations</a:t>
                  </a:r>
                </a:p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sz="7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gnomAD population allele frequencies</a:t>
                  </a:r>
                  <a:endPara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  <a:p>
                  <a:pPr marL="91440" marR="0" lvl="0" indent="-9144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In silico</a:t>
                  </a:r>
                  <a:r>
                    <a:rPr kumimoji="0" lang="en-US" sz="7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 missense variant effect prediction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1E768F35-E2F0-31A1-2C92-BBD533C321C7}"/>
                  </a:ext>
                </a:extLst>
              </p:cNvPr>
              <p:cNvGrpSpPr/>
              <p:nvPr/>
            </p:nvGrpSpPr>
            <p:grpSpPr>
              <a:xfrm>
                <a:off x="106767" y="4914592"/>
                <a:ext cx="1868468" cy="3063778"/>
                <a:chOff x="106767" y="4914592"/>
                <a:chExt cx="1868468" cy="3063778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13F9AE18-1E61-2CCC-363C-5A5E9F0DFF27}"/>
                    </a:ext>
                  </a:extLst>
                </p:cNvPr>
                <p:cNvSpPr/>
                <p:nvPr/>
              </p:nvSpPr>
              <p:spPr>
                <a:xfrm>
                  <a:off x="106767" y="4914592"/>
                  <a:ext cx="1868468" cy="3063778"/>
                </a:xfrm>
                <a:prstGeom prst="rect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828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6E008292-DEDA-3773-193F-6684DF54976D}"/>
                    </a:ext>
                  </a:extLst>
                </p:cNvPr>
                <p:cNvSpPr txBox="1"/>
                <p:nvPr/>
              </p:nvSpPr>
              <p:spPr>
                <a:xfrm>
                  <a:off x="115853" y="4976838"/>
                  <a:ext cx="185114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Variant annotation </a:t>
                  </a:r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kumimoji="0" lang="en-US" sz="1000" b="1" i="0" u="none" strike="noStrike" kern="120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orkflow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CF4809-B9D8-2DD5-A38D-101AF64395D1}"/>
                </a:ext>
              </a:extLst>
            </p:cNvPr>
            <p:cNvGrpSpPr/>
            <p:nvPr/>
          </p:nvGrpSpPr>
          <p:grpSpPr>
            <a:xfrm>
              <a:off x="4958083" y="4914592"/>
              <a:ext cx="1867363" cy="3063778"/>
              <a:chOff x="4909635" y="4914592"/>
              <a:chExt cx="1867363" cy="306377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02ACC2A-16F6-814B-956A-A99CECABFA51}"/>
                  </a:ext>
                </a:extLst>
              </p:cNvPr>
              <p:cNvGrpSpPr/>
              <p:nvPr/>
            </p:nvGrpSpPr>
            <p:grpSpPr>
              <a:xfrm>
                <a:off x="4909636" y="4914592"/>
                <a:ext cx="1867362" cy="3063778"/>
                <a:chOff x="4909636" y="4914592"/>
                <a:chExt cx="1867362" cy="3063778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8664052-FAB4-13C8-27D9-EAB722CFD49B}"/>
                    </a:ext>
                  </a:extLst>
                </p:cNvPr>
                <p:cNvSpPr/>
                <p:nvPr/>
              </p:nvSpPr>
              <p:spPr>
                <a:xfrm>
                  <a:off x="4909636" y="4914592"/>
                  <a:ext cx="1867362" cy="3063778"/>
                </a:xfrm>
                <a:prstGeom prst="rect">
                  <a:avLst/>
                </a:prstGeom>
                <a:noFill/>
                <a:ln w="571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16935802-B641-5A8D-481A-9A7182E69324}"/>
                    </a:ext>
                  </a:extLst>
                </p:cNvPr>
                <p:cNvSpPr txBox="1"/>
                <p:nvPr/>
              </p:nvSpPr>
              <p:spPr>
                <a:xfrm>
                  <a:off x="5106756" y="5038988"/>
                  <a:ext cx="14847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Review and reporting</a:t>
                  </a: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6B1E954-874B-74EC-5222-6BB0909EBDF8}"/>
                  </a:ext>
                </a:extLst>
              </p:cNvPr>
              <p:cNvGrpSpPr/>
              <p:nvPr/>
            </p:nvGrpSpPr>
            <p:grpSpPr>
              <a:xfrm>
                <a:off x="5887488" y="5436985"/>
                <a:ext cx="827458" cy="2203302"/>
                <a:chOff x="5887488" y="5436985"/>
                <a:chExt cx="827458" cy="2203302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D7E32DD-7318-32DC-8E61-C2D523519DE2}"/>
                    </a:ext>
                  </a:extLst>
                </p:cNvPr>
                <p:cNvSpPr/>
                <p:nvPr/>
              </p:nvSpPr>
              <p:spPr>
                <a:xfrm>
                  <a:off x="5887488" y="5436985"/>
                  <a:ext cx="812432" cy="2203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marR="0" lvl="0" indent="-171450" algn="ctr" defTabSz="914400" rtl="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endParaRPr kumimoji="0" lang="en-US" sz="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C42490B5-9DC2-8421-9126-3B9AF4F5ECF5}"/>
                    </a:ext>
                  </a:extLst>
                </p:cNvPr>
                <p:cNvSpPr txBox="1"/>
                <p:nvPr/>
              </p:nvSpPr>
              <p:spPr>
                <a:xfrm>
                  <a:off x="5902514" y="6666746"/>
                  <a:ext cx="812432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AU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Clinician notified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AU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Assessment and reporting by clinical laboratory</a:t>
                  </a:r>
                </a:p>
              </p:txBody>
            </p: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2C630F41-9528-C2A9-82CC-A5556EC4AB9D}"/>
                    </a:ext>
                  </a:extLst>
                </p:cNvPr>
                <p:cNvGrpSpPr/>
                <p:nvPr/>
              </p:nvGrpSpPr>
              <p:grpSpPr>
                <a:xfrm>
                  <a:off x="5952579" y="5911576"/>
                  <a:ext cx="736705" cy="736705"/>
                  <a:chOff x="10529800" y="3113390"/>
                  <a:chExt cx="1310565" cy="1310565"/>
                </a:xfrm>
              </p:grpSpPr>
              <p:pic>
                <p:nvPicPr>
                  <p:cNvPr id="188" name="Graphic 187">
                    <a:extLst>
                      <a:ext uri="{FF2B5EF4-FFF2-40B4-BE49-F238E27FC236}">
                        <a16:creationId xmlns:a16="http://schemas.microsoft.com/office/drawing/2014/main" id="{E624260A-339B-B23A-7270-B3033B366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29800" y="3113390"/>
                    <a:ext cx="1310565" cy="1310565"/>
                  </a:xfrm>
                  <a:prstGeom prst="rect">
                    <a:avLst/>
                  </a:prstGeom>
                </p:spPr>
              </p:pic>
              <p:pic>
                <p:nvPicPr>
                  <p:cNvPr id="189" name="Graphic 188">
                    <a:extLst>
                      <a:ext uri="{FF2B5EF4-FFF2-40B4-BE49-F238E27FC236}">
                        <a16:creationId xmlns:a16="http://schemas.microsoft.com/office/drawing/2014/main" id="{9706D20D-5AF8-EE19-6482-5BBA5E9FA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35486" y="3478347"/>
                    <a:ext cx="592856" cy="5928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2430D57-F53E-6AC7-88D7-87367C8C491D}"/>
                    </a:ext>
                  </a:extLst>
                </p:cNvPr>
                <p:cNvSpPr txBox="1"/>
                <p:nvPr/>
              </p:nvSpPr>
              <p:spPr>
                <a:xfrm>
                  <a:off x="5940373" y="5494029"/>
                  <a:ext cx="7367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Result Return</a:t>
                  </a: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2A28D62-C05F-DBCB-E429-55033D3AF209}"/>
                  </a:ext>
                </a:extLst>
              </p:cNvPr>
              <p:cNvGrpSpPr/>
              <p:nvPr/>
            </p:nvGrpSpPr>
            <p:grpSpPr>
              <a:xfrm>
                <a:off x="4909635" y="5439192"/>
                <a:ext cx="992879" cy="2203302"/>
                <a:chOff x="4909635" y="5439192"/>
                <a:chExt cx="992879" cy="2203302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CCBA8F-83B0-6497-BB3C-A1231E5131CD}"/>
                    </a:ext>
                  </a:extLst>
                </p:cNvPr>
                <p:cNvSpPr/>
                <p:nvPr/>
              </p:nvSpPr>
              <p:spPr>
                <a:xfrm>
                  <a:off x="4992306" y="5439192"/>
                  <a:ext cx="812432" cy="2203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B3B13976-AEFB-D0D7-CF8D-FD2C271F16A4}"/>
                    </a:ext>
                  </a:extLst>
                </p:cNvPr>
                <p:cNvSpPr txBox="1"/>
                <p:nvPr/>
              </p:nvSpPr>
              <p:spPr>
                <a:xfrm>
                  <a:off x="4909635" y="5496236"/>
                  <a:ext cx="9928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Potential Diagnoses</a:t>
                  </a:r>
                </a:p>
              </p:txBody>
            </p:sp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4951AC4D-A7E2-5EDC-60AA-9D8AD894E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7976" y="6006109"/>
                  <a:ext cx="590586" cy="590587"/>
                </a:xfrm>
                <a:prstGeom prst="rect">
                  <a:avLst/>
                </a:prstGeom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87758F7-4C8F-7DEC-B85A-493A5DD3B1FC}"/>
                    </a:ext>
                  </a:extLst>
                </p:cNvPr>
                <p:cNvSpPr txBox="1"/>
                <p:nvPr/>
              </p:nvSpPr>
              <p:spPr>
                <a:xfrm>
                  <a:off x="5000350" y="6735632"/>
                  <a:ext cx="818548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Monthly iterative cycles</a:t>
                  </a:r>
                </a:p>
                <a:p>
                  <a:pPr marL="137160" marR="0" lvl="0" indent="-13716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Manual review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09D081-F9E0-6261-64AA-6085BFDAD605}"/>
                </a:ext>
              </a:extLst>
            </p:cNvPr>
            <p:cNvGrpSpPr/>
            <p:nvPr/>
          </p:nvGrpSpPr>
          <p:grpSpPr>
            <a:xfrm>
              <a:off x="2099001" y="4807111"/>
              <a:ext cx="2712001" cy="3292417"/>
              <a:chOff x="2099001" y="4807111"/>
              <a:chExt cx="2712001" cy="329241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F56C11-60FB-0224-EA07-4550FA3678CC}"/>
                  </a:ext>
                </a:extLst>
              </p:cNvPr>
              <p:cNvSpPr txBox="1"/>
              <p:nvPr/>
            </p:nvSpPr>
            <p:spPr>
              <a:xfrm>
                <a:off x="2541426" y="5053422"/>
                <a:ext cx="1813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filtering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prioritization workflow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A0C9BA-5600-3892-BE53-B23B190658A0}"/>
                  </a:ext>
                </a:extLst>
              </p:cNvPr>
              <p:cNvSpPr txBox="1"/>
              <p:nvPr/>
            </p:nvSpPr>
            <p:spPr>
              <a:xfrm>
                <a:off x="3661377" y="6094684"/>
                <a:ext cx="85523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Phenotype and Family Logic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2F50FD-6FAF-4E85-64C1-7D436139CA76}"/>
                  </a:ext>
                </a:extLst>
              </p:cNvPr>
              <p:cNvSpPr txBox="1"/>
              <p:nvPr/>
            </p:nvSpPr>
            <p:spPr>
              <a:xfrm>
                <a:off x="3359082" y="6974906"/>
                <a:ext cx="85523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Filtering by pedigree data and affected status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7450438-510E-3EBB-F9F5-1905A35858C4}"/>
                  </a:ext>
                </a:extLst>
              </p:cNvPr>
              <p:cNvGrpSpPr/>
              <p:nvPr/>
            </p:nvGrpSpPr>
            <p:grpSpPr>
              <a:xfrm>
                <a:off x="3646161" y="6661273"/>
                <a:ext cx="294610" cy="266844"/>
                <a:chOff x="6177063" y="2459223"/>
                <a:chExt cx="672141" cy="608796"/>
              </a:xfrm>
              <a:solidFill>
                <a:schemeClr val="accent1"/>
              </a:solidFill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04ABBD10-91AF-1C6C-78EA-0FCBC6A3D8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33205" y="2459223"/>
                  <a:ext cx="215999" cy="216000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146D06F2-A86A-CB97-7C81-FC01A8E4DE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7063" y="2459223"/>
                  <a:ext cx="216000" cy="215998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BD369F58-6B02-E5FB-91C8-48B3DF6B27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17009" y="2852021"/>
                  <a:ext cx="216000" cy="215998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21000"/>
                    <a:buFontTx/>
                    <a:buNone/>
                    <a:tabLst/>
                    <a:defRPr/>
                  </a:pP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67AC858-5AF4-2E98-090F-49894A40D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3062" y="2579514"/>
                  <a:ext cx="240446" cy="1447"/>
                </a:xfrm>
                <a:prstGeom prst="lin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C722F89A-A4CA-3D93-D9C5-47BFB95ED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12072" y="2572909"/>
                  <a:ext cx="958" cy="287140"/>
                </a:xfrm>
                <a:prstGeom prst="lin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4690DE2-576A-7E57-E3F2-548B05413936}"/>
                  </a:ext>
                </a:extLst>
              </p:cNvPr>
              <p:cNvGrpSpPr/>
              <p:nvPr/>
            </p:nvGrpSpPr>
            <p:grpSpPr>
              <a:xfrm>
                <a:off x="4095549" y="6648367"/>
                <a:ext cx="550063" cy="451332"/>
                <a:chOff x="3627179" y="3351061"/>
                <a:chExt cx="550063" cy="451332"/>
              </a:xfrm>
            </p:grpSpPr>
            <p:pic>
              <p:nvPicPr>
                <p:cNvPr id="169" name="Graphic 168">
                  <a:extLst>
                    <a:ext uri="{FF2B5EF4-FFF2-40B4-BE49-F238E27FC236}">
                      <a16:creationId xmlns:a16="http://schemas.microsoft.com/office/drawing/2014/main" id="{A81C176F-3CDB-90BD-36DF-F8B1ADB74E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3036" y="3578187"/>
                  <a:ext cx="224206" cy="224206"/>
                </a:xfrm>
                <a:prstGeom prst="rect">
                  <a:avLst/>
                </a:prstGeom>
              </p:spPr>
            </p:pic>
            <p:pic>
              <p:nvPicPr>
                <p:cNvPr id="170" name="Graphic 169">
                  <a:extLst>
                    <a:ext uri="{FF2B5EF4-FFF2-40B4-BE49-F238E27FC236}">
                      <a16:creationId xmlns:a16="http://schemas.microsoft.com/office/drawing/2014/main" id="{E3FBCE2E-0CDB-F024-0CC0-BF0BC962D4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4269" y="3351061"/>
                  <a:ext cx="271996" cy="271996"/>
                </a:xfrm>
                <a:prstGeom prst="rect">
                  <a:avLst/>
                </a:prstGeom>
              </p:spPr>
            </p:pic>
            <p:pic>
              <p:nvPicPr>
                <p:cNvPr id="171" name="Graphic 170">
                  <a:extLst>
                    <a:ext uri="{FF2B5EF4-FFF2-40B4-BE49-F238E27FC236}">
                      <a16:creationId xmlns:a16="http://schemas.microsoft.com/office/drawing/2014/main" id="{1AEFA01F-7583-5E07-1F3D-0F164CFD06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7179" y="3527770"/>
                  <a:ext cx="210953" cy="210953"/>
                </a:xfrm>
                <a:prstGeom prst="rect">
                  <a:avLst/>
                </a:prstGeom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3B8A1A-CDEC-14EE-31CA-24ED37D42669}"/>
                  </a:ext>
                </a:extLst>
              </p:cNvPr>
              <p:cNvSpPr txBox="1"/>
              <p:nvPr/>
            </p:nvSpPr>
            <p:spPr>
              <a:xfrm>
                <a:off x="2209592" y="6090108"/>
                <a:ext cx="1203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Logic Modules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3C5026-8F41-EC39-5AFF-321673DD66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955770" y="7118724"/>
                <a:ext cx="85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Filtering by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HPO terms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D4E7C4F-6B59-3FED-9662-447F5D7A5A3A}"/>
                  </a:ext>
                </a:extLst>
              </p:cNvPr>
              <p:cNvGrpSpPr/>
              <p:nvPr/>
            </p:nvGrpSpPr>
            <p:grpSpPr>
              <a:xfrm>
                <a:off x="2122448" y="6435997"/>
                <a:ext cx="1359709" cy="1203694"/>
                <a:chOff x="2080056" y="6581336"/>
                <a:chExt cx="1359709" cy="1203694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4BEC739-EA89-D3B3-514F-F1CDCA65B78B}"/>
                    </a:ext>
                  </a:extLst>
                </p:cNvPr>
                <p:cNvGrpSpPr/>
                <p:nvPr/>
              </p:nvGrpSpPr>
              <p:grpSpPr>
                <a:xfrm>
                  <a:off x="2096506" y="6581336"/>
                  <a:ext cx="1343259" cy="612119"/>
                  <a:chOff x="2096506" y="6581336"/>
                  <a:chExt cx="1343259" cy="61211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19D959C3-0E41-1518-FAC9-3BBD4D3F0F5F}"/>
                      </a:ext>
                    </a:extLst>
                  </p:cNvPr>
                  <p:cNvGrpSpPr/>
                  <p:nvPr/>
                </p:nvGrpSpPr>
                <p:grpSpPr>
                  <a:xfrm>
                    <a:off x="2230903" y="6581336"/>
                    <a:ext cx="1106685" cy="372032"/>
                    <a:chOff x="2230903" y="6581336"/>
                    <a:chExt cx="1106685" cy="372032"/>
                  </a:xfrm>
                </p:grpSpPr>
                <p:pic>
                  <p:nvPicPr>
                    <p:cNvPr id="166" name="Graphic 165">
                      <a:extLst>
                        <a:ext uri="{FF2B5EF4-FFF2-40B4-BE49-F238E27FC236}">
                          <a16:creationId xmlns:a16="http://schemas.microsoft.com/office/drawing/2014/main" id="{0110CFB8-A1A0-39A2-0993-3213F26E8E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30903" y="6581336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Graphic 166">
                      <a:extLst>
                        <a:ext uri="{FF2B5EF4-FFF2-40B4-BE49-F238E27FC236}">
                          <a16:creationId xmlns:a16="http://schemas.microsoft.com/office/drawing/2014/main" id="{F0D8CC31-9379-2A46-399F-947CFA54E4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41621" y="6586611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Graphic 167">
                      <a:extLst>
                        <a:ext uri="{FF2B5EF4-FFF2-40B4-BE49-F238E27FC236}">
                          <a16:creationId xmlns:a16="http://schemas.microsoft.com/office/drawing/2014/main" id="{89BF9643-3BCD-70EA-004E-B9DAE7474E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52339" y="6596807"/>
                      <a:ext cx="285249" cy="35656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A113AA50-9F4E-CB46-C7D3-160B701A3A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096506" y="6885678"/>
                    <a:ext cx="5138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ClinVar P/LP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64DE7356-A149-EA6F-0EF2-9D6D0F49DF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497832" y="6891178"/>
                    <a:ext cx="52921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De novo</a:t>
                    </a: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0630E7D7-6211-5516-A1D6-D24084357D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24886" y="6891178"/>
                    <a:ext cx="51487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PM5</a:t>
                    </a:r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679374E-FDB8-D6A2-8E2E-E1B3AE74379A}"/>
                    </a:ext>
                  </a:extLst>
                </p:cNvPr>
                <p:cNvGrpSpPr/>
                <p:nvPr/>
              </p:nvGrpSpPr>
              <p:grpSpPr>
                <a:xfrm>
                  <a:off x="2080056" y="7173098"/>
                  <a:ext cx="1350757" cy="611932"/>
                  <a:chOff x="2080056" y="7173098"/>
                  <a:chExt cx="1350757" cy="611932"/>
                </a:xfrm>
              </p:grpSpPr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4C3CD680-7437-9614-2A38-60DE67F83F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080056" y="7477253"/>
                    <a:ext cx="49931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lang="en-US" sz="7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High Impact</a:t>
                    </a:r>
                    <a:endParaRPr kumimoji="0" lang="en-US" sz="7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AD06D70F-BF67-D493-7170-A8F6029D80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496957" y="7531115"/>
                    <a:ext cx="51387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SV LOF</a:t>
                    </a:r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06B7517-5B8A-23AB-DB9D-938B1AB96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23275" y="7538880"/>
                    <a:ext cx="507538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121000"/>
                      <a:buFontTx/>
                      <a:buNone/>
                      <a:tabLst/>
                      <a:defRPr/>
                    </a:pPr>
                    <a:r>
                      <a:rPr kumimoji="0" lang="en-US" sz="7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In silico</a:t>
                    </a:r>
                  </a:p>
                </p:txBody>
              </p: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164A9213-533E-BD59-60B1-16132A3A6BCA}"/>
                      </a:ext>
                    </a:extLst>
                  </p:cNvPr>
                  <p:cNvGrpSpPr/>
                  <p:nvPr/>
                </p:nvGrpSpPr>
                <p:grpSpPr>
                  <a:xfrm>
                    <a:off x="2218035" y="7173098"/>
                    <a:ext cx="1106685" cy="372032"/>
                    <a:chOff x="2218035" y="7173098"/>
                    <a:chExt cx="1106685" cy="372032"/>
                  </a:xfrm>
                </p:grpSpPr>
                <p:pic>
                  <p:nvPicPr>
                    <p:cNvPr id="156" name="Graphic 155">
                      <a:extLst>
                        <a:ext uri="{FF2B5EF4-FFF2-40B4-BE49-F238E27FC236}">
                          <a16:creationId xmlns:a16="http://schemas.microsoft.com/office/drawing/2014/main" id="{67BC8697-FFDF-D2DA-3270-A5EBB17738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18035" y="7173098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7" name="Graphic 156">
                      <a:extLst>
                        <a:ext uri="{FF2B5EF4-FFF2-40B4-BE49-F238E27FC236}">
                          <a16:creationId xmlns:a16="http://schemas.microsoft.com/office/drawing/2014/main" id="{5784E8BC-22CD-332B-26E5-B19BE4BB4D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28753" y="7178373"/>
                      <a:ext cx="285249" cy="3565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8" name="Graphic 157">
                      <a:extLst>
                        <a:ext uri="{FF2B5EF4-FFF2-40B4-BE49-F238E27FC236}">
                          <a16:creationId xmlns:a16="http://schemas.microsoft.com/office/drawing/2014/main" id="{7A359744-D718-E266-A67D-8E98D6060B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39471" y="7188569"/>
                      <a:ext cx="285249" cy="35656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B710E63D-C023-0002-B4AF-F4BF3D971A64}"/>
                  </a:ext>
                </a:extLst>
              </p:cNvPr>
              <p:cNvSpPr/>
              <p:nvPr/>
            </p:nvSpPr>
            <p:spPr>
              <a:xfrm>
                <a:off x="2209592" y="5499384"/>
                <a:ext cx="2461019" cy="53654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F4EAC9-0996-6865-DE62-7D3BE18746FA}"/>
                  </a:ext>
                </a:extLst>
              </p:cNvPr>
              <p:cNvSpPr txBox="1"/>
              <p:nvPr/>
            </p:nvSpPr>
            <p:spPr>
              <a:xfrm>
                <a:off x="2209592" y="5667978"/>
                <a:ext cx="2461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ClinVar (via ClinvArbitration)</a:t>
                </a:r>
              </a:p>
              <a:p>
                <a:pPr marR="0" lvl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PanelApp Australia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D0FC875-E15D-71DB-8ABE-CECD0D976858}"/>
                  </a:ext>
                </a:extLst>
              </p:cNvPr>
              <p:cNvSpPr txBox="1"/>
              <p:nvPr/>
            </p:nvSpPr>
            <p:spPr>
              <a:xfrm>
                <a:off x="2153119" y="5497563"/>
                <a:ext cx="25563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Dynamic Annotation Resources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84019675-B9B3-B355-5251-7286B4B8B08C}"/>
                  </a:ext>
                </a:extLst>
              </p:cNvPr>
              <p:cNvSpPr/>
              <p:nvPr/>
            </p:nvSpPr>
            <p:spPr>
              <a:xfrm>
                <a:off x="2099001" y="4914592"/>
                <a:ext cx="2662839" cy="3063778"/>
              </a:xfrm>
              <a:prstGeom prst="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6302462-9341-5EEC-FE4B-0DD06CC446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45903" y="4807111"/>
                <a:ext cx="226679" cy="232429"/>
                <a:chOff x="2545900" y="4758660"/>
                <a:chExt cx="315961" cy="323976"/>
              </a:xfrm>
            </p:grpSpPr>
            <p:sp>
              <p:nvSpPr>
                <p:cNvPr id="128" name="Triangle 127">
                  <a:extLst>
                    <a:ext uri="{FF2B5EF4-FFF2-40B4-BE49-F238E27FC236}">
                      <a16:creationId xmlns:a16="http://schemas.microsoft.com/office/drawing/2014/main" id="{1B897144-45B6-731B-31A4-6D7D158F7946}"/>
                    </a:ext>
                  </a:extLst>
                </p:cNvPr>
                <p:cNvSpPr/>
                <p:nvPr/>
              </p:nvSpPr>
              <p:spPr>
                <a:xfrm rot="5400000">
                  <a:off x="2561753" y="4782528"/>
                  <a:ext cx="323976" cy="276240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riangle 130">
                  <a:extLst>
                    <a:ext uri="{FF2B5EF4-FFF2-40B4-BE49-F238E27FC236}">
                      <a16:creationId xmlns:a16="http://schemas.microsoft.com/office/drawing/2014/main" id="{E6D9019D-92AE-DF35-FC4E-05E6551019EA}"/>
                    </a:ext>
                  </a:extLst>
                </p:cNvPr>
                <p:cNvSpPr/>
                <p:nvPr/>
              </p:nvSpPr>
              <p:spPr>
                <a:xfrm rot="5400000">
                  <a:off x="2522032" y="4782528"/>
                  <a:ext cx="323976" cy="27624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B6C2DCCD-5CDD-C3A0-810D-8C3DE24846FC}"/>
                  </a:ext>
                </a:extLst>
              </p:cNvPr>
              <p:cNvSpPr/>
              <p:nvPr/>
            </p:nvSpPr>
            <p:spPr>
              <a:xfrm>
                <a:off x="3467161" y="6071940"/>
                <a:ext cx="1203450" cy="163056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3E1C267D-D39B-3DB6-05F2-66B0FED08E1A}"/>
                  </a:ext>
                </a:extLst>
              </p:cNvPr>
              <p:cNvSpPr/>
              <p:nvPr/>
            </p:nvSpPr>
            <p:spPr>
              <a:xfrm>
                <a:off x="2209592" y="6078254"/>
                <a:ext cx="1203450" cy="163056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35343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EDDA202-F1DE-6D7E-6C0E-A55B2C03E6F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4098077" y="7867099"/>
                <a:ext cx="226679" cy="232429"/>
                <a:chOff x="2545900" y="4758660"/>
                <a:chExt cx="315961" cy="323976"/>
              </a:xfrm>
            </p:grpSpPr>
            <p:sp>
              <p:nvSpPr>
                <p:cNvPr id="111" name="Triangle 110">
                  <a:extLst>
                    <a:ext uri="{FF2B5EF4-FFF2-40B4-BE49-F238E27FC236}">
                      <a16:creationId xmlns:a16="http://schemas.microsoft.com/office/drawing/2014/main" id="{6714C854-CD7B-5991-0BF9-97A701D390FC}"/>
                    </a:ext>
                  </a:extLst>
                </p:cNvPr>
                <p:cNvSpPr/>
                <p:nvPr/>
              </p:nvSpPr>
              <p:spPr>
                <a:xfrm rot="5400000">
                  <a:off x="2561753" y="4782528"/>
                  <a:ext cx="323976" cy="276240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riangle 111">
                  <a:extLst>
                    <a:ext uri="{FF2B5EF4-FFF2-40B4-BE49-F238E27FC236}">
                      <a16:creationId xmlns:a16="http://schemas.microsoft.com/office/drawing/2014/main" id="{A0600E45-32DA-202D-7B87-4BE217269644}"/>
                    </a:ext>
                  </a:extLst>
                </p:cNvPr>
                <p:cNvSpPr/>
                <p:nvPr/>
              </p:nvSpPr>
              <p:spPr>
                <a:xfrm rot="5400000">
                  <a:off x="2522032" y="4782528"/>
                  <a:ext cx="323976" cy="27624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993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F986A-FE19-3505-EC19-15B053D7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6A16D-44CB-2955-F15E-D9354894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36" t="4275" r="10016" b="9986"/>
          <a:stretch/>
        </p:blipFill>
        <p:spPr>
          <a:xfrm>
            <a:off x="0" y="205891"/>
            <a:ext cx="6854739" cy="2327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EDFFA-B696-EB09-2D06-0F6627AB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82" t="23927" r="7471" b="18474"/>
          <a:stretch/>
        </p:blipFill>
        <p:spPr>
          <a:xfrm>
            <a:off x="655796" y="4898996"/>
            <a:ext cx="6206704" cy="1578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ED4DA-72F4-0C5F-9ACB-ECF96C126D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99" t="22971" r="7654" b="18386"/>
          <a:stretch/>
        </p:blipFill>
        <p:spPr>
          <a:xfrm>
            <a:off x="645347" y="2861384"/>
            <a:ext cx="6217153" cy="1710616"/>
          </a:xfrm>
          <a:prstGeom prst="rect">
            <a:avLst/>
          </a:prstGeom>
        </p:spPr>
      </p:pic>
      <p:pic>
        <p:nvPicPr>
          <p:cNvPr id="9" name="Picture 8" descr="A comparison of different types of numbers&#10;&#10;AI-generated content may be incorrect.">
            <a:extLst>
              <a:ext uri="{FF2B5EF4-FFF2-40B4-BE49-F238E27FC236}">
                <a16:creationId xmlns:a16="http://schemas.microsoft.com/office/drawing/2014/main" id="{C18CB44B-2A35-C849-2EDB-E236A2ACDED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486" t="37674" r="80782" b="57183"/>
          <a:stretch/>
        </p:blipFill>
        <p:spPr>
          <a:xfrm>
            <a:off x="72666" y="3497125"/>
            <a:ext cx="534835" cy="193782"/>
          </a:xfrm>
          <a:prstGeom prst="rect">
            <a:avLst/>
          </a:prstGeom>
        </p:spPr>
      </p:pic>
      <p:pic>
        <p:nvPicPr>
          <p:cNvPr id="10" name="Picture 9" descr="A comparison of different types of numbers&#10;&#10;AI-generated content may be incorrect.">
            <a:extLst>
              <a:ext uri="{FF2B5EF4-FFF2-40B4-BE49-F238E27FC236}">
                <a16:creationId xmlns:a16="http://schemas.microsoft.com/office/drawing/2014/main" id="{3144643D-8EB5-DFEF-048A-06B1AA151F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65" t="66468" r="81083" b="28389"/>
          <a:stretch/>
        </p:blipFill>
        <p:spPr>
          <a:xfrm>
            <a:off x="72420" y="5559064"/>
            <a:ext cx="480577" cy="193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9C1F15-3095-C04D-4548-EED665C84DBD}"/>
              </a:ext>
            </a:extLst>
          </p:cNvPr>
          <p:cNvSpPr txBox="1"/>
          <p:nvPr/>
        </p:nvSpPr>
        <p:spPr>
          <a:xfrm>
            <a:off x="0" y="0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EA858-4C43-6D3C-43C7-281E2C1C9444}"/>
              </a:ext>
            </a:extLst>
          </p:cNvPr>
          <p:cNvSpPr txBox="1"/>
          <p:nvPr/>
        </p:nvSpPr>
        <p:spPr>
          <a:xfrm>
            <a:off x="0" y="2596105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5952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1C9F-E460-B15B-52D8-DB84C61D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6217A8-DA5B-5DC0-6E11-08BB22DDD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5" t="22173" r="9630" b="30948"/>
          <a:stretch/>
        </p:blipFill>
        <p:spPr bwMode="auto">
          <a:xfrm>
            <a:off x="0" y="11668"/>
            <a:ext cx="6671733" cy="13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04A079E4-7E28-5599-9136-647192FA9113}"/>
              </a:ext>
            </a:extLst>
          </p:cNvPr>
          <p:cNvSpPr txBox="1"/>
          <p:nvPr/>
        </p:nvSpPr>
        <p:spPr>
          <a:xfrm>
            <a:off x="0" y="0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7E984E2-6204-20E3-F00A-96FFD7AEEBA2}"/>
              </a:ext>
            </a:extLst>
          </p:cNvPr>
          <p:cNvSpPr txBox="1"/>
          <p:nvPr/>
        </p:nvSpPr>
        <p:spPr>
          <a:xfrm>
            <a:off x="0" y="1199693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F05C85-CA4B-E882-8695-396228230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7" t="5179" r="7983"/>
          <a:stretch/>
        </p:blipFill>
        <p:spPr bwMode="auto">
          <a:xfrm>
            <a:off x="83995" y="1569025"/>
            <a:ext cx="6707325" cy="279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1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18D32-68F6-E8EA-F174-F3FC5D3B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37C29-2BAF-D27B-BA93-3156683E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5904"/>
            <a:ext cx="6845300" cy="3822700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E0BD7EE5-763A-1F6F-A6C0-E6007181C1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282" y="88740"/>
            <a:ext cx="2078299" cy="4156597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0316C09D-3857-0BF8-63A4-49AD49616E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10098" y="118995"/>
            <a:ext cx="3988671" cy="430701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4E8B81ED-D157-D0BB-D9F3-EBB30525B28D}"/>
              </a:ext>
            </a:extLst>
          </p:cNvPr>
          <p:cNvSpPr txBox="1"/>
          <p:nvPr/>
        </p:nvSpPr>
        <p:spPr>
          <a:xfrm>
            <a:off x="0" y="0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6668AE8-D96B-428D-818A-611651F6D419}"/>
              </a:ext>
            </a:extLst>
          </p:cNvPr>
          <p:cNvSpPr txBox="1"/>
          <p:nvPr/>
        </p:nvSpPr>
        <p:spPr>
          <a:xfrm>
            <a:off x="2407052" y="5665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C761F2F-EC1A-8438-ECFD-DB1B5C6D99CA}"/>
              </a:ext>
            </a:extLst>
          </p:cNvPr>
          <p:cNvSpPr txBox="1"/>
          <p:nvPr/>
        </p:nvSpPr>
        <p:spPr>
          <a:xfrm>
            <a:off x="0" y="4548124"/>
            <a:ext cx="3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651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F255D0E-B4F6-12FF-1E5C-08F63577642A}"/>
              </a:ext>
            </a:extLst>
          </p:cNvPr>
          <p:cNvGrpSpPr/>
          <p:nvPr/>
        </p:nvGrpSpPr>
        <p:grpSpPr>
          <a:xfrm>
            <a:off x="123122" y="194145"/>
            <a:ext cx="6670231" cy="3063778"/>
            <a:chOff x="123122" y="1508222"/>
            <a:chExt cx="6670231" cy="30637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BDC501-6DE2-7797-C281-AFC96212D0FA}"/>
                </a:ext>
              </a:extLst>
            </p:cNvPr>
            <p:cNvSpPr/>
            <p:nvPr/>
          </p:nvSpPr>
          <p:spPr>
            <a:xfrm>
              <a:off x="123122" y="1508222"/>
              <a:ext cx="1868468" cy="30637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2182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7478F8-3CF9-563F-67BD-999AD659DD1C}"/>
                </a:ext>
              </a:extLst>
            </p:cNvPr>
            <p:cNvSpPr/>
            <p:nvPr/>
          </p:nvSpPr>
          <p:spPr>
            <a:xfrm>
              <a:off x="161472" y="2032823"/>
              <a:ext cx="872683" cy="24846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74D30-4A97-654E-FB2F-9168313BFA5C}"/>
                </a:ext>
              </a:extLst>
            </p:cNvPr>
            <p:cNvSpPr txBox="1"/>
            <p:nvPr/>
          </p:nvSpPr>
          <p:spPr>
            <a:xfrm>
              <a:off x="262806" y="2089866"/>
              <a:ext cx="663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Pipeline inputs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B75349-E1D9-49C9-43FB-EE52B0235A83}"/>
                </a:ext>
              </a:extLst>
            </p:cNvPr>
            <p:cNvSpPr txBox="1"/>
            <p:nvPr/>
          </p:nvSpPr>
          <p:spPr>
            <a:xfrm>
              <a:off x="186547" y="2571114"/>
              <a:ext cx="9007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Variant data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SNV/indel calls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SV calls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CNV calls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Family and phenotype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Pedigree with affected status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Phenotype data (optional)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724245-967C-CE78-DA0D-12D47602A27A}"/>
                </a:ext>
              </a:extLst>
            </p:cNvPr>
            <p:cNvSpPr/>
            <p:nvPr/>
          </p:nvSpPr>
          <p:spPr>
            <a:xfrm>
              <a:off x="1085336" y="2032823"/>
              <a:ext cx="870386" cy="248467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F4248-A1F7-A1A1-D1F4-978EF8DEF748}"/>
                </a:ext>
              </a:extLst>
            </p:cNvPr>
            <p:cNvSpPr txBox="1"/>
            <p:nvPr/>
          </p:nvSpPr>
          <p:spPr>
            <a:xfrm>
              <a:off x="1103612" y="2092039"/>
              <a:ext cx="83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Annotation Resources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26BBFB-A583-9F62-9D6F-E0971315E17F}"/>
                </a:ext>
              </a:extLst>
            </p:cNvPr>
            <p:cNvSpPr txBox="1"/>
            <p:nvPr/>
          </p:nvSpPr>
          <p:spPr>
            <a:xfrm>
              <a:off x="1052322" y="2479707"/>
              <a:ext cx="943432" cy="200054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91440" marR="0" lvl="0" indent="-9144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System Font Regular"/>
                <a:buChar char="↻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ClinVar (via ClinvArbitration)</a:t>
              </a:r>
            </a:p>
            <a:p>
              <a:pPr marL="91440" marR="0" lvl="0" indent="-9144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System Font Regular"/>
                <a:buChar char="↻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PanelApp Australia</a:t>
              </a:r>
            </a:p>
            <a:p>
              <a:pPr marL="91440" marR="0" lvl="0" indent="-9144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Gene-to-phenotype associations</a:t>
              </a:r>
            </a:p>
            <a:p>
              <a:pPr marL="91440" marR="0" lvl="0" indent="-9144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7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gnomAD population allele frequencies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91440" marR="0" lvl="0" indent="-9144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silico</a:t>
              </a:r>
              <a:r>
                <a:rPr kumimoji="0" lang="en-US" sz="7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missense variant effect prediction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tabLst/>
                <a:defRPr/>
              </a:pPr>
              <a:endParaRPr lang="en-US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tabLst/>
                <a:defRPr/>
              </a:pPr>
              <a:endParaRPr lang="en-US" sz="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" marR="0" lvl="0" indent="-914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System Font Regular"/>
                <a:buChar char="↻"/>
                <a:tabLst/>
                <a:defRPr/>
              </a:pPr>
              <a:r>
                <a:rPr kumimoji="0" lang="en-US" sz="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Frequently updating resource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D1525B-51A7-EDC2-ED21-446BA8F5D10D}"/>
                </a:ext>
              </a:extLst>
            </p:cNvPr>
            <p:cNvSpPr txBox="1"/>
            <p:nvPr/>
          </p:nvSpPr>
          <p:spPr>
            <a:xfrm>
              <a:off x="132208" y="1570468"/>
              <a:ext cx="1851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Variant annotation </a:t>
              </a:r>
              <a:r>
                <a:rPr lang="en-US" sz="1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kumimoji="0" 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orkflow</a:t>
              </a: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0BE60A-B25C-85E1-9206-51EB5270D6F2}"/>
                </a:ext>
              </a:extLst>
            </p:cNvPr>
            <p:cNvSpPr/>
            <p:nvPr/>
          </p:nvSpPr>
          <p:spPr>
            <a:xfrm>
              <a:off x="2520437" y="1508222"/>
              <a:ext cx="1868468" cy="306377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4928F3-8F62-AFAF-90B3-FAB9F88CC905}"/>
                </a:ext>
              </a:extLst>
            </p:cNvPr>
            <p:cNvSpPr txBox="1"/>
            <p:nvPr/>
          </p:nvSpPr>
          <p:spPr>
            <a:xfrm>
              <a:off x="2551433" y="1559127"/>
              <a:ext cx="1813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Variant filtering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and prioritization workflow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E7F47-96CE-394B-D313-51225BF290A1}"/>
                </a:ext>
              </a:extLst>
            </p:cNvPr>
            <p:cNvSpPr/>
            <p:nvPr/>
          </p:nvSpPr>
          <p:spPr>
            <a:xfrm>
              <a:off x="3488872" y="2032822"/>
              <a:ext cx="870386" cy="248467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DE5BC1-7600-C6C3-9A61-363A4611E200}"/>
                </a:ext>
              </a:extLst>
            </p:cNvPr>
            <p:cNvSpPr txBox="1"/>
            <p:nvPr/>
          </p:nvSpPr>
          <p:spPr>
            <a:xfrm>
              <a:off x="3504026" y="2035494"/>
              <a:ext cx="855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Phenotype and Family Logic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E0808-7C3F-5788-4A50-4E94B7FB8040}"/>
                </a:ext>
              </a:extLst>
            </p:cNvPr>
            <p:cNvSpPr txBox="1"/>
            <p:nvPr/>
          </p:nvSpPr>
          <p:spPr>
            <a:xfrm>
              <a:off x="3487190" y="3023961"/>
              <a:ext cx="85523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Filtering by pedigree data and affected status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1541E92-4361-E9EE-885F-222524DBE4DE}"/>
                </a:ext>
              </a:extLst>
            </p:cNvPr>
            <p:cNvGrpSpPr/>
            <p:nvPr/>
          </p:nvGrpSpPr>
          <p:grpSpPr>
            <a:xfrm>
              <a:off x="3774269" y="2710328"/>
              <a:ext cx="294610" cy="266844"/>
              <a:chOff x="6177063" y="2459223"/>
              <a:chExt cx="672141" cy="608796"/>
            </a:xfrm>
            <a:solidFill>
              <a:schemeClr val="accent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F36CE62-9D21-89DA-793C-24D3AFD3E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3205" y="2459223"/>
                <a:ext cx="215999" cy="21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A42713-EB04-3A2F-FE36-6FC6D0F71F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7063" y="2459223"/>
                <a:ext cx="216000" cy="215998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D1C741E-0FCF-FB29-49F3-9D20A7522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7009" y="2852021"/>
                <a:ext cx="216000" cy="215998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376E9DC-C9BA-393B-C921-B297720977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62" y="2579514"/>
                <a:ext cx="240446" cy="14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3E1B308-BEA0-911B-D985-5AA50F43D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12072" y="2572909"/>
                <a:ext cx="958" cy="28714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2C86E2B-CD12-831A-5699-AE969F7F5022}"/>
                </a:ext>
              </a:extLst>
            </p:cNvPr>
            <p:cNvGrpSpPr/>
            <p:nvPr/>
          </p:nvGrpSpPr>
          <p:grpSpPr>
            <a:xfrm>
              <a:off x="3627179" y="3520624"/>
              <a:ext cx="550063" cy="451332"/>
              <a:chOff x="3627179" y="3351061"/>
              <a:chExt cx="550063" cy="45133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DC69215A-6DB5-190E-A709-622FBB8F5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53036" y="3578187"/>
                <a:ext cx="224206" cy="224206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7026704A-9473-EFFC-D554-E6737482A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74269" y="3351061"/>
                <a:ext cx="271996" cy="271996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E02C2AEB-D2FF-DB63-359A-F0E19DA6B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27179" y="3527770"/>
                <a:ext cx="210953" cy="210953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D4EBA-A11B-967D-89F6-DCCE41C55C7F}"/>
                </a:ext>
              </a:extLst>
            </p:cNvPr>
            <p:cNvSpPr/>
            <p:nvPr/>
          </p:nvSpPr>
          <p:spPr>
            <a:xfrm>
              <a:off x="2563094" y="2032823"/>
              <a:ext cx="872683" cy="248467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3534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6CAA28-8B57-4B28-29FA-4083F5A60C22}"/>
                </a:ext>
              </a:extLst>
            </p:cNvPr>
            <p:cNvSpPr txBox="1"/>
            <p:nvPr/>
          </p:nvSpPr>
          <p:spPr>
            <a:xfrm>
              <a:off x="2545900" y="2094979"/>
              <a:ext cx="914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Variant Logic Modules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215B16-1BAE-4871-E138-CB616314F884}"/>
                </a:ext>
              </a:extLst>
            </p:cNvPr>
            <p:cNvSpPr/>
            <p:nvPr/>
          </p:nvSpPr>
          <p:spPr>
            <a:xfrm>
              <a:off x="4925991" y="1508222"/>
              <a:ext cx="1867362" cy="306377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75BC54-3325-773B-A818-FA63C2AF74F5}"/>
                </a:ext>
              </a:extLst>
            </p:cNvPr>
            <p:cNvSpPr txBox="1"/>
            <p:nvPr/>
          </p:nvSpPr>
          <p:spPr>
            <a:xfrm>
              <a:off x="5123111" y="1632618"/>
              <a:ext cx="14847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Review and reporting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58E1B6-06F2-A665-FA27-6B87400E25DA}"/>
                </a:ext>
              </a:extLst>
            </p:cNvPr>
            <p:cNvSpPr/>
            <p:nvPr/>
          </p:nvSpPr>
          <p:spPr>
            <a:xfrm>
              <a:off x="5891731" y="2030615"/>
              <a:ext cx="870386" cy="248467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0AAB54-4075-73A5-08CA-EDCC90CA9559}"/>
                </a:ext>
              </a:extLst>
            </p:cNvPr>
            <p:cNvSpPr txBox="1"/>
            <p:nvPr/>
          </p:nvSpPr>
          <p:spPr>
            <a:xfrm>
              <a:off x="5889046" y="3417832"/>
              <a:ext cx="870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Clinician notified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A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Assessment and reporting by clinical laboratory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E16C674-2B4F-9A56-6558-4203E28C34DF}"/>
                </a:ext>
              </a:extLst>
            </p:cNvPr>
            <p:cNvGrpSpPr/>
            <p:nvPr/>
          </p:nvGrpSpPr>
          <p:grpSpPr>
            <a:xfrm>
              <a:off x="5968934" y="2638438"/>
              <a:ext cx="736705" cy="736705"/>
              <a:chOff x="10529800" y="3113390"/>
              <a:chExt cx="1310565" cy="1310565"/>
            </a:xfrm>
          </p:grpSpPr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BFB0AE05-C4E6-416E-55C4-922B47A49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529800" y="3113390"/>
                <a:ext cx="1310565" cy="1310565"/>
              </a:xfrm>
              <a:prstGeom prst="rect">
                <a:avLst/>
              </a:prstGeom>
            </p:spPr>
          </p:pic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B0AB3426-4488-2D02-C1A9-1BF11A854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935486" y="3478347"/>
                <a:ext cx="592856" cy="592856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E8B121-46C6-EFDF-A06D-0C3FA1A5AB2C}"/>
                </a:ext>
              </a:extLst>
            </p:cNvPr>
            <p:cNvSpPr txBox="1"/>
            <p:nvPr/>
          </p:nvSpPr>
          <p:spPr>
            <a:xfrm>
              <a:off x="5956728" y="2087659"/>
              <a:ext cx="73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Result Return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115B4B1-1861-7DB6-4DC3-FEF053445EBB}"/>
                </a:ext>
              </a:extLst>
            </p:cNvPr>
            <p:cNvSpPr/>
            <p:nvPr/>
          </p:nvSpPr>
          <p:spPr>
            <a:xfrm>
              <a:off x="4972325" y="2032822"/>
              <a:ext cx="870386" cy="248467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57E866-117B-CE00-2DF1-1094B3746B6C}"/>
                </a:ext>
              </a:extLst>
            </p:cNvPr>
            <p:cNvSpPr txBox="1"/>
            <p:nvPr/>
          </p:nvSpPr>
          <p:spPr>
            <a:xfrm>
              <a:off x="4925990" y="2089866"/>
              <a:ext cx="992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Potential Diagnoses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74A92B9-E2F6-6949-7B5A-2F5032F4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04331" y="2714797"/>
              <a:ext cx="590586" cy="59058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B689AB-4D35-E37A-F147-1EE2F44CE343}"/>
                </a:ext>
              </a:extLst>
            </p:cNvPr>
            <p:cNvSpPr txBox="1"/>
            <p:nvPr/>
          </p:nvSpPr>
          <p:spPr>
            <a:xfrm>
              <a:off x="4972325" y="3444320"/>
              <a:ext cx="86292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Monthly iterative cycles</a:t>
              </a:r>
            </a:p>
            <a:p>
              <a:pPr marL="137160" marR="0" lvl="0" indent="-13716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Manual review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283B9A-368A-E79D-065C-D3B8A7A3AB53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4496711" y="2903923"/>
              <a:ext cx="425732" cy="65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System Font Regular"/>
                <a:buChar char="↻"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3534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CD489B8-113C-32A1-B88D-21BE2104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57977" y="2519080"/>
              <a:ext cx="285249" cy="356561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8296D766-F932-2945-03B3-06D150194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8695" y="2519080"/>
              <a:ext cx="285249" cy="356561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AD44B16-7E1F-258D-6792-E1982F24C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57976" y="3180241"/>
              <a:ext cx="285249" cy="356561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5BEBBF66-DCA4-1898-86D9-F91723875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68694" y="3190437"/>
              <a:ext cx="285249" cy="356561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E36313-E95E-D593-8DB0-54F0D9FD88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7369" y="2806029"/>
              <a:ext cx="513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ClinVar P/LP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581E99-8B13-CC76-1007-5C78BD0CC7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61393" y="2805970"/>
              <a:ext cx="499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Impact</a:t>
              </a:r>
              <a:endParaRPr kumimoji="0" lang="en-US" sz="7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A17665-AEA0-85F0-C569-336AA4401C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187" y="3484808"/>
              <a:ext cx="5292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 novo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301439-4531-AAE1-3081-2380D3C782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41241" y="3484808"/>
              <a:ext cx="5148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PM5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B19412-4F47-D721-511D-ADEE20CFAF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99512" y="3990981"/>
              <a:ext cx="85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Filtering by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HPO terms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D50EFA-F19B-250A-88E9-D2557020813A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2090384" y="2904738"/>
              <a:ext cx="425732" cy="65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 typeface="System Font Regular"/>
                <a:buChar char="↻"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3534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3A7B712-0437-7209-D75F-ED82D9FCF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61971" y="3834405"/>
              <a:ext cx="285249" cy="356561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B4CC395D-4CB7-5104-F84E-783A31AB2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72689" y="3834405"/>
              <a:ext cx="285249" cy="356561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0C1937D-10B7-1553-EA9C-24C4F409FB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3312" y="4124745"/>
              <a:ext cx="5138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SV LOF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8C1E0-EC0D-4F09-8A45-A8D38D3B7A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39630" y="4132510"/>
              <a:ext cx="5075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r>
                <a:rPr kumimoji="0" lang="en-US" sz="7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silico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591920A-EF02-9205-72C2-26002893B74D}"/>
              </a:ext>
            </a:extLst>
          </p:cNvPr>
          <p:cNvGrpSpPr/>
          <p:nvPr/>
        </p:nvGrpSpPr>
        <p:grpSpPr>
          <a:xfrm>
            <a:off x="34095" y="4914592"/>
            <a:ext cx="1868468" cy="3063778"/>
            <a:chOff x="106767" y="4914592"/>
            <a:chExt cx="1868468" cy="306377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F11B763-5E80-BA07-1B95-6C05F828D6E8}"/>
                </a:ext>
              </a:extLst>
            </p:cNvPr>
            <p:cNvGrpSpPr/>
            <p:nvPr/>
          </p:nvGrpSpPr>
          <p:grpSpPr>
            <a:xfrm>
              <a:off x="186372" y="5439193"/>
              <a:ext cx="856311" cy="2201095"/>
              <a:chOff x="186372" y="5439193"/>
              <a:chExt cx="856311" cy="220109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CAC97FC-E47A-047C-417A-1B62629F7FEB}"/>
                  </a:ext>
                </a:extLst>
              </p:cNvPr>
              <p:cNvSpPr/>
              <p:nvPr/>
            </p:nvSpPr>
            <p:spPr>
              <a:xfrm>
                <a:off x="186372" y="5439193"/>
                <a:ext cx="813816" cy="22010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E1A835-0854-68BF-ACBA-D5269A3E80FE}"/>
                  </a:ext>
                </a:extLst>
              </p:cNvPr>
              <p:cNvSpPr txBox="1"/>
              <p:nvPr/>
            </p:nvSpPr>
            <p:spPr>
              <a:xfrm>
                <a:off x="246451" y="5496236"/>
                <a:ext cx="66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Pipeline inputs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D32F57-69D2-0F5D-B814-E80089395956}"/>
                  </a:ext>
                </a:extLst>
              </p:cNvPr>
              <p:cNvSpPr txBox="1"/>
              <p:nvPr/>
            </p:nvSpPr>
            <p:spPr>
              <a:xfrm>
                <a:off x="186372" y="5929036"/>
                <a:ext cx="856311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data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SNV/indel calls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SV calls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CNV calls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Family and phenotype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Pedigree with affected status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Phenotype data (optional)</a:t>
                </a: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8D617F7-C891-ED66-B54D-005A8AF9844F}"/>
                </a:ext>
              </a:extLst>
            </p:cNvPr>
            <p:cNvGrpSpPr/>
            <p:nvPr/>
          </p:nvGrpSpPr>
          <p:grpSpPr>
            <a:xfrm>
              <a:off x="1079863" y="5439192"/>
              <a:ext cx="850996" cy="2201095"/>
              <a:chOff x="1079863" y="5439192"/>
              <a:chExt cx="850996" cy="220109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ADF5DA0-828F-9CDC-C188-719C9C4451DA}"/>
                  </a:ext>
                </a:extLst>
              </p:cNvPr>
              <p:cNvSpPr/>
              <p:nvPr/>
            </p:nvSpPr>
            <p:spPr>
              <a:xfrm>
                <a:off x="1079863" y="5439192"/>
                <a:ext cx="813816" cy="22010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B5A949-C2F6-6AF6-63C8-255FBEA26A53}"/>
                  </a:ext>
                </a:extLst>
              </p:cNvPr>
              <p:cNvSpPr txBox="1"/>
              <p:nvPr/>
            </p:nvSpPr>
            <p:spPr>
              <a:xfrm>
                <a:off x="1087257" y="5498409"/>
                <a:ext cx="83640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Static Annotation Resources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08BC52A-2CC8-DFD4-41BD-4A521B82DF17}"/>
                  </a:ext>
                </a:extLst>
              </p:cNvPr>
              <p:cNvSpPr txBox="1"/>
              <p:nvPr/>
            </p:nvSpPr>
            <p:spPr>
              <a:xfrm>
                <a:off x="1087075" y="6123548"/>
                <a:ext cx="843784" cy="12772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91440" marR="0" lvl="0" indent="-9144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Gene-to-phenotype associations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7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gnomAD population allele frequencies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 silico</a:t>
                </a:r>
                <a:r>
                  <a:rPr kumimoji="0" lang="en-US" sz="7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missense variant effect prediction</a:t>
                </a: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378F072-6A1C-EAC5-3DE4-C46976FD8746}"/>
                </a:ext>
              </a:extLst>
            </p:cNvPr>
            <p:cNvGrpSpPr/>
            <p:nvPr/>
          </p:nvGrpSpPr>
          <p:grpSpPr>
            <a:xfrm>
              <a:off x="106767" y="4914592"/>
              <a:ext cx="1868468" cy="3063778"/>
              <a:chOff x="106767" y="4914592"/>
              <a:chExt cx="1868468" cy="3063778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77B1B5-6CC6-F2A5-BDF0-0F6D7974CBA3}"/>
                  </a:ext>
                </a:extLst>
              </p:cNvPr>
              <p:cNvSpPr/>
              <p:nvPr/>
            </p:nvSpPr>
            <p:spPr>
              <a:xfrm>
                <a:off x="106767" y="4914592"/>
                <a:ext cx="1868468" cy="3063778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1828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217F72E-A273-171B-8104-DCE66C0FC9AB}"/>
                  </a:ext>
                </a:extLst>
              </p:cNvPr>
              <p:cNvSpPr txBox="1"/>
              <p:nvPr/>
            </p:nvSpPr>
            <p:spPr>
              <a:xfrm>
                <a:off x="115853" y="4976838"/>
                <a:ext cx="1851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Variant annotation 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kumimoji="0" lang="en-US" sz="1000" b="1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orkflow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370CB81-E37A-C9E9-833F-6FFE8B7C1421}"/>
              </a:ext>
            </a:extLst>
          </p:cNvPr>
          <p:cNvSpPr txBox="1"/>
          <p:nvPr/>
        </p:nvSpPr>
        <p:spPr>
          <a:xfrm>
            <a:off x="2541426" y="5053422"/>
            <a:ext cx="181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Variant filtering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prioritization workflow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B69613-1FEF-9F5F-C121-E1716D8119A9}"/>
              </a:ext>
            </a:extLst>
          </p:cNvPr>
          <p:cNvSpPr txBox="1"/>
          <p:nvPr/>
        </p:nvSpPr>
        <p:spPr>
          <a:xfrm>
            <a:off x="3661377" y="6094684"/>
            <a:ext cx="855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Phenotype and Family Logic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65B84C-657D-E7A3-8C6D-9BCA92CD186E}"/>
              </a:ext>
            </a:extLst>
          </p:cNvPr>
          <p:cNvSpPr txBox="1"/>
          <p:nvPr/>
        </p:nvSpPr>
        <p:spPr>
          <a:xfrm>
            <a:off x="3359082" y="6974906"/>
            <a:ext cx="8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Filtering by pedigree data and affected status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D0F0C7D-0AB7-CE57-A65A-20BC2065A72E}"/>
              </a:ext>
            </a:extLst>
          </p:cNvPr>
          <p:cNvGrpSpPr/>
          <p:nvPr/>
        </p:nvGrpSpPr>
        <p:grpSpPr>
          <a:xfrm>
            <a:off x="3646161" y="6661273"/>
            <a:ext cx="294610" cy="266844"/>
            <a:chOff x="6177063" y="2459223"/>
            <a:chExt cx="672141" cy="608796"/>
          </a:xfrm>
          <a:solidFill>
            <a:schemeClr val="accent1"/>
          </a:solidFill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2FE2A1C-4984-DEE0-54EA-931E31D2E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205" y="2459223"/>
              <a:ext cx="215999" cy="21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9E750B-3DE0-02E9-3AF5-71CA88279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7063" y="2459223"/>
              <a:ext cx="216000" cy="2159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117DE54-79E8-1E4B-D34B-68D0E32DC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009" y="2852021"/>
              <a:ext cx="216000" cy="215998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1000"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D6813D4-280B-C6B1-CC53-01007E003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062" y="2579514"/>
              <a:ext cx="240446" cy="144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9608A2-2263-0AC4-A0FE-E9805BBFBE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2072" y="2572909"/>
              <a:ext cx="958" cy="2871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9F364CC-E289-11D0-1828-E2C45B22B980}"/>
              </a:ext>
            </a:extLst>
          </p:cNvPr>
          <p:cNvGrpSpPr/>
          <p:nvPr/>
        </p:nvGrpSpPr>
        <p:grpSpPr>
          <a:xfrm>
            <a:off x="4095549" y="6648367"/>
            <a:ext cx="550063" cy="451332"/>
            <a:chOff x="3627179" y="3351061"/>
            <a:chExt cx="550063" cy="451332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64940D3C-A52A-0E46-C728-67627E036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3036" y="3578187"/>
              <a:ext cx="224206" cy="224206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867BC98-9796-7CE1-E172-3484C605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4269" y="3351061"/>
              <a:ext cx="271996" cy="271996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284B93C9-E390-1795-FEA2-D1E019A0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27179" y="3527770"/>
              <a:ext cx="210953" cy="210953"/>
            </a:xfrm>
            <a:prstGeom prst="rect">
              <a:avLst/>
            </a:prstGeom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56CCF62-2EC1-9E55-B3B3-9EEF64126872}"/>
              </a:ext>
            </a:extLst>
          </p:cNvPr>
          <p:cNvGrpSpPr/>
          <p:nvPr/>
        </p:nvGrpSpPr>
        <p:grpSpPr>
          <a:xfrm>
            <a:off x="4958083" y="4914592"/>
            <a:ext cx="1867363" cy="3063778"/>
            <a:chOff x="4909635" y="4914592"/>
            <a:chExt cx="1867363" cy="306377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EF9BC09-D1DF-5C76-267A-C6B0E2F8367C}"/>
                </a:ext>
              </a:extLst>
            </p:cNvPr>
            <p:cNvGrpSpPr/>
            <p:nvPr/>
          </p:nvGrpSpPr>
          <p:grpSpPr>
            <a:xfrm>
              <a:off x="4909636" y="4914592"/>
              <a:ext cx="1867362" cy="3063778"/>
              <a:chOff x="4909636" y="4914592"/>
              <a:chExt cx="1867362" cy="306377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62CDE84-7503-793A-392E-15F2AA2348BA}"/>
                  </a:ext>
                </a:extLst>
              </p:cNvPr>
              <p:cNvSpPr/>
              <p:nvPr/>
            </p:nvSpPr>
            <p:spPr>
              <a:xfrm>
                <a:off x="4909636" y="4914592"/>
                <a:ext cx="1867362" cy="3063778"/>
              </a:xfrm>
              <a:prstGeom prst="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CBE441-901E-C251-4A04-DECDD48C95DF}"/>
                  </a:ext>
                </a:extLst>
              </p:cNvPr>
              <p:cNvSpPr txBox="1"/>
              <p:nvPr/>
            </p:nvSpPr>
            <p:spPr>
              <a:xfrm>
                <a:off x="5106756" y="5038988"/>
                <a:ext cx="14847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Review and reporting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9EA690F-DFE3-67A2-648C-A145E6AC291B}"/>
                </a:ext>
              </a:extLst>
            </p:cNvPr>
            <p:cNvGrpSpPr/>
            <p:nvPr/>
          </p:nvGrpSpPr>
          <p:grpSpPr>
            <a:xfrm>
              <a:off x="5887488" y="5436985"/>
              <a:ext cx="827458" cy="2203302"/>
              <a:chOff x="5887488" y="5436985"/>
              <a:chExt cx="827458" cy="220330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51C1DB-E697-50ED-6783-2C676CAEBFDA}"/>
                  </a:ext>
                </a:extLst>
              </p:cNvPr>
              <p:cNvSpPr/>
              <p:nvPr/>
            </p:nvSpPr>
            <p:spPr>
              <a:xfrm>
                <a:off x="5887488" y="5436985"/>
                <a:ext cx="812432" cy="22033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7726CE1-B9AE-D15F-868E-EB7CFFCD8A90}"/>
                  </a:ext>
                </a:extLst>
              </p:cNvPr>
              <p:cNvSpPr txBox="1"/>
              <p:nvPr/>
            </p:nvSpPr>
            <p:spPr>
              <a:xfrm>
                <a:off x="5902514" y="6666746"/>
                <a:ext cx="812432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A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Clinician notified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A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Assessment and reporting by clinical laboratory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87A73FE-1483-9332-8821-A3D8378E2F89}"/>
                  </a:ext>
                </a:extLst>
              </p:cNvPr>
              <p:cNvGrpSpPr/>
              <p:nvPr/>
            </p:nvGrpSpPr>
            <p:grpSpPr>
              <a:xfrm>
                <a:off x="5952579" y="5911576"/>
                <a:ext cx="736705" cy="736705"/>
                <a:chOff x="10529800" y="3113390"/>
                <a:chExt cx="1310565" cy="1310565"/>
              </a:xfrm>
            </p:grpSpPr>
            <p:pic>
              <p:nvPicPr>
                <p:cNvPr id="115" name="Graphic 114">
                  <a:extLst>
                    <a:ext uri="{FF2B5EF4-FFF2-40B4-BE49-F238E27FC236}">
                      <a16:creationId xmlns:a16="http://schemas.microsoft.com/office/drawing/2014/main" id="{515D6AA0-AACB-0EB1-7F10-B83AF0F7A0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9800" y="3113390"/>
                  <a:ext cx="1310565" cy="1310565"/>
                </a:xfrm>
                <a:prstGeom prst="rect">
                  <a:avLst/>
                </a:prstGeom>
              </p:spPr>
            </p:pic>
            <p:pic>
              <p:nvPicPr>
                <p:cNvPr id="116" name="Graphic 115">
                  <a:extLst>
                    <a:ext uri="{FF2B5EF4-FFF2-40B4-BE49-F238E27FC236}">
                      <a16:creationId xmlns:a16="http://schemas.microsoft.com/office/drawing/2014/main" id="{E4688050-8E50-0B47-BA65-FAFD83577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5486" y="3478347"/>
                  <a:ext cx="592856" cy="592856"/>
                </a:xfrm>
                <a:prstGeom prst="rect">
                  <a:avLst/>
                </a:prstGeom>
              </p:spPr>
            </p:pic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9B2D8B-3183-6DFF-E852-6D4BEF31933E}"/>
                  </a:ext>
                </a:extLst>
              </p:cNvPr>
              <p:cNvSpPr txBox="1"/>
              <p:nvPr/>
            </p:nvSpPr>
            <p:spPr>
              <a:xfrm>
                <a:off x="5940373" y="5494029"/>
                <a:ext cx="736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Result Return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67B2112-F501-503E-408C-F65588C433C1}"/>
                </a:ext>
              </a:extLst>
            </p:cNvPr>
            <p:cNvGrpSpPr/>
            <p:nvPr/>
          </p:nvGrpSpPr>
          <p:grpSpPr>
            <a:xfrm>
              <a:off x="4909635" y="5439192"/>
              <a:ext cx="992879" cy="2203302"/>
              <a:chOff x="4909635" y="5439192"/>
              <a:chExt cx="992879" cy="220330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692B670-CA84-39B9-2324-4A800538CFE3}"/>
                  </a:ext>
                </a:extLst>
              </p:cNvPr>
              <p:cNvSpPr/>
              <p:nvPr/>
            </p:nvSpPr>
            <p:spPr>
              <a:xfrm>
                <a:off x="4992306" y="5439192"/>
                <a:ext cx="812432" cy="22033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A0BAC76-C6AE-EF6C-BE7C-9E40E698A335}"/>
                  </a:ext>
                </a:extLst>
              </p:cNvPr>
              <p:cNvSpPr txBox="1"/>
              <p:nvPr/>
            </p:nvSpPr>
            <p:spPr>
              <a:xfrm>
                <a:off x="4909635" y="5496236"/>
                <a:ext cx="99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Potential Diagnoses</a:t>
                </a:r>
              </a:p>
            </p:txBody>
          </p: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F7AA1445-DD36-DEFD-3F9A-433C87FA6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087976" y="6006109"/>
                <a:ext cx="590586" cy="590587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18FEFC3-D118-D710-B5B6-547563C8B962}"/>
                  </a:ext>
                </a:extLst>
              </p:cNvPr>
              <p:cNvSpPr txBox="1"/>
              <p:nvPr/>
            </p:nvSpPr>
            <p:spPr>
              <a:xfrm>
                <a:off x="5000350" y="6735632"/>
                <a:ext cx="81854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Monthly iterative cycles</a:t>
                </a:r>
              </a:p>
              <a:p>
                <a:pPr marL="137160" marR="0" lvl="0" indent="-13716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Manual review</a:t>
                </a: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C630201-A6FC-A354-0B7E-A97F4AE23468}"/>
              </a:ext>
            </a:extLst>
          </p:cNvPr>
          <p:cNvSpPr txBox="1"/>
          <p:nvPr/>
        </p:nvSpPr>
        <p:spPr>
          <a:xfrm>
            <a:off x="2209592" y="6090108"/>
            <a:ext cx="12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Variant Logic Modules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D6B90C-70C1-D8C5-0389-7A39B516F92C}"/>
              </a:ext>
            </a:extLst>
          </p:cNvPr>
          <p:cNvSpPr txBox="1">
            <a:spLocks noChangeAspect="1"/>
          </p:cNvSpPr>
          <p:nvPr/>
        </p:nvSpPr>
        <p:spPr>
          <a:xfrm>
            <a:off x="3955770" y="7118724"/>
            <a:ext cx="8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Filtering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HPO terms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A701A22-D525-3C52-9DFD-3D53026F846C}"/>
              </a:ext>
            </a:extLst>
          </p:cNvPr>
          <p:cNvGrpSpPr/>
          <p:nvPr/>
        </p:nvGrpSpPr>
        <p:grpSpPr>
          <a:xfrm>
            <a:off x="2122448" y="6435997"/>
            <a:ext cx="1359709" cy="1203694"/>
            <a:chOff x="2080056" y="6581336"/>
            <a:chExt cx="1359709" cy="120369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4E214A-F0DC-1528-0C1B-BD6843FB984A}"/>
                </a:ext>
              </a:extLst>
            </p:cNvPr>
            <p:cNvGrpSpPr/>
            <p:nvPr/>
          </p:nvGrpSpPr>
          <p:grpSpPr>
            <a:xfrm>
              <a:off x="2096506" y="6581336"/>
              <a:ext cx="1343259" cy="612119"/>
              <a:chOff x="2096506" y="6581336"/>
              <a:chExt cx="1343259" cy="61211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C620340-24D3-CC4C-3FE4-68AE1BF5DC61}"/>
                  </a:ext>
                </a:extLst>
              </p:cNvPr>
              <p:cNvGrpSpPr/>
              <p:nvPr/>
            </p:nvGrpSpPr>
            <p:grpSpPr>
              <a:xfrm>
                <a:off x="2230903" y="6581336"/>
                <a:ext cx="1106685" cy="372032"/>
                <a:chOff x="2230903" y="6581336"/>
                <a:chExt cx="1106685" cy="372032"/>
              </a:xfrm>
            </p:grpSpPr>
            <p:pic>
              <p:nvPicPr>
                <p:cNvPr id="101" name="Graphic 100">
                  <a:extLst>
                    <a:ext uri="{FF2B5EF4-FFF2-40B4-BE49-F238E27FC236}">
                      <a16:creationId xmlns:a16="http://schemas.microsoft.com/office/drawing/2014/main" id="{109FDE8F-B929-539F-76CA-B50C59A900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0903" y="6581336"/>
                  <a:ext cx="285249" cy="356561"/>
                </a:xfrm>
                <a:prstGeom prst="rect">
                  <a:avLst/>
                </a:prstGeom>
              </p:spPr>
            </p:pic>
            <p:pic>
              <p:nvPicPr>
                <p:cNvPr id="103" name="Graphic 102">
                  <a:extLst>
                    <a:ext uri="{FF2B5EF4-FFF2-40B4-BE49-F238E27FC236}">
                      <a16:creationId xmlns:a16="http://schemas.microsoft.com/office/drawing/2014/main" id="{EA02C27D-F9E0-8794-BF06-47D3144BB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1621" y="6586611"/>
                  <a:ext cx="285249" cy="356561"/>
                </a:xfrm>
                <a:prstGeom prst="rect">
                  <a:avLst/>
                </a:prstGeom>
              </p:spPr>
            </p:pic>
            <p:pic>
              <p:nvPicPr>
                <p:cNvPr id="104" name="Graphic 103">
                  <a:extLst>
                    <a:ext uri="{FF2B5EF4-FFF2-40B4-BE49-F238E27FC236}">
                      <a16:creationId xmlns:a16="http://schemas.microsoft.com/office/drawing/2014/main" id="{B884558C-827D-A799-8BA1-6517CFB814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2339" y="6596807"/>
                  <a:ext cx="285249" cy="356561"/>
                </a:xfrm>
                <a:prstGeom prst="rect">
                  <a:avLst/>
                </a:prstGeom>
              </p:spPr>
            </p:pic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BC072E-EC3D-60CA-BF11-4E321B10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96506" y="6885678"/>
                <a:ext cx="513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ClinVar P/LP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466FC75-A071-E081-1DF3-130D729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832" y="6891178"/>
                <a:ext cx="5292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De novo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32794A-E8B1-5C03-743A-CE5645DA7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24886" y="6891178"/>
                <a:ext cx="5148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PM5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70FCC0F-00B2-FD1B-2A02-44E2B30D6668}"/>
                </a:ext>
              </a:extLst>
            </p:cNvPr>
            <p:cNvGrpSpPr/>
            <p:nvPr/>
          </p:nvGrpSpPr>
          <p:grpSpPr>
            <a:xfrm>
              <a:off x="2080056" y="7173098"/>
              <a:ext cx="1350757" cy="611932"/>
              <a:chOff x="2080056" y="7173098"/>
              <a:chExt cx="1350757" cy="6119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3231829-F343-86DB-632A-0E50BC54E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080056" y="7477253"/>
                <a:ext cx="4993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lang="en-US" sz="7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Impact</a:t>
                </a:r>
                <a:endParaRPr kumimoji="0" lang="en-US" sz="7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F1A11D5-4308-FC7F-E811-EB94433F0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6957" y="7531115"/>
                <a:ext cx="51387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SV LOF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A43740-C497-E5B9-3B0F-910E0B0F7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23275" y="7538880"/>
                <a:ext cx="5075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21000"/>
                  <a:buFontTx/>
                  <a:buNone/>
                  <a:tabLst/>
                  <a:defRPr/>
                </a:pPr>
                <a:r>
                  <a:rPr kumimoji="0" lang="en-US" sz="7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 silico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A4070E0-95FC-EA6B-FE03-3361D6BA242C}"/>
                  </a:ext>
                </a:extLst>
              </p:cNvPr>
              <p:cNvGrpSpPr/>
              <p:nvPr/>
            </p:nvGrpSpPr>
            <p:grpSpPr>
              <a:xfrm>
                <a:off x="2218035" y="7173098"/>
                <a:ext cx="1106685" cy="372032"/>
                <a:chOff x="2218035" y="7173098"/>
                <a:chExt cx="1106685" cy="372032"/>
              </a:xfrm>
            </p:grpSpPr>
            <p:pic>
              <p:nvPicPr>
                <p:cNvPr id="125" name="Graphic 124">
                  <a:extLst>
                    <a:ext uri="{FF2B5EF4-FFF2-40B4-BE49-F238E27FC236}">
                      <a16:creationId xmlns:a16="http://schemas.microsoft.com/office/drawing/2014/main" id="{BEFC254E-2B10-FCF4-412F-DD00112D6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8035" y="7173098"/>
                  <a:ext cx="285249" cy="356561"/>
                </a:xfrm>
                <a:prstGeom prst="rect">
                  <a:avLst/>
                </a:prstGeom>
              </p:spPr>
            </p:pic>
            <p:pic>
              <p:nvPicPr>
                <p:cNvPr id="126" name="Graphic 125">
                  <a:extLst>
                    <a:ext uri="{FF2B5EF4-FFF2-40B4-BE49-F238E27FC236}">
                      <a16:creationId xmlns:a16="http://schemas.microsoft.com/office/drawing/2014/main" id="{5B021931-625F-EFCE-0531-5224DE13C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8753" y="7178373"/>
                  <a:ext cx="285249" cy="356561"/>
                </a:xfrm>
                <a:prstGeom prst="rect">
                  <a:avLst/>
                </a:prstGeom>
              </p:spPr>
            </p:pic>
            <p:pic>
              <p:nvPicPr>
                <p:cNvPr id="127" name="Graphic 126">
                  <a:extLst>
                    <a:ext uri="{FF2B5EF4-FFF2-40B4-BE49-F238E27FC236}">
                      <a16:creationId xmlns:a16="http://schemas.microsoft.com/office/drawing/2014/main" id="{96997496-43F5-FD4C-4587-957EFB9FBE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471" y="7188569"/>
                  <a:ext cx="285249" cy="35656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12FBBE6B-8594-59FD-A749-5A06390CF2E2}"/>
              </a:ext>
            </a:extLst>
          </p:cNvPr>
          <p:cNvSpPr/>
          <p:nvPr/>
        </p:nvSpPr>
        <p:spPr>
          <a:xfrm>
            <a:off x="2209592" y="5499384"/>
            <a:ext cx="2461019" cy="53654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3534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9DA190-A94C-9128-9579-F3901A1A4B92}"/>
              </a:ext>
            </a:extLst>
          </p:cNvPr>
          <p:cNvSpPr txBox="1"/>
          <p:nvPr/>
        </p:nvSpPr>
        <p:spPr>
          <a:xfrm>
            <a:off x="2209592" y="5667978"/>
            <a:ext cx="2461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ClinVar (via ClinvArbitration)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PanelApp Australia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6F71F6A-4413-E9B8-7BC2-D895B0E9DA35}"/>
              </a:ext>
            </a:extLst>
          </p:cNvPr>
          <p:cNvSpPr txBox="1"/>
          <p:nvPr/>
        </p:nvSpPr>
        <p:spPr>
          <a:xfrm>
            <a:off x="2153119" y="5497563"/>
            <a:ext cx="2556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Dynamic Annotation Resources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A14E60CD-6CE6-E067-8274-A415845BF930}"/>
              </a:ext>
            </a:extLst>
          </p:cNvPr>
          <p:cNvSpPr/>
          <p:nvPr/>
        </p:nvSpPr>
        <p:spPr>
          <a:xfrm>
            <a:off x="2099001" y="4914592"/>
            <a:ext cx="2662839" cy="306377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D3E224F-CEC9-2650-E362-5A0DC940914D}"/>
              </a:ext>
            </a:extLst>
          </p:cNvPr>
          <p:cNvGrpSpPr>
            <a:grpSpLocks noChangeAspect="1"/>
          </p:cNvGrpSpPr>
          <p:nvPr/>
        </p:nvGrpSpPr>
        <p:grpSpPr>
          <a:xfrm>
            <a:off x="2545903" y="4807111"/>
            <a:ext cx="226679" cy="232429"/>
            <a:chOff x="2545900" y="4758660"/>
            <a:chExt cx="315961" cy="323976"/>
          </a:xfrm>
        </p:grpSpPr>
        <p:sp>
          <p:nvSpPr>
            <p:cNvPr id="138" name="Triangle 137">
              <a:extLst>
                <a:ext uri="{FF2B5EF4-FFF2-40B4-BE49-F238E27FC236}">
                  <a16:creationId xmlns:a16="http://schemas.microsoft.com/office/drawing/2014/main" id="{5E896EF3-9C03-342F-F602-7F2C7731C45E}"/>
                </a:ext>
              </a:extLst>
            </p:cNvPr>
            <p:cNvSpPr/>
            <p:nvPr/>
          </p:nvSpPr>
          <p:spPr>
            <a:xfrm rot="5400000">
              <a:off x="2561753" y="4782528"/>
              <a:ext cx="323976" cy="27624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iangle 138">
              <a:extLst>
                <a:ext uri="{FF2B5EF4-FFF2-40B4-BE49-F238E27FC236}">
                  <a16:creationId xmlns:a16="http://schemas.microsoft.com/office/drawing/2014/main" id="{6E94D043-6046-22FE-6162-D7775688FB46}"/>
                </a:ext>
              </a:extLst>
            </p:cNvPr>
            <p:cNvSpPr/>
            <p:nvPr/>
          </p:nvSpPr>
          <p:spPr>
            <a:xfrm rot="5400000">
              <a:off x="2522032" y="4782528"/>
              <a:ext cx="323976" cy="27624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A0F6963F-7D39-E085-6491-C00F65AF170B}"/>
              </a:ext>
            </a:extLst>
          </p:cNvPr>
          <p:cNvSpPr/>
          <p:nvPr/>
        </p:nvSpPr>
        <p:spPr>
          <a:xfrm>
            <a:off x="3467161" y="6071940"/>
            <a:ext cx="1203450" cy="163056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3534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3D837A0-185B-0E76-BBDF-8E0B81D49E18}"/>
              </a:ext>
            </a:extLst>
          </p:cNvPr>
          <p:cNvSpPr/>
          <p:nvPr/>
        </p:nvSpPr>
        <p:spPr>
          <a:xfrm>
            <a:off x="2209592" y="6078254"/>
            <a:ext cx="1203450" cy="163056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1000"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35343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E6BCEB6-05AA-7E93-1B5F-416ECAB26CF8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098077" y="7867099"/>
            <a:ext cx="226679" cy="232429"/>
            <a:chOff x="2545900" y="4758660"/>
            <a:chExt cx="315961" cy="323976"/>
          </a:xfrm>
        </p:grpSpPr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9F9853A7-5864-A2E7-8596-58D108435346}"/>
                </a:ext>
              </a:extLst>
            </p:cNvPr>
            <p:cNvSpPr/>
            <p:nvPr/>
          </p:nvSpPr>
          <p:spPr>
            <a:xfrm rot="5400000">
              <a:off x="2561753" y="4782528"/>
              <a:ext cx="323976" cy="276240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FD4D72D3-E604-B117-502A-DFFCFAF22D09}"/>
                </a:ext>
              </a:extLst>
            </p:cNvPr>
            <p:cNvSpPr/>
            <p:nvPr/>
          </p:nvSpPr>
          <p:spPr>
            <a:xfrm rot="5400000">
              <a:off x="2522032" y="4782528"/>
              <a:ext cx="323976" cy="27624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4752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PG_colors">
      <a:dk1>
        <a:srgbClr val="000000"/>
      </a:dk1>
      <a:lt1>
        <a:srgbClr val="FFFFFF"/>
      </a:lt1>
      <a:dk2>
        <a:srgbClr val="353431"/>
      </a:dk2>
      <a:lt2>
        <a:srgbClr val="FFFFFF"/>
      </a:lt2>
      <a:accent1>
        <a:srgbClr val="016FB9"/>
      </a:accent1>
      <a:accent2>
        <a:srgbClr val="EB4D1F"/>
      </a:accent2>
      <a:accent3>
        <a:srgbClr val="218280"/>
      </a:accent3>
      <a:accent4>
        <a:srgbClr val="FF9407"/>
      </a:accent4>
      <a:accent5>
        <a:srgbClr val="71979A"/>
      </a:accent5>
      <a:accent6>
        <a:srgbClr val="98323C"/>
      </a:accent6>
      <a:hlink>
        <a:srgbClr val="5E5C9D"/>
      </a:hlink>
      <a:folHlink>
        <a:srgbClr val="4F697F"/>
      </a:folHlink>
    </a:clrScheme>
    <a:fontScheme name="MCRI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-01-09_PipelineColorZ" id="{C8AF33CE-C61E-9141-92B6-6776E3CC7EB0}" vid="{AEA48967-E223-DA48-B3B1-81FAEF9742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lated_x0020_Policies xmlns="5ab38884-37dc-4a67-b289-65fc4dd4947e">
      <Value>13</Value>
    </Related_x0020_Policies>
    <IconOverlay xmlns="http://schemas.microsoft.com/sharepoint/v4" xsi:nil="true"/>
    <Document_x0020_Type xmlns="42e6a7bd-fa92-48bf-87fd-413e7e460b67">Template</Document_x0020_Type>
    <FormsAndTemplateDescription xmlns="5ab38884-37dc-4a67-b289-65fc4dd4947e" xsi:nil="true"/>
    <TaxCatchAll xmlns="5ab38884-37dc-4a67-b289-65fc4dd4947e">
      <Value>2</Value>
    </TaxCatchAll>
    <PublishingExpirationDate xmlns="http://schemas.microsoft.com/sharepoint/v3" xsi:nil="true"/>
    <RoutingRuleDescription xmlns="http://schemas.microsoft.com/sharepoint/v3" xsi:nil="true"/>
    <a9af918a16cb4b9993f2d49185a38995 xmlns="5ab38884-37dc-4a67-b289-65fc4dd494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and Branding</TermName>
          <TermId xmlns="http://schemas.microsoft.com/office/infopath/2007/PartnerControls">d3634a1f-e3c7-4a34-bc3e-4fd78a49157d</TermId>
        </TermInfo>
      </Terms>
    </a9af918a16cb4b9993f2d49185a38995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34113FAEF2D4B9B062DC51C695065" ma:contentTypeVersion="15" ma:contentTypeDescription="Create a new document." ma:contentTypeScope="" ma:versionID="58e234f559b9dce734be26678fb27303">
  <xsd:schema xmlns:xsd="http://www.w3.org/2001/XMLSchema" xmlns:xs="http://www.w3.org/2001/XMLSchema" xmlns:p="http://schemas.microsoft.com/office/2006/metadata/properties" xmlns:ns1="http://schemas.microsoft.com/sharepoint/v3" xmlns:ns2="5ab38884-37dc-4a67-b289-65fc4dd4947e" xmlns:ns3="42e6a7bd-fa92-48bf-87fd-413e7e460b67" xmlns:ns4="http://schemas.microsoft.com/sharepoint/v4" targetNamespace="http://schemas.microsoft.com/office/2006/metadata/properties" ma:root="true" ma:fieldsID="32043ff641bfeec8bbd903bbaa6ad436" ns1:_="" ns2:_="" ns3:_="" ns4:_="">
    <xsd:import namespace="http://schemas.microsoft.com/sharepoint/v3"/>
    <xsd:import namespace="5ab38884-37dc-4a67-b289-65fc4dd4947e"/>
    <xsd:import namespace="42e6a7bd-fa92-48bf-87fd-413e7e460b6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9af918a16cb4b9993f2d49185a38995" minOccurs="0"/>
                <xsd:element ref="ns2:TaxCatchAll" minOccurs="0"/>
                <xsd:element ref="ns2:Related_x0020_Policies" minOccurs="0"/>
                <xsd:element ref="ns3:Document_x0020_Type" minOccurs="0"/>
                <xsd:element ref="ns4:IconOverlay" minOccurs="0"/>
                <xsd:element ref="ns1:RoutingRuleDescription" minOccurs="0"/>
                <xsd:element ref="ns2:FormsAndTemplate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RoutingRuleDescription" ma:index="17" nillable="true" ma:displayName="Description" ma:hidden="true" ma:internalName="Description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38884-37dc-4a67-b289-65fc4dd4947e" elementFormDefault="qualified">
    <xsd:import namespace="http://schemas.microsoft.com/office/2006/documentManagement/types"/>
    <xsd:import namespace="http://schemas.microsoft.com/office/infopath/2007/PartnerControls"/>
    <xsd:element name="a9af918a16cb4b9993f2d49185a38995" ma:index="12" nillable="true" ma:taxonomy="true" ma:internalName="a9af918a16cb4b9993f2d49185a38995" ma:taxonomyFieldName="Policy_x0020_Categories" ma:displayName="Policy Categories" ma:default="" ma:fieldId="{a9af918a-16cb-4b99-93f2-d49185a38995}" ma:taxonomyMulti="true" ma:sspId="bc699ce4-aa2f-44a6-b0de-470a1fc35dec" ma:termSetId="799a7da0-ea91-424f-add1-4398b2ae94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45b12e96-7bc1-45c1-881a-89d178258510}" ma:internalName="TaxCatchAll" ma:showField="CatchAllData" ma:web="5ab38884-37dc-4a67-b289-65fc4dd494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lated_x0020_Policies" ma:index="14" nillable="true" ma:displayName="Related Policies" ma:list="{27888a6e-ef82-47e8-b17e-a8a15cf6d6ae}" ma:internalName="Related_x0020_Policies" ma:readOnly="false" ma:showField="Title" ma:web="5ab38884-37dc-4a67-b289-65fc4dd494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ormsAndTemplateDescription" ma:index="18" nillable="true" ma:displayName="Form and Template Description" ma:description="To store description about a Forms and Template document" ma:internalName="Form_x0020_and_x0020_Template_x0020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6a7bd-fa92-48bf-87fd-413e7e460b6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5" nillable="true" ma:displayName="Document Type" ma:default="Other" ma:format="Dropdown" ma:internalName="Document_x0020_Type">
      <xsd:simpleType>
        <xsd:restriction base="dms:Choice">
          <xsd:enumeration value="Form"/>
          <xsd:enumeration value="Template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F48A5A-0F9E-4D01-B631-B813ED144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F8CBEA-1C54-4E0C-8025-5C3E0BE19B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ab38884-37dc-4a67-b289-65fc4dd4947e"/>
    <ds:schemaRef ds:uri="42e6a7bd-fa92-48bf-87fd-413e7e460b67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4FA3E5E8-66EB-4A3F-A766-46980C1691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b38884-37dc-4a67-b289-65fc4dd4947e"/>
    <ds:schemaRef ds:uri="42e6a7bd-fa92-48bf-87fd-413e7e460b6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45601</TotalTime>
  <Words>447</Words>
  <Application>Microsoft Macintosh PowerPoint</Application>
  <PresentationFormat>Letter Paper (8.5x11 in)</PresentationFormat>
  <Paragraphs>162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System Font Regular</vt:lpstr>
      <vt:lpstr>Trebuchet MS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Kaileigh Ahlquist</dc:creator>
  <cp:lastModifiedBy>Kaileigh Ahlquist</cp:lastModifiedBy>
  <cp:revision>19</cp:revision>
  <cp:lastPrinted>2019-08-08T01:32:38Z</cp:lastPrinted>
  <dcterms:created xsi:type="dcterms:W3CDTF">2025-04-04T09:55:04Z</dcterms:created>
  <dcterms:modified xsi:type="dcterms:W3CDTF">2025-05-13T14:26:17Z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0x0101006DC34113FAEF2D4B9B062DC51C695065</vt:lpwstr>
  </property>
  <property fmtid="{D5CDD505-2E9C-101B-9397-08002B2CF9AE}" pid="3" name="Policy Categories">
    <vt:lpwstr>2;#Communications and Branding|d3634a1f-e3c7-4a34-bc3e-4fd78a49157d</vt:lpwstr>
  </property>
  <property fmtid="{D5CDD505-2E9C-101B-9397-08002B2CF9AE}" pid="4" name="URL">
    <vt:lpwstr>https://intranet.mcri.edu.au/sites/policies/Documents/MCRI_Master_PPT.pptx, https://intranet.mcri.edu.au/sites/policies/Documents/MCRI_Master_PPT.pptx</vt:lpwstr>
  </property>
</Properties>
</file>