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5" r:id="rId8"/>
    <p:sldId id="263" r:id="rId9"/>
    <p:sldId id="266" r:id="rId10"/>
    <p:sldId id="264" r:id="rId11"/>
    <p:sldId id="258" r:id="rId12"/>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867"/>
    <p:restoredTop sz="94648"/>
  </p:normalViewPr>
  <p:slideViewPr>
    <p:cSldViewPr snapToGrid="0">
      <p:cViewPr varScale="1">
        <p:scale>
          <a:sx n="101" d="100"/>
          <a:sy n="101" d="100"/>
        </p:scale>
        <p:origin x="232" y="43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xton, Fred" userId="1f5fcc9e-5e10-4954-ad4c-d3c31b782ad3" providerId="ADAL" clId="{BDFC1998-6291-7842-A6A0-FE176D01A046}"/>
    <pc:docChg chg="undo redo custSel modSld">
      <pc:chgData name="Paxton, Fred" userId="1f5fcc9e-5e10-4954-ad4c-d3c31b782ad3" providerId="ADAL" clId="{BDFC1998-6291-7842-A6A0-FE176D01A046}" dt="2023-12-11T12:14:50.310" v="1726" actId="20577"/>
      <pc:docMkLst>
        <pc:docMk/>
      </pc:docMkLst>
      <pc:sldChg chg="modSp mod">
        <pc:chgData name="Paxton, Fred" userId="1f5fcc9e-5e10-4954-ad4c-d3c31b782ad3" providerId="ADAL" clId="{BDFC1998-6291-7842-A6A0-FE176D01A046}" dt="2023-12-11T12:12:09.529" v="1607" actId="20577"/>
        <pc:sldMkLst>
          <pc:docMk/>
          <pc:sldMk cId="1689888393" sldId="259"/>
        </pc:sldMkLst>
        <pc:spChg chg="mod">
          <ac:chgData name="Paxton, Fred" userId="1f5fcc9e-5e10-4954-ad4c-d3c31b782ad3" providerId="ADAL" clId="{BDFC1998-6291-7842-A6A0-FE176D01A046}" dt="2023-12-11T12:12:09.529" v="1607" actId="20577"/>
          <ac:spMkLst>
            <pc:docMk/>
            <pc:sldMk cId="1689888393" sldId="259"/>
            <ac:spMk id="3" creationId="{80966681-2AF9-7CB8-53AC-F4EA77EC215D}"/>
          </ac:spMkLst>
        </pc:spChg>
      </pc:sldChg>
      <pc:sldChg chg="modSp mod">
        <pc:chgData name="Paxton, Fred" userId="1f5fcc9e-5e10-4954-ad4c-d3c31b782ad3" providerId="ADAL" clId="{BDFC1998-6291-7842-A6A0-FE176D01A046}" dt="2023-12-11T12:13:42.576" v="1682" actId="20577"/>
        <pc:sldMkLst>
          <pc:docMk/>
          <pc:sldMk cId="3928975496" sldId="260"/>
        </pc:sldMkLst>
        <pc:spChg chg="mod">
          <ac:chgData name="Paxton, Fred" userId="1f5fcc9e-5e10-4954-ad4c-d3c31b782ad3" providerId="ADAL" clId="{BDFC1998-6291-7842-A6A0-FE176D01A046}" dt="2023-12-11T12:13:42.576" v="1682" actId="20577"/>
          <ac:spMkLst>
            <pc:docMk/>
            <pc:sldMk cId="3928975496" sldId="260"/>
            <ac:spMk id="3" creationId="{58BB284F-84B1-C281-5EB3-9E69EE80D6F4}"/>
          </ac:spMkLst>
        </pc:spChg>
      </pc:sldChg>
      <pc:sldChg chg="modSp mod">
        <pc:chgData name="Paxton, Fred" userId="1f5fcc9e-5e10-4954-ad4c-d3c31b782ad3" providerId="ADAL" clId="{BDFC1998-6291-7842-A6A0-FE176D01A046}" dt="2023-12-11T12:13:53.527" v="1683" actId="114"/>
        <pc:sldMkLst>
          <pc:docMk/>
          <pc:sldMk cId="2147121413" sldId="261"/>
        </pc:sldMkLst>
        <pc:spChg chg="mod">
          <ac:chgData name="Paxton, Fred" userId="1f5fcc9e-5e10-4954-ad4c-d3c31b782ad3" providerId="ADAL" clId="{BDFC1998-6291-7842-A6A0-FE176D01A046}" dt="2023-12-11T12:13:53.527" v="1683" actId="114"/>
          <ac:spMkLst>
            <pc:docMk/>
            <pc:sldMk cId="2147121413" sldId="261"/>
            <ac:spMk id="3" creationId="{E180CB49-C9B7-D015-B02A-9152DFE5E20D}"/>
          </ac:spMkLst>
        </pc:spChg>
      </pc:sldChg>
      <pc:sldChg chg="modSp mod">
        <pc:chgData name="Paxton, Fred" userId="1f5fcc9e-5e10-4954-ad4c-d3c31b782ad3" providerId="ADAL" clId="{BDFC1998-6291-7842-A6A0-FE176D01A046}" dt="2023-12-09T10:48:21.432" v="1499" actId="113"/>
        <pc:sldMkLst>
          <pc:docMk/>
          <pc:sldMk cId="829428208" sldId="262"/>
        </pc:sldMkLst>
        <pc:spChg chg="mod">
          <ac:chgData name="Paxton, Fred" userId="1f5fcc9e-5e10-4954-ad4c-d3c31b782ad3" providerId="ADAL" clId="{BDFC1998-6291-7842-A6A0-FE176D01A046}" dt="2023-12-09T10:48:21.432" v="1499" actId="113"/>
          <ac:spMkLst>
            <pc:docMk/>
            <pc:sldMk cId="829428208" sldId="262"/>
            <ac:spMk id="3" creationId="{EAEE7D68-07E7-1859-74B2-2C1BB2304827}"/>
          </ac:spMkLst>
        </pc:spChg>
      </pc:sldChg>
      <pc:sldChg chg="modSp mod">
        <pc:chgData name="Paxton, Fred" userId="1f5fcc9e-5e10-4954-ad4c-d3c31b782ad3" providerId="ADAL" clId="{BDFC1998-6291-7842-A6A0-FE176D01A046}" dt="2023-12-11T12:14:50.310" v="1726" actId="20577"/>
        <pc:sldMkLst>
          <pc:docMk/>
          <pc:sldMk cId="534286769" sldId="263"/>
        </pc:sldMkLst>
        <pc:spChg chg="mod">
          <ac:chgData name="Paxton, Fred" userId="1f5fcc9e-5e10-4954-ad4c-d3c31b782ad3" providerId="ADAL" clId="{BDFC1998-6291-7842-A6A0-FE176D01A046}" dt="2023-12-11T12:14:50.310" v="1726" actId="20577"/>
          <ac:spMkLst>
            <pc:docMk/>
            <pc:sldMk cId="534286769" sldId="263"/>
            <ac:spMk id="3" creationId="{DE13DB93-DD57-1282-8F93-1B43A59CA8D8}"/>
          </ac:spMkLst>
        </pc:spChg>
      </pc:sldChg>
      <pc:sldChg chg="modSp mod">
        <pc:chgData name="Paxton, Fred" userId="1f5fcc9e-5e10-4954-ad4c-d3c31b782ad3" providerId="ADAL" clId="{BDFC1998-6291-7842-A6A0-FE176D01A046}" dt="2023-12-09T10:44:22.402" v="1306" actId="404"/>
        <pc:sldMkLst>
          <pc:docMk/>
          <pc:sldMk cId="3248852797" sldId="264"/>
        </pc:sldMkLst>
        <pc:spChg chg="mod">
          <ac:chgData name="Paxton, Fred" userId="1f5fcc9e-5e10-4954-ad4c-d3c31b782ad3" providerId="ADAL" clId="{BDFC1998-6291-7842-A6A0-FE176D01A046}" dt="2023-12-09T10:44:22.402" v="1306" actId="404"/>
          <ac:spMkLst>
            <pc:docMk/>
            <pc:sldMk cId="3248852797" sldId="264"/>
            <ac:spMk id="2" creationId="{1AC0EC20-E235-984A-962C-395E02D99EEA}"/>
          </ac:spMkLst>
        </pc:spChg>
        <pc:graphicFrameChg chg="modGraphic">
          <ac:chgData name="Paxton, Fred" userId="1f5fcc9e-5e10-4954-ad4c-d3c31b782ad3" providerId="ADAL" clId="{BDFC1998-6291-7842-A6A0-FE176D01A046}" dt="2023-12-09T10:44:11.779" v="1302" actId="14734"/>
          <ac:graphicFrameMkLst>
            <pc:docMk/>
            <pc:sldMk cId="3248852797" sldId="264"/>
            <ac:graphicFrameMk id="5" creationId="{600517A9-E061-3B09-0622-61ACF5E6AE1F}"/>
          </ac:graphicFrameMkLst>
        </pc:graphicFrameChg>
      </pc:sldChg>
      <pc:sldChg chg="modSp mod">
        <pc:chgData name="Paxton, Fred" userId="1f5fcc9e-5e10-4954-ad4c-d3c31b782ad3" providerId="ADAL" clId="{BDFC1998-6291-7842-A6A0-FE176D01A046}" dt="2023-12-11T12:14:39.387" v="1722" actId="20577"/>
        <pc:sldMkLst>
          <pc:docMk/>
          <pc:sldMk cId="534161018" sldId="265"/>
        </pc:sldMkLst>
        <pc:spChg chg="mod">
          <ac:chgData name="Paxton, Fred" userId="1f5fcc9e-5e10-4954-ad4c-d3c31b782ad3" providerId="ADAL" clId="{BDFC1998-6291-7842-A6A0-FE176D01A046}" dt="2023-12-11T12:14:39.387" v="1722" actId="20577"/>
          <ac:spMkLst>
            <pc:docMk/>
            <pc:sldMk cId="534161018" sldId="265"/>
            <ac:spMk id="10" creationId="{361D6639-8B43-FAF5-3A88-92547888C109}"/>
          </ac:spMkLst>
        </pc:spChg>
      </pc:sldChg>
      <pc:sldChg chg="modSp mod">
        <pc:chgData name="Paxton, Fred" userId="1f5fcc9e-5e10-4954-ad4c-d3c31b782ad3" providerId="ADAL" clId="{BDFC1998-6291-7842-A6A0-FE176D01A046}" dt="2023-12-09T10:50:48.220" v="1591" actId="20577"/>
        <pc:sldMkLst>
          <pc:docMk/>
          <pc:sldMk cId="3402043431" sldId="266"/>
        </pc:sldMkLst>
        <pc:spChg chg="mod">
          <ac:chgData name="Paxton, Fred" userId="1f5fcc9e-5e10-4954-ad4c-d3c31b782ad3" providerId="ADAL" clId="{BDFC1998-6291-7842-A6A0-FE176D01A046}" dt="2023-12-09T10:50:48.220" v="1591" actId="20577"/>
          <ac:spMkLst>
            <pc:docMk/>
            <pc:sldMk cId="3402043431" sldId="266"/>
            <ac:spMk id="18" creationId="{6EC5E8A8-E261-E9D7-B1C7-125012B5B6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C279-E380-839C-4664-225D85E711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23248E2E-473D-0717-9AC1-05641BDA0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ADB71327-4149-D782-E6D7-E8B44F313FB2}"/>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5" name="Footer Placeholder 4">
            <a:extLst>
              <a:ext uri="{FF2B5EF4-FFF2-40B4-BE49-F238E27FC236}">
                <a16:creationId xmlns:a16="http://schemas.microsoft.com/office/drawing/2014/main" id="{3CD70A2F-661B-28DC-C370-9E1391C73F19}"/>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4607D5CD-F843-D79F-B65E-36CBC572B3A8}"/>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383669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8B9A-3B74-7B5D-01B7-90004727D1E5}"/>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65A852B0-9C7A-E96B-DB29-615CFD03CE1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E139313-B938-A8BA-09D4-82607D39DEF3}"/>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5" name="Footer Placeholder 4">
            <a:extLst>
              <a:ext uri="{FF2B5EF4-FFF2-40B4-BE49-F238E27FC236}">
                <a16:creationId xmlns:a16="http://schemas.microsoft.com/office/drawing/2014/main" id="{A64C407D-C2D1-7E6C-8D7B-9F6CE6ACBCB4}"/>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839D1A84-86F6-2609-60E8-F9EBC27EC4F7}"/>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344207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3CC75-7365-0290-E2B7-5F0C99DF3E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2D5078E7-8B6B-A7A8-5936-FB9A8C8049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8817447B-CB0F-0FB8-CDCD-333A92692F40}"/>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5" name="Footer Placeholder 4">
            <a:extLst>
              <a:ext uri="{FF2B5EF4-FFF2-40B4-BE49-F238E27FC236}">
                <a16:creationId xmlns:a16="http://schemas.microsoft.com/office/drawing/2014/main" id="{EF3A383A-B2DF-295E-97BA-6246B4A18406}"/>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0954EEC-2BF5-111B-353D-FD3BC50C257B}"/>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348144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A0D6-B870-0660-BE5D-D33F1F8EC13D}"/>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F017CCE5-F22C-E20C-9310-99A4BD7F91E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A27E8765-4E1A-4DAF-FF68-A809F988DB9F}"/>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5" name="Footer Placeholder 4">
            <a:extLst>
              <a:ext uri="{FF2B5EF4-FFF2-40B4-BE49-F238E27FC236}">
                <a16:creationId xmlns:a16="http://schemas.microsoft.com/office/drawing/2014/main" id="{AE119486-A98E-2EC2-45D6-1D7D2CBB5214}"/>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37D06F49-9A15-CE0D-F07E-5FD0154A70FF}"/>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371747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89E6-429F-3AFD-4DFF-0AF8A26E833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3017A0BC-D1FA-9B7C-0BCF-AC649D7BB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01B2DD4-6897-7871-7E2D-7525C47B7AFD}"/>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5" name="Footer Placeholder 4">
            <a:extLst>
              <a:ext uri="{FF2B5EF4-FFF2-40B4-BE49-F238E27FC236}">
                <a16:creationId xmlns:a16="http://schemas.microsoft.com/office/drawing/2014/main" id="{18F276A2-E0B7-F03F-2E1C-2D4C3A3F7051}"/>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6ABE07FE-02DE-A336-37C9-12C7FF0ACF31}"/>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144754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05DC-187E-171F-883E-F4C79465D447}"/>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6DBBEEFC-432C-BE45-F74E-15A965117E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ABE208AE-BF65-3BBE-89F4-4C653AF2D5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EE83E1B9-D481-8FF4-04F6-891C2FB9ADE8}"/>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6" name="Footer Placeholder 5">
            <a:extLst>
              <a:ext uri="{FF2B5EF4-FFF2-40B4-BE49-F238E27FC236}">
                <a16:creationId xmlns:a16="http://schemas.microsoft.com/office/drawing/2014/main" id="{7A201B96-5242-300A-EA16-678B3404246B}"/>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BDA8B6B-290F-B289-C43C-90B91BB5C1C9}"/>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195699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D77A-E61F-D34D-D2A8-380B602A23EB}"/>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DEE21799-3C10-6555-1A24-95EBC8D11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73E52F8-E3D5-7084-5B1D-EF6902FA75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609FA156-E099-CB1F-4F9E-5CD56E17B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BABFE-B398-DF06-D1FA-6D4B6C38FD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82C2AC11-A339-3961-CD6B-68C932E40348}"/>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8" name="Footer Placeholder 7">
            <a:extLst>
              <a:ext uri="{FF2B5EF4-FFF2-40B4-BE49-F238E27FC236}">
                <a16:creationId xmlns:a16="http://schemas.microsoft.com/office/drawing/2014/main" id="{88A77B76-838F-1651-A7A9-38F2C895AAEA}"/>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CC40712C-B2CD-A74D-2D6A-411DD7C8F3B1}"/>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1639153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100D-FA7C-6E71-64B8-3BA452A40013}"/>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693E04DB-3192-309A-E583-B6B074A99842}"/>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4" name="Footer Placeholder 3">
            <a:extLst>
              <a:ext uri="{FF2B5EF4-FFF2-40B4-BE49-F238E27FC236}">
                <a16:creationId xmlns:a16="http://schemas.microsoft.com/office/drawing/2014/main" id="{DDFF9295-43BD-410E-CEE5-6938D2F822AF}"/>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10FBD638-AA05-8D57-EFF8-853FC1AAB0FC}"/>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109976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9C69F-7FD1-4A2A-0B02-BA69571E8C5B}"/>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3" name="Footer Placeholder 2">
            <a:extLst>
              <a:ext uri="{FF2B5EF4-FFF2-40B4-BE49-F238E27FC236}">
                <a16:creationId xmlns:a16="http://schemas.microsoft.com/office/drawing/2014/main" id="{8CEAADA1-1C77-3CC0-F7CF-3932AAF72C0C}"/>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9DA870CF-8468-A29A-1A07-2785BF9457D7}"/>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336789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5D5B-5ED5-42A9-945B-8D912A60DD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182BB8E0-6DBC-6816-0E3D-70A05B8C5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F332B81C-6452-7618-B0B4-F48F14D07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65EBB4-5441-9DF8-809A-AAF5E57DCD78}"/>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6" name="Footer Placeholder 5">
            <a:extLst>
              <a:ext uri="{FF2B5EF4-FFF2-40B4-BE49-F238E27FC236}">
                <a16:creationId xmlns:a16="http://schemas.microsoft.com/office/drawing/2014/main" id="{A6DA648F-AB88-A1B6-8FA0-2A8825FD9F99}"/>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D490ACAE-BBD1-D85E-9153-511F07C038A7}"/>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364949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A967-0332-80DE-885D-D0E410AC94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2219BD35-5370-C95B-80FA-6A0774527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A1BD39E7-E7FB-07D5-5F7E-1CFB7A6E1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6AF0BB-7B63-3A01-583A-9ADFAD23D710}"/>
              </a:ext>
            </a:extLst>
          </p:cNvPr>
          <p:cNvSpPr>
            <a:spLocks noGrp="1"/>
          </p:cNvSpPr>
          <p:nvPr>
            <p:ph type="dt" sz="half" idx="10"/>
          </p:nvPr>
        </p:nvSpPr>
        <p:spPr/>
        <p:txBody>
          <a:bodyPr/>
          <a:lstStyle/>
          <a:p>
            <a:fld id="{CDC73483-994B-3145-B6CD-DE0DEDFCB9ED}" type="datetimeFigureOut">
              <a:rPr lang="en-IT" smtClean="0"/>
              <a:t>11/12/23</a:t>
            </a:fld>
            <a:endParaRPr lang="en-IT"/>
          </a:p>
        </p:txBody>
      </p:sp>
      <p:sp>
        <p:nvSpPr>
          <p:cNvPr id="6" name="Footer Placeholder 5">
            <a:extLst>
              <a:ext uri="{FF2B5EF4-FFF2-40B4-BE49-F238E27FC236}">
                <a16:creationId xmlns:a16="http://schemas.microsoft.com/office/drawing/2014/main" id="{7C58E6AE-1DC5-D271-5D1A-7339C924A5C6}"/>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DB399613-4062-ACD8-65BE-6B1D1048FD03}"/>
              </a:ext>
            </a:extLst>
          </p:cNvPr>
          <p:cNvSpPr>
            <a:spLocks noGrp="1"/>
          </p:cNvSpPr>
          <p:nvPr>
            <p:ph type="sldNum" sz="quarter" idx="12"/>
          </p:nvPr>
        </p:nvSpPr>
        <p:spPr/>
        <p:txBody>
          <a:bodyPr/>
          <a:lstStyle/>
          <a:p>
            <a:fld id="{D1723204-4939-CC4E-9ED7-C3B36D997B81}" type="slidenum">
              <a:rPr lang="en-IT" smtClean="0"/>
              <a:t>‹#›</a:t>
            </a:fld>
            <a:endParaRPr lang="en-IT"/>
          </a:p>
        </p:txBody>
      </p:sp>
    </p:spTree>
    <p:extLst>
      <p:ext uri="{BB962C8B-B14F-4D97-AF65-F5344CB8AC3E}">
        <p14:creationId xmlns:p14="http://schemas.microsoft.com/office/powerpoint/2010/main" val="4101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C5C81-9402-B1D1-FFE6-FD378AFDC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2624115F-9ADF-ED02-D4CC-0849B9D66F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74ED224A-E8A3-477F-F2A4-082BA5951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73483-994B-3145-B6CD-DE0DEDFCB9ED}" type="datetimeFigureOut">
              <a:rPr lang="en-IT" smtClean="0"/>
              <a:t>11/12/23</a:t>
            </a:fld>
            <a:endParaRPr lang="en-IT"/>
          </a:p>
        </p:txBody>
      </p:sp>
      <p:sp>
        <p:nvSpPr>
          <p:cNvPr id="5" name="Footer Placeholder 4">
            <a:extLst>
              <a:ext uri="{FF2B5EF4-FFF2-40B4-BE49-F238E27FC236}">
                <a16:creationId xmlns:a16="http://schemas.microsoft.com/office/drawing/2014/main" id="{A7F5520E-98AB-0973-BE91-6F223FFF1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5D87CCA0-F2E7-5361-090C-6E7AC693B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23204-4939-CC4E-9ED7-C3B36D997B81}" type="slidenum">
              <a:rPr lang="en-IT" smtClean="0"/>
              <a:t>‹#›</a:t>
            </a:fld>
            <a:endParaRPr lang="en-IT"/>
          </a:p>
        </p:txBody>
      </p:sp>
    </p:spTree>
    <p:extLst>
      <p:ext uri="{BB962C8B-B14F-4D97-AF65-F5344CB8AC3E}">
        <p14:creationId xmlns:p14="http://schemas.microsoft.com/office/powerpoint/2010/main" val="3779910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rongkindofgreen.org/2013/04/10/reflection-april-11-2002-venezuela-coup-and-countercoup-revolution/"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2008_Austrian_legislative_election_campaign_posters"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AEDA-835B-34DC-3CD7-8756DCF72181}"/>
              </a:ext>
            </a:extLst>
          </p:cNvPr>
          <p:cNvSpPr>
            <a:spLocks noGrp="1"/>
          </p:cNvSpPr>
          <p:nvPr>
            <p:ph type="ctrTitle"/>
          </p:nvPr>
        </p:nvSpPr>
        <p:spPr/>
        <p:txBody>
          <a:bodyPr>
            <a:normAutofit/>
          </a:bodyPr>
          <a:lstStyle/>
          <a:p>
            <a:pPr>
              <a:lnSpc>
                <a:spcPct val="150000"/>
              </a:lnSpc>
              <a:spcAft>
                <a:spcPts val="600"/>
              </a:spcAft>
            </a:pPr>
            <a:r>
              <a:rPr lang="en-GB" sz="3600" kern="100" dirty="0">
                <a:ln>
                  <a:noFill/>
                </a:ln>
                <a:solidFill>
                  <a:srgbClr val="000000"/>
                </a:solidFill>
                <a:effectLst/>
                <a:uFill>
                  <a:solidFill>
                    <a:srgbClr val="000000"/>
                  </a:solidFill>
                </a:uFill>
                <a:ea typeface="Arial Unicode MS" panose="020B0604020202020204" pitchFamily="34" charset="-128"/>
                <a:cs typeface="Arial Unicode MS" panose="020B0604020202020204" pitchFamily="34" charset="-128"/>
              </a:rPr>
              <a:t>The Impact of Populist Parties in Government</a:t>
            </a:r>
            <a:endParaRPr lang="en-IT" sz="9600" dirty="0"/>
          </a:p>
        </p:txBody>
      </p:sp>
      <p:sp>
        <p:nvSpPr>
          <p:cNvPr id="3" name="Subtitle 2">
            <a:extLst>
              <a:ext uri="{FF2B5EF4-FFF2-40B4-BE49-F238E27FC236}">
                <a16:creationId xmlns:a16="http://schemas.microsoft.com/office/drawing/2014/main" id="{13D5DDB1-D9D7-9B35-4903-29452875EED9}"/>
              </a:ext>
            </a:extLst>
          </p:cNvPr>
          <p:cNvSpPr>
            <a:spLocks noGrp="1"/>
          </p:cNvSpPr>
          <p:nvPr>
            <p:ph type="subTitle" idx="1"/>
          </p:nvPr>
        </p:nvSpPr>
        <p:spPr/>
        <p:txBody>
          <a:bodyPr/>
          <a:lstStyle/>
          <a:p>
            <a:endParaRPr lang="en-GB" sz="2400" kern="100" dirty="0">
              <a:ln>
                <a:noFill/>
              </a:ln>
              <a:solidFill>
                <a:srgbClr val="000000"/>
              </a:solidFill>
              <a:effectLst/>
              <a:uFill>
                <a:solidFill>
                  <a:srgbClr val="000000"/>
                </a:solidFill>
              </a:uFill>
              <a:latin typeface="+mj-lt"/>
              <a:ea typeface="Arial Unicode MS" panose="020B0604020202020204" pitchFamily="34" charset="-128"/>
              <a:cs typeface="Arial Unicode MS" panose="020B0604020202020204" pitchFamily="34" charset="-128"/>
            </a:endParaRPr>
          </a:p>
          <a:p>
            <a:r>
              <a:rPr lang="en-GB" sz="2400" kern="100" dirty="0">
                <a:ln>
                  <a:noFill/>
                </a:ln>
                <a:solidFill>
                  <a:srgbClr val="000000"/>
                </a:solidFill>
                <a:effectLst/>
                <a:uFill>
                  <a:solidFill>
                    <a:srgbClr val="000000"/>
                  </a:solidFill>
                </a:uFill>
                <a:latin typeface="+mj-lt"/>
                <a:ea typeface="Arial Unicode MS" panose="020B0604020202020204" pitchFamily="34" charset="-128"/>
                <a:cs typeface="Arial Unicode MS" panose="020B0604020202020204" pitchFamily="34" charset="-128"/>
              </a:rPr>
              <a:t>Fred Paxton</a:t>
            </a:r>
            <a:endParaRPr lang="en-IT" dirty="0">
              <a:latin typeface="+mj-lt"/>
            </a:endParaRPr>
          </a:p>
        </p:txBody>
      </p:sp>
      <p:sp>
        <p:nvSpPr>
          <p:cNvPr id="5" name="TextBox 4">
            <a:extLst>
              <a:ext uri="{FF2B5EF4-FFF2-40B4-BE49-F238E27FC236}">
                <a16:creationId xmlns:a16="http://schemas.microsoft.com/office/drawing/2014/main" id="{6303B346-DB7F-4EE3-9C44-FDDD200B37AA}"/>
              </a:ext>
            </a:extLst>
          </p:cNvPr>
          <p:cNvSpPr txBox="1"/>
          <p:nvPr/>
        </p:nvSpPr>
        <p:spPr>
          <a:xfrm>
            <a:off x="240847" y="248335"/>
            <a:ext cx="7727496" cy="369332"/>
          </a:xfrm>
          <a:prstGeom prst="rect">
            <a:avLst/>
          </a:prstGeom>
          <a:noFill/>
        </p:spPr>
        <p:txBody>
          <a:bodyPr wrap="square">
            <a:spAutoFit/>
          </a:bodyPr>
          <a:lstStyle/>
          <a:p>
            <a:r>
              <a:rPr lang="en-GB" sz="1800" kern="100" dirty="0">
                <a:ln>
                  <a:noFill/>
                </a:ln>
                <a:solidFill>
                  <a:srgbClr val="000000"/>
                </a:solidFill>
                <a:effectLst/>
                <a:uFill>
                  <a:solidFill>
                    <a:srgbClr val="000000"/>
                  </a:solidFill>
                </a:uFill>
                <a:latin typeface="+mj-lt"/>
                <a:ea typeface="Arial Unicode MS" panose="020B0604020202020204" pitchFamily="34" charset="-128"/>
                <a:cs typeface="Arial Unicode MS" panose="020B0604020202020204" pitchFamily="34" charset="-128"/>
              </a:rPr>
              <a:t>Populism: An Introduction (Edited by Robert A. Huber &amp; Michael Jankowski)</a:t>
            </a:r>
            <a:endParaRPr lang="en-IT" dirty="0"/>
          </a:p>
        </p:txBody>
      </p:sp>
    </p:spTree>
    <p:extLst>
      <p:ext uri="{BB962C8B-B14F-4D97-AF65-F5344CB8AC3E}">
        <p14:creationId xmlns:p14="http://schemas.microsoft.com/office/powerpoint/2010/main" val="198055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EC20-E235-984A-962C-395E02D99EEA}"/>
              </a:ext>
            </a:extLst>
          </p:cNvPr>
          <p:cNvSpPr>
            <a:spLocks noGrp="1"/>
          </p:cNvSpPr>
          <p:nvPr>
            <p:ph type="title"/>
          </p:nvPr>
        </p:nvSpPr>
        <p:spPr/>
        <p:txBody>
          <a:bodyPr>
            <a:normAutofit fontScale="90000"/>
          </a:bodyPr>
          <a:lstStyle/>
          <a:p>
            <a:r>
              <a:rPr lang="en-IT" dirty="0"/>
              <a:t>Cordon Sanitaire: </a:t>
            </a:r>
            <a:br>
              <a:rPr lang="en-IT" dirty="0"/>
            </a:br>
            <a:r>
              <a:rPr lang="en-IT" sz="3600" dirty="0"/>
              <a:t>debate on whether to include populist parties in government</a:t>
            </a:r>
            <a:endParaRPr lang="en-IT" dirty="0"/>
          </a:p>
        </p:txBody>
      </p:sp>
      <p:graphicFrame>
        <p:nvGraphicFramePr>
          <p:cNvPr id="5" name="Content Placeholder 4">
            <a:extLst>
              <a:ext uri="{FF2B5EF4-FFF2-40B4-BE49-F238E27FC236}">
                <a16:creationId xmlns:a16="http://schemas.microsoft.com/office/drawing/2014/main" id="{600517A9-E061-3B09-0622-61ACF5E6AE1F}"/>
              </a:ext>
            </a:extLst>
          </p:cNvPr>
          <p:cNvGraphicFramePr>
            <a:graphicFrameLocks noGrp="1"/>
          </p:cNvGraphicFramePr>
          <p:nvPr>
            <p:ph idx="1"/>
            <p:extLst>
              <p:ext uri="{D42A27DB-BD31-4B8C-83A1-F6EECF244321}">
                <p14:modId xmlns:p14="http://schemas.microsoft.com/office/powerpoint/2010/main" val="1326000989"/>
              </p:ext>
            </p:extLst>
          </p:nvPr>
        </p:nvGraphicFramePr>
        <p:xfrm>
          <a:off x="838200" y="1825624"/>
          <a:ext cx="10515600" cy="2355241"/>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886497"/>
                    </a:ext>
                  </a:extLst>
                </a:gridCol>
                <a:gridCol w="5257800">
                  <a:extLst>
                    <a:ext uri="{9D8B030D-6E8A-4147-A177-3AD203B41FA5}">
                      <a16:colId xmlns:a16="http://schemas.microsoft.com/office/drawing/2014/main" val="1932530888"/>
                    </a:ext>
                  </a:extLst>
                </a:gridCol>
              </a:tblGrid>
              <a:tr h="841376">
                <a:tc>
                  <a:txBody>
                    <a:bodyPr/>
                    <a:lstStyle/>
                    <a:p>
                      <a:r>
                        <a:rPr lang="en-IT" sz="3200" dirty="0"/>
                        <a:t>Reasons to include</a:t>
                      </a:r>
                    </a:p>
                  </a:txBody>
                  <a:tcPr/>
                </a:tc>
                <a:tc>
                  <a:txBody>
                    <a:bodyPr/>
                    <a:lstStyle/>
                    <a:p>
                      <a:r>
                        <a:rPr lang="en-IT" sz="3200" dirty="0"/>
                        <a:t>Reasons to exclude</a:t>
                      </a:r>
                    </a:p>
                  </a:txBody>
                  <a:tcPr/>
                </a:tc>
                <a:extLst>
                  <a:ext uri="{0D108BD9-81ED-4DB2-BD59-A6C34878D82A}">
                    <a16:rowId xmlns:a16="http://schemas.microsoft.com/office/drawing/2014/main" val="4005420659"/>
                  </a:ext>
                </a:extLst>
              </a:tr>
              <a:tr h="1513865">
                <a:tc>
                  <a:txBody>
                    <a:bodyPr/>
                    <a:lstStyle/>
                    <a:p>
                      <a:endParaRPr lang="en-IT" sz="3200" dirty="0"/>
                    </a:p>
                  </a:txBody>
                  <a:tcPr/>
                </a:tc>
                <a:tc>
                  <a:txBody>
                    <a:bodyPr/>
                    <a:lstStyle/>
                    <a:p>
                      <a:endParaRPr lang="en-IT" sz="3200" dirty="0"/>
                    </a:p>
                  </a:txBody>
                  <a:tcPr/>
                </a:tc>
                <a:extLst>
                  <a:ext uri="{0D108BD9-81ED-4DB2-BD59-A6C34878D82A}">
                    <a16:rowId xmlns:a16="http://schemas.microsoft.com/office/drawing/2014/main" val="1650782472"/>
                  </a:ext>
                </a:extLst>
              </a:tr>
            </a:tbl>
          </a:graphicData>
        </a:graphic>
      </p:graphicFrame>
    </p:spTree>
    <p:extLst>
      <p:ext uri="{BB962C8B-B14F-4D97-AF65-F5344CB8AC3E}">
        <p14:creationId xmlns:p14="http://schemas.microsoft.com/office/powerpoint/2010/main" val="324885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067D-6716-6C89-39D2-BF54076E8914}"/>
              </a:ext>
            </a:extLst>
          </p:cNvPr>
          <p:cNvSpPr>
            <a:spLocks noGrp="1"/>
          </p:cNvSpPr>
          <p:nvPr>
            <p:ph type="title"/>
          </p:nvPr>
        </p:nvSpPr>
        <p:spPr/>
        <p:txBody>
          <a:bodyPr/>
          <a:lstStyle/>
          <a:p>
            <a:r>
              <a:rPr lang="en-IT" dirty="0"/>
              <a:t>Lecture review</a:t>
            </a:r>
          </a:p>
        </p:txBody>
      </p:sp>
      <p:sp>
        <p:nvSpPr>
          <p:cNvPr id="3" name="Content Placeholder 2">
            <a:extLst>
              <a:ext uri="{FF2B5EF4-FFF2-40B4-BE49-F238E27FC236}">
                <a16:creationId xmlns:a16="http://schemas.microsoft.com/office/drawing/2014/main" id="{CF9F5D5B-AB33-BED2-5814-8DFF130D9796}"/>
              </a:ext>
            </a:extLst>
          </p:cNvPr>
          <p:cNvSpPr>
            <a:spLocks noGrp="1"/>
          </p:cNvSpPr>
          <p:nvPr>
            <p:ph idx="1"/>
          </p:nvPr>
        </p:nvSpPr>
        <p:spPr/>
        <p:txBody>
          <a:bodyPr/>
          <a:lstStyle/>
          <a:p>
            <a:r>
              <a:rPr lang="en-IT" dirty="0"/>
              <a:t>The rise of populist parties into power</a:t>
            </a:r>
          </a:p>
          <a:p>
            <a:r>
              <a:rPr lang="en-GB" dirty="0"/>
              <a:t>Challenges faced by populist parties in government </a:t>
            </a:r>
          </a:p>
          <a:p>
            <a:r>
              <a:rPr lang="en-GB" dirty="0"/>
              <a:t>The policy impact of populist parties in government</a:t>
            </a:r>
          </a:p>
          <a:p>
            <a:r>
              <a:rPr lang="en-GB" dirty="0"/>
              <a:t>The democratic impact of populist parties in government</a:t>
            </a:r>
          </a:p>
          <a:p>
            <a:r>
              <a:rPr lang="en-GB" dirty="0"/>
              <a:t>Explaining variations in impact </a:t>
            </a:r>
          </a:p>
          <a:p>
            <a:endParaRPr lang="en-IT" dirty="0"/>
          </a:p>
        </p:txBody>
      </p:sp>
    </p:spTree>
    <p:extLst>
      <p:ext uri="{BB962C8B-B14F-4D97-AF65-F5344CB8AC3E}">
        <p14:creationId xmlns:p14="http://schemas.microsoft.com/office/powerpoint/2010/main" val="333981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AA66-2E20-D5BA-17CE-2E2D21696C57}"/>
              </a:ext>
            </a:extLst>
          </p:cNvPr>
          <p:cNvSpPr>
            <a:spLocks noGrp="1"/>
          </p:cNvSpPr>
          <p:nvPr>
            <p:ph type="title"/>
          </p:nvPr>
        </p:nvSpPr>
        <p:spPr/>
        <p:txBody>
          <a:bodyPr/>
          <a:lstStyle/>
          <a:p>
            <a:r>
              <a:rPr lang="en-IT" dirty="0"/>
              <a:t>Lecture plan</a:t>
            </a:r>
          </a:p>
        </p:txBody>
      </p:sp>
      <p:sp>
        <p:nvSpPr>
          <p:cNvPr id="3" name="Content Placeholder 2">
            <a:extLst>
              <a:ext uri="{FF2B5EF4-FFF2-40B4-BE49-F238E27FC236}">
                <a16:creationId xmlns:a16="http://schemas.microsoft.com/office/drawing/2014/main" id="{2E631D9A-B34C-5AA6-8FAB-A3DFA5069D23}"/>
              </a:ext>
            </a:extLst>
          </p:cNvPr>
          <p:cNvSpPr>
            <a:spLocks noGrp="1"/>
          </p:cNvSpPr>
          <p:nvPr>
            <p:ph idx="1"/>
          </p:nvPr>
        </p:nvSpPr>
        <p:spPr/>
        <p:txBody>
          <a:bodyPr/>
          <a:lstStyle/>
          <a:p>
            <a:r>
              <a:rPr lang="en-IT" dirty="0"/>
              <a:t>The rise of populist parties into power</a:t>
            </a:r>
          </a:p>
          <a:p>
            <a:r>
              <a:rPr lang="en-GB" dirty="0"/>
              <a:t>Challenges faced by populist parties in government </a:t>
            </a:r>
          </a:p>
          <a:p>
            <a:r>
              <a:rPr lang="en-GB" dirty="0"/>
              <a:t>The policy impact of populist parties in government</a:t>
            </a:r>
          </a:p>
          <a:p>
            <a:r>
              <a:rPr lang="en-GB" dirty="0"/>
              <a:t>The democratic impact of populist parties in government</a:t>
            </a:r>
          </a:p>
          <a:p>
            <a:r>
              <a:rPr lang="en-GB" dirty="0"/>
              <a:t>Explaining variations in impact </a:t>
            </a:r>
          </a:p>
          <a:p>
            <a:endParaRPr lang="en-IT" dirty="0"/>
          </a:p>
        </p:txBody>
      </p:sp>
    </p:spTree>
    <p:extLst>
      <p:ext uri="{BB962C8B-B14F-4D97-AF65-F5344CB8AC3E}">
        <p14:creationId xmlns:p14="http://schemas.microsoft.com/office/powerpoint/2010/main" val="14208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8F84-0B50-9FCE-0D15-D1C3A870D0AF}"/>
              </a:ext>
            </a:extLst>
          </p:cNvPr>
          <p:cNvSpPr>
            <a:spLocks noGrp="1"/>
          </p:cNvSpPr>
          <p:nvPr>
            <p:ph type="title"/>
          </p:nvPr>
        </p:nvSpPr>
        <p:spPr>
          <a:xfrm>
            <a:off x="762000" y="1138036"/>
            <a:ext cx="5863772" cy="1402470"/>
          </a:xfrm>
        </p:spPr>
        <p:txBody>
          <a:bodyPr anchor="t">
            <a:normAutofit/>
          </a:bodyPr>
          <a:lstStyle/>
          <a:p>
            <a:r>
              <a:rPr lang="en-IT" sz="3200"/>
              <a:t>The rise of populist parties into power</a:t>
            </a:r>
          </a:p>
        </p:txBody>
      </p:sp>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966681-2AF9-7CB8-53AC-F4EA77EC215D}"/>
              </a:ext>
            </a:extLst>
          </p:cNvPr>
          <p:cNvSpPr>
            <a:spLocks noGrp="1"/>
          </p:cNvSpPr>
          <p:nvPr>
            <p:ph idx="1"/>
          </p:nvPr>
        </p:nvSpPr>
        <p:spPr>
          <a:xfrm>
            <a:off x="762000" y="2551176"/>
            <a:ext cx="5863772" cy="3591207"/>
          </a:xfrm>
        </p:spPr>
        <p:txBody>
          <a:bodyPr>
            <a:normAutofit/>
          </a:bodyPr>
          <a:lstStyle/>
          <a:p>
            <a:r>
              <a:rPr lang="en-IT" sz="2000" dirty="0"/>
              <a:t>Increasing number of populists in government across the globe</a:t>
            </a:r>
          </a:p>
          <a:p>
            <a:r>
              <a:rPr lang="en-IT" sz="2000" dirty="0"/>
              <a:t>Populists have gained support due to a </a:t>
            </a:r>
            <a:r>
              <a:rPr lang="en-IT" sz="2000" b="1" dirty="0"/>
              <a:t>crisis of representation</a:t>
            </a:r>
          </a:p>
          <a:p>
            <a:r>
              <a:rPr lang="en-GB" sz="2000" dirty="0"/>
              <a:t>Different ideological varieties of populism (right or left-wing) have responded to the crisis with distinct strategies</a:t>
            </a:r>
          </a:p>
          <a:p>
            <a:pPr lvl="1"/>
            <a:r>
              <a:rPr lang="en-GB" sz="1600" b="1" dirty="0"/>
              <a:t>Right-wing populists </a:t>
            </a:r>
            <a:r>
              <a:rPr lang="en-GB" sz="1600" dirty="0"/>
              <a:t>have politicized the cultural dimension of politics (e.g. immigration, multiculturalism, EU)</a:t>
            </a:r>
          </a:p>
          <a:p>
            <a:pPr lvl="1"/>
            <a:r>
              <a:rPr lang="en-GB" sz="1600" b="1" dirty="0"/>
              <a:t>Left-wing populists </a:t>
            </a:r>
            <a:r>
              <a:rPr lang="en-GB" sz="1600" dirty="0"/>
              <a:t>have adopted distinctive positions on economic issues, in contrast to the mainstream parties who have converged on many similar stances</a:t>
            </a:r>
            <a:endParaRPr lang="en-IT" sz="2000" dirty="0"/>
          </a:p>
        </p:txBody>
      </p:sp>
      <p:pic>
        <p:nvPicPr>
          <p:cNvPr id="5" name="Picture 4">
            <a:extLst>
              <a:ext uri="{FF2B5EF4-FFF2-40B4-BE49-F238E27FC236}">
                <a16:creationId xmlns:a16="http://schemas.microsoft.com/office/drawing/2014/main" id="{4D5F2C08-FC4A-0210-0DAC-C65730FE9D80}"/>
              </a:ext>
            </a:extLst>
          </p:cNvPr>
          <p:cNvPicPr>
            <a:picLocks noChangeAspect="1"/>
          </p:cNvPicPr>
          <p:nvPr/>
        </p:nvPicPr>
        <p:blipFill rotWithShape="1">
          <a:blip r:embed="rId2">
            <a:extLst>
              <a:ext uri="{28A0092B-C50C-407E-A947-70E740481C1C}">
                <a14:useLocalDpi xmlns:a14="http://schemas.microsoft.com/office/drawing/2010/main" val="0"/>
              </a:ext>
            </a:extLst>
          </a:blip>
          <a:srcRect t="43847"/>
          <a:stretch/>
        </p:blipFill>
        <p:spPr>
          <a:xfrm>
            <a:off x="7502070" y="1839271"/>
            <a:ext cx="3811747" cy="2140410"/>
          </a:xfrm>
          <a:prstGeom prst="rect">
            <a:avLst/>
          </a:prstGeom>
        </p:spPr>
      </p:pic>
      <p:pic>
        <p:nvPicPr>
          <p:cNvPr id="4" name="Picture 3">
            <a:extLst>
              <a:ext uri="{FF2B5EF4-FFF2-40B4-BE49-F238E27FC236}">
                <a16:creationId xmlns:a16="http://schemas.microsoft.com/office/drawing/2014/main" id="{FBD4CA04-86AE-965A-DD6E-8C410E7E63D6}"/>
              </a:ext>
            </a:extLst>
          </p:cNvPr>
          <p:cNvPicPr>
            <a:picLocks noChangeAspect="1"/>
          </p:cNvPicPr>
          <p:nvPr/>
        </p:nvPicPr>
        <p:blipFill rotWithShape="1">
          <a:blip r:embed="rId2">
            <a:extLst>
              <a:ext uri="{28A0092B-C50C-407E-A947-70E740481C1C}">
                <a14:useLocalDpi xmlns:a14="http://schemas.microsoft.com/office/drawing/2010/main" val="0"/>
              </a:ext>
            </a:extLst>
          </a:blip>
          <a:srcRect b="55059"/>
          <a:stretch/>
        </p:blipFill>
        <p:spPr>
          <a:xfrm>
            <a:off x="7502070" y="4185514"/>
            <a:ext cx="3811745" cy="1713036"/>
          </a:xfrm>
          <a:prstGeom prst="rect">
            <a:avLst/>
          </a:prstGeom>
        </p:spPr>
      </p:pic>
    </p:spTree>
    <p:extLst>
      <p:ext uri="{BB962C8B-B14F-4D97-AF65-F5344CB8AC3E}">
        <p14:creationId xmlns:p14="http://schemas.microsoft.com/office/powerpoint/2010/main" val="168988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1104-2EFF-ED51-01E5-228374935E1D}"/>
              </a:ext>
            </a:extLst>
          </p:cNvPr>
          <p:cNvSpPr>
            <a:spLocks noGrp="1"/>
          </p:cNvSpPr>
          <p:nvPr>
            <p:ph type="title"/>
          </p:nvPr>
        </p:nvSpPr>
        <p:spPr/>
        <p:txBody>
          <a:bodyPr>
            <a:normAutofit/>
          </a:bodyPr>
          <a:lstStyle/>
          <a:p>
            <a:r>
              <a:rPr lang="en-GB" dirty="0"/>
              <a:t>Challenges faced by populist parties in government </a:t>
            </a:r>
            <a:endParaRPr lang="en-IT" dirty="0"/>
          </a:p>
        </p:txBody>
      </p:sp>
      <p:sp>
        <p:nvSpPr>
          <p:cNvPr id="3" name="Content Placeholder 2">
            <a:extLst>
              <a:ext uri="{FF2B5EF4-FFF2-40B4-BE49-F238E27FC236}">
                <a16:creationId xmlns:a16="http://schemas.microsoft.com/office/drawing/2014/main" id="{58BB284F-84B1-C281-5EB3-9E69EE80D6F4}"/>
              </a:ext>
            </a:extLst>
          </p:cNvPr>
          <p:cNvSpPr>
            <a:spLocks noGrp="1"/>
          </p:cNvSpPr>
          <p:nvPr>
            <p:ph idx="1"/>
          </p:nvPr>
        </p:nvSpPr>
        <p:spPr/>
        <p:txBody>
          <a:bodyPr>
            <a:normAutofit lnSpcReduction="10000"/>
          </a:bodyPr>
          <a:lstStyle/>
          <a:p>
            <a:r>
              <a:rPr lang="en-IT" dirty="0"/>
              <a:t>‘Inclusion-moderation’</a:t>
            </a:r>
          </a:p>
          <a:p>
            <a:pPr lvl="1"/>
            <a:r>
              <a:rPr lang="en-IT" dirty="0"/>
              <a:t>Government responsibility may tame the radicalism of populist parties (although empirical evidence is mixed), as they must focus on policy delivery, and may have to collaborate with other parties in coalitions </a:t>
            </a:r>
          </a:p>
          <a:p>
            <a:r>
              <a:rPr lang="en-IT" dirty="0"/>
              <a:t>Organisational challenges</a:t>
            </a:r>
          </a:p>
          <a:p>
            <a:pPr lvl="1"/>
            <a:r>
              <a:rPr lang="en-IT" dirty="0"/>
              <a:t>Moderating in government, and failing to deliver on promises, may alienate supporters</a:t>
            </a:r>
          </a:p>
          <a:p>
            <a:pPr lvl="1"/>
            <a:r>
              <a:rPr lang="en-IT" dirty="0"/>
              <a:t>Lack of experienced personnel, and an over-reliance on a charismatic leader, may lead to incompetent governing performances</a:t>
            </a:r>
          </a:p>
          <a:p>
            <a:r>
              <a:rPr lang="en-IT" dirty="0"/>
              <a:t>Electoral consequences of governing</a:t>
            </a:r>
          </a:p>
          <a:p>
            <a:pPr lvl="1"/>
            <a:r>
              <a:rPr lang="en-IT" dirty="0"/>
              <a:t>Some populist parties have suffered significant electoral losses after participating in government (but not all of them)</a:t>
            </a:r>
          </a:p>
          <a:p>
            <a:pPr lvl="1"/>
            <a:endParaRPr lang="en-IT" dirty="0"/>
          </a:p>
        </p:txBody>
      </p:sp>
    </p:spTree>
    <p:extLst>
      <p:ext uri="{BB962C8B-B14F-4D97-AF65-F5344CB8AC3E}">
        <p14:creationId xmlns:p14="http://schemas.microsoft.com/office/powerpoint/2010/main" val="392897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0E79-7575-176E-48FF-5668FEA4289B}"/>
              </a:ext>
            </a:extLst>
          </p:cNvPr>
          <p:cNvSpPr>
            <a:spLocks noGrp="1"/>
          </p:cNvSpPr>
          <p:nvPr>
            <p:ph type="title"/>
          </p:nvPr>
        </p:nvSpPr>
        <p:spPr/>
        <p:txBody>
          <a:bodyPr>
            <a:normAutofit/>
          </a:bodyPr>
          <a:lstStyle/>
          <a:p>
            <a:r>
              <a:rPr lang="en-GB" dirty="0"/>
              <a:t>The policy impact of populist parties in government</a:t>
            </a:r>
            <a:endParaRPr lang="en-IT" dirty="0"/>
          </a:p>
        </p:txBody>
      </p:sp>
      <p:sp>
        <p:nvSpPr>
          <p:cNvPr id="3" name="Content Placeholder 2">
            <a:extLst>
              <a:ext uri="{FF2B5EF4-FFF2-40B4-BE49-F238E27FC236}">
                <a16:creationId xmlns:a16="http://schemas.microsoft.com/office/drawing/2014/main" id="{E180CB49-C9B7-D015-B02A-9152DFE5E20D}"/>
              </a:ext>
            </a:extLst>
          </p:cNvPr>
          <p:cNvSpPr>
            <a:spLocks noGrp="1"/>
          </p:cNvSpPr>
          <p:nvPr>
            <p:ph idx="1"/>
          </p:nvPr>
        </p:nvSpPr>
        <p:spPr/>
        <p:txBody>
          <a:bodyPr/>
          <a:lstStyle/>
          <a:p>
            <a:r>
              <a:rPr lang="en-IT" dirty="0"/>
              <a:t>Immigration policies</a:t>
            </a:r>
          </a:p>
          <a:p>
            <a:pPr lvl="1"/>
            <a:r>
              <a:rPr lang="en-IT" dirty="0"/>
              <a:t>Governments involving right-wing populists have produced more restrictive immigration policies (</a:t>
            </a:r>
            <a:r>
              <a:rPr lang="en-IT" i="1" dirty="0"/>
              <a:t>N.B. so have many without the populists’ involvement</a:t>
            </a:r>
            <a:r>
              <a:rPr lang="en-IT" dirty="0"/>
              <a:t>)</a:t>
            </a:r>
          </a:p>
          <a:p>
            <a:r>
              <a:rPr lang="en-IT" dirty="0"/>
              <a:t>Socioeconomic policies</a:t>
            </a:r>
          </a:p>
          <a:p>
            <a:pPr lvl="1"/>
            <a:r>
              <a:rPr lang="en-IT" dirty="0"/>
              <a:t>Governments involving left-wing populists have aimed to address economic inequality through greater government intervention</a:t>
            </a:r>
          </a:p>
          <a:p>
            <a:r>
              <a:rPr lang="en-IT" dirty="0"/>
              <a:t>Policy changes at sub-national levels of government</a:t>
            </a:r>
          </a:p>
          <a:p>
            <a:pPr lvl="1"/>
            <a:r>
              <a:rPr lang="en-IT" dirty="0"/>
              <a:t>Populists have also influenced changes at the local level of government, e.g. culture, immigration, law and order, administrative reforms</a:t>
            </a:r>
          </a:p>
        </p:txBody>
      </p:sp>
    </p:spTree>
    <p:extLst>
      <p:ext uri="{BB962C8B-B14F-4D97-AF65-F5344CB8AC3E}">
        <p14:creationId xmlns:p14="http://schemas.microsoft.com/office/powerpoint/2010/main" val="214712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A3BA-CB01-6B0D-049A-E2C36E42914D}"/>
              </a:ext>
            </a:extLst>
          </p:cNvPr>
          <p:cNvSpPr>
            <a:spLocks noGrp="1"/>
          </p:cNvSpPr>
          <p:nvPr>
            <p:ph type="title"/>
          </p:nvPr>
        </p:nvSpPr>
        <p:spPr/>
        <p:txBody>
          <a:bodyPr>
            <a:normAutofit/>
          </a:bodyPr>
          <a:lstStyle/>
          <a:p>
            <a:r>
              <a:rPr lang="en-GB" dirty="0"/>
              <a:t>The democratic impact of populist parties in government</a:t>
            </a:r>
            <a:endParaRPr lang="en-IT" dirty="0"/>
          </a:p>
        </p:txBody>
      </p:sp>
      <p:sp>
        <p:nvSpPr>
          <p:cNvPr id="3" name="Content Placeholder 2">
            <a:extLst>
              <a:ext uri="{FF2B5EF4-FFF2-40B4-BE49-F238E27FC236}">
                <a16:creationId xmlns:a16="http://schemas.microsoft.com/office/drawing/2014/main" id="{EAEE7D68-07E7-1859-74B2-2C1BB2304827}"/>
              </a:ext>
            </a:extLst>
          </p:cNvPr>
          <p:cNvSpPr>
            <a:spLocks noGrp="1"/>
          </p:cNvSpPr>
          <p:nvPr>
            <p:ph idx="1"/>
          </p:nvPr>
        </p:nvSpPr>
        <p:spPr/>
        <p:txBody>
          <a:bodyPr>
            <a:normAutofit fontScale="92500"/>
          </a:bodyPr>
          <a:lstStyle/>
          <a:p>
            <a:r>
              <a:rPr lang="en-IT" dirty="0"/>
              <a:t>Different perspectives on the effects of populism on democratic functioning (‘</a:t>
            </a:r>
            <a:r>
              <a:rPr lang="en-IT" b="1" dirty="0"/>
              <a:t>threat</a:t>
            </a:r>
            <a:r>
              <a:rPr lang="en-IT" dirty="0"/>
              <a:t>’ vs. ‘</a:t>
            </a:r>
            <a:r>
              <a:rPr lang="en-IT" b="1" dirty="0"/>
              <a:t>corrective</a:t>
            </a:r>
            <a:r>
              <a:rPr lang="en-IT" dirty="0"/>
              <a:t>’)</a:t>
            </a:r>
          </a:p>
          <a:p>
            <a:r>
              <a:rPr lang="en-IT" dirty="0"/>
              <a:t>Corruption</a:t>
            </a:r>
          </a:p>
          <a:p>
            <a:pPr lvl="1"/>
            <a:r>
              <a:rPr lang="en-IT" dirty="0"/>
              <a:t>While in opposition they thrive on promising to challenge corruption, in government the situation has tended to worsen (e.g. </a:t>
            </a:r>
            <a:r>
              <a:rPr lang="en-GB" dirty="0"/>
              <a:t>Venezuela of Chávez and Maduro)</a:t>
            </a:r>
          </a:p>
          <a:p>
            <a:r>
              <a:rPr lang="en-GB" dirty="0"/>
              <a:t>Democratic safeguards</a:t>
            </a:r>
          </a:p>
          <a:p>
            <a:pPr lvl="1"/>
            <a:r>
              <a:rPr lang="en-GB" dirty="0"/>
              <a:t>Contradicting the principles of liberal democracy (rule of law, protection of individual and minority rights) in Europe and Latin America </a:t>
            </a:r>
          </a:p>
          <a:p>
            <a:r>
              <a:rPr lang="en-IT" dirty="0"/>
              <a:t>Benefits</a:t>
            </a:r>
          </a:p>
          <a:p>
            <a:pPr lvl="1"/>
            <a:r>
              <a:rPr lang="en-IT" dirty="0"/>
              <a:t>Some evidence of incrased electoral turnout, equality of participation, decline in democratic dissatisfaction, increase in political trust (depending on context)</a:t>
            </a:r>
          </a:p>
        </p:txBody>
      </p:sp>
    </p:spTree>
    <p:extLst>
      <p:ext uri="{BB962C8B-B14F-4D97-AF65-F5344CB8AC3E}">
        <p14:creationId xmlns:p14="http://schemas.microsoft.com/office/powerpoint/2010/main" val="82942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1EC3-8C0D-8B76-952F-D2D04D2BC4A9}"/>
              </a:ext>
            </a:extLst>
          </p:cNvPr>
          <p:cNvSpPr>
            <a:spLocks noGrp="1"/>
          </p:cNvSpPr>
          <p:nvPr>
            <p:ph type="title"/>
          </p:nvPr>
        </p:nvSpPr>
        <p:spPr>
          <a:xfrm>
            <a:off x="5868557" y="1138036"/>
            <a:ext cx="5444382" cy="1402470"/>
          </a:xfrm>
        </p:spPr>
        <p:txBody>
          <a:bodyPr anchor="t">
            <a:normAutofit/>
          </a:bodyPr>
          <a:lstStyle/>
          <a:p>
            <a:r>
              <a:rPr lang="en-IT" sz="3000" dirty="0"/>
              <a:t>Hugo Chávez: </a:t>
            </a:r>
            <a:br>
              <a:rPr lang="en-IT" sz="3000" dirty="0"/>
            </a:br>
            <a:r>
              <a:rPr lang="en-GB" sz="3000" dirty="0"/>
              <a:t>The consequences of populism in power for democracy</a:t>
            </a:r>
            <a:r>
              <a:rPr lang="en-IT" sz="3000" dirty="0"/>
              <a:t> </a:t>
            </a:r>
          </a:p>
        </p:txBody>
      </p:sp>
      <p:pic>
        <p:nvPicPr>
          <p:cNvPr id="5" name="Content Placeholder 4" descr="A person raising his hand in a crowd&#10;&#10;Description automatically generated">
            <a:extLst>
              <a:ext uri="{FF2B5EF4-FFF2-40B4-BE49-F238E27FC236}">
                <a16:creationId xmlns:a16="http://schemas.microsoft.com/office/drawing/2014/main" id="{79D64D63-4278-6056-DAD4-83D2978A056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703"/>
          <a:stretch/>
        </p:blipFill>
        <p:spPr>
          <a:xfrm>
            <a:off x="-1" y="10"/>
            <a:ext cx="5151179" cy="6857990"/>
          </a:xfrm>
          <a:prstGeom prst="rect">
            <a:avLst/>
          </a:prstGeom>
        </p:spPr>
      </p:pic>
      <p:cxnSp>
        <p:nvCxnSpPr>
          <p:cNvPr id="13" name="Straight Connector 1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361D6639-8B43-FAF5-3A88-92547888C109}"/>
              </a:ext>
            </a:extLst>
          </p:cNvPr>
          <p:cNvSpPr>
            <a:spLocks noGrp="1"/>
          </p:cNvSpPr>
          <p:nvPr>
            <p:ph idx="1"/>
          </p:nvPr>
        </p:nvSpPr>
        <p:spPr>
          <a:xfrm>
            <a:off x="5868557" y="2551176"/>
            <a:ext cx="5444382" cy="3591207"/>
          </a:xfrm>
        </p:spPr>
        <p:txBody>
          <a:bodyPr>
            <a:normAutofit lnSpcReduction="10000"/>
          </a:bodyPr>
          <a:lstStyle/>
          <a:p>
            <a:r>
              <a:rPr lang="en-US" sz="2000" dirty="0"/>
              <a:t>Left-wing populist president of Venezuela (1999—2013)</a:t>
            </a:r>
          </a:p>
          <a:p>
            <a:r>
              <a:rPr lang="en-US" sz="2000" dirty="0"/>
              <a:t>Promised both sweeping economic changes (to reduce poverty and inequality) and institutional changes (to introduce a new, more direct form of democracy)</a:t>
            </a:r>
          </a:p>
          <a:p>
            <a:r>
              <a:rPr lang="en-US" sz="2000" dirty="0"/>
              <a:t>The constitutional changes actually led to a highly authoritarian government</a:t>
            </a:r>
          </a:p>
          <a:p>
            <a:r>
              <a:rPr lang="en-US" sz="2000" dirty="0"/>
              <a:t>Political opponents were demonized as enemies hostile to the interests of ’the people’</a:t>
            </a:r>
          </a:p>
          <a:p>
            <a:r>
              <a:rPr lang="en-US" sz="2000" dirty="0"/>
              <a:t>Power was centralized under Chávez’s personal control and high levels of corruption followed</a:t>
            </a:r>
          </a:p>
        </p:txBody>
      </p:sp>
      <p:sp>
        <p:nvSpPr>
          <p:cNvPr id="6" name="TextBox 5">
            <a:extLst>
              <a:ext uri="{FF2B5EF4-FFF2-40B4-BE49-F238E27FC236}">
                <a16:creationId xmlns:a16="http://schemas.microsoft.com/office/drawing/2014/main" id="{E8BFD180-C9B1-F87B-C9D8-3D9EF4072163}"/>
              </a:ext>
            </a:extLst>
          </p:cNvPr>
          <p:cNvSpPr txBox="1"/>
          <p:nvPr/>
        </p:nvSpPr>
        <p:spPr>
          <a:xfrm>
            <a:off x="2691851" y="6657945"/>
            <a:ext cx="2459327" cy="200055"/>
          </a:xfrm>
          <a:prstGeom prst="rect">
            <a:avLst/>
          </a:prstGeom>
          <a:solidFill>
            <a:srgbClr val="000000"/>
          </a:solidFill>
        </p:spPr>
        <p:txBody>
          <a:bodyPr wrap="none" rtlCol="0">
            <a:spAutoFit/>
          </a:bodyPr>
          <a:lstStyle/>
          <a:p>
            <a:pPr algn="r">
              <a:spcAft>
                <a:spcPts val="600"/>
              </a:spcAft>
            </a:pPr>
            <a:r>
              <a:rPr lang="en-IT" sz="700">
                <a:solidFill>
                  <a:srgbClr val="FFFFFF"/>
                </a:solidFill>
                <a:hlinkClick r:id="rId3" tooltip="https://www.wrongkindofgreen.org/2013/04/10/reflection-april-11-2002-venezuela-coup-and-countercoup-revolution/">
                  <a:extLst>
                    <a:ext uri="{A12FA001-AC4F-418D-AE19-62706E023703}">
                      <ahyp:hlinkClr xmlns:ahyp="http://schemas.microsoft.com/office/drawing/2018/hyperlinkcolor" val="tx"/>
                    </a:ext>
                  </a:extLst>
                </a:hlinkClick>
              </a:rPr>
              <a:t>This Photo</a:t>
            </a:r>
            <a:r>
              <a:rPr lang="en-IT" sz="700">
                <a:solidFill>
                  <a:srgbClr val="FFFFFF"/>
                </a:solidFill>
              </a:rPr>
              <a:t> by Unknown Author is licensed under </a:t>
            </a:r>
            <a:r>
              <a:rPr lang="en-IT"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IT" sz="700">
              <a:solidFill>
                <a:srgbClr val="FFFFFF"/>
              </a:solidFill>
            </a:endParaRPr>
          </a:p>
        </p:txBody>
      </p:sp>
    </p:spTree>
    <p:extLst>
      <p:ext uri="{BB962C8B-B14F-4D97-AF65-F5344CB8AC3E}">
        <p14:creationId xmlns:p14="http://schemas.microsoft.com/office/powerpoint/2010/main" val="53416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EEBD-9BBA-531E-4AB7-636AEAED6566}"/>
              </a:ext>
            </a:extLst>
          </p:cNvPr>
          <p:cNvSpPr>
            <a:spLocks noGrp="1"/>
          </p:cNvSpPr>
          <p:nvPr>
            <p:ph type="title"/>
          </p:nvPr>
        </p:nvSpPr>
        <p:spPr/>
        <p:txBody>
          <a:bodyPr/>
          <a:lstStyle/>
          <a:p>
            <a:r>
              <a:rPr lang="en-GB" dirty="0"/>
              <a:t>Explaining variations in impact </a:t>
            </a:r>
            <a:endParaRPr lang="en-IT" dirty="0"/>
          </a:p>
        </p:txBody>
      </p:sp>
      <p:sp>
        <p:nvSpPr>
          <p:cNvPr id="3" name="Content Placeholder 2">
            <a:extLst>
              <a:ext uri="{FF2B5EF4-FFF2-40B4-BE49-F238E27FC236}">
                <a16:creationId xmlns:a16="http://schemas.microsoft.com/office/drawing/2014/main" id="{DE13DB93-DD57-1282-8F93-1B43A59CA8D8}"/>
              </a:ext>
            </a:extLst>
          </p:cNvPr>
          <p:cNvSpPr>
            <a:spLocks noGrp="1"/>
          </p:cNvSpPr>
          <p:nvPr>
            <p:ph idx="1"/>
          </p:nvPr>
        </p:nvSpPr>
        <p:spPr/>
        <p:txBody>
          <a:bodyPr>
            <a:normAutofit lnSpcReduction="10000"/>
          </a:bodyPr>
          <a:lstStyle/>
          <a:p>
            <a:r>
              <a:rPr lang="en-GB" dirty="0"/>
              <a:t>Cross-national institutional variation</a:t>
            </a:r>
          </a:p>
          <a:p>
            <a:pPr lvl="1"/>
            <a:r>
              <a:rPr lang="en-GB" dirty="0"/>
              <a:t>Differences between </a:t>
            </a:r>
            <a:r>
              <a:rPr lang="en-GB" b="1" dirty="0"/>
              <a:t>parliamentary</a:t>
            </a:r>
            <a:r>
              <a:rPr lang="en-GB" dirty="0"/>
              <a:t> (which tend to imply coalition governments which may restrain populist parties) and </a:t>
            </a:r>
            <a:r>
              <a:rPr lang="en-GB" b="1" dirty="0"/>
              <a:t>presidential systems </a:t>
            </a:r>
            <a:r>
              <a:rPr lang="en-GB" dirty="0"/>
              <a:t>(which tend to allow populists to concentrate their own personal power)</a:t>
            </a:r>
          </a:p>
          <a:p>
            <a:r>
              <a:rPr lang="en-GB" dirty="0"/>
              <a:t>Organizational strength</a:t>
            </a:r>
          </a:p>
          <a:p>
            <a:pPr lvl="1"/>
            <a:r>
              <a:rPr lang="en-GB" dirty="0"/>
              <a:t>Parties with more </a:t>
            </a:r>
            <a:r>
              <a:rPr lang="en-GB" b="1" dirty="0"/>
              <a:t>robust organisation </a:t>
            </a:r>
            <a:r>
              <a:rPr lang="en-GB" dirty="0"/>
              <a:t>are more able to achieve policy objectives than those with weaknesses, and, particularly in cases of failure and compromise, more capable to manage internal tensions</a:t>
            </a:r>
          </a:p>
          <a:p>
            <a:r>
              <a:rPr lang="en-GB" dirty="0"/>
              <a:t>Strategic choices</a:t>
            </a:r>
          </a:p>
          <a:p>
            <a:pPr lvl="1"/>
            <a:r>
              <a:rPr lang="en-GB" dirty="0"/>
              <a:t>Balancing radicalism with the (moderating) demands of governance: whether to play the role of ‘responsible member of government’, ‘opposition in government’ – or to take a </a:t>
            </a:r>
            <a:r>
              <a:rPr lang="en-GB" b="1" dirty="0"/>
              <a:t>‘one foot in, one foot out’ approach</a:t>
            </a:r>
          </a:p>
          <a:p>
            <a:endParaRPr lang="en-IT" dirty="0"/>
          </a:p>
        </p:txBody>
      </p:sp>
    </p:spTree>
    <p:extLst>
      <p:ext uri="{BB962C8B-B14F-4D97-AF65-F5344CB8AC3E}">
        <p14:creationId xmlns:p14="http://schemas.microsoft.com/office/powerpoint/2010/main" val="53428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6B1D-CDAF-1F02-39D8-455D61E0D641}"/>
              </a:ext>
            </a:extLst>
          </p:cNvPr>
          <p:cNvSpPr>
            <a:spLocks noGrp="1"/>
          </p:cNvSpPr>
          <p:nvPr>
            <p:ph type="title"/>
          </p:nvPr>
        </p:nvSpPr>
        <p:spPr>
          <a:xfrm>
            <a:off x="762000" y="1138036"/>
            <a:ext cx="9058195" cy="1048901"/>
          </a:xfrm>
        </p:spPr>
        <p:txBody>
          <a:bodyPr anchor="t">
            <a:normAutofit/>
          </a:bodyPr>
          <a:lstStyle/>
          <a:p>
            <a:r>
              <a:rPr lang="en-GB" sz="3200"/>
              <a:t>FPÖ: The rise and fall (and rise again) of a populist party</a:t>
            </a:r>
            <a:endParaRPr lang="en-IT" sz="3200"/>
          </a:p>
        </p:txBody>
      </p:sp>
      <p:cxnSp>
        <p:nvCxnSpPr>
          <p:cNvPr id="21"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A person sitting at a table with two glasses of liquid&#10;&#10;Description automatically generated">
            <a:extLst>
              <a:ext uri="{FF2B5EF4-FFF2-40B4-BE49-F238E27FC236}">
                <a16:creationId xmlns:a16="http://schemas.microsoft.com/office/drawing/2014/main" id="{FF3FF5D3-7219-65F6-5B20-0E0B394BDCD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3156" y="2400904"/>
            <a:ext cx="5222844" cy="2467793"/>
          </a:xfrm>
          <a:prstGeom prst="rect">
            <a:avLst/>
          </a:prstGeom>
        </p:spPr>
      </p:pic>
      <p:sp>
        <p:nvSpPr>
          <p:cNvPr id="18" name="Content Placeholder 17">
            <a:extLst>
              <a:ext uri="{FF2B5EF4-FFF2-40B4-BE49-F238E27FC236}">
                <a16:creationId xmlns:a16="http://schemas.microsoft.com/office/drawing/2014/main" id="{6EC5E8A8-E261-E9D7-B1C7-125012B5B626}"/>
              </a:ext>
            </a:extLst>
          </p:cNvPr>
          <p:cNvSpPr>
            <a:spLocks noGrp="1"/>
          </p:cNvSpPr>
          <p:nvPr>
            <p:ph idx="1"/>
          </p:nvPr>
        </p:nvSpPr>
        <p:spPr>
          <a:xfrm>
            <a:off x="6731918" y="2321168"/>
            <a:ext cx="4567453" cy="3821215"/>
          </a:xfrm>
        </p:spPr>
        <p:txBody>
          <a:bodyPr>
            <a:noAutofit/>
          </a:bodyPr>
          <a:lstStyle/>
          <a:p>
            <a:r>
              <a:rPr lang="en-GB" sz="1800" kern="100" dirty="0">
                <a:solidFill>
                  <a:srgbClr val="000000"/>
                </a:solidFill>
                <a:ea typeface="Arial Unicode MS" panose="020B0604020202020204" pitchFamily="34" charset="-128"/>
                <a:cs typeface="Arial Unicode MS" panose="020B0604020202020204" pitchFamily="34" charset="-128"/>
              </a:rPr>
              <a:t>Right-wing populist </a:t>
            </a:r>
            <a:r>
              <a:rPr lang="en-GB" sz="1800" kern="100" dirty="0">
                <a:ln>
                  <a:noFill/>
                </a:ln>
                <a:solidFill>
                  <a:srgbClr val="000000"/>
                </a:solidFill>
                <a:effectLst/>
                <a:ea typeface="Arial Unicode MS" panose="020B0604020202020204" pitchFamily="34" charset="-128"/>
                <a:cs typeface="Arial Unicode MS" panose="020B0604020202020204" pitchFamily="34" charset="-128"/>
              </a:rPr>
              <a:t>FPÖ in government in Austria (2000-2005)</a:t>
            </a:r>
          </a:p>
          <a:p>
            <a:r>
              <a:rPr lang="en-GB" sz="1800" kern="100" dirty="0">
                <a:ln>
                  <a:noFill/>
                </a:ln>
                <a:solidFill>
                  <a:srgbClr val="000000"/>
                </a:solidFill>
                <a:effectLst/>
                <a:ea typeface="Arial Unicode MS" panose="020B0604020202020204" pitchFamily="34" charset="-128"/>
                <a:cs typeface="Arial Unicode MS" panose="020B0604020202020204" pitchFamily="34" charset="-128"/>
              </a:rPr>
              <a:t>Despite some policy changes and fiery rhetoric, the FPÖ struggled to achieve its goals </a:t>
            </a:r>
          </a:p>
          <a:p>
            <a:r>
              <a:rPr lang="en-GB" sz="1800" kern="100" dirty="0">
                <a:solidFill>
                  <a:srgbClr val="000000"/>
                </a:solidFill>
                <a:ea typeface="Arial Unicode MS" panose="020B0604020202020204" pitchFamily="34" charset="-128"/>
                <a:cs typeface="Arial Unicode MS" panose="020B0604020202020204" pitchFamily="34" charset="-128"/>
              </a:rPr>
              <a:t>A lack of experienced personnel and many controversial actions from leader </a:t>
            </a:r>
            <a:r>
              <a:rPr lang="en-GB" sz="1800" kern="100" dirty="0" err="1">
                <a:solidFill>
                  <a:srgbClr val="000000"/>
                </a:solidFill>
                <a:ea typeface="Arial Unicode MS" panose="020B0604020202020204" pitchFamily="34" charset="-128"/>
                <a:cs typeface="Arial Unicode MS" panose="020B0604020202020204" pitchFamily="34" charset="-128"/>
              </a:rPr>
              <a:t>Jörg</a:t>
            </a:r>
            <a:r>
              <a:rPr lang="en-GB" sz="1800" kern="100" dirty="0">
                <a:solidFill>
                  <a:srgbClr val="000000"/>
                </a:solidFill>
                <a:ea typeface="Arial Unicode MS" panose="020B0604020202020204" pitchFamily="34" charset="-128"/>
                <a:cs typeface="Arial Unicode MS" panose="020B0604020202020204" pitchFamily="34" charset="-128"/>
              </a:rPr>
              <a:t> Haider</a:t>
            </a:r>
          </a:p>
          <a:p>
            <a:r>
              <a:rPr lang="en-GB" sz="1800" kern="100" dirty="0">
                <a:solidFill>
                  <a:srgbClr val="000000"/>
                </a:solidFill>
                <a:ea typeface="Arial Unicode MS" panose="020B0604020202020204" pitchFamily="34" charset="-128"/>
                <a:cs typeface="Arial Unicode MS" panose="020B0604020202020204" pitchFamily="34" charset="-128"/>
              </a:rPr>
              <a:t>Party is punished severely in 2002 elections (27% -&gt; 10% of cote) and splits in two, with Haider leaving to form new BZÖ party</a:t>
            </a:r>
          </a:p>
          <a:p>
            <a:r>
              <a:rPr lang="en-US" sz="1800" dirty="0"/>
              <a:t>Nevertheless, he FPÖ managed to make a comeback, re-entering the government in 2017, and as of December 2023, is the most popular party in Austria.</a:t>
            </a:r>
          </a:p>
          <a:p>
            <a:endParaRPr lang="en-US" sz="1800" dirty="0"/>
          </a:p>
        </p:txBody>
      </p:sp>
      <p:sp>
        <p:nvSpPr>
          <p:cNvPr id="14" name="TextBox 13">
            <a:extLst>
              <a:ext uri="{FF2B5EF4-FFF2-40B4-BE49-F238E27FC236}">
                <a16:creationId xmlns:a16="http://schemas.microsoft.com/office/drawing/2014/main" id="{E460544F-EE55-1BF1-8156-6C3C53259516}"/>
              </a:ext>
            </a:extLst>
          </p:cNvPr>
          <p:cNvSpPr txBox="1"/>
          <p:nvPr/>
        </p:nvSpPr>
        <p:spPr>
          <a:xfrm>
            <a:off x="3788958" y="4668642"/>
            <a:ext cx="2307042" cy="200055"/>
          </a:xfrm>
          <a:prstGeom prst="rect">
            <a:avLst/>
          </a:prstGeom>
          <a:solidFill>
            <a:srgbClr val="000000"/>
          </a:solidFill>
        </p:spPr>
        <p:txBody>
          <a:bodyPr wrap="none" rtlCol="0">
            <a:spAutoFit/>
          </a:bodyPr>
          <a:lstStyle/>
          <a:p>
            <a:pPr algn="r">
              <a:spcAft>
                <a:spcPts val="600"/>
              </a:spcAft>
            </a:pPr>
            <a:r>
              <a:rPr lang="en-IT" sz="700">
                <a:solidFill>
                  <a:srgbClr val="FFFFFF"/>
                </a:solidFill>
                <a:hlinkClick r:id="rId3" tooltip="https://en.wikipedia.org/wiki/2008_Austrian_legislative_election_campaign_posters">
                  <a:extLst>
                    <a:ext uri="{A12FA001-AC4F-418D-AE19-62706E023703}">
                      <ahyp:hlinkClr xmlns:ahyp="http://schemas.microsoft.com/office/drawing/2018/hyperlinkcolor" val="tx"/>
                    </a:ext>
                  </a:extLst>
                </a:hlinkClick>
              </a:rPr>
              <a:t>This Photo</a:t>
            </a:r>
            <a:r>
              <a:rPr lang="en-IT" sz="700">
                <a:solidFill>
                  <a:srgbClr val="FFFFFF"/>
                </a:solidFill>
              </a:rPr>
              <a:t> by Unknown Author is licensed under </a:t>
            </a:r>
            <a:r>
              <a:rPr lang="en-IT"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T" sz="700">
              <a:solidFill>
                <a:srgbClr val="FFFFFF"/>
              </a:solidFill>
            </a:endParaRPr>
          </a:p>
        </p:txBody>
      </p:sp>
    </p:spTree>
    <p:extLst>
      <p:ext uri="{BB962C8B-B14F-4D97-AF65-F5344CB8AC3E}">
        <p14:creationId xmlns:p14="http://schemas.microsoft.com/office/powerpoint/2010/main" val="3402043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830</Words>
  <Application>Microsoft Macintosh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Impact of Populist Parties in Government</vt:lpstr>
      <vt:lpstr>Lecture plan</vt:lpstr>
      <vt:lpstr>The rise of populist parties into power</vt:lpstr>
      <vt:lpstr>Challenges faced by populist parties in government </vt:lpstr>
      <vt:lpstr>The policy impact of populist parties in government</vt:lpstr>
      <vt:lpstr>The democratic impact of populist parties in government</vt:lpstr>
      <vt:lpstr>Hugo Chávez:  The consequences of populism in power for democracy </vt:lpstr>
      <vt:lpstr>Explaining variations in impact </vt:lpstr>
      <vt:lpstr>FPÖ: The rise and fall (and rise again) of a populist party</vt:lpstr>
      <vt:lpstr>Cordon Sanitaire:  debate on whether to include populist parties in government</vt:lpstr>
      <vt:lpstr>Lecture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Populist Parties in Government</dc:title>
  <dc:creator>Paxton, Fred</dc:creator>
  <cp:lastModifiedBy>Paxton, Fred</cp:lastModifiedBy>
  <cp:revision>2</cp:revision>
  <dcterms:created xsi:type="dcterms:W3CDTF">2023-12-09T09:26:22Z</dcterms:created>
  <dcterms:modified xsi:type="dcterms:W3CDTF">2023-12-11T12:14:55Z</dcterms:modified>
</cp:coreProperties>
</file>