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60" r:id="rId6"/>
    <p:sldId id="261" r:id="rId7"/>
    <p:sldId id="265" r:id="rId8"/>
    <p:sldId id="268" r:id="rId9"/>
    <p:sldId id="272" r:id="rId10"/>
    <p:sldId id="273" r:id="rId11"/>
    <p:sldId id="275" r:id="rId12"/>
    <p:sldId id="27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BDC0-A0D6-4A60-BA38-C07DFFDF0CC6}" v="1641" dt="2020-03-04T00:41:41.313"/>
    <p1510:client id="{10BD0A25-FB77-49D6-A009-9FC02A2FB252}" v="3566" dt="2020-02-25T08:51:01.633"/>
    <p1510:client id="{294EB63F-6092-4DBE-BB37-9ADE068DE868}" v="2" dt="2020-03-04T01:43:27.066"/>
    <p1510:client id="{73AFE249-DAAE-433C-B2B3-D4439BEA4BFA}" v="1375" dt="2020-03-08T22:04:05.042"/>
    <p1510:client id="{A342DE91-562B-486A-8E94-E5262CFE1A7C}" v="342" dt="2020-03-03T19:31:20.211"/>
    <p1510:client id="{E9102FB3-97B8-4CAA-9647-81211387C0C1}" v="6045" dt="2020-03-08T21:46:14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4455" y="1122363"/>
            <a:ext cx="10157113" cy="23876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ea typeface="맑은 고딕"/>
              </a:rPr>
              <a:t>GCP(Google </a:t>
            </a:r>
            <a:r>
              <a:rPr lang="ko-KR" altLang="en-US" sz="4800" err="1">
                <a:ea typeface="맑은 고딕"/>
              </a:rPr>
              <a:t>Cloud</a:t>
            </a:r>
            <a:r>
              <a:rPr lang="ko-KR" altLang="en-US" sz="4800" dirty="0">
                <a:ea typeface="맑은 고딕"/>
              </a:rPr>
              <a:t> Plarform) </a:t>
            </a:r>
            <a:r>
              <a:rPr lang="ko-KR" altLang="en-US" sz="4800">
                <a:ea typeface="맑은 고딕"/>
              </a:rPr>
              <a:t>Firestore를 이용한 웹 화면 구성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 책정(도쿄 기준)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18F34B-458F-4691-9455-1BB2BEC6E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3423466"/>
              </p:ext>
            </p:extLst>
          </p:nvPr>
        </p:nvGraphicFramePr>
        <p:xfrm>
          <a:off x="838200" y="1825625"/>
          <a:ext cx="9867088" cy="426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544">
                  <a:extLst>
                    <a:ext uri="{9D8B030D-6E8A-4147-A177-3AD203B41FA5}">
                      <a16:colId xmlns:a16="http://schemas.microsoft.com/office/drawing/2014/main" val="779221321"/>
                    </a:ext>
                  </a:extLst>
                </a:gridCol>
                <a:gridCol w="4933544">
                  <a:extLst>
                    <a:ext uri="{9D8B030D-6E8A-4147-A177-3AD203B41FA5}">
                      <a16:colId xmlns:a16="http://schemas.microsoft.com/office/drawing/2014/main" val="636481357"/>
                    </a:ext>
                  </a:extLst>
                </a:gridCol>
              </a:tblGrid>
              <a:tr h="8538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할당량 초과 시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60451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0.038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40924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0.115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76780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100,000개당 $0.013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918532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$0.115/</a:t>
                      </a:r>
                      <a:r>
                        <a:rPr lang="ko-KR" altLang="en-US" dirty="0" err="1"/>
                        <a:t>GiB</a:t>
                      </a:r>
                      <a:r>
                        <a:rPr lang="ko-KR" altLang="en-US" dirty="0"/>
                        <a:t>/월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41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0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880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6007"/>
              </p:ext>
            </p:extLst>
          </p:nvPr>
        </p:nvGraphicFramePr>
        <p:xfrm>
          <a:off x="781463" y="1447653"/>
          <a:ext cx="10873120" cy="5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80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6164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읽기/ 쓰기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61642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월간 총 비용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=  $11.10/월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일일 총 읽기 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읽기 50,000+(읽기 350,000($0.06/100,000 기준))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3.5*$0.06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$0.21/</a:t>
                      </a:r>
                      <a:r>
                        <a:rPr lang="ko-KR" altLang="en-US" sz="1800" b="0" i="0" u="none" strike="noStrike" noProof="0" dirty="0"/>
                        <a:t>일*</a:t>
                      </a:r>
                      <a:r>
                        <a:rPr lang="en-US" altLang="ko-KR" sz="1800" b="0" i="0" u="none" strike="noStrike" noProof="0" dirty="0"/>
                        <a:t>30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$6.30</a:t>
                      </a:r>
                      <a:endParaRPr lang="ko-KR" altLang="en-US" sz="1800" b="0" i="0" u="none" strike="noStrike" noProof="0" dirty="0"/>
                    </a:p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73640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일일 총 쓰기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쓰기 20,000+(쓰기 80,000($0.18/100,000 기준))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0.8*$0.18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$0.14/일*30 = $4.20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75863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일일 총 삭제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삭제 20,000+(삭제 80,00만($0.02/100,000 기준))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0.8*$0.02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$0.02/일*30 = $0.60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88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1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4" y="5415287"/>
            <a:ext cx="10488057" cy="11472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47"/>
              </p:ext>
            </p:extLst>
          </p:nvPr>
        </p:nvGraphicFramePr>
        <p:xfrm>
          <a:off x="781463" y="1447653"/>
          <a:ext cx="10872331" cy="384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9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294975931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463355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저장소/네트워킹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917967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/>
                        <a:t>월간 총 비용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일일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20KB/DAU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5,000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DAU</a:t>
                      </a:r>
                      <a:endParaRPr lang="ko-K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일일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송신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 100MB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*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30</a:t>
                      </a:r>
                      <a:endParaRPr lang="ko-KR" altLang="en-US">
                        <a:latin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월간 네트워크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3GB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367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송신 3GB = 무료</a:t>
                      </a:r>
                      <a:r>
                        <a:rPr lang="ko-KR" sz="1800" b="0" i="0" u="none" strike="noStrike" baseline="30000" noProof="0" dirty="0">
                          <a:latin typeface="맑은 고딕"/>
                          <a:ea typeface="맑은 고딕"/>
                        </a:rPr>
                        <a:t>1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163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메시지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15KB/</a:t>
                      </a:r>
                      <a:r>
                        <a:rPr lang="en-US" sz="1800" b="0" i="0" u="none" strike="noStrike" noProof="0" dirty="0" err="1"/>
                        <a:t>DAU+저장소</a:t>
                      </a:r>
                      <a:r>
                        <a:rPr lang="en-US" sz="1800" b="0" i="0" u="none" strike="noStrike" noProof="0" dirty="0"/>
                        <a:t> 3KB/설치</a:t>
                      </a:r>
                      <a:r>
                        <a:rPr lang="en-US" sz="1800" b="0" i="0" u="none" strike="noStrike" baseline="30000" noProof="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45KB/DAU*5,000 DAU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225MB/DAU*30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월간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사용량</a:t>
                      </a:r>
                      <a:r>
                        <a:rPr lang="en-US" sz="1800" b="0" i="0" u="none" strike="noStrike" noProof="0" dirty="0"/>
                        <a:t> 6.75GB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74773"/>
                  </a:ext>
                </a:extLst>
              </a:tr>
              <a:tr h="46335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/>
                        <a:t>무료 저장소 1GB</a:t>
                      </a:r>
                      <a:r>
                        <a:rPr lang="en-US" altLang="ko-KR" sz="1800" b="0" i="0" u="none" strike="noStrike" noProof="0" dirty="0"/>
                        <a:t>+(</a:t>
                      </a:r>
                      <a:r>
                        <a:rPr lang="ko-KR" sz="1800" b="0" i="0" u="none" strike="noStrike" noProof="0" dirty="0"/>
                        <a:t>5.75*$0.18)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C43630-2E32-4CA7-A54B-5BC10A145497}"/>
              </a:ext>
            </a:extLst>
          </p:cNvPr>
          <p:cNvSpPr txBox="1"/>
          <p:nvPr/>
        </p:nvSpPr>
        <p:spPr>
          <a:xfrm>
            <a:off x="755458" y="5492711"/>
            <a:ext cx="10840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ㅇ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094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800">
                <a:ea typeface="맑은 고딕"/>
              </a:rPr>
              <a:t>데이터를</a:t>
            </a:r>
            <a:r>
              <a:rPr lang="en-US" altLang="ko-KR" sz="1800">
                <a:ea typeface="맑은 고딕"/>
              </a:rPr>
              <a:t> document에 저장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단순한 문자열과 숫자에서 복잡한 중첩 객체에 이르기까지 다</a:t>
            </a:r>
            <a:r>
              <a:rPr lang="en-US" altLang="ko-KR" sz="1800">
                <a:ea typeface="맑은 고딕"/>
              </a:rPr>
              <a:t>양한 데이터 유형을 지원한다.</a:t>
            </a:r>
          </a:p>
          <a:p>
            <a:pPr marL="0" indent="0">
              <a:buNone/>
            </a:pPr>
            <a:endParaRPr lang="en-US" altLang="ko-KR" sz="1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이러한 document는 컬렉션에 저장되는데 이는 데이터를 구성하</a:t>
            </a:r>
            <a:r>
              <a:rPr lang="en-US" altLang="ko-KR" sz="1800">
                <a:ea typeface="맑은 고딕"/>
              </a:rPr>
              <a:t>고 쿼리를 작성하는데 사용할 수 있는 문서의 컨테이너이다.</a:t>
            </a:r>
            <a:endParaRPr lang="en-US" altLang="ko-KR" sz="1800" dirty="0">
              <a:ea typeface="맑은 고딕"/>
            </a:endParaRP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B280FD6-A40D-4152-BC24-DCF66DE1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87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ea typeface="맑은 고딕"/>
              </a:rPr>
              <a:t>Firestore에서 쿼리는 표현적이고 효율적이며 유연하다</a:t>
            </a:r>
            <a:endParaRPr lang="ko-KR" altLang="en-US"/>
          </a:p>
          <a:p>
            <a:pPr marL="0" indent="0">
              <a:buNone/>
            </a:pPr>
            <a:r>
              <a:rPr lang="en-US" altLang="ko-KR" sz="1800">
                <a:ea typeface="맑은 고딕"/>
              </a:rPr>
              <a:t>  - 전체 컬렉션이나 중첩 된 하위 컬렉션을 검색 할 필요없이 문서 수준에서 데이터를 검색하기 위해 쿼리를 수행 할 수 있다.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- 쿼리에 정렬, 필터링 및 제한을 </a:t>
            </a:r>
            <a:r>
              <a:rPr lang="en-US" altLang="ko-KR" sz="1800">
                <a:ea typeface="맑은 고딕"/>
              </a:rPr>
              <a:t>추가하여 수행 할 수 있으며, 앱에 실시간 리스너를 추가하면 클라이언트 앱이 변경 사항을 수신 할 때마다 새 스냅샷만 검색하여 데이터 스냅샷을 알려준다.</a:t>
            </a:r>
            <a:endParaRPr lang="en-US" altLang="ko-KR" sz="1800" dirty="0"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9DB53208-B423-47ED-BED0-0255E043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145497"/>
            <a:ext cx="7198658" cy="45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ea typeface="맑은 고딕"/>
              </a:rPr>
              <a:t>Firestore의 장점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>
                <a:ea typeface="맑은 고딕"/>
              </a:rPr>
              <a:t>Firebase의 장점과 GCP의 결합</a:t>
            </a:r>
            <a:endParaRPr lang="ko-KR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>
                <a:ea typeface="맑은 고딕"/>
              </a:rPr>
              <a:t>  - GCP와 Firebase의 협업으로 두 가지 이점을 모두 활용한다.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latin typeface="맑은 고딕" panose="020F0502020204030204"/>
                <a:ea typeface="맑은 고딕"/>
              </a:rPr>
              <a:t>  - Firebase 실시간 데이터베이스에서 얻은 전문 지식과 GCP의 </a:t>
            </a:r>
            <a:r>
              <a:rPr lang="en-US" altLang="ko-KR">
                <a:latin typeface="맑은 고딕" panose="020F0502020204030204"/>
                <a:ea typeface="맑은 고딕"/>
              </a:rPr>
              <a:t>확장성을 결합했고, 자동 업그레이드도 제공</a:t>
            </a:r>
          </a:p>
          <a:p>
            <a:pPr>
              <a:lnSpc>
                <a:spcPct val="170000"/>
              </a:lnSpc>
            </a:pPr>
            <a:endParaRPr lang="ko-KR" altLang="en-US" dirty="0">
              <a:latin typeface="맑은 고딕" panose="020F0502020204030204"/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altLang="en-US">
                <a:ea typeface="맑은 고딕"/>
              </a:rPr>
              <a:t>클라우드, 서버리스 솔루션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>
                <a:latin typeface="Malgun Gothic"/>
                <a:ea typeface="Malgun Gothic"/>
              </a:rPr>
              <a:t>  - Firestore는 앱 개발을 단순화 하도록 설계된 서버리스 솔루션이며 </a:t>
            </a:r>
            <a:r>
              <a:rPr lang="ko-KR" altLang="en-US">
                <a:latin typeface="Malgun Gothic"/>
                <a:ea typeface="Malgun Gothic"/>
              </a:rPr>
              <a:t>데이터에</a:t>
            </a:r>
            <a:r>
              <a:rPr lang="ko-KR" dirty="0">
                <a:latin typeface="Malgun Gothic"/>
                <a:ea typeface="Malgun Gothic"/>
              </a:rPr>
              <a:t> 대한 액세스를 관리하기 위한 중개 서버를 설정할 필요가 없다.</a:t>
            </a:r>
            <a:endParaRPr lang="ko-KR" dirty="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>
                <a:ea typeface="맑은 고딕"/>
              </a:rPr>
              <a:t>  - 쉽고 빠르게 구축하고 실행하는 매우 유용하며 실시간 동기화 및 오프라인 지원을 제공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92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82F1-025D-47B1-9334-2AF2034B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2287-7C95-45F5-BE77-E8EFE7EB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0191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>
                <a:ea typeface="맑은 고딕"/>
              </a:rPr>
              <a:t>우수한 데이터 처리 기능 제공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맑은 고딕"/>
              </a:rPr>
              <a:t>  - 더 구조화되고 객체의 중첩을 활용하므로 데이터 병합, 비정규화가 덜 필요함.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맑은 고딕"/>
              </a:rPr>
              <a:t>  - 인덱싱된 쿼리를 지원하므로 단일 쿼리에서 속성에 대한 필터링과 정렬을 결합 할 수 있다.</a:t>
            </a:r>
            <a:endParaRPr lang="ko-KR" altLang="en-US" dirty="0">
              <a:ea typeface="맑은 고딕"/>
            </a:endParaRPr>
          </a:p>
          <a:p>
            <a:pPr>
              <a:lnSpc>
                <a:spcPct val="140000"/>
              </a:lnSpc>
            </a:pPr>
            <a:r>
              <a:rPr lang="ko-KR" altLang="en-US">
                <a:ea typeface="맑은 고딕"/>
              </a:rPr>
              <a:t>규모에 맞게 설계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애플리케이션의 로드에 따라 자동 스케일링을 제공하도록 설계된 빠른 NoSQL 데이터베이스이다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  - 문서 내 하위 컬렉션을 사용하여 데이터를 문서 모음으로 저장하므로 복잡한 계층 구조 데이터를 대규모로 처</a:t>
            </a:r>
            <a:r>
              <a:rPr lang="ko-KR" altLang="en-US">
                <a:ea typeface="+mn-lt"/>
                <a:cs typeface="+mn-lt"/>
              </a:rPr>
              <a:t>리하고 정리하는것이 쉽다.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자동으로 확장되는 다중 지역 솔루션으로, 개별 지역의 여러 데이터 센터에 데이터를 배포하므로 글로벌 확장성과 강력한 안정성을 제공한다. 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>
                <a:ea typeface="+mn-lt"/>
                <a:cs typeface="+mn-lt"/>
              </a:rPr>
              <a:t>  - 조정은 Cloud FIrestore에서 완전히 자동으로 이루어지며 최대 백만개의 동시 연결 및 초당 만회의 쓰기로 확장할 수 있다.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ko-KR" altLang="en-US">
                <a:ea typeface="맑은 고딕"/>
              </a:rPr>
              <a:t>강력한 보안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 Firestore는 자동 다중 리전 복제 및 강력한 일관성을 제공한다. 이를</a:t>
            </a:r>
            <a:r>
              <a:rPr lang="ko-KR" altLang="en-US">
                <a:ea typeface="맑은 고딕"/>
              </a:rPr>
              <a:t>통해 재해가 발생하더라도 데이터가 안전하게 사용이 가능하다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보안 규칙을 사용하여 모바일 및 웹 플랫폼과 인증 및 액세스 관리를 사용하는 서버 SDK에 유연하고 강력한 보안을 제공한다.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Firestore를 사용하면 인증 및 유효성 검사를 결합하는 비연속 규칙으로 자동 데이터 유효성 검사를 수행한다.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전용 규칙을 작성할수 있으며, 루프, 할당 문은 없지만 최종 true/false 값으로 복잡한 표현식을 작성할 수 있다.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오프라인 지원 활성화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ea typeface="맑은 고딕"/>
              </a:rPr>
              <a:t>  - 웹 클라이언트 뿐만 아니라 모바일에 대한 오프라인 지원을 제공한다. 백엔드의 데이터가 변경되면 응용프로그램을 거의 실시간으로 업데이트 할 수 있다.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ea typeface="맑은 고딕"/>
              </a:rPr>
              <a:t>  - 내장된 오프라인 지원을 제공하고 로컬 캐시를 사용하여 데이터를 제공하고 저장한다. 온라인 또는 오프라인으로 장치간에 데이터를 동기화 할 수 있다.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ea typeface="맑은 고딕"/>
              </a:rPr>
              <a:t>  - Firestore를 사용하면 네트워크 대기시간이나 인터넷 연결에 관계없이 앱이 계속 반응하여 기기가 오프라인 상태일때에도 데이터를 읽고, 쓰</a:t>
            </a:r>
            <a:r>
              <a:rPr lang="ko-KR" altLang="en-US">
                <a:ea typeface="맑은 고딕"/>
              </a:rPr>
              <a:t>고, 듣고, 쿼리할 수 있다. 오프라인 상태에서 변경한 경우 클라이언트가 다시 온라인 상태가 되면 동일한 정보가 클라우드에 동기화된다.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645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>
                <a:ea typeface="맑은 고딕"/>
              </a:rPr>
              <a:t>효율적인 가격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Firestore는 저렴한 데이터베이스 솔루션으로, 네트워크 대역폭 및 스토리지 양과는 별도로 읽기, 쓰기 및 삭제 횟수를 포함하여 데이터베이스에서 수행되는 작업에 대해 요금을 청구한다.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운영 비용과 네트워크 대역폭 및 스토리지 양을 모두 청구 하더라도 Firestore의 전체 요금과 사용 비용은 매우 낮다.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- Firestore를 사용하면 사용 기간동안 읽기, 쓰기 및 삭제 그래프를 표시하는 "사용"탭을 통해 사용량을 실시간으로 확인 할 수 있다.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66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요금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수행하는 읽기, 쓰기, 삭제 횟수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메타데이터 및 색인에 대한 오버헤드 등의 데이터베이스에서 사용되는 저장 용량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사용하는 네트워크 대역폭의 양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 저장소 및 대역폭 사용량을 기가바이트(</a:t>
            </a:r>
            <a:r>
              <a:rPr lang="ko-KR" altLang="en-US" dirty="0" err="1">
                <a:ea typeface="맑은 고딕"/>
              </a:rPr>
              <a:t>GiB</a:t>
            </a:r>
            <a:r>
              <a:rPr lang="ko-KR" altLang="en-US" dirty="0">
                <a:ea typeface="맑은 고딕"/>
              </a:rPr>
              <a:t>)로 계산되며, 모든 요금은 일 단위로 발생한다.</a:t>
            </a:r>
          </a:p>
        </p:txBody>
      </p:sp>
    </p:spTree>
    <p:extLst>
      <p:ext uri="{BB962C8B-B14F-4D97-AF65-F5344CB8AC3E}">
        <p14:creationId xmlns:p14="http://schemas.microsoft.com/office/powerpoint/2010/main" val="161981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GCP(Google Cloud Plarform) Firestore를 이용한 웹 화면 구성 </vt:lpstr>
      <vt:lpstr>GCP기반 Firebase/ Firestore</vt:lpstr>
      <vt:lpstr>Firestore의 구성</vt:lpstr>
      <vt:lpstr>Firestore의 구성</vt:lpstr>
      <vt:lpstr>Firestore의 장점</vt:lpstr>
      <vt:lpstr>Firestore의 장점</vt:lpstr>
      <vt:lpstr>Firestore의 장점</vt:lpstr>
      <vt:lpstr>Firestore의 장점</vt:lpstr>
      <vt:lpstr>Firestore의 요금 계산</vt:lpstr>
      <vt:lpstr>Firestore의 가격 책정(도쿄 기준)</vt:lpstr>
      <vt:lpstr>Firestore의 가격 예시(앱 설치 50000건 기준)</vt:lpstr>
      <vt:lpstr>Firestore의 가격 예시(앱 설치 50000건 기준)</vt:lpstr>
      <vt:lpstr>GCP기반 Firebase/ Firestore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1287</cp:revision>
  <dcterms:created xsi:type="dcterms:W3CDTF">2020-02-25T07:39:58Z</dcterms:created>
  <dcterms:modified xsi:type="dcterms:W3CDTF">2020-03-08T22:04:32Z</dcterms:modified>
</cp:coreProperties>
</file>