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60" r:id="rId6"/>
    <p:sldId id="272" r:id="rId7"/>
    <p:sldId id="273" r:id="rId8"/>
    <p:sldId id="277" r:id="rId9"/>
    <p:sldId id="278" r:id="rId10"/>
    <p:sldId id="279" r:id="rId11"/>
    <p:sldId id="275" r:id="rId12"/>
    <p:sldId id="27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BDC0-A0D6-4A60-BA38-C07DFFDF0CC6}" v="1641" dt="2020-03-04T00:41:41.313"/>
    <p1510:client id="{04C046E8-73C8-42BF-9A99-E940BC98C301}" v="521" dt="2020-03-10T19:28:57.664"/>
    <p1510:client id="{10BD0A25-FB77-49D6-A009-9FC02A2FB252}" v="3566" dt="2020-02-25T08:51:01.633"/>
    <p1510:client id="{294EB63F-6092-4DBE-BB37-9ADE068DE868}" v="2" dt="2020-03-04T01:43:27.066"/>
    <p1510:client id="{73AFE249-DAAE-433C-B2B3-D4439BEA4BFA}" v="1375" dt="2020-03-08T22:04:05.042"/>
    <p1510:client id="{A342DE91-562B-486A-8E94-E5262CFE1A7C}" v="342" dt="2020-03-03T19:31:20.211"/>
    <p1510:client id="{AF3D05EA-91CA-48B5-A686-E33BFB5847DE}" v="3" dt="2020-03-11T00:15:27.961"/>
    <p1510:client id="{E9102FB3-97B8-4CAA-9647-81211387C0C1}" v="6045" dt="2020-03-08T21:46:14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4455" y="1122363"/>
            <a:ext cx="10157113" cy="23876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ea typeface="맑은 고딕"/>
              </a:rPr>
              <a:t>GCP(Google </a:t>
            </a:r>
            <a:r>
              <a:rPr lang="ko-KR" altLang="en-US" sz="4800" err="1">
                <a:ea typeface="맑은 고딕"/>
              </a:rPr>
              <a:t>Cloud</a:t>
            </a:r>
            <a:r>
              <a:rPr lang="ko-KR" altLang="en-US" sz="4800" dirty="0">
                <a:ea typeface="맑은 고딕"/>
              </a:rPr>
              <a:t> Plarform) </a:t>
            </a:r>
            <a:r>
              <a:rPr lang="ko-KR" altLang="en-US" sz="4800">
                <a:ea typeface="맑은 고딕"/>
              </a:rPr>
              <a:t>Firestore를 이용한 웹 화면 구성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가격표(CDN)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54815-59E9-4894-99C2-3C649057D4EB}"/>
              </a:ext>
            </a:extLst>
          </p:cNvPr>
          <p:cNvGraphicFramePr>
            <a:graphicFrameLocks noGrp="1"/>
          </p:cNvGraphicFramePr>
          <p:nvPr/>
        </p:nvGraphicFramePr>
        <p:xfrm>
          <a:off x="833005" y="1872442"/>
          <a:ext cx="10712178" cy="448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089">
                  <a:extLst>
                    <a:ext uri="{9D8B030D-6E8A-4147-A177-3AD203B41FA5}">
                      <a16:colId xmlns:a16="http://schemas.microsoft.com/office/drawing/2014/main" val="2610086112"/>
                    </a:ext>
                  </a:extLst>
                </a:gridCol>
                <a:gridCol w="5356089">
                  <a:extLst>
                    <a:ext uri="{9D8B030D-6E8A-4147-A177-3AD203B41FA5}">
                      <a16:colId xmlns:a16="http://schemas.microsoft.com/office/drawing/2014/main" val="1069078501"/>
                    </a:ext>
                  </a:extLst>
                </a:gridCol>
              </a:tblGrid>
              <a:tr h="970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항목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13635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</a:t>
                      </a:r>
                      <a:r>
                        <a:rPr lang="ko-KR" altLang="en-US" dirty="0" err="1">
                          <a:effectLst/>
                        </a:rPr>
                        <a:t>이그레스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$0.02~$0.20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007900029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채우기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$0.04~$0.15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2487752692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HTTP/HTTPS </a:t>
                      </a:r>
                      <a:r>
                        <a:rPr lang="ko-KR" altLang="en-US" dirty="0">
                          <a:effectLst/>
                        </a:rPr>
                        <a:t>캐시 조회 요청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요청 </a:t>
                      </a:r>
                      <a:r>
                        <a:rPr lang="en-US" altLang="ko-KR" dirty="0">
                          <a:effectLst/>
                        </a:rPr>
                        <a:t>10,000</a:t>
                      </a:r>
                      <a:r>
                        <a:rPr lang="ko-KR" altLang="en-US" dirty="0">
                          <a:effectLst/>
                        </a:rPr>
                        <a:t>건당 </a:t>
                      </a:r>
                      <a:r>
                        <a:rPr lang="en-US" altLang="ko-KR" dirty="0">
                          <a:effectLst/>
                        </a:rPr>
                        <a:t>$0.0075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1663938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무효화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무효화 건당 </a:t>
                      </a:r>
                      <a:r>
                        <a:rPr lang="en-US" altLang="ko-KR" dirty="0">
                          <a:effectLst/>
                        </a:rPr>
                        <a:t>$0.005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104274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880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6007"/>
              </p:ext>
            </p:extLst>
          </p:nvPr>
        </p:nvGraphicFramePr>
        <p:xfrm>
          <a:off x="781463" y="1447653"/>
          <a:ext cx="10873120" cy="5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80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6164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읽기/ 쓰기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61642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월간 총 비용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=  $11.10/월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일일 총 읽기 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읽기 50,000+(읽기 350,000($0.06/100,000 기준))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3.5*$0.06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$0.21/</a:t>
                      </a:r>
                      <a:r>
                        <a:rPr lang="ko-KR" altLang="en-US" sz="1800" b="0" i="0" u="none" strike="noStrike" noProof="0" dirty="0"/>
                        <a:t>일*</a:t>
                      </a:r>
                      <a:r>
                        <a:rPr lang="en-US" altLang="ko-KR" sz="1800" b="0" i="0" u="none" strike="noStrike" noProof="0" dirty="0"/>
                        <a:t>30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$6.30</a:t>
                      </a:r>
                      <a:endParaRPr lang="ko-KR" altLang="en-US" sz="1800" b="0" i="0" u="none" strike="noStrike" noProof="0" dirty="0"/>
                    </a:p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73640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일일 총 쓰기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쓰기 20,000+(쓰기 80,000($0.18/100,000 기준))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0.8*$0.18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$0.14/일*30 = $4.20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75863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일일 총 삭제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삭제 20,000+(삭제 80,00만($0.02/100,000 기준))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0.8*$0.02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$0.02/일*30 = $0.60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88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1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4" y="5415287"/>
            <a:ext cx="10488057" cy="11472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47"/>
              </p:ext>
            </p:extLst>
          </p:nvPr>
        </p:nvGraphicFramePr>
        <p:xfrm>
          <a:off x="781463" y="1447653"/>
          <a:ext cx="10872331" cy="384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9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294975931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463355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저장소/네트워킹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917967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/>
                        <a:t>월간 총 비용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일일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20KB/DAU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5,000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DAU</a:t>
                      </a:r>
                      <a:endParaRPr lang="ko-K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일일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송신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 100MB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*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30</a:t>
                      </a:r>
                      <a:endParaRPr lang="ko-KR" altLang="en-US">
                        <a:latin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월간 네트워크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3GB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367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송신 3GB = 무료</a:t>
                      </a:r>
                      <a:r>
                        <a:rPr lang="ko-KR" sz="1800" b="0" i="0" u="none" strike="noStrike" baseline="30000" noProof="0" dirty="0">
                          <a:latin typeface="맑은 고딕"/>
                          <a:ea typeface="맑은 고딕"/>
                        </a:rPr>
                        <a:t>1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163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메시지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15KB/</a:t>
                      </a:r>
                      <a:r>
                        <a:rPr lang="en-US" sz="1800" b="0" i="0" u="none" strike="noStrike" noProof="0" dirty="0" err="1"/>
                        <a:t>DAU+저장소</a:t>
                      </a:r>
                      <a:r>
                        <a:rPr lang="en-US" sz="1800" b="0" i="0" u="none" strike="noStrike" noProof="0" dirty="0"/>
                        <a:t> 3KB/설치</a:t>
                      </a:r>
                      <a:r>
                        <a:rPr lang="en-US" sz="1800" b="0" i="0" u="none" strike="noStrike" baseline="30000" noProof="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45KB/DAU*5,000 DAU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225MB/DAU*30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월간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사용량</a:t>
                      </a:r>
                      <a:r>
                        <a:rPr lang="en-US" sz="1800" b="0" i="0" u="none" strike="noStrike" noProof="0" dirty="0"/>
                        <a:t> 6.75GB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74773"/>
                  </a:ext>
                </a:extLst>
              </a:tr>
              <a:tr h="46335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/>
                        <a:t>무료 저장소 1GB</a:t>
                      </a:r>
                      <a:r>
                        <a:rPr lang="en-US" altLang="ko-KR" sz="1800" b="0" i="0" u="none" strike="noStrike" noProof="0" dirty="0"/>
                        <a:t>+(</a:t>
                      </a:r>
                      <a:r>
                        <a:rPr lang="ko-KR" sz="1800" b="0" i="0" u="none" strike="noStrike" noProof="0" dirty="0"/>
                        <a:t>5.75*$0.18)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C43630-2E32-4CA7-A54B-5BC10A145497}"/>
              </a:ext>
            </a:extLst>
          </p:cNvPr>
          <p:cNvSpPr txBox="1"/>
          <p:nvPr/>
        </p:nvSpPr>
        <p:spPr>
          <a:xfrm>
            <a:off x="755458" y="5492711"/>
            <a:ext cx="10840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ㅇ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094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Firestore</a:t>
            </a:r>
            <a:r>
              <a:rPr lang="ko-KR" altLang="en-US" dirty="0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800" dirty="0">
                <a:ea typeface="맑은 고딕"/>
              </a:rPr>
              <a:t>데이터를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document에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저장</a:t>
            </a:r>
            <a:endParaRPr lang="en-US" altLang="ko-KR" sz="180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</a:t>
            </a: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B280FD6-A40D-4152-BC24-DCF66DE1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87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 err="1">
                <a:ea typeface="맑은 고딕"/>
              </a:rPr>
              <a:t>Firestore에서</a:t>
            </a:r>
            <a:r>
              <a:rPr lang="ko-KR" altLang="en-US" sz="1800" dirty="0">
                <a:ea typeface="맑은 고딕"/>
              </a:rPr>
              <a:t> 쿼리는 표현적이고 효율적이며 유연하다</a:t>
            </a:r>
            <a:endParaRPr lang="ko-KR" altLang="en-US" dirty="0"/>
          </a:p>
          <a:p>
            <a:pPr marL="0" indent="0">
              <a:buNone/>
            </a:pPr>
            <a:endParaRPr lang="en-US" altLang="ko-KR" sz="1800" dirty="0"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9DB53208-B423-47ED-BED0-0255E043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145497"/>
            <a:ext cx="7198658" cy="45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ea typeface="맑은 고딕"/>
              </a:rPr>
              <a:t>Firestore의 장점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err="1">
                <a:ea typeface="맑은 고딕"/>
              </a:rPr>
              <a:t>Firebase의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장점과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GCP의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결합</a:t>
            </a:r>
            <a:endParaRPr lang="ko-KR" dirty="0" err="1"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ea typeface="맑은 고딕"/>
              </a:rPr>
              <a:t>클라우드, 서버리스 솔루션</a:t>
            </a: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우수한 데이터 처리 기능 제공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규모에 맞게 설계</a:t>
            </a:r>
            <a:endParaRPr lang="ko-KR" dirty="0"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강력한 보안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오프라인 지원 활성화</a:t>
            </a:r>
            <a:endParaRPr lang="ko-KR" dirty="0"/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효율적인 가격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92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요금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수행하는 읽기, 쓰기, 삭제 횟수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메타데이터 및 색인에 대한 오버헤드 등의 데이터베이스에서 사용되는 저장 용량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사용하는 네트워크 대역폭의 양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 저장소 및 대역폭 사용량을 기가바이트(</a:t>
            </a:r>
            <a:r>
              <a:rPr lang="ko-KR" altLang="en-US" dirty="0" err="1">
                <a:ea typeface="맑은 고딕"/>
              </a:rPr>
              <a:t>GiB</a:t>
            </a:r>
            <a:r>
              <a:rPr lang="ko-KR" altLang="en-US" dirty="0">
                <a:ea typeface="맑은 고딕"/>
              </a:rPr>
              <a:t>)로 계산되며, 모든 요금은 일 단위로 발생한다.</a:t>
            </a:r>
          </a:p>
        </p:txBody>
      </p:sp>
    </p:spTree>
    <p:extLst>
      <p:ext uri="{BB962C8B-B14F-4D97-AF65-F5344CB8AC3E}">
        <p14:creationId xmlns:p14="http://schemas.microsoft.com/office/powerpoint/2010/main" val="16198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 책정(도쿄 기준)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18F34B-458F-4691-9455-1BB2BEC6E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3423466"/>
              </p:ext>
            </p:extLst>
          </p:nvPr>
        </p:nvGraphicFramePr>
        <p:xfrm>
          <a:off x="838200" y="1825625"/>
          <a:ext cx="9867088" cy="426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544">
                  <a:extLst>
                    <a:ext uri="{9D8B030D-6E8A-4147-A177-3AD203B41FA5}">
                      <a16:colId xmlns:a16="http://schemas.microsoft.com/office/drawing/2014/main" val="779221321"/>
                    </a:ext>
                  </a:extLst>
                </a:gridCol>
                <a:gridCol w="4933544">
                  <a:extLst>
                    <a:ext uri="{9D8B030D-6E8A-4147-A177-3AD203B41FA5}">
                      <a16:colId xmlns:a16="http://schemas.microsoft.com/office/drawing/2014/main" val="636481357"/>
                    </a:ext>
                  </a:extLst>
                </a:gridCol>
              </a:tblGrid>
              <a:tr h="8538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할당량 초과 시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60451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0.038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40924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0.115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76780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100,000개당 $0.013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918532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$0.115/</a:t>
                      </a:r>
                      <a:r>
                        <a:rPr lang="ko-KR" altLang="en-US" dirty="0" err="1"/>
                        <a:t>GiB</a:t>
                      </a:r>
                      <a:r>
                        <a:rPr lang="ko-KR" altLang="en-US" dirty="0"/>
                        <a:t>/월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41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0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 책정(CDN)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18F34B-458F-4691-9455-1BB2BEC6E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8448595"/>
              </p:ext>
            </p:extLst>
          </p:nvPr>
        </p:nvGraphicFramePr>
        <p:xfrm>
          <a:off x="838200" y="1825625"/>
          <a:ext cx="10361308" cy="446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654">
                  <a:extLst>
                    <a:ext uri="{9D8B030D-6E8A-4147-A177-3AD203B41FA5}">
                      <a16:colId xmlns:a16="http://schemas.microsoft.com/office/drawing/2014/main" val="779221321"/>
                    </a:ext>
                  </a:extLst>
                </a:gridCol>
                <a:gridCol w="5180654">
                  <a:extLst>
                    <a:ext uri="{9D8B030D-6E8A-4147-A177-3AD203B41FA5}">
                      <a16:colId xmlns:a16="http://schemas.microsoft.com/office/drawing/2014/main" val="636481357"/>
                    </a:ext>
                  </a:extLst>
                </a:gridCol>
              </a:tblGrid>
              <a:tr h="927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결제 대상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60451"/>
                  </a:ext>
                </a:extLst>
              </a:tr>
              <a:tr h="927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캐시 가능한 콘텐츠, 캐시 적중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조회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en-US" sz="1800" b="0" i="0" u="none" strike="noStrike" noProof="0" dirty="0" err="1"/>
                        <a:t>캐시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이그레스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40924"/>
                  </a:ext>
                </a:extLst>
              </a:tr>
              <a:tr h="16860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캐시 가능한 콘텐츠, 캐시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부적중</a:t>
                      </a:r>
                      <a:endParaRPr lang="ko-K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조회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이그레스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채우기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적용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가능한</a:t>
                      </a:r>
                      <a:r>
                        <a:rPr lang="en-US" altLang="ko-KR" sz="1800" b="0" i="0" u="none" strike="noStrike" noProof="0" dirty="0"/>
                        <a:t> Cloud Load Balancing </a:t>
                      </a:r>
                      <a:r>
                        <a:rPr lang="ko-KR" altLang="en-US" sz="1800" b="0" i="0" u="none" strike="noStrike" noProof="0" dirty="0" err="1"/>
                        <a:t>데이터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처리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또는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/>
                        <a:t>Cloud </a:t>
                      </a:r>
                      <a:r>
                        <a:rPr lang="en-US" altLang="ko-KR" sz="1800" b="0" i="0" u="none" strike="noStrike" noProof="0" dirty="0"/>
                        <a:t>Storage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작업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요금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76780"/>
                  </a:ext>
                </a:extLst>
              </a:tr>
              <a:tr h="927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캐시할</a:t>
                      </a:r>
                      <a:r>
                        <a:rPr lang="ko-KR" altLang="en-US" dirty="0"/>
                        <a:t> 수 없는 콘텐츠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표준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Compute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Engine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+</a:t>
                      </a:r>
                      <a:b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</a:b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Cloud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Storage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이그레스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요율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9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가격표(CDN)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54815-59E9-4894-99C2-3C649057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12364"/>
              </p:ext>
            </p:extLst>
          </p:nvPr>
        </p:nvGraphicFramePr>
        <p:xfrm>
          <a:off x="833005" y="1872442"/>
          <a:ext cx="10712178" cy="448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089">
                  <a:extLst>
                    <a:ext uri="{9D8B030D-6E8A-4147-A177-3AD203B41FA5}">
                      <a16:colId xmlns:a16="http://schemas.microsoft.com/office/drawing/2014/main" val="2610086112"/>
                    </a:ext>
                  </a:extLst>
                </a:gridCol>
                <a:gridCol w="5356089">
                  <a:extLst>
                    <a:ext uri="{9D8B030D-6E8A-4147-A177-3AD203B41FA5}">
                      <a16:colId xmlns:a16="http://schemas.microsoft.com/office/drawing/2014/main" val="1069078501"/>
                    </a:ext>
                  </a:extLst>
                </a:gridCol>
              </a:tblGrid>
              <a:tr h="970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항목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13635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</a:t>
                      </a:r>
                      <a:r>
                        <a:rPr lang="ko-KR" altLang="en-US" dirty="0" err="1">
                          <a:effectLst/>
                        </a:rPr>
                        <a:t>이그레스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$0.02~$0.20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007900029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채우기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$0.04~$0.15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2487752692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HTTP/HTTPS </a:t>
                      </a:r>
                      <a:r>
                        <a:rPr lang="ko-KR" altLang="en-US" dirty="0">
                          <a:effectLst/>
                        </a:rPr>
                        <a:t>캐시 조회 요청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요청 </a:t>
                      </a:r>
                      <a:r>
                        <a:rPr lang="en-US" altLang="ko-KR" dirty="0">
                          <a:effectLst/>
                        </a:rPr>
                        <a:t>10,000</a:t>
                      </a:r>
                      <a:r>
                        <a:rPr lang="ko-KR" altLang="en-US" dirty="0">
                          <a:effectLst/>
                        </a:rPr>
                        <a:t>건당 </a:t>
                      </a:r>
                      <a:r>
                        <a:rPr lang="en-US" altLang="ko-KR" dirty="0">
                          <a:effectLst/>
                        </a:rPr>
                        <a:t>$0.0075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1663938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무효화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무효화 건당 </a:t>
                      </a:r>
                      <a:r>
                        <a:rPr lang="en-US" altLang="ko-KR" dirty="0">
                          <a:effectLst/>
                        </a:rPr>
                        <a:t>$0.005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104274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GCP(Google Cloud Plarform) Firestore를 이용한 웹 화면 구성 </vt:lpstr>
      <vt:lpstr>GCP기반 Firebase/ Firestore</vt:lpstr>
      <vt:lpstr>Firestore의 구성</vt:lpstr>
      <vt:lpstr>Firestore의 구성</vt:lpstr>
      <vt:lpstr>Firestore의 장점</vt:lpstr>
      <vt:lpstr>Firestore의 요금 계산</vt:lpstr>
      <vt:lpstr>Firestore의 가격 책정(도쿄 기준)</vt:lpstr>
      <vt:lpstr>Firestore의 가격 책정(CDN)</vt:lpstr>
      <vt:lpstr>Firestore의 가격표(CDN)</vt:lpstr>
      <vt:lpstr>Firestore의 가격표(CDN)</vt:lpstr>
      <vt:lpstr>Firestore의 가격 예시(앱 설치 50000건 기준)</vt:lpstr>
      <vt:lpstr>Firestore의 가격 예시(앱 설치 50000건 기준)</vt:lpstr>
      <vt:lpstr>GCP기반 Firebase/ Firestore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1359</cp:revision>
  <dcterms:created xsi:type="dcterms:W3CDTF">2020-02-25T07:39:58Z</dcterms:created>
  <dcterms:modified xsi:type="dcterms:W3CDTF">2020-03-11T00:15:50Z</dcterms:modified>
</cp:coreProperties>
</file>