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68" r:id="rId6"/>
    <p:sldId id="270" r:id="rId7"/>
    <p:sldId id="269" r:id="rId8"/>
    <p:sldId id="262" r:id="rId9"/>
    <p:sldId id="263" r:id="rId10"/>
    <p:sldId id="26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D0A25-FB77-49D6-A009-9FC02A2FB252}" v="3566" dt="2020-02-25T08:51:01.633"/>
    <p1510:client id="{A342DE91-562B-486A-8E94-E5262CFE1A7C}" v="342" dt="2020-03-03T19:31:20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4455" y="1122363"/>
            <a:ext cx="10157113" cy="238760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ea typeface="맑은 고딕"/>
              </a:rPr>
              <a:t>AWS(</a:t>
            </a:r>
            <a:r>
              <a:rPr lang="ko-KR" altLang="en-US" sz="4800" dirty="0" err="1">
                <a:ea typeface="맑은 고딕"/>
              </a:rPr>
              <a:t>amazon</a:t>
            </a:r>
            <a:r>
              <a:rPr lang="ko-KR" altLang="en-US" sz="4800" dirty="0">
                <a:ea typeface="맑은 고딕"/>
              </a:rPr>
              <a:t> </a:t>
            </a:r>
            <a:r>
              <a:rPr lang="ko-KR" altLang="en-US" sz="4800" dirty="0" err="1">
                <a:ea typeface="맑은 고딕"/>
              </a:rPr>
              <a:t>web</a:t>
            </a:r>
            <a:r>
              <a:rPr lang="ko-KR" altLang="en-US" sz="4800" dirty="0">
                <a:ea typeface="맑은 고딕"/>
              </a:rPr>
              <a:t> </a:t>
            </a:r>
            <a:r>
              <a:rPr lang="ko-KR" altLang="en-US" sz="4800" dirty="0" err="1">
                <a:ea typeface="맑은 고딕"/>
              </a:rPr>
              <a:t>service</a:t>
            </a:r>
            <a:r>
              <a:rPr lang="ko-KR" altLang="en-US" sz="4800" dirty="0">
                <a:ea typeface="맑은 고딕"/>
              </a:rPr>
              <a:t>)</a:t>
            </a:r>
            <a:r>
              <a:rPr lang="ko-KR" altLang="en-US" sz="4800" dirty="0" err="1">
                <a:ea typeface="맑은 고딕"/>
              </a:rPr>
              <a:t>를</a:t>
            </a:r>
            <a:r>
              <a:rPr lang="ko-KR" altLang="en-US" sz="4800" dirty="0">
                <a:ea typeface="맑은 고딕"/>
              </a:rPr>
              <a:t> </a:t>
            </a:r>
            <a:br>
              <a:rPr lang="ko-KR" altLang="en-US" sz="4800" dirty="0">
                <a:ea typeface="맑은 고딕"/>
              </a:rPr>
            </a:br>
            <a:r>
              <a:rPr lang="ko-KR" altLang="en-US" sz="4800" dirty="0">
                <a:ea typeface="맑은 고딕"/>
              </a:rPr>
              <a:t>이용한 </a:t>
            </a:r>
            <a:r>
              <a:rPr lang="ko-KR" altLang="en-US" sz="4800" dirty="0" err="1">
                <a:ea typeface="맑은 고딕"/>
              </a:rPr>
              <a:t>Serverless</a:t>
            </a:r>
            <a:r>
              <a:rPr lang="ko-KR" altLang="en-US" sz="4800" dirty="0">
                <a:ea typeface="맑은 고딕"/>
              </a:rPr>
              <a:t> </a:t>
            </a:r>
            <a:r>
              <a:rPr lang="ko-KR" altLang="en-US" sz="4800" dirty="0" err="1">
                <a:ea typeface="맑은 고딕"/>
              </a:rPr>
              <a:t>Architecure</a:t>
            </a:r>
            <a:r>
              <a:rPr lang="ko-KR" altLang="en-US" sz="4800" dirty="0">
                <a:ea typeface="맑은 고딕"/>
              </a:rPr>
              <a:t> 구성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82F1-025D-47B1-9334-2AF2034B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AWS-</a:t>
            </a:r>
            <a:r>
              <a:rPr lang="ko-KR" altLang="en-US" dirty="0" err="1">
                <a:ea typeface="맑은 고딕"/>
              </a:rPr>
              <a:t>dynamoDB</a:t>
            </a:r>
            <a:r>
              <a:rPr lang="ko-KR" altLang="en-US" dirty="0">
                <a:ea typeface="맑은 고딕"/>
              </a:rPr>
              <a:t>, AWS-</a:t>
            </a:r>
            <a:r>
              <a:rPr lang="ko-KR" altLang="en-US" dirty="0" err="1">
                <a:ea typeface="맑은 고딕"/>
              </a:rPr>
              <a:t>Lambda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52287-7C95-45F5-BE77-E8EFE7EB8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40191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ko-KR" altLang="en-US" err="1">
                <a:ea typeface="맑은 고딕"/>
              </a:rPr>
              <a:t>DB를</a:t>
            </a:r>
            <a:r>
              <a:rPr lang="ko-KR" altLang="en-US" dirty="0">
                <a:ea typeface="맑은 고딕"/>
              </a:rPr>
              <a:t> 좀 더 </a:t>
            </a:r>
            <a:r>
              <a:rPr lang="ko-KR" altLang="en-US" err="1">
                <a:ea typeface="맑은 고딕"/>
              </a:rPr>
              <a:t>편리할수</a:t>
            </a:r>
            <a:r>
              <a:rPr lang="ko-KR" altLang="en-US" dirty="0">
                <a:ea typeface="맑은 고딕"/>
              </a:rPr>
              <a:t> 있게 </a:t>
            </a:r>
            <a:r>
              <a:rPr lang="ko-KR" altLang="en-US">
                <a:ea typeface="맑은 고딕"/>
              </a:rPr>
              <a:t>noSQL로 별도의 </a:t>
            </a:r>
            <a:endParaRPr lang="ko-KR"/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DB서버를</a:t>
            </a:r>
            <a:r>
              <a:rPr lang="ko-KR" altLang="en-US" dirty="0">
                <a:ea typeface="맑은 고딕"/>
              </a:rPr>
              <a:t> 관리하지 않아도 데이터를 저장하고 받아올 수 있다.</a:t>
            </a:r>
            <a:endParaRPr lang="ko-KR"/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application 분야에서도 동일한 서비스를 제공할 수 있지 않을까 생각 하고 만들어진 것이 AWS-</a:t>
            </a:r>
            <a:r>
              <a:rPr lang="ko-KR" altLang="en-US" err="1">
                <a:ea typeface="맑은 고딕"/>
              </a:rPr>
              <a:t>Lambda이다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타 </a:t>
            </a:r>
            <a:r>
              <a:rPr lang="ko-KR" err="1">
                <a:ea typeface="+mn-lt"/>
                <a:cs typeface="+mn-lt"/>
              </a:rPr>
              <a:t>DB보다</a:t>
            </a:r>
            <a:r>
              <a:rPr lang="ko-KR" dirty="0">
                <a:ea typeface="+mn-lt"/>
                <a:cs typeface="+mn-lt"/>
              </a:rPr>
              <a:t> 빠르고 편리하고 자체 서비스중인 </a:t>
            </a:r>
            <a:r>
              <a:rPr lang="ko-KR" err="1">
                <a:ea typeface="+mn-lt"/>
                <a:cs typeface="+mn-lt"/>
              </a:rPr>
              <a:t>DB를</a:t>
            </a:r>
            <a:r>
              <a:rPr lang="ko-KR" dirty="0">
                <a:ea typeface="+mn-lt"/>
                <a:cs typeface="+mn-lt"/>
              </a:rPr>
              <a:t> 사용함으로써 사용하기가 용이하기 때문</a:t>
            </a:r>
            <a:endParaRPr lang="ko-KR"/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>
                <a:ea typeface="+mn-lt"/>
                <a:cs typeface="+mn-lt"/>
              </a:rPr>
              <a:t>AWS</a:t>
            </a:r>
            <a:r>
              <a:rPr lang="ko-KR" altLang="en-US">
                <a:ea typeface="+mn-lt"/>
                <a:cs typeface="+mn-lt"/>
              </a:rPr>
              <a:t>에서</a:t>
            </a:r>
            <a:r>
              <a:rPr lang="ko-KR" altLang="en-US" dirty="0">
                <a:ea typeface="+mn-lt"/>
                <a:cs typeface="+mn-lt"/>
              </a:rPr>
              <a:t> 자체 </a:t>
            </a:r>
            <a:r>
              <a:rPr lang="ko-KR" altLang="en-US" err="1">
                <a:ea typeface="+mn-lt"/>
                <a:cs typeface="+mn-lt"/>
              </a:rPr>
              <a:t>서비스중이기</a:t>
            </a:r>
            <a:r>
              <a:rPr lang="ko-KR" altLang="en-US" dirty="0">
                <a:ea typeface="+mn-lt"/>
                <a:cs typeface="+mn-lt"/>
              </a:rPr>
              <a:t> 때문에 사용하기가 용이하다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15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21F73-CAF4-4C89-9C36-91BB0A04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API </a:t>
            </a:r>
            <a:r>
              <a:rPr lang="ko-KR" altLang="en-US" dirty="0" err="1">
                <a:ea typeface="맑은 고딕"/>
              </a:rPr>
              <a:t>Gateway를</a:t>
            </a:r>
            <a:r>
              <a:rPr lang="ko-KR" altLang="en-US" dirty="0">
                <a:ea typeface="맑은 고딕"/>
              </a:rPr>
              <a:t> 사용한 REST 서비스 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772302-376E-4E28-B02F-DF0A33C1B87D}"/>
              </a:ext>
            </a:extLst>
          </p:cNvPr>
          <p:cNvSpPr/>
          <p:nvPr/>
        </p:nvSpPr>
        <p:spPr>
          <a:xfrm>
            <a:off x="699247" y="1949824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모바일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5327EE-DAC2-4F95-9DE7-1CD2ECEFB961}"/>
              </a:ext>
            </a:extLst>
          </p:cNvPr>
          <p:cNvSpPr/>
          <p:nvPr/>
        </p:nvSpPr>
        <p:spPr>
          <a:xfrm>
            <a:off x="699247" y="3169024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웹사이트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F540DF-CE4A-464C-B630-F67988429428}"/>
              </a:ext>
            </a:extLst>
          </p:cNvPr>
          <p:cNvSpPr/>
          <p:nvPr/>
        </p:nvSpPr>
        <p:spPr>
          <a:xfrm>
            <a:off x="699246" y="4424082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서비스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5FD371-4A8C-4858-8F39-83B56D8186C9}"/>
              </a:ext>
            </a:extLst>
          </p:cNvPr>
          <p:cNvSpPr/>
          <p:nvPr/>
        </p:nvSpPr>
        <p:spPr>
          <a:xfrm>
            <a:off x="3424517" y="3169023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인터넷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590C97-362A-4D82-A9B9-E510EC38FD11}"/>
              </a:ext>
            </a:extLst>
          </p:cNvPr>
          <p:cNvSpPr/>
          <p:nvPr/>
        </p:nvSpPr>
        <p:spPr>
          <a:xfrm>
            <a:off x="6272187" y="3166934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API</a:t>
            </a:r>
          </a:p>
          <a:p>
            <a:pPr algn="ctr"/>
            <a:r>
              <a:rPr lang="ko-KR" altLang="en-US" dirty="0" err="1">
                <a:ea typeface="맑은 고딕"/>
              </a:rPr>
              <a:t>Gateway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22CE20-1CDA-468C-98BC-C06588E3414D}"/>
              </a:ext>
            </a:extLst>
          </p:cNvPr>
          <p:cNvCxnSpPr/>
          <p:nvPr/>
        </p:nvCxnSpPr>
        <p:spPr>
          <a:xfrm flipV="1">
            <a:off x="2356597" y="3813361"/>
            <a:ext cx="1030942" cy="1156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06F54A-89E3-4BEB-B5F1-F017A2582AC8}"/>
              </a:ext>
            </a:extLst>
          </p:cNvPr>
          <p:cNvCxnSpPr>
            <a:cxnSpLocks/>
          </p:cNvCxnSpPr>
          <p:nvPr/>
        </p:nvCxnSpPr>
        <p:spPr>
          <a:xfrm flipV="1">
            <a:off x="2356596" y="3714748"/>
            <a:ext cx="1021978" cy="44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C08FA0-5892-4071-B107-CA924113058B}"/>
              </a:ext>
            </a:extLst>
          </p:cNvPr>
          <p:cNvCxnSpPr>
            <a:cxnSpLocks/>
          </p:cNvCxnSpPr>
          <p:nvPr/>
        </p:nvCxnSpPr>
        <p:spPr>
          <a:xfrm>
            <a:off x="2347936" y="2460707"/>
            <a:ext cx="1030637" cy="112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DB821-5572-466C-BB57-BFF710242BB7}"/>
              </a:ext>
            </a:extLst>
          </p:cNvPr>
          <p:cNvSpPr/>
          <p:nvPr/>
        </p:nvSpPr>
        <p:spPr>
          <a:xfrm>
            <a:off x="8998527" y="2954481"/>
            <a:ext cx="2294658" cy="14374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AWS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Lambda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functions</a:t>
            </a:r>
            <a:endParaRPr lang="ko-KR" alt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5E307B-1CA2-47D5-AE9A-E85C49B61FD8}"/>
              </a:ext>
            </a:extLst>
          </p:cNvPr>
          <p:cNvCxnSpPr>
            <a:cxnSpLocks/>
          </p:cNvCxnSpPr>
          <p:nvPr/>
        </p:nvCxnSpPr>
        <p:spPr>
          <a:xfrm flipV="1">
            <a:off x="5066891" y="3654134"/>
            <a:ext cx="1021978" cy="44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C52EAF-94C1-4F83-B69E-BE0F746F13C9}"/>
              </a:ext>
            </a:extLst>
          </p:cNvPr>
          <p:cNvCxnSpPr>
            <a:cxnSpLocks/>
          </p:cNvCxnSpPr>
          <p:nvPr/>
        </p:nvCxnSpPr>
        <p:spPr>
          <a:xfrm flipV="1">
            <a:off x="8036959" y="3619497"/>
            <a:ext cx="805501" cy="18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15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AWS API </a:t>
            </a:r>
            <a:r>
              <a:rPr lang="ko-KR" altLang="en-US" dirty="0" err="1">
                <a:ea typeface="맑은 고딕"/>
              </a:rPr>
              <a:t>Gateway의</a:t>
            </a:r>
            <a:r>
              <a:rPr lang="ko-KR" altLang="en-US" dirty="0">
                <a:ea typeface="맑은 고딕"/>
              </a:rPr>
              <a:t> 이점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dirty="0">
                <a:ea typeface="맑은 고딕"/>
              </a:rPr>
              <a:t>API 응답을 쉽게 </a:t>
            </a:r>
            <a:r>
              <a:rPr lang="ko-KR" altLang="en-US" dirty="0" err="1">
                <a:ea typeface="맑은 고딕"/>
              </a:rPr>
              <a:t>캐싱해</a:t>
            </a:r>
            <a:r>
              <a:rPr lang="ko-KR" altLang="en-US" dirty="0">
                <a:ea typeface="맑은 고딕"/>
              </a:rPr>
              <a:t> 제공할 수 있다.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Amazon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CloudFront를</a:t>
            </a:r>
            <a:r>
              <a:rPr lang="ko-KR" altLang="en-US" dirty="0">
                <a:ea typeface="맑은 고딕"/>
              </a:rPr>
              <a:t> 활용하여 지연속도 감소 및 </a:t>
            </a:r>
            <a:r>
              <a:rPr lang="ko-KR" altLang="en-US" dirty="0" err="1">
                <a:ea typeface="맑은 고딕"/>
              </a:rPr>
              <a:t>DDoS</a:t>
            </a:r>
            <a:r>
              <a:rPr lang="ko-KR" altLang="en-US" dirty="0">
                <a:ea typeface="맑은 고딕"/>
              </a:rPr>
              <a:t> 방어력 향상</a:t>
            </a:r>
          </a:p>
          <a:p>
            <a:r>
              <a:rPr lang="ko-KR" altLang="en-US" dirty="0">
                <a:ea typeface="맑은 고딕"/>
              </a:rPr>
              <a:t>IOS, </a:t>
            </a:r>
            <a:r>
              <a:rPr lang="ko-KR" altLang="en-US" dirty="0" err="1">
                <a:ea typeface="맑은 고딕"/>
              </a:rPr>
              <a:t>Andriod</a:t>
            </a:r>
            <a:r>
              <a:rPr lang="ko-KR" altLang="en-US" dirty="0">
                <a:ea typeface="맑은 고딕"/>
              </a:rPr>
              <a:t> 및 </a:t>
            </a:r>
            <a:r>
              <a:rPr lang="ko-KR" altLang="en-US" dirty="0" err="1">
                <a:ea typeface="맑은 고딕"/>
              </a:rPr>
              <a:t>JavaScript</a:t>
            </a:r>
            <a:r>
              <a:rPr lang="ko-KR" altLang="en-US" dirty="0">
                <a:ea typeface="맑은 고딕"/>
              </a:rPr>
              <a:t> SDK 자동 제작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Swagger</a:t>
            </a:r>
            <a:r>
              <a:rPr lang="ko-KR" altLang="en-US" dirty="0">
                <a:ea typeface="맑은 고딕"/>
              </a:rPr>
              <a:t> 표준 형식 지원으로 외부 </a:t>
            </a:r>
            <a:r>
              <a:rPr lang="ko-KR" altLang="en-US" dirty="0" err="1">
                <a:ea typeface="맑은 고딕"/>
              </a:rPr>
              <a:t>API를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Import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Export하기</a:t>
            </a:r>
            <a:r>
              <a:rPr lang="ko-KR" altLang="en-US" dirty="0">
                <a:ea typeface="맑은 고딕"/>
              </a:rPr>
              <a:t> 용이하다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요청/응답 데이터 변형 가능</a:t>
            </a:r>
          </a:p>
        </p:txBody>
      </p:sp>
    </p:spTree>
    <p:extLst>
      <p:ext uri="{BB962C8B-B14F-4D97-AF65-F5344CB8AC3E}">
        <p14:creationId xmlns:p14="http://schemas.microsoft.com/office/powerpoint/2010/main" val="369645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9AD6A46C-782D-4288-AA6D-3F2FD0D1003D}"/>
              </a:ext>
            </a:extLst>
          </p:cNvPr>
          <p:cNvSpPr/>
          <p:nvPr/>
        </p:nvSpPr>
        <p:spPr>
          <a:xfrm>
            <a:off x="2292059" y="1507754"/>
            <a:ext cx="9213272" cy="50915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AWS기반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Serverless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백엔드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아키텍쳐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318247" y="2270210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3934232" y="1712207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API</a:t>
            </a:r>
          </a:p>
          <a:p>
            <a:pPr algn="ctr"/>
            <a:r>
              <a:rPr lang="ko-KR" altLang="en-US" dirty="0" err="1">
                <a:ea typeface="맑은 고딕"/>
              </a:rPr>
              <a:t>Gateway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18A41C2-FE40-4BF4-92F0-95B1D2A08C35}"/>
              </a:ext>
            </a:extLst>
          </p:cNvPr>
          <p:cNvSpPr/>
          <p:nvPr/>
        </p:nvSpPr>
        <p:spPr>
          <a:xfrm>
            <a:off x="6019799" y="3257549"/>
            <a:ext cx="2294658" cy="14374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AWS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Lambda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functions</a:t>
            </a:r>
            <a:endParaRPr lang="ko-KR" alt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B2E1641-5D21-4E63-ABE2-756D9B41D29B}"/>
              </a:ext>
            </a:extLst>
          </p:cNvPr>
          <p:cNvSpPr/>
          <p:nvPr/>
        </p:nvSpPr>
        <p:spPr>
          <a:xfrm>
            <a:off x="9699911" y="3361459"/>
            <a:ext cx="1584613" cy="12122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Amazon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DynamoDB</a:t>
            </a:r>
            <a:endParaRPr lang="ko-KR" altLang="en-US" dirty="0" err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2704641" y="3738434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Cognito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2704641" y="5245116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S3 </a:t>
            </a:r>
            <a:r>
              <a:rPr lang="ko-KR" altLang="en-US" dirty="0" err="1">
                <a:ea typeface="맑은 고딕"/>
              </a:rPr>
              <a:t>bucket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 flipV="1">
            <a:off x="572823" y="6087339"/>
            <a:ext cx="1991796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1395642" y="3472292"/>
            <a:ext cx="8453" cy="1023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H="1" flipV="1">
            <a:off x="4660119" y="2883475"/>
            <a:ext cx="8453" cy="1265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1715821" y="4061111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>
            <a:off x="4348392" y="4573523"/>
            <a:ext cx="649227" cy="7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332A7E-7038-4941-9C61-1D9F2A76AA02}"/>
              </a:ext>
            </a:extLst>
          </p:cNvPr>
          <p:cNvCxnSpPr>
            <a:cxnSpLocks/>
          </p:cNvCxnSpPr>
          <p:nvPr/>
        </p:nvCxnSpPr>
        <p:spPr>
          <a:xfrm flipH="1" flipV="1">
            <a:off x="6158142" y="2026224"/>
            <a:ext cx="1731612" cy="2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3D8A05-06D3-4161-BC9F-E6E4B177B5AB}"/>
              </a:ext>
            </a:extLst>
          </p:cNvPr>
          <p:cNvCxnSpPr>
            <a:cxnSpLocks/>
          </p:cNvCxnSpPr>
          <p:nvPr/>
        </p:nvCxnSpPr>
        <p:spPr>
          <a:xfrm flipH="1">
            <a:off x="8383527" y="4045319"/>
            <a:ext cx="1246704" cy="15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350E56-D740-4FEC-BAB3-ADE79D4FEA10}"/>
              </a:ext>
            </a:extLst>
          </p:cNvPr>
          <p:cNvCxnSpPr>
            <a:cxnSpLocks/>
          </p:cNvCxnSpPr>
          <p:nvPr/>
        </p:nvCxnSpPr>
        <p:spPr>
          <a:xfrm flipV="1">
            <a:off x="8409299" y="3784020"/>
            <a:ext cx="1229796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7F37BE-9A01-44DB-8F4E-E89BE117B62F}"/>
              </a:ext>
            </a:extLst>
          </p:cNvPr>
          <p:cNvCxnSpPr>
            <a:cxnSpLocks/>
          </p:cNvCxnSpPr>
          <p:nvPr/>
        </p:nvCxnSpPr>
        <p:spPr>
          <a:xfrm>
            <a:off x="7456800" y="2469364"/>
            <a:ext cx="34842" cy="665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5716527" y="2996044"/>
            <a:ext cx="17112" cy="2988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5BABDF-1081-49C9-A638-E990A6423145}"/>
              </a:ext>
            </a:extLst>
          </p:cNvPr>
          <p:cNvCxnSpPr>
            <a:cxnSpLocks/>
          </p:cNvCxnSpPr>
          <p:nvPr/>
        </p:nvCxnSpPr>
        <p:spPr>
          <a:xfrm>
            <a:off x="7872843" y="2062594"/>
            <a:ext cx="34636" cy="10737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B0A486-B333-47BA-BBD7-CADC711D9FF4}"/>
              </a:ext>
            </a:extLst>
          </p:cNvPr>
          <p:cNvCxnSpPr>
            <a:cxnSpLocks/>
          </p:cNvCxnSpPr>
          <p:nvPr/>
        </p:nvCxnSpPr>
        <p:spPr>
          <a:xfrm>
            <a:off x="6236276" y="2460913"/>
            <a:ext cx="1238249" cy="865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34E357-CE61-4853-94D6-A6B2E18E43FE}"/>
              </a:ext>
            </a:extLst>
          </p:cNvPr>
          <p:cNvCxnSpPr>
            <a:cxnSpLocks/>
          </p:cNvCxnSpPr>
          <p:nvPr/>
        </p:nvCxnSpPr>
        <p:spPr>
          <a:xfrm flipV="1">
            <a:off x="4409208" y="4123457"/>
            <a:ext cx="259773" cy="1731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A3CB63A-5404-4290-8366-D4F43CD1C7F2}"/>
              </a:ext>
            </a:extLst>
          </p:cNvPr>
          <p:cNvCxnSpPr>
            <a:cxnSpLocks/>
          </p:cNvCxnSpPr>
          <p:nvPr/>
        </p:nvCxnSpPr>
        <p:spPr>
          <a:xfrm flipV="1">
            <a:off x="5024004" y="2945822"/>
            <a:ext cx="8659" cy="163656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1F857A-2F51-410D-9F84-1C7729FB1F6B}"/>
              </a:ext>
            </a:extLst>
          </p:cNvPr>
          <p:cNvCxnSpPr>
            <a:cxnSpLocks/>
          </p:cNvCxnSpPr>
          <p:nvPr/>
        </p:nvCxnSpPr>
        <p:spPr>
          <a:xfrm>
            <a:off x="1404503" y="4487139"/>
            <a:ext cx="116031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EED6E6-0737-4484-BE33-1B523AEE3E6A}"/>
              </a:ext>
            </a:extLst>
          </p:cNvPr>
          <p:cNvCxnSpPr>
            <a:cxnSpLocks/>
          </p:cNvCxnSpPr>
          <p:nvPr/>
        </p:nvCxnSpPr>
        <p:spPr>
          <a:xfrm flipH="1" flipV="1">
            <a:off x="1707572" y="3482685"/>
            <a:ext cx="8659" cy="5541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66D0B5B-6CB9-4D23-9466-02FE61707A7D}"/>
              </a:ext>
            </a:extLst>
          </p:cNvPr>
          <p:cNvCxnSpPr>
            <a:cxnSpLocks/>
          </p:cNvCxnSpPr>
          <p:nvPr/>
        </p:nvCxnSpPr>
        <p:spPr>
          <a:xfrm>
            <a:off x="1006184" y="5630139"/>
            <a:ext cx="1515340" cy="865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FDC301F-47E6-49D8-A8DB-3C54FED0B92D}"/>
              </a:ext>
            </a:extLst>
          </p:cNvPr>
          <p:cNvCxnSpPr>
            <a:cxnSpLocks/>
          </p:cNvCxnSpPr>
          <p:nvPr/>
        </p:nvCxnSpPr>
        <p:spPr>
          <a:xfrm flipH="1">
            <a:off x="573230" y="3525981"/>
            <a:ext cx="8659" cy="256308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DB1A05B-9EAB-4FC8-BE32-9119E4D7A71A}"/>
              </a:ext>
            </a:extLst>
          </p:cNvPr>
          <p:cNvSpPr/>
          <p:nvPr/>
        </p:nvSpPr>
        <p:spPr>
          <a:xfrm>
            <a:off x="2469572" y="1629640"/>
            <a:ext cx="1091044" cy="528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AWS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511E94-597C-439C-A3AF-121CF7E7DD23}"/>
              </a:ext>
            </a:extLst>
          </p:cNvPr>
          <p:cNvCxnSpPr>
            <a:cxnSpLocks/>
          </p:cNvCxnSpPr>
          <p:nvPr/>
        </p:nvCxnSpPr>
        <p:spPr>
          <a:xfrm flipH="1" flipV="1">
            <a:off x="4348392" y="5550473"/>
            <a:ext cx="1030226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2D8E41-8018-49AE-9ADC-089017641A68}"/>
              </a:ext>
            </a:extLst>
          </p:cNvPr>
          <p:cNvCxnSpPr>
            <a:cxnSpLocks/>
          </p:cNvCxnSpPr>
          <p:nvPr/>
        </p:nvCxnSpPr>
        <p:spPr>
          <a:xfrm flipV="1">
            <a:off x="5361708" y="3032413"/>
            <a:ext cx="0" cy="251979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72B797A-1422-4F60-8DEF-920FA2EC2958}"/>
              </a:ext>
            </a:extLst>
          </p:cNvPr>
          <p:cNvCxnSpPr>
            <a:cxnSpLocks/>
          </p:cNvCxnSpPr>
          <p:nvPr/>
        </p:nvCxnSpPr>
        <p:spPr>
          <a:xfrm>
            <a:off x="4348593" y="5976502"/>
            <a:ext cx="1376795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EC06E13-D7CD-4995-A0D5-040F1CE1A8EF}"/>
              </a:ext>
            </a:extLst>
          </p:cNvPr>
          <p:cNvCxnSpPr>
            <a:cxnSpLocks/>
          </p:cNvCxnSpPr>
          <p:nvPr/>
        </p:nvCxnSpPr>
        <p:spPr>
          <a:xfrm flipV="1">
            <a:off x="988457" y="3489612"/>
            <a:ext cx="8865" cy="213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1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9AD6A46C-782D-4288-AA6D-3F2FD0D1003D}"/>
              </a:ext>
            </a:extLst>
          </p:cNvPr>
          <p:cNvSpPr/>
          <p:nvPr/>
        </p:nvSpPr>
        <p:spPr>
          <a:xfrm>
            <a:off x="2292059" y="1507754"/>
            <a:ext cx="9213272" cy="50915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AWS기반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Serverless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백엔드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아키텍쳐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318247" y="2270210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3934232" y="1712207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API</a:t>
            </a:r>
          </a:p>
          <a:p>
            <a:pPr algn="ctr"/>
            <a:r>
              <a:rPr lang="ko-KR" altLang="en-US" dirty="0" err="1">
                <a:ea typeface="맑은 고딕"/>
              </a:rPr>
              <a:t>Gateway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18A41C2-FE40-4BF4-92F0-95B1D2A08C35}"/>
              </a:ext>
            </a:extLst>
          </p:cNvPr>
          <p:cNvSpPr/>
          <p:nvPr/>
        </p:nvSpPr>
        <p:spPr>
          <a:xfrm>
            <a:off x="6019799" y="3257549"/>
            <a:ext cx="2294658" cy="14374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AWS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Lambda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functions</a:t>
            </a:r>
            <a:endParaRPr lang="ko-KR" altLang="en-US" dirty="0" err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B2E1641-5D21-4E63-ABE2-756D9B41D29B}"/>
              </a:ext>
            </a:extLst>
          </p:cNvPr>
          <p:cNvSpPr/>
          <p:nvPr/>
        </p:nvSpPr>
        <p:spPr>
          <a:xfrm>
            <a:off x="9699911" y="3361459"/>
            <a:ext cx="1584613" cy="12122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Amazon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DynamoDB</a:t>
            </a:r>
            <a:endParaRPr lang="ko-KR" altLang="en-US" dirty="0" err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2704641" y="3738434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Cognito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2704641" y="5245116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S3 </a:t>
            </a:r>
            <a:r>
              <a:rPr lang="ko-KR" altLang="en-US" dirty="0" err="1">
                <a:ea typeface="맑은 고딕"/>
              </a:rPr>
              <a:t>bucket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 flipV="1">
            <a:off x="572823" y="6087339"/>
            <a:ext cx="1991796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1395642" y="3472292"/>
            <a:ext cx="8453" cy="1023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H="1" flipV="1">
            <a:off x="4660119" y="2883475"/>
            <a:ext cx="8453" cy="1265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1715821" y="4061111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>
            <a:off x="4348392" y="4573523"/>
            <a:ext cx="649227" cy="7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332A7E-7038-4941-9C61-1D9F2A76AA02}"/>
              </a:ext>
            </a:extLst>
          </p:cNvPr>
          <p:cNvCxnSpPr>
            <a:cxnSpLocks/>
          </p:cNvCxnSpPr>
          <p:nvPr/>
        </p:nvCxnSpPr>
        <p:spPr>
          <a:xfrm flipH="1" flipV="1">
            <a:off x="6158142" y="2026224"/>
            <a:ext cx="1731612" cy="27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3D8A05-06D3-4161-BC9F-E6E4B177B5AB}"/>
              </a:ext>
            </a:extLst>
          </p:cNvPr>
          <p:cNvCxnSpPr>
            <a:cxnSpLocks/>
          </p:cNvCxnSpPr>
          <p:nvPr/>
        </p:nvCxnSpPr>
        <p:spPr>
          <a:xfrm flipH="1">
            <a:off x="8383527" y="4045319"/>
            <a:ext cx="1246704" cy="15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350E56-D740-4FEC-BAB3-ADE79D4FEA10}"/>
              </a:ext>
            </a:extLst>
          </p:cNvPr>
          <p:cNvCxnSpPr>
            <a:cxnSpLocks/>
          </p:cNvCxnSpPr>
          <p:nvPr/>
        </p:nvCxnSpPr>
        <p:spPr>
          <a:xfrm flipV="1">
            <a:off x="8409299" y="3784020"/>
            <a:ext cx="1229796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7F37BE-9A01-44DB-8F4E-E89BE117B62F}"/>
              </a:ext>
            </a:extLst>
          </p:cNvPr>
          <p:cNvCxnSpPr>
            <a:cxnSpLocks/>
          </p:cNvCxnSpPr>
          <p:nvPr/>
        </p:nvCxnSpPr>
        <p:spPr>
          <a:xfrm>
            <a:off x="7456800" y="2469364"/>
            <a:ext cx="34842" cy="665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5716527" y="2996044"/>
            <a:ext cx="17112" cy="2988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5BABDF-1081-49C9-A638-E990A6423145}"/>
              </a:ext>
            </a:extLst>
          </p:cNvPr>
          <p:cNvCxnSpPr>
            <a:cxnSpLocks/>
          </p:cNvCxnSpPr>
          <p:nvPr/>
        </p:nvCxnSpPr>
        <p:spPr>
          <a:xfrm>
            <a:off x="7872843" y="2062594"/>
            <a:ext cx="34636" cy="10737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B0A486-B333-47BA-BBD7-CADC711D9FF4}"/>
              </a:ext>
            </a:extLst>
          </p:cNvPr>
          <p:cNvCxnSpPr>
            <a:cxnSpLocks/>
          </p:cNvCxnSpPr>
          <p:nvPr/>
        </p:nvCxnSpPr>
        <p:spPr>
          <a:xfrm>
            <a:off x="6236276" y="2460913"/>
            <a:ext cx="1238249" cy="865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34E357-CE61-4853-94D6-A6B2E18E43FE}"/>
              </a:ext>
            </a:extLst>
          </p:cNvPr>
          <p:cNvCxnSpPr>
            <a:cxnSpLocks/>
          </p:cNvCxnSpPr>
          <p:nvPr/>
        </p:nvCxnSpPr>
        <p:spPr>
          <a:xfrm flipV="1">
            <a:off x="4409208" y="4123457"/>
            <a:ext cx="259773" cy="1731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A3CB63A-5404-4290-8366-D4F43CD1C7F2}"/>
              </a:ext>
            </a:extLst>
          </p:cNvPr>
          <p:cNvCxnSpPr>
            <a:cxnSpLocks/>
          </p:cNvCxnSpPr>
          <p:nvPr/>
        </p:nvCxnSpPr>
        <p:spPr>
          <a:xfrm flipV="1">
            <a:off x="5024004" y="2945822"/>
            <a:ext cx="8659" cy="163656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1F857A-2F51-410D-9F84-1C7729FB1F6B}"/>
              </a:ext>
            </a:extLst>
          </p:cNvPr>
          <p:cNvCxnSpPr>
            <a:cxnSpLocks/>
          </p:cNvCxnSpPr>
          <p:nvPr/>
        </p:nvCxnSpPr>
        <p:spPr>
          <a:xfrm>
            <a:off x="1404503" y="4487139"/>
            <a:ext cx="116031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EED6E6-0737-4484-BE33-1B523AEE3E6A}"/>
              </a:ext>
            </a:extLst>
          </p:cNvPr>
          <p:cNvCxnSpPr>
            <a:cxnSpLocks/>
          </p:cNvCxnSpPr>
          <p:nvPr/>
        </p:nvCxnSpPr>
        <p:spPr>
          <a:xfrm flipH="1" flipV="1">
            <a:off x="1707572" y="3482685"/>
            <a:ext cx="8659" cy="5541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66D0B5B-6CB9-4D23-9466-02FE61707A7D}"/>
              </a:ext>
            </a:extLst>
          </p:cNvPr>
          <p:cNvCxnSpPr>
            <a:cxnSpLocks/>
          </p:cNvCxnSpPr>
          <p:nvPr/>
        </p:nvCxnSpPr>
        <p:spPr>
          <a:xfrm>
            <a:off x="1006184" y="5630139"/>
            <a:ext cx="1515340" cy="865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FDC301F-47E6-49D8-A8DB-3C54FED0B92D}"/>
              </a:ext>
            </a:extLst>
          </p:cNvPr>
          <p:cNvCxnSpPr>
            <a:cxnSpLocks/>
          </p:cNvCxnSpPr>
          <p:nvPr/>
        </p:nvCxnSpPr>
        <p:spPr>
          <a:xfrm flipH="1">
            <a:off x="573230" y="3525981"/>
            <a:ext cx="8659" cy="256308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DB1A05B-9EAB-4FC8-BE32-9119E4D7A71A}"/>
              </a:ext>
            </a:extLst>
          </p:cNvPr>
          <p:cNvSpPr/>
          <p:nvPr/>
        </p:nvSpPr>
        <p:spPr>
          <a:xfrm>
            <a:off x="2469572" y="1629640"/>
            <a:ext cx="1091044" cy="528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AWS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511E94-597C-439C-A3AF-121CF7E7DD23}"/>
              </a:ext>
            </a:extLst>
          </p:cNvPr>
          <p:cNvCxnSpPr>
            <a:cxnSpLocks/>
          </p:cNvCxnSpPr>
          <p:nvPr/>
        </p:nvCxnSpPr>
        <p:spPr>
          <a:xfrm flipH="1" flipV="1">
            <a:off x="4348392" y="5550473"/>
            <a:ext cx="1030226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2D8E41-8018-49AE-9ADC-089017641A68}"/>
              </a:ext>
            </a:extLst>
          </p:cNvPr>
          <p:cNvCxnSpPr>
            <a:cxnSpLocks/>
          </p:cNvCxnSpPr>
          <p:nvPr/>
        </p:nvCxnSpPr>
        <p:spPr>
          <a:xfrm flipV="1">
            <a:off x="5361708" y="3032413"/>
            <a:ext cx="0" cy="251979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72B797A-1422-4F60-8DEF-920FA2EC2958}"/>
              </a:ext>
            </a:extLst>
          </p:cNvPr>
          <p:cNvCxnSpPr>
            <a:cxnSpLocks/>
          </p:cNvCxnSpPr>
          <p:nvPr/>
        </p:nvCxnSpPr>
        <p:spPr>
          <a:xfrm>
            <a:off x="4348593" y="5976502"/>
            <a:ext cx="1376795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EC06E13-D7CD-4995-A0D5-040F1CE1A8EF}"/>
              </a:ext>
            </a:extLst>
          </p:cNvPr>
          <p:cNvCxnSpPr>
            <a:cxnSpLocks/>
          </p:cNvCxnSpPr>
          <p:nvPr/>
        </p:nvCxnSpPr>
        <p:spPr>
          <a:xfrm flipV="1">
            <a:off x="988457" y="3489612"/>
            <a:ext cx="8865" cy="213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7F6A7-9C92-4516-8952-2D48B3B6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클라우드 서비스를 선택한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C6A00-BFAC-4CCB-AFD1-EC5C4A522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10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시간이 지남에 따라 기술이 발전되고 점점 서버의 연산속도가 </a:t>
            </a:r>
            <a:r>
              <a:rPr lang="ko-KR" altLang="en-US" dirty="0" err="1">
                <a:ea typeface="맑은 고딕"/>
              </a:rPr>
              <a:t>빨라짐</a:t>
            </a:r>
            <a:endParaRPr lang="ko-KR"/>
          </a:p>
          <a:p>
            <a:r>
              <a:rPr lang="ko-KR" altLang="en-US" dirty="0">
                <a:ea typeface="맑은 고딕"/>
              </a:rPr>
              <a:t>2014년 </a:t>
            </a:r>
            <a:r>
              <a:rPr lang="ko-KR" altLang="en-US" dirty="0" err="1">
                <a:ea typeface="맑은 고딕"/>
              </a:rPr>
              <a:t>AWS를</a:t>
            </a:r>
            <a:r>
              <a:rPr lang="ko-KR" altLang="en-US" dirty="0">
                <a:ea typeface="맑은 고딕"/>
              </a:rPr>
              <a:t> 통해 배포 속도를 </a:t>
            </a:r>
            <a:r>
              <a:rPr lang="ko-KR" altLang="en-US" dirty="0" err="1">
                <a:ea typeface="맑은 고딕"/>
              </a:rPr>
              <a:t>밀리초</a:t>
            </a:r>
            <a:r>
              <a:rPr lang="ko-KR" altLang="en-US" dirty="0">
                <a:ea typeface="맑은 고딕"/>
              </a:rPr>
              <a:t> 단위까지 단축 시켜 쾌적한 환경을 구성 </a:t>
            </a:r>
            <a:r>
              <a:rPr lang="ko-KR" altLang="en-US" dirty="0" err="1">
                <a:ea typeface="맑은 고딕"/>
              </a:rPr>
              <a:t>시킬수</a:t>
            </a:r>
            <a:r>
              <a:rPr lang="ko-KR" altLang="en-US" dirty="0">
                <a:ea typeface="맑은 고딕"/>
              </a:rPr>
              <a:t> 있게 됨</a:t>
            </a:r>
          </a:p>
          <a:p>
            <a:r>
              <a:rPr lang="ko-KR" altLang="en-US" dirty="0">
                <a:ea typeface="맑은 고딕"/>
              </a:rPr>
              <a:t>함수가 실행되는 </a:t>
            </a:r>
            <a:r>
              <a:rPr lang="ko-KR" altLang="en-US" dirty="0" err="1">
                <a:ea typeface="맑은 고딕"/>
              </a:rPr>
              <a:t>시간동안에만</a:t>
            </a:r>
            <a:r>
              <a:rPr lang="ko-KR" altLang="en-US" dirty="0">
                <a:ea typeface="맑은 고딕"/>
              </a:rPr>
              <a:t> 과금이 되는 시스템이 도입되어 상대적으로 저렴한 가격에 사용 할 수 있게 됨</a:t>
            </a:r>
          </a:p>
          <a:p>
            <a:r>
              <a:rPr lang="ko-KR" altLang="en-US" dirty="0">
                <a:ea typeface="맑은 고딕"/>
              </a:rPr>
              <a:t>빠른 서비스와 데이터의 안정성을 목적으로 클라우드 서비스를 선택함</a:t>
            </a:r>
          </a:p>
        </p:txBody>
      </p:sp>
    </p:spTree>
    <p:extLst>
      <p:ext uri="{BB962C8B-B14F-4D97-AF65-F5344CB8AC3E}">
        <p14:creationId xmlns:p14="http://schemas.microsoft.com/office/powerpoint/2010/main" val="79438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9C70-5897-40FF-A113-74CF32D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ea typeface="맑은 고딕"/>
              </a:rPr>
              <a:t>Amazon</a:t>
            </a:r>
            <a:r>
              <a:rPr lang="ko-KR" altLang="en-US" sz="4000" dirty="0">
                <a:ea typeface="맑은 고딕"/>
              </a:rPr>
              <a:t> S3(</a:t>
            </a:r>
            <a:r>
              <a:rPr lang="ko-KR" altLang="en-US" sz="4000" dirty="0" err="1">
                <a:ea typeface="맑은 고딕"/>
              </a:rPr>
              <a:t>Simple</a:t>
            </a:r>
            <a:r>
              <a:rPr lang="ko-KR" altLang="en-US" sz="4000" dirty="0">
                <a:ea typeface="맑은 고딕"/>
              </a:rPr>
              <a:t> </a:t>
            </a:r>
            <a:r>
              <a:rPr lang="ko-KR" altLang="en-US" sz="4000" dirty="0" err="1">
                <a:ea typeface="맑은 고딕"/>
              </a:rPr>
              <a:t>Storage</a:t>
            </a:r>
            <a:r>
              <a:rPr lang="ko-KR" altLang="en-US" sz="4000" dirty="0">
                <a:ea typeface="맑은 고딕"/>
              </a:rPr>
              <a:t> Service)란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1804-96E7-4E92-AB21-08A51E4B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913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아마존 웹 서비스에서 제공하는 온라인 스토리지 웹 서비스.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 이 서비스를 사용하여 사용자는 데이터(사진, 동영상, 문서 등)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첨부파일 형태로 업로드나 다운로드를 할 수 있다.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latin typeface="Malgun Gothic"/>
                <a:ea typeface="Malgun Gothic"/>
              </a:rPr>
              <a:t>아마존 S3는 웹 서비스 인터페이스를 통해 스토리지를 제공한다.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latin typeface="Malgun Gothic"/>
                <a:ea typeface="Malgun Gothic"/>
              </a:rPr>
              <a:t>서비스를 사용하여 사용자는 데이터(사진, 동영상, 문서 등)</a:t>
            </a:r>
            <a:r>
              <a:rPr lang="ko-KR" dirty="0" err="1">
                <a:latin typeface="Malgun Gothic"/>
                <a:ea typeface="Malgun Gothic"/>
              </a:rPr>
              <a:t>를</a:t>
            </a:r>
            <a:r>
              <a:rPr lang="ko-KR" dirty="0">
                <a:latin typeface="Malgun Gothic"/>
                <a:ea typeface="Malgun Gothic"/>
              </a:rPr>
              <a:t> 첨부파일 형태로 업로드나 다운로드를 할 수 있다.</a:t>
            </a:r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492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9C70-5897-40FF-A113-74CF32D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ea typeface="맑은 고딕"/>
              </a:rPr>
              <a:t>Amazon</a:t>
            </a:r>
            <a:r>
              <a:rPr lang="ko-KR" altLang="en-US" sz="4000" dirty="0">
                <a:ea typeface="맑은 고딕"/>
              </a:rPr>
              <a:t> S3(</a:t>
            </a:r>
            <a:r>
              <a:rPr lang="ko-KR" altLang="en-US" sz="4000" dirty="0" err="1">
                <a:ea typeface="맑은 고딕"/>
              </a:rPr>
              <a:t>Simple</a:t>
            </a:r>
            <a:r>
              <a:rPr lang="ko-KR" altLang="en-US" sz="4000" dirty="0">
                <a:ea typeface="맑은 고딕"/>
              </a:rPr>
              <a:t> </a:t>
            </a:r>
            <a:r>
              <a:rPr lang="ko-KR" altLang="en-US" sz="4000" dirty="0" err="1">
                <a:ea typeface="맑은 고딕"/>
              </a:rPr>
              <a:t>Storage</a:t>
            </a:r>
            <a:r>
              <a:rPr lang="ko-KR" altLang="en-US" sz="4000" dirty="0">
                <a:ea typeface="맑은 고딕"/>
              </a:rPr>
              <a:t> Service)의 장점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1804-96E7-4E92-AB21-08A51E4B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9130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단순함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확장성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낮은 비용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신뢰성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빠른 속도</a:t>
            </a:r>
          </a:p>
        </p:txBody>
      </p:sp>
    </p:spTree>
    <p:extLst>
      <p:ext uri="{BB962C8B-B14F-4D97-AF65-F5344CB8AC3E}">
        <p14:creationId xmlns:p14="http://schemas.microsoft.com/office/powerpoint/2010/main" val="326613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7F14B-7D2F-4700-9B6B-A483DC39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AWS Cognito란?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3766E-78FA-41BB-B315-48601DBBB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05554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>
                <a:ea typeface="+mn-lt"/>
                <a:cs typeface="+mn-lt"/>
              </a:rPr>
              <a:t>웹 및 모바일 앱에 대한 인증, 권한 부여 및 사용자 관리를 </a:t>
            </a:r>
            <a:r>
              <a:rPr lang="ko-KR" altLang="en-US">
                <a:ea typeface="+mn-lt"/>
                <a:cs typeface="+mn-lt"/>
              </a:rPr>
              <a:t>제공해주는 서비스</a:t>
            </a:r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두 가지 주요 구성 요소는 사용자 풀과 자격 증명 </a:t>
            </a:r>
            <a:r>
              <a:rPr lang="ko-KR" altLang="en-US">
                <a:ea typeface="+mn-lt"/>
                <a:cs typeface="+mn-lt"/>
              </a:rPr>
              <a:t>풀</a:t>
            </a:r>
            <a:r>
              <a:rPr lang="ko-KR">
                <a:ea typeface="+mn-lt"/>
                <a:cs typeface="+mn-lt"/>
              </a:rPr>
              <a:t>.</a:t>
            </a:r>
            <a:endParaRPr lang="ko-KR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>
                <a:ea typeface="+mn-lt"/>
                <a:cs typeface="+mn-lt"/>
              </a:rPr>
              <a:t>사용자 풀 인증 이후 다른 </a:t>
            </a:r>
            <a:r>
              <a:rPr lang="en-US" altLang="ko-KR">
                <a:ea typeface="+mn-lt"/>
                <a:cs typeface="+mn-lt"/>
              </a:rPr>
              <a:t>AWS</a:t>
            </a:r>
            <a:r>
              <a:rPr lang="ko-KR" altLang="en-US">
                <a:ea typeface="+mn-lt"/>
                <a:cs typeface="+mn-lt"/>
              </a:rPr>
              <a:t> 서비스에 대한 사용자 액세스 권한을 부여</a:t>
            </a:r>
            <a:endParaRPr lang="ko-KR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>
                <a:ea typeface="+mn-lt"/>
                <a:cs typeface="+mn-lt"/>
              </a:rPr>
              <a:t>자격 증명 풀로 사용자는 임시 AWS 자격 증명을 얻어 Amazon S3 및 DynamoDB 등과 같은 다른 AWS 서비스에 액세스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79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9C70-5897-40FF-A113-74CF32D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 dirty="0">
                <a:latin typeface="Malgun Gothic"/>
                <a:ea typeface="Malgun Gothic"/>
              </a:rPr>
              <a:t>AWS-</a:t>
            </a:r>
            <a:r>
              <a:rPr lang="ko-KR" sz="4000" dirty="0" err="1">
                <a:latin typeface="Malgun Gothic"/>
                <a:ea typeface="Malgun Gothic"/>
              </a:rPr>
              <a:t>dynamoDB</a:t>
            </a:r>
            <a:r>
              <a:rPr lang="ko-KR" altLang="en-US" sz="4000" dirty="0" err="1">
                <a:ea typeface="맑은 고딕"/>
              </a:rPr>
              <a:t>란</a:t>
            </a:r>
            <a:r>
              <a:rPr lang="ko-KR" altLang="en-US" sz="4000" dirty="0">
                <a:ea typeface="맑은 고딕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1804-96E7-4E92-AB21-08A51E4B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9130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dirty="0">
                <a:ea typeface="+mn-lt"/>
                <a:cs typeface="+mn-lt"/>
              </a:rPr>
              <a:t>어떤 규모에서도 </a:t>
            </a:r>
            <a:r>
              <a:rPr lang="en-US" altLang="ko-KR" dirty="0">
                <a:ea typeface="+mn-lt"/>
                <a:cs typeface="+mn-lt"/>
              </a:rPr>
              <a:t>10</a:t>
            </a:r>
            <a:r>
              <a:rPr lang="ko-KR" altLang="en-US" err="1">
                <a:ea typeface="+mn-lt"/>
                <a:cs typeface="+mn-lt"/>
              </a:rPr>
              <a:t>밀리초</a:t>
            </a:r>
            <a:r>
              <a:rPr lang="ko-KR" altLang="en-US" dirty="0">
                <a:ea typeface="+mn-lt"/>
                <a:cs typeface="+mn-lt"/>
              </a:rPr>
              <a:t> 미만의 성능을 </a:t>
            </a:r>
            <a:r>
              <a:rPr lang="ko-KR">
                <a:ea typeface="+mn-lt"/>
                <a:cs typeface="+mn-lt"/>
              </a:rPr>
              <a:t>제공하는</a:t>
            </a:r>
            <a:r>
              <a:rPr lang="ko-KR" altLang="en-US">
                <a:ea typeface="+mn-lt"/>
                <a:cs typeface="+mn-lt"/>
              </a:rPr>
              <a:t> 데이터베이스</a:t>
            </a:r>
            <a:endParaRPr lang="ko-KR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+mn-lt"/>
                <a:cs typeface="+mn-lt"/>
              </a:rPr>
              <a:t>인터넷 규모 애플리케이션을 위한 보안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백업 및 복원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인 메모리 </a:t>
            </a:r>
            <a:r>
              <a:rPr lang="ko-KR" altLang="en-US" dirty="0" err="1">
                <a:ea typeface="+mn-lt"/>
                <a:cs typeface="+mn-lt"/>
              </a:rPr>
              <a:t>캐싱</a:t>
            </a:r>
            <a:r>
              <a:rPr lang="ko-KR" altLang="en-US" dirty="0">
                <a:ea typeface="+mn-lt"/>
                <a:cs typeface="+mn-lt"/>
              </a:rPr>
              <a:t> 기능을 기본적으로 제공</a:t>
            </a:r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dirty="0" err="1">
                <a:ea typeface="+mn-lt"/>
                <a:cs typeface="+mn-lt"/>
              </a:rPr>
              <a:t>서버리스이므로</a:t>
            </a:r>
            <a:r>
              <a:rPr lang="ko-KR" dirty="0">
                <a:ea typeface="+mn-lt"/>
                <a:cs typeface="+mn-lt"/>
              </a:rPr>
              <a:t>, 서버를 </a:t>
            </a:r>
            <a:r>
              <a:rPr lang="ko-KR" dirty="0" err="1">
                <a:ea typeface="+mn-lt"/>
                <a:cs typeface="+mn-lt"/>
              </a:rPr>
              <a:t>프로비저닝하거나</a:t>
            </a:r>
            <a:r>
              <a:rPr lang="ko-KR" dirty="0">
                <a:ea typeface="+mn-lt"/>
                <a:cs typeface="+mn-lt"/>
              </a:rPr>
              <a:t> 패치를 적용하거나 관리할 필요가 없으며, 소프트웨어를 설치하거나 관리하거나 운영할 </a:t>
            </a:r>
            <a:r>
              <a:rPr lang="ko-KR" altLang="en-US" dirty="0">
                <a:ea typeface="+mn-lt"/>
                <a:cs typeface="+mn-lt"/>
              </a:rPr>
              <a:t>필요가 없다</a:t>
            </a:r>
            <a:endParaRPr lang="ko-KR" altLang="en-US" dirty="0">
              <a:ea typeface="맑은 고딕"/>
            </a:endParaRPr>
          </a:p>
          <a:p>
            <a:r>
              <a:rPr lang="ko-KR">
                <a:ea typeface="+mn-lt"/>
                <a:cs typeface="+mn-lt"/>
              </a:rPr>
              <a:t>용량에 맞게 테이블을 자동으로 확장하고 축소하며 성능을 유지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122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7F14B-7D2F-4700-9B6B-A483DC39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AWS </a:t>
            </a:r>
            <a:r>
              <a:rPr lang="ko-KR" altLang="en-US" dirty="0" err="1">
                <a:ea typeface="맑은 고딕"/>
              </a:rPr>
              <a:t>Lambda란</a:t>
            </a:r>
            <a:r>
              <a:rPr lang="ko-KR" altLang="en-US" dirty="0">
                <a:ea typeface="맑은 고딕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3766E-78FA-41BB-B315-48601DBBB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055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서버 없는, 이벤트 처리 방식의 컴퓨팅 서비스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- 서버 필요없이 코드만 배포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- 높은 확장성 및 빠른 서비스 연동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- 함수 실행 시 100ms 단위의 과금</a:t>
            </a:r>
          </a:p>
        </p:txBody>
      </p:sp>
    </p:spTree>
    <p:extLst>
      <p:ext uri="{BB962C8B-B14F-4D97-AF65-F5344CB8AC3E}">
        <p14:creationId xmlns:p14="http://schemas.microsoft.com/office/powerpoint/2010/main" val="296951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6E89-C5C5-4A31-837A-A3F87726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AWS </a:t>
            </a:r>
            <a:r>
              <a:rPr lang="ko-KR" altLang="en-US" dirty="0" err="1">
                <a:ea typeface="맑은 고딕"/>
              </a:rPr>
              <a:t>Lambda</a:t>
            </a:r>
            <a:r>
              <a:rPr lang="ko-KR" altLang="en-US" dirty="0">
                <a:ea typeface="맑은 고딕"/>
              </a:rPr>
              <a:t>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3E7B2-3B4F-4D1A-B0F8-7EB8A68A5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267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Node.js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 등의 언어를 실행 가능.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메모리를 설정 </a:t>
            </a:r>
            <a:r>
              <a:rPr lang="ko-KR" altLang="en-US" dirty="0" err="1">
                <a:ea typeface="맑은 고딕"/>
              </a:rPr>
              <a:t>할수</a:t>
            </a:r>
            <a:r>
              <a:rPr lang="ko-KR" altLang="en-US" dirty="0">
                <a:ea typeface="맑은 고딕"/>
              </a:rPr>
              <a:t> 있으며, 할당된 메모리에 비례하여 CPU, 네트웍 자원이 할당 됨.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Amazon</a:t>
            </a:r>
            <a:r>
              <a:rPr lang="ko-KR" altLang="en-US" dirty="0">
                <a:ea typeface="맑은 고딕"/>
              </a:rPr>
              <a:t> API </a:t>
            </a:r>
            <a:r>
              <a:rPr lang="ko-KR" altLang="en-US" dirty="0" err="1">
                <a:ea typeface="맑은 고딕"/>
              </a:rPr>
              <a:t>Gateway와</a:t>
            </a:r>
            <a:r>
              <a:rPr lang="ko-KR" altLang="en-US" dirty="0">
                <a:ea typeface="맑은 고딕"/>
              </a:rPr>
              <a:t> 연동하여 REST API 호출이 가능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AWS IAM(</a:t>
            </a:r>
            <a:r>
              <a:rPr lang="ko-KR" altLang="en-US" dirty="0" err="1">
                <a:ea typeface="맑은 고딕"/>
              </a:rPr>
              <a:t>identity</a:t>
            </a:r>
            <a:r>
              <a:rPr lang="ko-KR" altLang="en-US" dirty="0">
                <a:ea typeface="맑은 고딕"/>
              </a:rPr>
              <a:t> and Access Management)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사용한 실행 권한 설정이 가능</a:t>
            </a:r>
          </a:p>
        </p:txBody>
      </p:sp>
    </p:spTree>
    <p:extLst>
      <p:ext uri="{BB962C8B-B14F-4D97-AF65-F5344CB8AC3E}">
        <p14:creationId xmlns:p14="http://schemas.microsoft.com/office/powerpoint/2010/main" val="291423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AWS(amazon web service)를  이용한 Serverless Architecure 구성 </vt:lpstr>
      <vt:lpstr>AWS기반 Serverless 백엔드 아키텍쳐</vt:lpstr>
      <vt:lpstr>클라우드 서비스를 선택한 이유</vt:lpstr>
      <vt:lpstr>Amazon S3(Simple Storage Service)란</vt:lpstr>
      <vt:lpstr>Amazon S3(Simple Storage Service)의 장점</vt:lpstr>
      <vt:lpstr>AWS Cognito란?</vt:lpstr>
      <vt:lpstr>AWS-dynamoDB란?</vt:lpstr>
      <vt:lpstr>AWS Lambda란?</vt:lpstr>
      <vt:lpstr>AWS Lambda 원리</vt:lpstr>
      <vt:lpstr>AWS-dynamoDB, AWS-Lambda</vt:lpstr>
      <vt:lpstr>API Gateway를 사용한 REST 서비스 생성</vt:lpstr>
      <vt:lpstr>AWS API Gateway의 이점</vt:lpstr>
      <vt:lpstr>AWS기반 Serverless 백엔드 아키텍쳐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652</cp:revision>
  <dcterms:created xsi:type="dcterms:W3CDTF">2020-02-25T07:39:58Z</dcterms:created>
  <dcterms:modified xsi:type="dcterms:W3CDTF">2020-03-03T19:31:42Z</dcterms:modified>
</cp:coreProperties>
</file>