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256" r:id="rId5"/>
    <p:sldId id="274" r:id="rId6"/>
    <p:sldId id="273" r:id="rId7"/>
    <p:sldId id="272" r:id="rId8"/>
  </p:sldIdLst>
  <p:sldSz cx="12192000" cy="6858000"/>
  <p:notesSz cx="6858000" cy="9144000"/>
  <p:custDataLst>
    <p:tags r:id="rId11"/>
  </p:custData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34401B-9D2B-750E-E872-664B0036EEF2}" v="214" dt="2022-11-22T17:02:54.368"/>
    <p1510:client id="{271AFA3E-1E1D-47D2-A288-D3BCBC833418}" v="957" dt="2022-11-22T15:57:38.043"/>
    <p1510:client id="{3D395C97-C38C-FF05-59C6-2DBDF8F02D53}" v="557" dt="2022-11-22T03:07:00.599"/>
    <p1510:client id="{40BF18AC-EC55-4584-88D7-8C41574D4870}" v="208" dt="2022-11-22T02:43:40.089"/>
    <p1510:client id="{4887DDDD-0B24-871F-F5DB-6FECE17B5542}" v="28" dt="2022-11-22T21:26:46.578"/>
    <p1510:client id="{5079272E-CCF7-5E7E-CE65-E1C42F78AA59}" v="9" dt="2022-11-22T22:32:53.460"/>
    <p1510:client id="{7BBD0A43-9168-345C-CA78-F33D4CAA201B}" v="774" dt="2022-11-22T03:53:29.968"/>
    <p1510:client id="{821C861D-F808-88CA-4ABF-2779E3A8152F}" v="194" dt="2022-11-22T17:36:18.448"/>
    <p1510:client id="{A1932939-ACCD-1D19-1E3A-F3AB76AFB427}" v="1489" dt="2022-11-22T00:39:10.975"/>
    <p1510:client id="{C3601164-6DC2-40EF-9244-BE642BF737F9}" v="14" dt="2022-11-22T03:59:03.558"/>
    <p1510:client id="{CBCBA5A2-0F94-4B53-942E-CF2CFB346917}" v="54" dt="2022-11-22T18:39:06.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Columna1</c:v>
                </c:pt>
              </c:strCache>
            </c:strRef>
          </c:tx>
          <c:spPr>
            <a:scene3d>
              <a:camera prst="orthographicFront"/>
              <a:lightRig rig="balanced" dir="t">
                <a:rot lat="0" lon="0" rev="8700000"/>
              </a:lightRig>
            </a:scene3d>
            <a:sp3d>
              <a:bevelT w="190500" h="38100"/>
            </a:sp3d>
          </c:spPr>
          <c:dPt>
            <c:idx val="0"/>
            <c:bubble3D val="0"/>
            <c:spPr>
              <a:solidFill>
                <a:schemeClr val="accent2"/>
              </a:solidFill>
              <a:ln w="19050">
                <a:solidFill>
                  <a:schemeClr val="lt1"/>
                </a:solidFill>
              </a:ln>
              <a:effectLst/>
              <a:scene3d>
                <a:camera prst="orthographicFront"/>
                <a:lightRig rig="balanced" dir="t">
                  <a:rot lat="0" lon="0" rev="8700000"/>
                </a:lightRig>
              </a:scene3d>
              <a:sp3d>
                <a:bevelT w="190500" h="38100"/>
              </a:sp3d>
            </c:spPr>
            <c:extLst>
              <c:ext xmlns:c16="http://schemas.microsoft.com/office/drawing/2014/chart" uri="{C3380CC4-5D6E-409C-BE32-E72D297353CC}">
                <c16:uniqueId val="{00000001-2E2D-4FAF-94D8-2DF7A7789904}"/>
              </c:ext>
            </c:extLst>
          </c:dPt>
          <c:dPt>
            <c:idx val="1"/>
            <c:bubble3D val="0"/>
            <c:spPr>
              <a:solidFill>
                <a:schemeClr val="accent4"/>
              </a:solidFill>
              <a:ln w="19050">
                <a:solidFill>
                  <a:schemeClr val="lt1"/>
                </a:solidFill>
              </a:ln>
              <a:effectLst/>
              <a:scene3d>
                <a:camera prst="orthographicFront"/>
                <a:lightRig rig="balanced" dir="t">
                  <a:rot lat="0" lon="0" rev="8700000"/>
                </a:lightRig>
              </a:scene3d>
              <a:sp3d>
                <a:bevelT w="190500" h="38100"/>
              </a:sp3d>
            </c:spPr>
            <c:extLst>
              <c:ext xmlns:c16="http://schemas.microsoft.com/office/drawing/2014/chart" uri="{C3380CC4-5D6E-409C-BE32-E72D297353CC}">
                <c16:uniqueId val="{00000003-2E2D-4FAF-94D8-2DF7A7789904}"/>
              </c:ext>
            </c:extLst>
          </c:dPt>
          <c:dPt>
            <c:idx val="2"/>
            <c:bubble3D val="0"/>
            <c:spPr>
              <a:solidFill>
                <a:schemeClr val="accent6"/>
              </a:solidFill>
              <a:ln w="19050">
                <a:solidFill>
                  <a:schemeClr val="lt1"/>
                </a:solidFill>
              </a:ln>
              <a:effectLst/>
              <a:scene3d>
                <a:camera prst="orthographicFront"/>
                <a:lightRig rig="balanced" dir="t">
                  <a:rot lat="0" lon="0" rev="8700000"/>
                </a:lightRig>
              </a:scene3d>
              <a:sp3d>
                <a:bevelT w="190500" h="38100"/>
              </a:sp3d>
            </c:spPr>
            <c:extLst>
              <c:ext xmlns:c16="http://schemas.microsoft.com/office/drawing/2014/chart" uri="{C3380CC4-5D6E-409C-BE32-E72D297353CC}">
                <c16:uniqueId val="{00000005-2E2D-4FAF-94D8-2DF7A778990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s-ES"/>
              </a:p>
            </c:txPr>
            <c:dLblPos val="bestFit"/>
            <c:showLegendKey val="0"/>
            <c:showVal val="0"/>
            <c:showCatName val="1"/>
            <c:showSerName val="0"/>
            <c:showPercent val="1"/>
            <c:showBubbleSize val="0"/>
            <c:showLeaderLines val="0"/>
            <c:extLst>
              <c:ext xmlns:c15="http://schemas.microsoft.com/office/drawing/2012/chart" uri="{CE6537A1-D6FC-4f65-9D91-7224C49458BB}"/>
            </c:extLst>
          </c:dLbls>
          <c:cat>
            <c:strRef>
              <c:f>Hoja1!$A$2:$A$4</c:f>
              <c:strCache>
                <c:ptCount val="3"/>
                <c:pt idx="0">
                  <c:v>Evolutivos</c:v>
                </c:pt>
                <c:pt idx="1">
                  <c:v>Soporte</c:v>
                </c:pt>
                <c:pt idx="2">
                  <c:v>No planeados</c:v>
                </c:pt>
              </c:strCache>
            </c:strRef>
          </c:cat>
          <c:val>
            <c:numRef>
              <c:f>Hoja1!$B$2:$B$4</c:f>
              <c:numCache>
                <c:formatCode>General</c:formatCode>
                <c:ptCount val="3"/>
                <c:pt idx="0">
                  <c:v>51</c:v>
                </c:pt>
                <c:pt idx="1">
                  <c:v>25</c:v>
                </c:pt>
                <c:pt idx="2">
                  <c:v>24</c:v>
                </c:pt>
              </c:numCache>
            </c:numRef>
          </c:val>
          <c:extLst>
            <c:ext xmlns:c16="http://schemas.microsoft.com/office/drawing/2014/chart" uri="{C3380CC4-5D6E-409C-BE32-E72D297353CC}">
              <c16:uniqueId val="{00000006-2E2D-4FAF-94D8-2DF7A7789904}"/>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BB42737-1E8C-574D-890B-A9436AC6B0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2EC1D039-BC85-AA4F-AFF1-1696F7A7D8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8CE56E-F302-D549-BC15-5F7022FB1B85}" type="datetimeFigureOut">
              <a:rPr lang="es-CO" smtClean="0"/>
              <a:t>22/11/2022</a:t>
            </a:fld>
            <a:endParaRPr lang="es-CO"/>
          </a:p>
        </p:txBody>
      </p:sp>
      <p:sp>
        <p:nvSpPr>
          <p:cNvPr id="4" name="Marcador de pie de página 3">
            <a:extLst>
              <a:ext uri="{FF2B5EF4-FFF2-40B4-BE49-F238E27FC236}">
                <a16:creationId xmlns:a16="http://schemas.microsoft.com/office/drawing/2014/main" id="{E2C279B8-5A12-5340-B7D5-E580850994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E128F92C-EF39-BA43-9613-E73E9E245C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21CA7-E024-0B48-B580-076040B37819}" type="slidenum">
              <a:rPr lang="es-CO" smtClean="0"/>
              <a:t>‹Nº›</a:t>
            </a:fld>
            <a:endParaRPr lang="es-CO"/>
          </a:p>
        </p:txBody>
      </p:sp>
    </p:spTree>
    <p:extLst>
      <p:ext uri="{BB962C8B-B14F-4D97-AF65-F5344CB8AC3E}">
        <p14:creationId xmlns:p14="http://schemas.microsoft.com/office/powerpoint/2010/main" val="2342807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0304D-7E01-1843-87F0-D8B7379FF4A2}" type="datetimeFigureOut">
              <a:rPr lang="es-CO" smtClean="0"/>
              <a:t>22/11/2022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55CFD-002D-8C42-BA2B-98E6FE404205}" type="slidenum">
              <a:rPr lang="es-CO" smtClean="0"/>
              <a:t>‹Nº›</a:t>
            </a:fld>
            <a:endParaRPr lang="es-CO"/>
          </a:p>
        </p:txBody>
      </p:sp>
    </p:spTree>
    <p:extLst>
      <p:ext uri="{BB962C8B-B14F-4D97-AF65-F5344CB8AC3E}">
        <p14:creationId xmlns:p14="http://schemas.microsoft.com/office/powerpoint/2010/main" val="1350556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5" name="Imagen 4" descr="Un par de personas posando para una foto&#10;&#10;Descripción generada automáticamente con confianza media">
            <a:extLst>
              <a:ext uri="{FF2B5EF4-FFF2-40B4-BE49-F238E27FC236}">
                <a16:creationId xmlns:a16="http://schemas.microsoft.com/office/drawing/2014/main" id="{CF32B761-6F42-2547-AE0A-D2ACB57740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C5E5F32-A387-7D4D-BE07-FE9F03A3C830}"/>
              </a:ext>
            </a:extLst>
          </p:cNvPr>
          <p:cNvSpPr>
            <a:spLocks noGrp="1"/>
          </p:cNvSpPr>
          <p:nvPr>
            <p:ph type="ctrTitle" hasCustomPrompt="1"/>
          </p:nvPr>
        </p:nvSpPr>
        <p:spPr>
          <a:xfrm>
            <a:off x="854762" y="2534478"/>
            <a:ext cx="5241237" cy="1378099"/>
          </a:xfrm>
        </p:spPr>
        <p:txBody>
          <a:bodyPr anchor="b"/>
          <a:lstStyle>
            <a:lvl1pPr algn="ctr">
              <a:defRPr sz="6000" b="1" i="0">
                <a:solidFill>
                  <a:schemeClr val="bg1"/>
                </a:solidFill>
                <a:latin typeface="Banda Bold" panose="02000805020000090004" pitchFamily="2" charset="0"/>
              </a:defRPr>
            </a:lvl1pPr>
          </a:lstStyle>
          <a:p>
            <a:r>
              <a:rPr lang="es-ES" err="1"/>
              <a:t>Lorem Ipsum</a:t>
            </a:r>
            <a:endParaRPr lang="es-CO"/>
          </a:p>
        </p:txBody>
      </p:sp>
      <p:sp>
        <p:nvSpPr>
          <p:cNvPr id="3" name="Subtítulo 2">
            <a:extLst>
              <a:ext uri="{FF2B5EF4-FFF2-40B4-BE49-F238E27FC236}">
                <a16:creationId xmlns:a16="http://schemas.microsoft.com/office/drawing/2014/main" id="{31F0C147-D1F9-D24D-BE20-236AC2AB6BBE}"/>
              </a:ext>
            </a:extLst>
          </p:cNvPr>
          <p:cNvSpPr>
            <a:spLocks noGrp="1"/>
          </p:cNvSpPr>
          <p:nvPr>
            <p:ph type="subTitle" idx="1"/>
          </p:nvPr>
        </p:nvSpPr>
        <p:spPr>
          <a:xfrm>
            <a:off x="854763" y="4194378"/>
            <a:ext cx="5241236" cy="592276"/>
          </a:xfrm>
        </p:spPr>
        <p:txBody>
          <a:bodyPr>
            <a:normAutofit/>
          </a:bodyPr>
          <a:lstStyle>
            <a:lvl1pPr marL="0" indent="0" algn="ctr">
              <a:buNone/>
              <a:defRPr sz="1800">
                <a:solidFill>
                  <a:schemeClr val="bg1"/>
                </a:solidFill>
                <a:latin typeface="BANDALIGHT-LIGHT" panose="0200050302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Tree>
    <p:extLst>
      <p:ext uri="{BB962C8B-B14F-4D97-AF65-F5344CB8AC3E}">
        <p14:creationId xmlns:p14="http://schemas.microsoft.com/office/powerpoint/2010/main" val="17508872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48DF61A-1368-4C05-83F6-DDA50039953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sp>
        <p:nvSpPr>
          <p:cNvPr id="3" name="Marcador de contenido 2">
            <a:extLst>
              <a:ext uri="{FF2B5EF4-FFF2-40B4-BE49-F238E27FC236}">
                <a16:creationId xmlns:a16="http://schemas.microsoft.com/office/drawing/2014/main" id="{2356C692-69E7-0246-9733-010B80AE5DF3}"/>
              </a:ext>
            </a:extLst>
          </p:cNvPr>
          <p:cNvSpPr>
            <a:spLocks noGrp="1"/>
          </p:cNvSpPr>
          <p:nvPr>
            <p:ph idx="1" hasCustomPrompt="1"/>
          </p:nvPr>
        </p:nvSpPr>
        <p:spPr>
          <a:xfrm>
            <a:off x="1327256" y="2474841"/>
            <a:ext cx="9243391" cy="3925957"/>
          </a:xfrm>
        </p:spPr>
        <p:txBody>
          <a:bodyPr>
            <a:normAutofit/>
          </a:bodyPr>
          <a:lstStyle>
            <a:lvl1pPr marL="0" indent="0" algn="l">
              <a:buNone/>
              <a:defRPr sz="1800">
                <a:latin typeface="BANDALIGHT-LIGHT" panose="02000503020000020004" pitchFamily="2" charset="0"/>
              </a:defRPr>
            </a:lvl1pPr>
          </a:lstStyle>
          <a:p>
            <a:pPr lvl="0"/>
            <a:r>
              <a:rPr lang="es-CO" err="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a:t>
            </a:r>
          </a:p>
        </p:txBody>
      </p:sp>
      <p:sp>
        <p:nvSpPr>
          <p:cNvPr id="7" name="Título 1">
            <a:extLst>
              <a:ext uri="{FF2B5EF4-FFF2-40B4-BE49-F238E27FC236}">
                <a16:creationId xmlns:a16="http://schemas.microsoft.com/office/drawing/2014/main" id="{79EF7BD0-0E9C-8640-A78F-204B64DD167A}"/>
              </a:ext>
            </a:extLst>
          </p:cNvPr>
          <p:cNvSpPr>
            <a:spLocks noGrp="1"/>
          </p:cNvSpPr>
          <p:nvPr>
            <p:ph type="title" hasCustomPrompt="1"/>
          </p:nvPr>
        </p:nvSpPr>
        <p:spPr>
          <a:xfrm>
            <a:off x="1327256" y="1431234"/>
            <a:ext cx="9243391" cy="874643"/>
          </a:xfrm>
        </p:spPr>
        <p:txBody>
          <a:bodyPr>
            <a:normAutofit/>
          </a:bodyPr>
          <a:lstStyle>
            <a:lvl1pPr>
              <a:defRPr sz="4800" b="1" i="0">
                <a:solidFill>
                  <a:schemeClr val="tx1">
                    <a:lumMod val="65000"/>
                    <a:lumOff val="35000"/>
                  </a:schemeClr>
                </a:solidFill>
                <a:latin typeface="Banda Bold" panose="02000805020000090004" pitchFamily="2" charset="0"/>
              </a:defRPr>
            </a:lvl1pPr>
          </a:lstStyle>
          <a:p>
            <a:r>
              <a:rPr lang="es-ES" err="1"/>
              <a:t>Lorem Ipsum</a:t>
            </a:r>
            <a:endParaRPr lang="es-CO"/>
          </a:p>
        </p:txBody>
      </p:sp>
    </p:spTree>
    <p:extLst>
      <p:ext uri="{BB962C8B-B14F-4D97-AF65-F5344CB8AC3E}">
        <p14:creationId xmlns:p14="http://schemas.microsoft.com/office/powerpoint/2010/main" val="40481121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Imagen 2" descr="Imagen que contiene competencia de atletismo&#10;&#10;Descripción generada automáticamente">
            <a:extLst>
              <a:ext uri="{FF2B5EF4-FFF2-40B4-BE49-F238E27FC236}">
                <a16:creationId xmlns:a16="http://schemas.microsoft.com/office/drawing/2014/main" id="{EE608067-EFC6-F042-9811-B0CFF948B2D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ítulo 1">
            <a:extLst>
              <a:ext uri="{FF2B5EF4-FFF2-40B4-BE49-F238E27FC236}">
                <a16:creationId xmlns:a16="http://schemas.microsoft.com/office/drawing/2014/main" id="{47F0E05E-52C8-C64D-BA26-19B01971A856}"/>
              </a:ext>
            </a:extLst>
          </p:cNvPr>
          <p:cNvSpPr>
            <a:spLocks noGrp="1"/>
          </p:cNvSpPr>
          <p:nvPr>
            <p:ph type="title" hasCustomPrompt="1"/>
          </p:nvPr>
        </p:nvSpPr>
        <p:spPr>
          <a:xfrm>
            <a:off x="5194340" y="1503485"/>
            <a:ext cx="6182906" cy="915923"/>
          </a:xfrm>
        </p:spPr>
        <p:txBody>
          <a:bodyPr>
            <a:normAutofit/>
          </a:bodyPr>
          <a:lstStyle>
            <a:lvl1pPr>
              <a:defRPr sz="4800" b="1" i="0">
                <a:solidFill>
                  <a:schemeClr val="tx1">
                    <a:lumMod val="65000"/>
                    <a:lumOff val="35000"/>
                  </a:schemeClr>
                </a:solidFill>
                <a:latin typeface="Banda Bold" panose="02000805020000090004" pitchFamily="2" charset="0"/>
              </a:defRPr>
            </a:lvl1pPr>
          </a:lstStyle>
          <a:p>
            <a:r>
              <a:rPr lang="es-ES" err="1"/>
              <a:t>Lorem Ipsum</a:t>
            </a:r>
            <a:endParaRPr lang="es-CO"/>
          </a:p>
        </p:txBody>
      </p:sp>
      <p:sp>
        <p:nvSpPr>
          <p:cNvPr id="10" name="Marcador de contenido 2">
            <a:extLst>
              <a:ext uri="{FF2B5EF4-FFF2-40B4-BE49-F238E27FC236}">
                <a16:creationId xmlns:a16="http://schemas.microsoft.com/office/drawing/2014/main" id="{5CABF975-FFFC-064E-8E0E-618AEADFF950}"/>
              </a:ext>
            </a:extLst>
          </p:cNvPr>
          <p:cNvSpPr>
            <a:spLocks noGrp="1"/>
          </p:cNvSpPr>
          <p:nvPr>
            <p:ph idx="1" hasCustomPrompt="1"/>
          </p:nvPr>
        </p:nvSpPr>
        <p:spPr>
          <a:xfrm>
            <a:off x="5194339" y="2716825"/>
            <a:ext cx="6182905" cy="3662178"/>
          </a:xfrm>
        </p:spPr>
        <p:txBody>
          <a:bodyPr>
            <a:normAutofit/>
          </a:bodyPr>
          <a:lstStyle>
            <a:lvl1pPr marL="0" indent="0">
              <a:buNone/>
              <a:defRPr sz="1800">
                <a:latin typeface="BANDALIGHT-LIGHT" panose="02000503020000020004" pitchFamily="2" charset="0"/>
              </a:defRPr>
            </a:lvl1pPr>
          </a:lstStyle>
          <a:p>
            <a:pPr lvl="0"/>
            <a:r>
              <a:rPr lang="es-CO" err="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a:t>
            </a:r>
          </a:p>
        </p:txBody>
      </p:sp>
    </p:spTree>
    <p:extLst>
      <p:ext uri="{BB962C8B-B14F-4D97-AF65-F5344CB8AC3E}">
        <p14:creationId xmlns:p14="http://schemas.microsoft.com/office/powerpoint/2010/main" val="19440832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5" name="Imagen 4" descr="Imagen que contiene Icono&#10;&#10;Descripción generada automáticamente">
            <a:extLst>
              <a:ext uri="{FF2B5EF4-FFF2-40B4-BE49-F238E27FC236}">
                <a16:creationId xmlns:a16="http://schemas.microsoft.com/office/drawing/2014/main" id="{B24911EA-2CE9-DF49-B821-B84346F0871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AC9E7579-6526-D348-89C8-056C3B03032D}"/>
              </a:ext>
            </a:extLst>
          </p:cNvPr>
          <p:cNvSpPr>
            <a:spLocks noGrp="1"/>
          </p:cNvSpPr>
          <p:nvPr>
            <p:ph sz="half" idx="1"/>
          </p:nvPr>
        </p:nvSpPr>
        <p:spPr>
          <a:xfrm>
            <a:off x="838200" y="2057402"/>
            <a:ext cx="5181600" cy="2998175"/>
          </a:xfrm>
        </p:spPr>
        <p:txBody>
          <a:bodyPr>
            <a:normAutofit/>
          </a:bodyPr>
          <a:lstStyle>
            <a:lvl1pPr>
              <a:defRPr sz="2400">
                <a:solidFill>
                  <a:schemeClr val="tx1">
                    <a:lumMod val="65000"/>
                    <a:lumOff val="35000"/>
                  </a:schemeClr>
                </a:solidFill>
                <a:latin typeface="BANDALIGHT-LIGHT" panose="02000503020000020004" pitchFamily="2" charset="0"/>
              </a:defRPr>
            </a:lvl1pPr>
            <a:lvl2pPr>
              <a:defRPr sz="2000">
                <a:solidFill>
                  <a:schemeClr val="tx1">
                    <a:lumMod val="65000"/>
                    <a:lumOff val="35000"/>
                  </a:schemeClr>
                </a:solidFill>
                <a:latin typeface="BANDALIGHT-LIGHT" panose="02000503020000020004" pitchFamily="2" charset="0"/>
              </a:defRPr>
            </a:lvl2pPr>
            <a:lvl3pPr>
              <a:defRPr sz="1800">
                <a:solidFill>
                  <a:schemeClr val="tx1">
                    <a:lumMod val="65000"/>
                    <a:lumOff val="35000"/>
                  </a:schemeClr>
                </a:solidFill>
                <a:latin typeface="BANDALIGHT-LIGHT" panose="02000503020000020004" pitchFamily="2" charset="0"/>
              </a:defRPr>
            </a:lvl3pPr>
            <a:lvl4pPr>
              <a:defRPr sz="1600">
                <a:solidFill>
                  <a:schemeClr val="tx1">
                    <a:lumMod val="65000"/>
                    <a:lumOff val="35000"/>
                  </a:schemeClr>
                </a:solidFill>
                <a:latin typeface="BANDALIGHT-LIGHT" panose="02000503020000020004" pitchFamily="2" charset="0"/>
              </a:defRPr>
            </a:lvl4pPr>
            <a:lvl5pPr>
              <a:defRPr sz="1600">
                <a:solidFill>
                  <a:schemeClr val="tx1">
                    <a:lumMod val="65000"/>
                    <a:lumOff val="35000"/>
                  </a:schemeClr>
                </a:solidFill>
                <a:latin typeface="BANDALIGHT-LIGHT" panose="02000503020000020004"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3E981D5-AE0D-F641-8ABC-3FF59DC604EE}"/>
              </a:ext>
            </a:extLst>
          </p:cNvPr>
          <p:cNvSpPr>
            <a:spLocks noGrp="1"/>
          </p:cNvSpPr>
          <p:nvPr>
            <p:ph sz="half" idx="2"/>
          </p:nvPr>
        </p:nvSpPr>
        <p:spPr>
          <a:xfrm>
            <a:off x="6172200" y="2057402"/>
            <a:ext cx="5181600" cy="3697767"/>
          </a:xfrm>
        </p:spPr>
        <p:txBody>
          <a:bodyPr>
            <a:normAutofit/>
          </a:bodyPr>
          <a:lstStyle>
            <a:lvl1pPr>
              <a:defRPr sz="2400">
                <a:solidFill>
                  <a:schemeClr val="tx1">
                    <a:lumMod val="65000"/>
                    <a:lumOff val="35000"/>
                  </a:schemeClr>
                </a:solidFill>
                <a:latin typeface="BANDALIGHT-LIGHT" panose="02000503020000020004" pitchFamily="2" charset="0"/>
              </a:defRPr>
            </a:lvl1pPr>
            <a:lvl2pPr>
              <a:defRPr sz="2000">
                <a:solidFill>
                  <a:schemeClr val="tx1">
                    <a:lumMod val="65000"/>
                    <a:lumOff val="35000"/>
                  </a:schemeClr>
                </a:solidFill>
                <a:latin typeface="BANDALIGHT-LIGHT" panose="02000503020000020004" pitchFamily="2" charset="0"/>
              </a:defRPr>
            </a:lvl2pPr>
            <a:lvl3pPr>
              <a:defRPr sz="1800">
                <a:solidFill>
                  <a:schemeClr val="tx1">
                    <a:lumMod val="65000"/>
                    <a:lumOff val="35000"/>
                  </a:schemeClr>
                </a:solidFill>
                <a:latin typeface="BANDALIGHT-LIGHT" panose="02000503020000020004" pitchFamily="2" charset="0"/>
              </a:defRPr>
            </a:lvl3pPr>
            <a:lvl4pPr>
              <a:defRPr sz="1600">
                <a:solidFill>
                  <a:schemeClr val="tx1">
                    <a:lumMod val="65000"/>
                    <a:lumOff val="35000"/>
                  </a:schemeClr>
                </a:solidFill>
                <a:latin typeface="BANDALIGHT-LIGHT" panose="02000503020000020004" pitchFamily="2" charset="0"/>
              </a:defRPr>
            </a:lvl4pPr>
            <a:lvl5pPr>
              <a:defRPr sz="1600">
                <a:solidFill>
                  <a:schemeClr val="tx1">
                    <a:lumMod val="65000"/>
                    <a:lumOff val="35000"/>
                  </a:schemeClr>
                </a:solidFill>
                <a:latin typeface="BANDALIGHT-LIGHT" panose="02000503020000020004"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9" name="Título 1">
            <a:extLst>
              <a:ext uri="{FF2B5EF4-FFF2-40B4-BE49-F238E27FC236}">
                <a16:creationId xmlns:a16="http://schemas.microsoft.com/office/drawing/2014/main" id="{B160423D-F531-0C42-B4FB-05628A1729DC}"/>
              </a:ext>
            </a:extLst>
          </p:cNvPr>
          <p:cNvSpPr>
            <a:spLocks noGrp="1"/>
          </p:cNvSpPr>
          <p:nvPr>
            <p:ph type="title" hasCustomPrompt="1"/>
          </p:nvPr>
        </p:nvSpPr>
        <p:spPr>
          <a:xfrm>
            <a:off x="838200" y="1102831"/>
            <a:ext cx="10515600" cy="785603"/>
          </a:xfrm>
        </p:spPr>
        <p:txBody>
          <a:bodyPr>
            <a:normAutofit/>
          </a:bodyPr>
          <a:lstStyle>
            <a:lvl1pPr>
              <a:defRPr sz="4800" b="1" i="0">
                <a:solidFill>
                  <a:schemeClr val="tx1">
                    <a:lumMod val="65000"/>
                    <a:lumOff val="35000"/>
                  </a:schemeClr>
                </a:solidFill>
                <a:latin typeface="Banda Bold" panose="02000805020000090004" pitchFamily="2" charset="0"/>
              </a:defRPr>
            </a:lvl1pPr>
          </a:lstStyle>
          <a:p>
            <a:r>
              <a:rPr lang="es-ES" err="1"/>
              <a:t>Lorem Ipsum</a:t>
            </a:r>
            <a:endParaRPr lang="es-CO"/>
          </a:p>
        </p:txBody>
      </p:sp>
    </p:spTree>
    <p:extLst>
      <p:ext uri="{BB962C8B-B14F-4D97-AF65-F5344CB8AC3E}">
        <p14:creationId xmlns:p14="http://schemas.microsoft.com/office/powerpoint/2010/main" val="11485819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pic>
        <p:nvPicPr>
          <p:cNvPr id="6" name="Imagen 5" descr="Dibujo de una persona&#10;&#10;Descripción generada automáticamente con confianza baja">
            <a:extLst>
              <a:ext uri="{FF2B5EF4-FFF2-40B4-BE49-F238E27FC236}">
                <a16:creationId xmlns:a16="http://schemas.microsoft.com/office/drawing/2014/main" id="{0470E641-1ED8-2147-BA8C-1399AB11858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A15CEDE-7DDE-0147-9D8E-D409E63A233F}"/>
              </a:ext>
            </a:extLst>
          </p:cNvPr>
          <p:cNvSpPr>
            <a:spLocks noGrp="1"/>
          </p:cNvSpPr>
          <p:nvPr>
            <p:ph type="title" hasCustomPrompt="1"/>
          </p:nvPr>
        </p:nvSpPr>
        <p:spPr>
          <a:xfrm>
            <a:off x="675860" y="1145554"/>
            <a:ext cx="8179905" cy="1325563"/>
          </a:xfrm>
        </p:spPr>
        <p:txBody>
          <a:bodyPr>
            <a:normAutofit/>
          </a:bodyPr>
          <a:lstStyle>
            <a:lvl1pPr>
              <a:defRPr sz="4800" b="1" i="0">
                <a:solidFill>
                  <a:schemeClr val="bg1"/>
                </a:solidFill>
                <a:latin typeface="Banda Bold" panose="02000805020000090004" pitchFamily="2" charset="0"/>
              </a:defRPr>
            </a:lvl1pPr>
          </a:lstStyle>
          <a:p>
            <a:r>
              <a:rPr lang="es-ES" err="1"/>
              <a:t>Lorem Ipsum</a:t>
            </a:r>
            <a:endParaRPr lang="es-CO"/>
          </a:p>
        </p:txBody>
      </p:sp>
      <p:sp>
        <p:nvSpPr>
          <p:cNvPr id="3" name="Marcador de contenido 2">
            <a:extLst>
              <a:ext uri="{FF2B5EF4-FFF2-40B4-BE49-F238E27FC236}">
                <a16:creationId xmlns:a16="http://schemas.microsoft.com/office/drawing/2014/main" id="{2356C692-69E7-0246-9733-010B80AE5DF3}"/>
              </a:ext>
            </a:extLst>
          </p:cNvPr>
          <p:cNvSpPr>
            <a:spLocks noGrp="1"/>
          </p:cNvSpPr>
          <p:nvPr>
            <p:ph idx="1" hasCustomPrompt="1"/>
          </p:nvPr>
        </p:nvSpPr>
        <p:spPr>
          <a:xfrm>
            <a:off x="675861" y="2606054"/>
            <a:ext cx="8179904" cy="3655599"/>
          </a:xfrm>
        </p:spPr>
        <p:txBody>
          <a:bodyPr>
            <a:normAutofit/>
          </a:bodyPr>
          <a:lstStyle>
            <a:lvl1pPr marL="0" indent="0">
              <a:buNone/>
              <a:defRPr sz="1800">
                <a:solidFill>
                  <a:schemeClr val="bg1"/>
                </a:solidFill>
                <a:latin typeface="BANDALIGHT-LIGHT" panose="02000503020000020004" pitchFamily="2" charset="0"/>
              </a:defRPr>
            </a:lvl1pPr>
          </a:lstStyle>
          <a:p>
            <a:pPr lvl="0"/>
            <a:r>
              <a:rPr lang="es-CO" err="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a:t>
            </a:r>
          </a:p>
        </p:txBody>
      </p:sp>
    </p:spTree>
    <p:extLst>
      <p:ext uri="{BB962C8B-B14F-4D97-AF65-F5344CB8AC3E}">
        <p14:creationId xmlns:p14="http://schemas.microsoft.com/office/powerpoint/2010/main" val="15439629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ítulo y objetos">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5F4E103B-0050-4617-8A08-2DFE558A7FC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sp>
        <p:nvSpPr>
          <p:cNvPr id="2" name="Título 1">
            <a:extLst>
              <a:ext uri="{FF2B5EF4-FFF2-40B4-BE49-F238E27FC236}">
                <a16:creationId xmlns:a16="http://schemas.microsoft.com/office/drawing/2014/main" id="{EA15CEDE-7DDE-0147-9D8E-D409E63A233F}"/>
              </a:ext>
            </a:extLst>
          </p:cNvPr>
          <p:cNvSpPr>
            <a:spLocks noGrp="1"/>
          </p:cNvSpPr>
          <p:nvPr>
            <p:ph type="title" hasCustomPrompt="1"/>
          </p:nvPr>
        </p:nvSpPr>
        <p:spPr>
          <a:xfrm>
            <a:off x="675860" y="1145554"/>
            <a:ext cx="10675009" cy="1325563"/>
          </a:xfrm>
        </p:spPr>
        <p:txBody>
          <a:bodyPr>
            <a:normAutofit/>
          </a:bodyPr>
          <a:lstStyle>
            <a:lvl1pPr>
              <a:defRPr sz="4800" b="1" i="0">
                <a:solidFill>
                  <a:schemeClr val="bg1"/>
                </a:solidFill>
                <a:latin typeface="Banda Bold" panose="02000805020000090004" pitchFamily="2" charset="0"/>
              </a:defRPr>
            </a:lvl1pPr>
          </a:lstStyle>
          <a:p>
            <a:r>
              <a:rPr lang="es-ES" err="1"/>
              <a:t>Lorem Ipsum</a:t>
            </a:r>
            <a:endParaRPr lang="es-CO"/>
          </a:p>
        </p:txBody>
      </p:sp>
      <p:sp>
        <p:nvSpPr>
          <p:cNvPr id="3" name="Marcador de contenido 2">
            <a:extLst>
              <a:ext uri="{FF2B5EF4-FFF2-40B4-BE49-F238E27FC236}">
                <a16:creationId xmlns:a16="http://schemas.microsoft.com/office/drawing/2014/main" id="{2356C692-69E7-0246-9733-010B80AE5DF3}"/>
              </a:ext>
            </a:extLst>
          </p:cNvPr>
          <p:cNvSpPr>
            <a:spLocks noGrp="1"/>
          </p:cNvSpPr>
          <p:nvPr>
            <p:ph idx="1" hasCustomPrompt="1"/>
          </p:nvPr>
        </p:nvSpPr>
        <p:spPr>
          <a:xfrm>
            <a:off x="675861" y="2606054"/>
            <a:ext cx="10675008" cy="3655599"/>
          </a:xfrm>
        </p:spPr>
        <p:txBody>
          <a:bodyPr>
            <a:normAutofit/>
          </a:bodyPr>
          <a:lstStyle>
            <a:lvl1pPr marL="0" indent="0">
              <a:buNone/>
              <a:defRPr sz="1800">
                <a:solidFill>
                  <a:schemeClr val="bg1"/>
                </a:solidFill>
                <a:latin typeface="BANDALIGHT-LIGHT" panose="02000503020000020004" pitchFamily="2" charset="0"/>
              </a:defRPr>
            </a:lvl1pPr>
          </a:lstStyle>
          <a:p>
            <a:pPr lvl="0"/>
            <a:r>
              <a:rPr lang="es-CO" err="1"/>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a:t>
            </a:r>
          </a:p>
        </p:txBody>
      </p:sp>
    </p:spTree>
    <p:extLst>
      <p:ext uri="{BB962C8B-B14F-4D97-AF65-F5344CB8AC3E}">
        <p14:creationId xmlns:p14="http://schemas.microsoft.com/office/powerpoint/2010/main" val="28149117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E61E7C-4166-5242-933D-E6F3A58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DBA90DD-2337-C147-975F-E4A2FC2E7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1BD79DD-DAE4-2E41-A520-C58CE0209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F2C59-9448-9D4C-90AB-05429B6D4F63}" type="datetimeFigureOut">
              <a:rPr lang="es-CO" smtClean="0"/>
              <a:t>22/11/2022</a:t>
            </a:fld>
            <a:endParaRPr lang="es-CO"/>
          </a:p>
        </p:txBody>
      </p:sp>
      <p:sp>
        <p:nvSpPr>
          <p:cNvPr id="5" name="Marcador de pie de página 4">
            <a:extLst>
              <a:ext uri="{FF2B5EF4-FFF2-40B4-BE49-F238E27FC236}">
                <a16:creationId xmlns:a16="http://schemas.microsoft.com/office/drawing/2014/main" id="{F7B50EC0-3AF6-0D44-B01E-C425E6E93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9BC509F-C606-4442-A342-3B2367158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0A378-EE90-8642-B806-9BE0102CA83F}" type="slidenum">
              <a:rPr lang="es-CO" smtClean="0"/>
              <a:t>‹Nº›</a:t>
            </a:fld>
            <a:endParaRPr lang="es-CO"/>
          </a:p>
        </p:txBody>
      </p:sp>
    </p:spTree>
    <p:extLst>
      <p:ext uri="{BB962C8B-B14F-4D97-AF65-F5344CB8AC3E}">
        <p14:creationId xmlns:p14="http://schemas.microsoft.com/office/powerpoint/2010/main" val="1906038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3013061-A99F-C3B6-7520-343BBC2793DC}"/>
              </a:ext>
            </a:extLst>
          </p:cNvPr>
          <p:cNvSpPr>
            <a:spLocks noGrp="1"/>
          </p:cNvSpPr>
          <p:nvPr>
            <p:ph type="ctrTitle"/>
          </p:nvPr>
        </p:nvSpPr>
        <p:spPr>
          <a:xfrm>
            <a:off x="747892" y="1776103"/>
            <a:ext cx="5958021" cy="1377950"/>
          </a:xfrm>
          <a:prstGeom prst="rect">
            <a:avLst/>
          </a:prstGeom>
        </p:spPr>
        <p:txBody>
          <a:bodyPr vert="horz" lIns="91440" tIns="45720" rIns="91440" bIns="45720" rtlCol="0" anchor="b">
            <a:noAutofit/>
          </a:bodyPr>
          <a:lstStyle/>
          <a:p>
            <a:pPr defTabSz="914400">
              <a:lnSpc>
                <a:spcPct val="90000"/>
              </a:lnSpc>
              <a:spcBef>
                <a:spcPct val="0"/>
              </a:spcBef>
              <a:spcAft>
                <a:spcPts val="600"/>
              </a:spcAft>
            </a:pPr>
            <a:r>
              <a:rPr lang="en-US" sz="5400" b="1">
                <a:solidFill>
                  <a:schemeClr val="bg1"/>
                </a:solidFill>
                <a:latin typeface="Banda Bold" panose="02000805020000090004" pitchFamily="2" charset="0"/>
                <a:ea typeface="+mj-ea"/>
                <a:cs typeface="+mj-cs"/>
              </a:rPr>
              <a:t>Monthly Business Review</a:t>
            </a:r>
          </a:p>
        </p:txBody>
      </p:sp>
      <p:sp>
        <p:nvSpPr>
          <p:cNvPr id="5" name="Rectángulo 4">
            <a:extLst>
              <a:ext uri="{FF2B5EF4-FFF2-40B4-BE49-F238E27FC236}">
                <a16:creationId xmlns:a16="http://schemas.microsoft.com/office/drawing/2014/main" id="{BF2541FB-4C73-0092-DB84-5ABF7B9BF63E}"/>
              </a:ext>
            </a:extLst>
          </p:cNvPr>
          <p:cNvSpPr/>
          <p:nvPr/>
        </p:nvSpPr>
        <p:spPr>
          <a:xfrm>
            <a:off x="1239335" y="3315094"/>
            <a:ext cx="4801314" cy="424732"/>
          </a:xfrm>
          <a:prstGeom prst="rect">
            <a:avLst/>
          </a:prstGeom>
        </p:spPr>
        <p:txBody>
          <a:bodyPr wrap="none">
            <a:spAutoFit/>
          </a:bodyPr>
          <a:lstStyle/>
          <a:p>
            <a:pPr>
              <a:lnSpc>
                <a:spcPct val="90000"/>
              </a:lnSpc>
              <a:spcBef>
                <a:spcPct val="0"/>
              </a:spcBef>
              <a:spcAft>
                <a:spcPts val="600"/>
              </a:spcAft>
            </a:pPr>
            <a:r>
              <a:rPr lang="es-ES_tradnl" sz="2400" b="1">
                <a:solidFill>
                  <a:schemeClr val="bg1"/>
                </a:solidFill>
                <a:latin typeface="Century Gothic" panose="020B0502020202020204" pitchFamily="34" charset="0"/>
              </a:rPr>
              <a:t>Comunidad digital de Servicio </a:t>
            </a:r>
          </a:p>
        </p:txBody>
      </p:sp>
      <p:sp>
        <p:nvSpPr>
          <p:cNvPr id="6" name="Rectángulo 5">
            <a:extLst>
              <a:ext uri="{FF2B5EF4-FFF2-40B4-BE49-F238E27FC236}">
                <a16:creationId xmlns:a16="http://schemas.microsoft.com/office/drawing/2014/main" id="{55634A73-83EB-D8BF-2B93-1D64A9437A42}"/>
              </a:ext>
            </a:extLst>
          </p:cNvPr>
          <p:cNvSpPr/>
          <p:nvPr/>
        </p:nvSpPr>
        <p:spPr>
          <a:xfrm>
            <a:off x="1239335" y="5032608"/>
            <a:ext cx="4314645" cy="1268959"/>
          </a:xfrm>
          <a:prstGeom prst="rect">
            <a:avLst/>
          </a:prstGeom>
        </p:spPr>
        <p:txBody>
          <a:bodyPr vert="horz" lIns="91440" tIns="45720" rIns="91440" bIns="45720" rtlCol="0" anchor="t">
            <a:normAutofit/>
          </a:bodyPr>
          <a:lstStyle/>
          <a:p>
            <a:pPr algn="just">
              <a:lnSpc>
                <a:spcPct val="90000"/>
              </a:lnSpc>
              <a:spcAft>
                <a:spcPts val="600"/>
              </a:spcAft>
            </a:pPr>
            <a:r>
              <a:rPr lang="es-ES_tradnl">
                <a:solidFill>
                  <a:schemeClr val="bg1"/>
                </a:solidFill>
                <a:latin typeface="Century Gothic" panose="020B0502020202020204" pitchFamily="34" charset="0"/>
              </a:rPr>
              <a:t>“Los logros de una organización </a:t>
            </a:r>
            <a:br>
              <a:rPr lang="es-ES_tradnl">
                <a:solidFill>
                  <a:schemeClr val="bg1"/>
                </a:solidFill>
                <a:latin typeface="Century Gothic" panose="020B0502020202020204" pitchFamily="34" charset="0"/>
              </a:rPr>
            </a:br>
            <a:r>
              <a:rPr lang="es-ES_tradnl">
                <a:solidFill>
                  <a:schemeClr val="bg1"/>
                </a:solidFill>
                <a:latin typeface="Century Gothic" panose="020B0502020202020204" pitchFamily="34" charset="0"/>
              </a:rPr>
              <a:t>son los resultados del esfuerzo combinado de todos los individuos”</a:t>
            </a:r>
          </a:p>
          <a:p>
            <a:pPr algn="r">
              <a:lnSpc>
                <a:spcPct val="90000"/>
              </a:lnSpc>
              <a:spcAft>
                <a:spcPts val="600"/>
              </a:spcAft>
            </a:pPr>
            <a:r>
              <a:rPr lang="es-ES_tradnl" sz="1400">
                <a:solidFill>
                  <a:schemeClr val="bg1"/>
                </a:solidFill>
                <a:latin typeface="Century Gothic" panose="020B0502020202020204" pitchFamily="34" charset="0"/>
              </a:rPr>
              <a:t>Vince Lombardi</a:t>
            </a:r>
          </a:p>
        </p:txBody>
      </p:sp>
      <p:sp>
        <p:nvSpPr>
          <p:cNvPr id="2" name="Rectángulo 1">
            <a:extLst>
              <a:ext uri="{FF2B5EF4-FFF2-40B4-BE49-F238E27FC236}">
                <a16:creationId xmlns:a16="http://schemas.microsoft.com/office/drawing/2014/main" id="{63A639B3-F7F5-860E-8172-EF3C8075DAF7}"/>
              </a:ext>
            </a:extLst>
          </p:cNvPr>
          <p:cNvSpPr/>
          <p:nvPr/>
        </p:nvSpPr>
        <p:spPr>
          <a:xfrm>
            <a:off x="1964259" y="3886517"/>
            <a:ext cx="2986715" cy="424732"/>
          </a:xfrm>
          <a:prstGeom prst="rect">
            <a:avLst/>
          </a:prstGeom>
        </p:spPr>
        <p:txBody>
          <a:bodyPr wrap="none">
            <a:spAutoFit/>
          </a:bodyPr>
          <a:lstStyle/>
          <a:p>
            <a:pPr>
              <a:lnSpc>
                <a:spcPct val="90000"/>
              </a:lnSpc>
              <a:spcBef>
                <a:spcPct val="0"/>
              </a:spcBef>
              <a:spcAft>
                <a:spcPts val="600"/>
              </a:spcAft>
            </a:pPr>
            <a:r>
              <a:rPr lang="es-ES_tradnl" sz="2400" i="1">
                <a:solidFill>
                  <a:schemeClr val="bg1"/>
                </a:solidFill>
                <a:latin typeface="Century Gothic" panose="020B0502020202020204" pitchFamily="34" charset="0"/>
              </a:rPr>
              <a:t>25 noviembre 2022</a:t>
            </a:r>
          </a:p>
        </p:txBody>
      </p:sp>
    </p:spTree>
    <p:extLst>
      <p:ext uri="{BB962C8B-B14F-4D97-AF65-F5344CB8AC3E}">
        <p14:creationId xmlns:p14="http://schemas.microsoft.com/office/powerpoint/2010/main" val="26692268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E4B3687A-AAF9-326F-F3F8-8663AF4E1649}"/>
              </a:ext>
            </a:extLst>
          </p:cNvPr>
          <p:cNvPicPr>
            <a:picLocks noChangeAspect="1"/>
          </p:cNvPicPr>
          <p:nvPr/>
        </p:nvPicPr>
        <p:blipFill>
          <a:blip r:embed="rId2"/>
          <a:stretch>
            <a:fillRect/>
          </a:stretch>
        </p:blipFill>
        <p:spPr>
          <a:xfrm>
            <a:off x="0" y="1"/>
            <a:ext cx="2238103" cy="1547686"/>
          </a:xfrm>
          <a:prstGeom prst="rect">
            <a:avLst/>
          </a:prstGeom>
        </p:spPr>
      </p:pic>
      <p:sp>
        <p:nvSpPr>
          <p:cNvPr id="12" name="CuadroTexto 11">
            <a:extLst>
              <a:ext uri="{FF2B5EF4-FFF2-40B4-BE49-F238E27FC236}">
                <a16:creationId xmlns:a16="http://schemas.microsoft.com/office/drawing/2014/main" id="{F478993B-096D-00E3-2814-6B3E140FABC7}"/>
              </a:ext>
            </a:extLst>
          </p:cNvPr>
          <p:cNvSpPr txBox="1"/>
          <p:nvPr/>
        </p:nvSpPr>
        <p:spPr>
          <a:xfrm>
            <a:off x="1442871" y="53646"/>
            <a:ext cx="5889746" cy="523220"/>
          </a:xfrm>
          <a:prstGeom prst="rect">
            <a:avLst/>
          </a:prstGeom>
          <a:noFill/>
        </p:spPr>
        <p:txBody>
          <a:bodyPr wrap="square" lIns="91440" tIns="45720" rIns="91440" bIns="45720" anchor="t">
            <a:spAutoFit/>
          </a:bodyPr>
          <a:lstStyle/>
          <a:p>
            <a:pPr defTabSz="685783" eaLnBrk="0" fontAlgn="base" hangingPunct="0">
              <a:spcBef>
                <a:spcPct val="0"/>
              </a:spcBef>
              <a:spcAft>
                <a:spcPct val="0"/>
              </a:spcAft>
              <a:defRPr/>
            </a:pPr>
            <a:r>
              <a:rPr lang="es-ES" sz="2800" b="1" kern="0" spc="-42">
                <a:solidFill>
                  <a:schemeClr val="accent2"/>
                </a:solidFill>
                <a:latin typeface="Century Gothic"/>
                <a:ea typeface="Tahoma"/>
                <a:cs typeface="Tahoma"/>
              </a:rPr>
              <a:t>Estado </a:t>
            </a:r>
            <a:r>
              <a:rPr lang="es-ES" sz="2800" b="1" kern="0" spc="-42" err="1">
                <a:solidFill>
                  <a:schemeClr val="accent2"/>
                </a:solidFill>
                <a:latin typeface="Century Gothic"/>
                <a:ea typeface="Tahoma"/>
                <a:cs typeface="Tahoma"/>
              </a:rPr>
              <a:t>OKRs</a:t>
            </a:r>
            <a:r>
              <a:rPr lang="es-ES" sz="2800" b="1" kern="0" spc="-42">
                <a:solidFill>
                  <a:schemeClr val="accent2"/>
                </a:solidFill>
                <a:latin typeface="Century Gothic"/>
                <a:ea typeface="Tahoma"/>
                <a:cs typeface="Tahoma"/>
              </a:rPr>
              <a:t> </a:t>
            </a:r>
            <a:r>
              <a:rPr lang="es-ES" sz="2800" b="1" kern="0" spc="-42" err="1">
                <a:solidFill>
                  <a:schemeClr val="accent2"/>
                </a:solidFill>
                <a:latin typeface="Century Gothic"/>
                <a:ea typeface="Tahoma"/>
                <a:cs typeface="Tahoma"/>
              </a:rPr>
              <a:t>Squad</a:t>
            </a:r>
            <a:r>
              <a:rPr lang="es-ES" sz="2800" b="1" kern="0" spc="-42">
                <a:solidFill>
                  <a:schemeClr val="accent2"/>
                </a:solidFill>
                <a:latin typeface="Century Gothic"/>
                <a:ea typeface="Tahoma"/>
                <a:cs typeface="Tahoma"/>
              </a:rPr>
              <a:t> Mobile</a:t>
            </a:r>
            <a:endParaRPr lang="es-ES" sz="2800" b="1" kern="0" spc="-42">
              <a:solidFill>
                <a:schemeClr val="accent2"/>
              </a:solidFill>
              <a:latin typeface="Century Gothic" panose="020B0502020202020204" pitchFamily="34" charset="0"/>
              <a:ea typeface="Tahoma" panose="020B0604030504040204" pitchFamily="34" charset="0"/>
              <a:cs typeface="Tahoma" panose="020B0604030504040204" pitchFamily="34" charset="0"/>
            </a:endParaRPr>
          </a:p>
        </p:txBody>
      </p:sp>
      <p:pic>
        <p:nvPicPr>
          <p:cNvPr id="13" name="Imagen 12">
            <a:extLst>
              <a:ext uri="{FF2B5EF4-FFF2-40B4-BE49-F238E27FC236}">
                <a16:creationId xmlns:a16="http://schemas.microsoft.com/office/drawing/2014/main" id="{5372776D-384E-66DA-76C6-6A745C88CF43}"/>
              </a:ext>
            </a:extLst>
          </p:cNvPr>
          <p:cNvPicPr>
            <a:picLocks noChangeAspect="1"/>
          </p:cNvPicPr>
          <p:nvPr/>
        </p:nvPicPr>
        <p:blipFill rotWithShape="1">
          <a:blip r:embed="rId3">
            <a:extLst>
              <a:ext uri="{28A0092B-C50C-407E-A947-70E740481C1C}">
                <a14:useLocalDpi xmlns:a14="http://schemas.microsoft.com/office/drawing/2010/main" val="0"/>
              </a:ext>
            </a:extLst>
          </a:blip>
          <a:srcRect l="21622" t="28226" r="53344" b="25367"/>
          <a:stretch/>
        </p:blipFill>
        <p:spPr>
          <a:xfrm>
            <a:off x="92726" y="50703"/>
            <a:ext cx="1119750" cy="1157898"/>
          </a:xfrm>
          <a:prstGeom prst="rect">
            <a:avLst/>
          </a:prstGeom>
        </p:spPr>
      </p:pic>
      <p:sp>
        <p:nvSpPr>
          <p:cNvPr id="2" name="Flecha: cheurón 1">
            <a:extLst>
              <a:ext uri="{FF2B5EF4-FFF2-40B4-BE49-F238E27FC236}">
                <a16:creationId xmlns:a16="http://schemas.microsoft.com/office/drawing/2014/main" id="{6DCA75B1-C4B0-D66F-862C-945F89D89B47}"/>
              </a:ext>
            </a:extLst>
          </p:cNvPr>
          <p:cNvSpPr/>
          <p:nvPr/>
        </p:nvSpPr>
        <p:spPr>
          <a:xfrm>
            <a:off x="3152129" y="1332841"/>
            <a:ext cx="3474000" cy="644969"/>
          </a:xfrm>
          <a:prstGeom prst="chevron">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84773"/>
            <a:r>
              <a:rPr lang="es-CO" sz="1150" b="1" i="1">
                <a:solidFill>
                  <a:srgbClr val="FFFFFF"/>
                </a:solidFill>
                <a:latin typeface="CIBFont Sans"/>
              </a:rPr>
              <a:t>Status Actual</a:t>
            </a:r>
          </a:p>
          <a:p>
            <a:pPr algn="ctr" defTabSz="884773"/>
            <a:endParaRPr lang="es-CO" sz="1150">
              <a:solidFill>
                <a:srgbClr val="FFFFFF"/>
              </a:solidFill>
              <a:latin typeface="CIBFont Sans"/>
            </a:endParaRPr>
          </a:p>
          <a:p>
            <a:pPr algn="ctr" defTabSz="884773"/>
            <a:r>
              <a:rPr lang="es-CO" sz="1150">
                <a:solidFill>
                  <a:srgbClr val="FFFFFF"/>
                </a:solidFill>
                <a:latin typeface="CIBFont Sans"/>
              </a:rPr>
              <a:t>Base   </a:t>
            </a:r>
            <a:r>
              <a:rPr lang="es-CO" sz="1150">
                <a:solidFill>
                  <a:schemeClr val="bg1"/>
                </a:solidFill>
                <a:latin typeface="CIBFont Sans"/>
              </a:rPr>
              <a:t>|</a:t>
            </a:r>
            <a:r>
              <a:rPr lang="es-CO" sz="1150">
                <a:solidFill>
                  <a:srgbClr val="FFFFFF"/>
                </a:solidFill>
                <a:latin typeface="CIBFont Sans"/>
              </a:rPr>
              <a:t>          Actual  </a:t>
            </a:r>
            <a:r>
              <a:rPr lang="es-CO" sz="1150">
                <a:solidFill>
                  <a:schemeClr val="bg1"/>
                </a:solidFill>
                <a:latin typeface="CIBFont Sans"/>
              </a:rPr>
              <a:t>       |  </a:t>
            </a:r>
            <a:r>
              <a:rPr lang="es-CO" sz="1150">
                <a:solidFill>
                  <a:srgbClr val="FFFFFF"/>
                </a:solidFill>
                <a:latin typeface="CIBFont Sans"/>
              </a:rPr>
              <a:t>  Meta</a:t>
            </a:r>
          </a:p>
        </p:txBody>
      </p:sp>
      <p:sp>
        <p:nvSpPr>
          <p:cNvPr id="3" name="Flecha: pentágono 2">
            <a:extLst>
              <a:ext uri="{FF2B5EF4-FFF2-40B4-BE49-F238E27FC236}">
                <a16:creationId xmlns:a16="http://schemas.microsoft.com/office/drawing/2014/main" id="{B44DAA8D-DB07-BD78-AD35-CD5B73AB24C3}"/>
              </a:ext>
            </a:extLst>
          </p:cNvPr>
          <p:cNvSpPr/>
          <p:nvPr/>
        </p:nvSpPr>
        <p:spPr>
          <a:xfrm>
            <a:off x="270651" y="1319137"/>
            <a:ext cx="3050318" cy="672376"/>
          </a:xfrm>
          <a:prstGeom prst="homePlate">
            <a:avLst/>
          </a:prstGeom>
          <a:solidFill>
            <a:schemeClr val="accent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773"/>
            <a:r>
              <a:rPr lang="es-ES" sz="1161" b="1" i="1">
                <a:solidFill>
                  <a:srgbClr val="FFFFFF"/>
                </a:solidFill>
                <a:latin typeface="CIBFont Sans"/>
              </a:rPr>
              <a:t>Resultados Claves</a:t>
            </a:r>
            <a:endParaRPr lang="es-CO" sz="1161" b="1" i="1">
              <a:solidFill>
                <a:srgbClr val="FFFFFF"/>
              </a:solidFill>
              <a:latin typeface="CIBFont Sans"/>
            </a:endParaRPr>
          </a:p>
        </p:txBody>
      </p:sp>
      <p:sp>
        <p:nvSpPr>
          <p:cNvPr id="4" name="Flecha: cheurón 3">
            <a:extLst>
              <a:ext uri="{FF2B5EF4-FFF2-40B4-BE49-F238E27FC236}">
                <a16:creationId xmlns:a16="http://schemas.microsoft.com/office/drawing/2014/main" id="{29F75230-95ED-1C1A-48C4-92BEA755477E}"/>
              </a:ext>
            </a:extLst>
          </p:cNvPr>
          <p:cNvSpPr/>
          <p:nvPr/>
        </p:nvSpPr>
        <p:spPr>
          <a:xfrm>
            <a:off x="6457288" y="1326356"/>
            <a:ext cx="3222000" cy="658572"/>
          </a:xfrm>
          <a:prstGeom prst="chevron">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773"/>
            <a:r>
              <a:rPr lang="es-CO" sz="1100" b="1" i="1">
                <a:solidFill>
                  <a:srgbClr val="FFFFFF"/>
                </a:solidFill>
                <a:latin typeface="CIBFont Sans"/>
              </a:rPr>
              <a:t>Iniciativas</a:t>
            </a:r>
          </a:p>
        </p:txBody>
      </p:sp>
      <p:sp>
        <p:nvSpPr>
          <p:cNvPr id="5" name="Flecha: cheurón 4">
            <a:extLst>
              <a:ext uri="{FF2B5EF4-FFF2-40B4-BE49-F238E27FC236}">
                <a16:creationId xmlns:a16="http://schemas.microsoft.com/office/drawing/2014/main" id="{2BDA1CD4-2550-BF6F-3860-656158373EA8}"/>
              </a:ext>
            </a:extLst>
          </p:cNvPr>
          <p:cNvSpPr/>
          <p:nvPr/>
        </p:nvSpPr>
        <p:spPr>
          <a:xfrm>
            <a:off x="9517340" y="1338155"/>
            <a:ext cx="2411785" cy="644969"/>
          </a:xfrm>
          <a:prstGeom prst="chevron">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884773"/>
            <a:r>
              <a:rPr lang="es-CO" sz="1200" b="1" i="1">
                <a:solidFill>
                  <a:srgbClr val="FFFFFF"/>
                </a:solidFill>
                <a:latin typeface="CIBFont Sans"/>
              </a:rPr>
              <a:t>% Cumplimiento</a:t>
            </a:r>
          </a:p>
          <a:p>
            <a:pPr algn="ctr" defTabSz="884773"/>
            <a:endParaRPr lang="es-CO" sz="1100">
              <a:solidFill>
                <a:schemeClr val="tx1"/>
              </a:solidFill>
              <a:latin typeface="CIBFont Sans"/>
            </a:endParaRPr>
          </a:p>
          <a:p>
            <a:pPr algn="ctr" defTabSz="884773"/>
            <a:r>
              <a:rPr lang="es-CO" sz="1100">
                <a:solidFill>
                  <a:srgbClr val="FFFFFF"/>
                </a:solidFill>
                <a:latin typeface="CIBFont Sans"/>
              </a:rPr>
              <a:t>    Actual    </a:t>
            </a:r>
            <a:r>
              <a:rPr lang="es-CO" sz="1100">
                <a:solidFill>
                  <a:schemeClr val="bg1"/>
                </a:solidFill>
                <a:latin typeface="CIBFont Sans"/>
              </a:rPr>
              <a:t> |    </a:t>
            </a:r>
            <a:r>
              <a:rPr lang="es-CO" sz="1100">
                <a:solidFill>
                  <a:srgbClr val="FFFFFF"/>
                </a:solidFill>
                <a:latin typeface="CIBFont Sans"/>
              </a:rPr>
              <a:t>Cierre Q</a:t>
            </a:r>
          </a:p>
        </p:txBody>
      </p:sp>
      <p:sp>
        <p:nvSpPr>
          <p:cNvPr id="6" name="CuadroTexto 5">
            <a:extLst>
              <a:ext uri="{FF2B5EF4-FFF2-40B4-BE49-F238E27FC236}">
                <a16:creationId xmlns:a16="http://schemas.microsoft.com/office/drawing/2014/main" id="{D82D1793-07FB-4290-8B6C-FC8F1038C24B}"/>
              </a:ext>
            </a:extLst>
          </p:cNvPr>
          <p:cNvSpPr txBox="1"/>
          <p:nvPr/>
        </p:nvSpPr>
        <p:spPr>
          <a:xfrm>
            <a:off x="1441864" y="777212"/>
            <a:ext cx="10184079" cy="461665"/>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r>
              <a:rPr lang="es-ES" sz="1200" b="1">
                <a:latin typeface="Century Gothic"/>
              </a:rPr>
              <a:t>Objetivo Trimestral </a:t>
            </a:r>
            <a:r>
              <a:rPr lang="es-ES" sz="1200" b="1" err="1">
                <a:latin typeface="Century Gothic"/>
              </a:rPr>
              <a:t>Squad</a:t>
            </a:r>
            <a:r>
              <a:rPr lang="es-ES" sz="1200" b="1">
                <a:latin typeface="Century Gothic"/>
              </a:rPr>
              <a:t>: </a:t>
            </a:r>
            <a:r>
              <a:rPr lang="es-ES" sz="1200">
                <a:latin typeface="Century Gothic"/>
                <a:ea typeface="+mn-lt"/>
                <a:cs typeface="+mn-lt"/>
              </a:rPr>
              <a:t>Disponer a nuestros clientes de la APP Mobile las principales transacciones PV y servicios</a:t>
            </a:r>
            <a:r>
              <a:rPr lang="es-ES" sz="1200" b="1">
                <a:latin typeface="Century Gothic"/>
                <a:ea typeface="+mn-lt"/>
                <a:cs typeface="+mn-lt"/>
              </a:rPr>
              <a:t>,</a:t>
            </a:r>
            <a:r>
              <a:rPr lang="es-ES" sz="1200">
                <a:latin typeface="Century Gothic"/>
                <a:ea typeface="+mn-lt"/>
                <a:cs typeface="+mn-lt"/>
              </a:rPr>
              <a:t> que permitan posicionar el canal y el uso continuo de la aplicación.</a:t>
            </a:r>
            <a:endParaRPr lang="es-ES" sz="1200" b="1">
              <a:latin typeface="Century Gothic"/>
            </a:endParaRPr>
          </a:p>
        </p:txBody>
      </p:sp>
      <p:graphicFrame>
        <p:nvGraphicFramePr>
          <p:cNvPr id="7" name="Tabla 7">
            <a:extLst>
              <a:ext uri="{FF2B5EF4-FFF2-40B4-BE49-F238E27FC236}">
                <a16:creationId xmlns:a16="http://schemas.microsoft.com/office/drawing/2014/main" id="{A98C0C6C-9AAA-E2C1-6BC1-BAE3797DC11C}"/>
              </a:ext>
            </a:extLst>
          </p:cNvPr>
          <p:cNvGraphicFramePr>
            <a:graphicFrameLocks noGrp="1"/>
          </p:cNvGraphicFramePr>
          <p:nvPr>
            <p:extLst>
              <p:ext uri="{D42A27DB-BD31-4B8C-83A1-F6EECF244321}">
                <p14:modId xmlns:p14="http://schemas.microsoft.com/office/powerpoint/2010/main" val="3016517102"/>
              </p:ext>
            </p:extLst>
          </p:nvPr>
        </p:nvGraphicFramePr>
        <p:xfrm>
          <a:off x="261257" y="2144486"/>
          <a:ext cx="11446051" cy="4591172"/>
        </p:xfrm>
        <a:graphic>
          <a:graphicData uri="http://schemas.openxmlformats.org/drawingml/2006/table">
            <a:tbl>
              <a:tblPr firstRow="1" bandRow="1">
                <a:tableStyleId>{5940675A-B579-460E-94D1-54222C63F5DA}</a:tableStyleId>
              </a:tblPr>
              <a:tblGrid>
                <a:gridCol w="3145969">
                  <a:extLst>
                    <a:ext uri="{9D8B030D-6E8A-4147-A177-3AD203B41FA5}">
                      <a16:colId xmlns:a16="http://schemas.microsoft.com/office/drawing/2014/main" val="222845105"/>
                    </a:ext>
                  </a:extLst>
                </a:gridCol>
                <a:gridCol w="957942">
                  <a:extLst>
                    <a:ext uri="{9D8B030D-6E8A-4147-A177-3AD203B41FA5}">
                      <a16:colId xmlns:a16="http://schemas.microsoft.com/office/drawing/2014/main" val="2891742397"/>
                    </a:ext>
                  </a:extLst>
                </a:gridCol>
                <a:gridCol w="1077685">
                  <a:extLst>
                    <a:ext uri="{9D8B030D-6E8A-4147-A177-3AD203B41FA5}">
                      <a16:colId xmlns:a16="http://schemas.microsoft.com/office/drawing/2014/main" val="3924381312"/>
                    </a:ext>
                  </a:extLst>
                </a:gridCol>
                <a:gridCol w="883974">
                  <a:extLst>
                    <a:ext uri="{9D8B030D-6E8A-4147-A177-3AD203B41FA5}">
                      <a16:colId xmlns:a16="http://schemas.microsoft.com/office/drawing/2014/main" val="3455764346"/>
                    </a:ext>
                  </a:extLst>
                </a:gridCol>
                <a:gridCol w="3280110">
                  <a:extLst>
                    <a:ext uri="{9D8B030D-6E8A-4147-A177-3AD203B41FA5}">
                      <a16:colId xmlns:a16="http://schemas.microsoft.com/office/drawing/2014/main" val="1387830813"/>
                    </a:ext>
                  </a:extLst>
                </a:gridCol>
                <a:gridCol w="1043254">
                  <a:extLst>
                    <a:ext uri="{9D8B030D-6E8A-4147-A177-3AD203B41FA5}">
                      <a16:colId xmlns:a16="http://schemas.microsoft.com/office/drawing/2014/main" val="3648553325"/>
                    </a:ext>
                  </a:extLst>
                </a:gridCol>
                <a:gridCol w="1057117">
                  <a:extLst>
                    <a:ext uri="{9D8B030D-6E8A-4147-A177-3AD203B41FA5}">
                      <a16:colId xmlns:a16="http://schemas.microsoft.com/office/drawing/2014/main" val="15015410"/>
                    </a:ext>
                  </a:extLst>
                </a:gridCol>
              </a:tblGrid>
              <a:tr h="365760">
                <a:tc rowSpan="8">
                  <a:txBody>
                    <a:bodyPr/>
                    <a:lstStyle/>
                    <a:p>
                      <a:pPr lvl="0">
                        <a:buNone/>
                      </a:pPr>
                      <a:r>
                        <a:rPr lang="es-CO" sz="1100" b="0" i="0" u="none" strike="noStrike" noProof="0">
                          <a:latin typeface="Century Gothic"/>
                        </a:rPr>
                        <a:t>Aumentar la disponibilidad de las</a:t>
                      </a:r>
                      <a:r>
                        <a:rPr lang="es-CO" sz="1100" b="1" i="0" u="none" strike="noStrike" noProof="0">
                          <a:latin typeface="Century Gothic"/>
                        </a:rPr>
                        <a:t> transacciones de PV en un 79% en la App</a:t>
                      </a:r>
                      <a:r>
                        <a:rPr lang="es-CO" sz="1100" b="0" i="0" u="none" strike="noStrike" noProof="0">
                          <a:latin typeface="Century Gothic"/>
                        </a:rPr>
                        <a:t>.</a:t>
                      </a:r>
                      <a:endParaRPr lang="es-ES">
                        <a:latin typeface="Century Gothic"/>
                      </a:endParaRP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a:solidFill>
                        <a:srgbClr val="F5F5F5"/>
                      </a:solidFill>
                    </a:lnB>
                    <a:solidFill>
                      <a:schemeClr val="bg1"/>
                    </a:solidFill>
                  </a:tcPr>
                </a:tc>
                <a:tc rowSpan="8">
                  <a:txBody>
                    <a:bodyPr/>
                    <a:lstStyle/>
                    <a:p>
                      <a:pPr algn="ctr"/>
                      <a:r>
                        <a:rPr lang="es-ES" sz="1100">
                          <a:latin typeface="Century Gothic"/>
                        </a:rPr>
                        <a:t>14%</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a:solidFill>
                        <a:srgbClr val="F5F5F5"/>
                      </a:solidFill>
                    </a:lnB>
                    <a:solidFill>
                      <a:schemeClr val="bg1"/>
                    </a:solidFill>
                  </a:tcPr>
                </a:tc>
                <a:tc rowSpan="8">
                  <a:txBody>
                    <a:bodyPr/>
                    <a:lstStyle/>
                    <a:p>
                      <a:pPr algn="ctr"/>
                      <a:r>
                        <a:rPr lang="es-ES" sz="1100">
                          <a:latin typeface="Century Gothic"/>
                        </a:rPr>
                        <a:t>53.6%</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a:solidFill>
                        <a:srgbClr val="F5F5F5"/>
                      </a:solidFill>
                    </a:lnB>
                    <a:solidFill>
                      <a:schemeClr val="bg1"/>
                    </a:solidFill>
                  </a:tcPr>
                </a:tc>
                <a:tc rowSpan="8">
                  <a:txBody>
                    <a:bodyPr/>
                    <a:lstStyle/>
                    <a:p>
                      <a:pPr algn="ctr"/>
                      <a:r>
                        <a:rPr lang="es-ES" sz="1100">
                          <a:latin typeface="Century Gothic"/>
                        </a:rPr>
                        <a:t>79%</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a:solidFill>
                        <a:srgbClr val="F5F5F5"/>
                      </a:solidFill>
                    </a:lnB>
                    <a:solidFill>
                      <a:schemeClr val="bg1"/>
                    </a:solidFill>
                  </a:tcPr>
                </a:tc>
                <a:tc>
                  <a:txBody>
                    <a:bodyPr/>
                    <a:lstStyle/>
                    <a:p>
                      <a:r>
                        <a:rPr lang="es-ES" sz="1100">
                          <a:latin typeface="Century Gothic"/>
                        </a:rPr>
                        <a:t>Débito Automático</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50%</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85%</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2100770803"/>
                  </a:ext>
                </a:extLst>
              </a:tr>
              <a:tr h="365760">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r>
                        <a:rPr lang="es-ES" sz="1100">
                          <a:latin typeface="Century Gothic"/>
                        </a:rPr>
                        <a:t>Retiro PI</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82%</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100%</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1278693118"/>
                  </a:ext>
                </a:extLst>
              </a:tr>
              <a:tr h="365760">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r>
                        <a:rPr lang="es-ES" sz="1100">
                          <a:latin typeface="Century Gothic"/>
                        </a:rPr>
                        <a:t>Distribución de Aportes</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65%</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90%</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3014785085"/>
                  </a:ext>
                </a:extLst>
              </a:tr>
              <a:tr h="365760">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r>
                        <a:rPr lang="es-ES" sz="1100">
                          <a:latin typeface="Century Gothic"/>
                        </a:rPr>
                        <a:t>Inscripción de Cuentas Propias</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21%</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50%</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1790784535"/>
                  </a:ext>
                </a:extLst>
              </a:tr>
              <a:tr h="365760">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r>
                        <a:rPr lang="es-ES" sz="1100">
                          <a:latin typeface="Century Gothic"/>
                        </a:rPr>
                        <a:t>Deber de Asesoría</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42%</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tc>
                  <a:txBody>
                    <a:bodyPr/>
                    <a:lstStyle/>
                    <a:p>
                      <a:pPr algn="ctr"/>
                      <a:r>
                        <a:rPr lang="es-ES" sz="1100">
                          <a:latin typeface="Century Gothic"/>
                        </a:rPr>
                        <a:t>100%</a:t>
                      </a:r>
                    </a:p>
                  </a:txBody>
                  <a:tcPr anchor="ctr">
                    <a:lnL w="76200" cap="flat" cmpd="sng" algn="ctr">
                      <a:solidFill>
                        <a:srgbClr val="F5F5F5"/>
                      </a:solidFill>
                      <a:prstDash val="solid"/>
                      <a:round/>
                      <a:headEnd type="none" w="med" len="med"/>
                      <a:tailEnd type="none" w="med" len="med"/>
                    </a:lnL>
                    <a:lnR w="76200" cap="flat" cmpd="sng" algn="ctr">
                      <a:solidFill>
                        <a:srgbClr val="F5F5F5"/>
                      </a:solidFill>
                      <a:prstDash val="solid"/>
                      <a:round/>
                      <a:headEnd type="none" w="med" len="med"/>
                      <a:tailEnd type="none" w="med" len="med"/>
                    </a:lnR>
                    <a:lnT w="76200" cap="flat" cmpd="sng" algn="ctr">
                      <a:solidFill>
                        <a:srgbClr val="F5F5F5"/>
                      </a:solidFill>
                      <a:prstDash val="solid"/>
                      <a:round/>
                      <a:headEnd type="none" w="med" len="med"/>
                      <a:tailEnd type="none" w="med" len="med"/>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2452953051"/>
                  </a:ext>
                </a:extLst>
              </a:tr>
              <a:tr h="365760">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buNone/>
                      </a:pPr>
                      <a:r>
                        <a:rPr lang="es-ES" sz="1100" kern="1200" noProof="0">
                          <a:solidFill>
                            <a:schemeClr val="tx1"/>
                          </a:solidFill>
                          <a:latin typeface="Century Gothic"/>
                          <a:ea typeface="+mn-ea"/>
                          <a:cs typeface="+mn-cs"/>
                        </a:rPr>
                        <a:t>Valor Retiro PI: Resumen Retito, Retiro Express y Retiro Total (Botón)</a:t>
                      </a:r>
                      <a:endParaRPr lang="es-ES" sz="1100" kern="1200">
                        <a:solidFill>
                          <a:schemeClr val="tx1"/>
                        </a:solidFill>
                        <a:latin typeface="Century Gothic"/>
                        <a:ea typeface="+mn-ea"/>
                        <a:cs typeface="+mn-cs"/>
                      </a:endParaRP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80%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100%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873245392"/>
                  </a:ext>
                </a:extLst>
              </a:tr>
              <a:tr h="365760">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buNone/>
                      </a:pPr>
                      <a:r>
                        <a:rPr lang="es-ES" sz="1100" kern="1200" noProof="0">
                          <a:solidFill>
                            <a:schemeClr val="tx1"/>
                          </a:solidFill>
                          <a:latin typeface="Century Gothic"/>
                          <a:ea typeface="+mn-ea"/>
                          <a:cs typeface="+mn-cs"/>
                        </a:rPr>
                        <a:t>DRP (</a:t>
                      </a:r>
                      <a:r>
                        <a:rPr lang="es-ES" sz="1100" kern="1200" noProof="0" err="1">
                          <a:solidFill>
                            <a:schemeClr val="tx1"/>
                          </a:solidFill>
                          <a:latin typeface="Century Gothic"/>
                          <a:ea typeface="+mn-ea"/>
                          <a:cs typeface="+mn-cs"/>
                        </a:rPr>
                        <a:t>Disaster</a:t>
                      </a:r>
                      <a:r>
                        <a:rPr lang="es-ES" sz="1100" kern="1200" noProof="0">
                          <a:solidFill>
                            <a:schemeClr val="tx1"/>
                          </a:solidFill>
                          <a:latin typeface="Century Gothic"/>
                          <a:ea typeface="+mn-ea"/>
                          <a:cs typeface="+mn-cs"/>
                        </a:rPr>
                        <a:t> </a:t>
                      </a:r>
                      <a:r>
                        <a:rPr lang="es-ES" sz="1100" kern="1200" noProof="0" err="1">
                          <a:solidFill>
                            <a:schemeClr val="tx1"/>
                          </a:solidFill>
                          <a:latin typeface="Century Gothic"/>
                          <a:ea typeface="+mn-ea"/>
                          <a:cs typeface="+mn-cs"/>
                        </a:rPr>
                        <a:t>Recovery</a:t>
                      </a:r>
                      <a:r>
                        <a:rPr lang="es-ES" sz="1100" kern="1200" noProof="0">
                          <a:solidFill>
                            <a:schemeClr val="tx1"/>
                          </a:solidFill>
                          <a:latin typeface="Century Gothic"/>
                          <a:ea typeface="+mn-ea"/>
                          <a:cs typeface="+mn-cs"/>
                        </a:rPr>
                        <a:t> Plan)</a:t>
                      </a:r>
                      <a:endParaRPr lang="es-ES" sz="1100" kern="1200">
                        <a:solidFill>
                          <a:schemeClr val="tx1"/>
                        </a:solidFill>
                        <a:latin typeface="Century Gothic"/>
                        <a:ea typeface="+mn-ea"/>
                        <a:cs typeface="+mn-cs"/>
                      </a:endParaRP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lgn="ctr">
                        <a:buNone/>
                      </a:pPr>
                      <a:r>
                        <a:rPr lang="es-ES" sz="1100">
                          <a:latin typeface="Century Gothic"/>
                        </a:rPr>
                        <a:t>75%</a:t>
                      </a: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lgn="ctr">
                        <a:buNone/>
                      </a:pPr>
                      <a:r>
                        <a:rPr lang="es-ES" sz="1100">
                          <a:latin typeface="Century Gothic"/>
                        </a:rPr>
                        <a:t>75%</a:t>
                      </a: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extLst>
                  <a:ext uri="{0D108BD9-81ED-4DB2-BD59-A6C34878D82A}">
                    <a16:rowId xmlns:a16="http://schemas.microsoft.com/office/drawing/2014/main" val="286273828"/>
                  </a:ext>
                </a:extLst>
              </a:tr>
              <a:tr h="365760">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buNone/>
                      </a:pPr>
                      <a:r>
                        <a:rPr lang="es-ES" sz="1100" kern="1200" noProof="0">
                          <a:solidFill>
                            <a:schemeClr val="tx1"/>
                          </a:solidFill>
                          <a:latin typeface="Century Gothic"/>
                          <a:ea typeface="+mn-ea"/>
                          <a:cs typeface="+mn-cs"/>
                        </a:rPr>
                        <a:t>Nombre Plan Empresarial</a:t>
                      </a: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lgn="ctr">
                        <a:buNone/>
                      </a:pPr>
                      <a:r>
                        <a:rPr lang="es-ES" sz="1100">
                          <a:latin typeface="Century Gothic"/>
                        </a:rPr>
                        <a:t>75%</a:t>
                      </a: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tc>
                  <a:txBody>
                    <a:bodyPr/>
                    <a:lstStyle/>
                    <a:p>
                      <a:pPr lvl="0" algn="ctr">
                        <a:buNone/>
                      </a:pPr>
                      <a:r>
                        <a:rPr lang="es-ES" sz="1100">
                          <a:latin typeface="Century Gothic"/>
                        </a:rPr>
                        <a:t>85%</a:t>
                      </a:r>
                    </a:p>
                  </a:txBody>
                  <a:tcPr anchor="ctr">
                    <a:lnL w="76200">
                      <a:solidFill>
                        <a:srgbClr val="F5F5F5"/>
                      </a:solidFill>
                    </a:lnL>
                    <a:lnR w="76200">
                      <a:solidFill>
                        <a:srgbClr val="F5F5F5"/>
                      </a:solidFill>
                    </a:lnR>
                    <a:lnT w="76200">
                      <a:solidFill>
                        <a:srgbClr val="F5F5F5"/>
                      </a:solidFill>
                    </a:lnT>
                    <a:lnB w="76200">
                      <a:solidFill>
                        <a:srgbClr val="F5F5F5"/>
                      </a:solidFill>
                    </a:lnB>
                    <a:solidFill>
                      <a:schemeClr val="bg1"/>
                    </a:solidFill>
                  </a:tcPr>
                </a:tc>
                <a:extLst>
                  <a:ext uri="{0D108BD9-81ED-4DB2-BD59-A6C34878D82A}">
                    <a16:rowId xmlns:a16="http://schemas.microsoft.com/office/drawing/2014/main" val="2648823234"/>
                  </a:ext>
                </a:extLst>
              </a:tr>
              <a:tr h="365760">
                <a:tc rowSpan="2">
                  <a:txBody>
                    <a:bodyPr/>
                    <a:lstStyle/>
                    <a:p>
                      <a:pPr lvl="0" algn="l">
                        <a:lnSpc>
                          <a:spcPct val="100000"/>
                        </a:lnSpc>
                        <a:spcBef>
                          <a:spcPts val="0"/>
                        </a:spcBef>
                        <a:spcAft>
                          <a:spcPts val="0"/>
                        </a:spcAft>
                        <a:buNone/>
                      </a:pPr>
                      <a:r>
                        <a:rPr lang="es-CO" sz="1100" b="0" i="0" u="none" strike="noStrike" kern="1200" noProof="0">
                          <a:solidFill>
                            <a:schemeClr val="tx1"/>
                          </a:solidFill>
                          <a:latin typeface="Century Gothic"/>
                          <a:ea typeface="+mn-ea"/>
                          <a:cs typeface="+mn-cs"/>
                        </a:rPr>
                        <a:t>Mejorar la experiencia de los afiliados PO y CES, </a:t>
                      </a:r>
                      <a:r>
                        <a:rPr lang="es-CO" sz="1100" b="1" i="0" u="none" strike="noStrike" kern="1200" noProof="0">
                          <a:solidFill>
                            <a:schemeClr val="tx1"/>
                          </a:solidFill>
                          <a:latin typeface="Century Gothic"/>
                          <a:ea typeface="+mn-ea"/>
                          <a:cs typeface="+mn-cs"/>
                        </a:rPr>
                        <a:t>disponiendo el 100% los servicios de rendimientos y aportes.</a:t>
                      </a:r>
                      <a:endParaRPr lang="es-ES" sz="1100" b="1" i="0" u="none" strike="noStrike" kern="1200">
                        <a:solidFill>
                          <a:schemeClr val="tx1"/>
                        </a:solidFill>
                        <a:latin typeface="Century Gothic"/>
                        <a:ea typeface="+mn-ea"/>
                        <a:cs typeface="+mn-cs"/>
                      </a:endParaRP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rowSpan="2">
                  <a:txBody>
                    <a:bodyPr/>
                    <a:lstStyle/>
                    <a:p>
                      <a:pPr lvl="0" algn="ctr">
                        <a:buNone/>
                      </a:pPr>
                      <a:r>
                        <a:rPr lang="es-ES" sz="1100">
                          <a:latin typeface="Century Gothic"/>
                        </a:rPr>
                        <a:t>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rowSpan="2">
                  <a:txBody>
                    <a:bodyPr/>
                    <a:lstStyle/>
                    <a:p>
                      <a:pPr lvl="0" algn="ctr">
                        <a:buNone/>
                      </a:pPr>
                      <a:r>
                        <a:rPr lang="es-ES" sz="1100">
                          <a:latin typeface="Century Gothic"/>
                        </a:rPr>
                        <a:t>89%</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rowSpan="2">
                  <a:txBody>
                    <a:bodyPr/>
                    <a:lstStyle/>
                    <a:p>
                      <a:pPr lvl="0" algn="ctr">
                        <a:buNone/>
                      </a:pPr>
                      <a:r>
                        <a:rPr lang="es-ES" sz="1100">
                          <a:latin typeface="Century Gothic"/>
                        </a:rPr>
                        <a:t>100%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buNone/>
                      </a:pPr>
                      <a:r>
                        <a:rPr lang="es-ES" sz="1100" kern="1200" noProof="0">
                          <a:solidFill>
                            <a:schemeClr val="tx1"/>
                          </a:solidFill>
                          <a:latin typeface="Century Gothic"/>
                          <a:ea typeface="+mn-ea"/>
                          <a:cs typeface="+mn-cs"/>
                        </a:rPr>
                        <a:t>Rendimientos CES</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88%</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100%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772853916"/>
                  </a:ext>
                </a:extLst>
              </a:tr>
              <a:tr h="365760">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vMerge="1">
                  <a:txBody>
                    <a:bodyPr/>
                    <a:lstStyle/>
                    <a:p>
                      <a:endParaRPr lang="es-ES"/>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buNone/>
                      </a:pPr>
                      <a:r>
                        <a:rPr lang="es-ES" sz="1100" kern="1200" noProof="0">
                          <a:solidFill>
                            <a:schemeClr val="tx1"/>
                          </a:solidFill>
                          <a:latin typeface="Century Gothic"/>
                          <a:ea typeface="+mn-ea"/>
                          <a:cs typeface="+mn-cs"/>
                        </a:rPr>
                        <a:t>Rendimientos PO</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90%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100%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778226857"/>
                  </a:ext>
                </a:extLst>
              </a:tr>
              <a:tr h="872612">
                <a:tc>
                  <a:txBody>
                    <a:bodyPr/>
                    <a:lstStyle/>
                    <a:p>
                      <a:pPr lvl="0" algn="l">
                        <a:lnSpc>
                          <a:spcPct val="100000"/>
                        </a:lnSpc>
                        <a:spcBef>
                          <a:spcPts val="0"/>
                        </a:spcBef>
                        <a:spcAft>
                          <a:spcPts val="0"/>
                        </a:spcAft>
                        <a:buNone/>
                      </a:pPr>
                      <a:r>
                        <a:rPr lang="es-CO" sz="1100" b="1" i="0" u="none" strike="noStrike" kern="1200" noProof="0">
                          <a:solidFill>
                            <a:schemeClr val="tx1"/>
                          </a:solidFill>
                          <a:latin typeface="Century Gothic"/>
                          <a:ea typeface="+mn-ea"/>
                          <a:cs typeface="+mn-cs"/>
                        </a:rPr>
                        <a:t>Lograr el 10% de la creación de nuevos usuarios desde la App</a:t>
                      </a:r>
                      <a:r>
                        <a:rPr lang="es-CO" sz="1100" b="0" i="0" u="none" strike="noStrike" kern="1200" noProof="0">
                          <a:solidFill>
                            <a:schemeClr val="tx1"/>
                          </a:solidFill>
                          <a:latin typeface="Century Gothic"/>
                          <a:ea typeface="+mn-ea"/>
                          <a:cs typeface="+mn-cs"/>
                        </a:rPr>
                        <a:t>, basados en las inscripciones de cuenta de la ZTA del segundo trimestre 2022.</a:t>
                      </a:r>
                      <a:endParaRPr lang="es-ES" sz="1100" b="0" i="0" u="none" strike="noStrike" kern="1200">
                        <a:solidFill>
                          <a:schemeClr val="tx1"/>
                        </a:solidFill>
                        <a:latin typeface="Century Gothic"/>
                        <a:ea typeface="+mn-ea"/>
                        <a:cs typeface="+mn-cs"/>
                      </a:endParaRP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10%</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buNone/>
                      </a:pPr>
                      <a:r>
                        <a:rPr lang="es-ES" sz="1100" kern="1200" noProof="0">
                          <a:solidFill>
                            <a:schemeClr val="tx1"/>
                          </a:solidFill>
                          <a:latin typeface="Century Gothic"/>
                          <a:ea typeface="+mn-ea"/>
                          <a:cs typeface="+mn-cs"/>
                        </a:rPr>
                        <a:t>Creación de Usuarios</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24%</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tc>
                  <a:txBody>
                    <a:bodyPr/>
                    <a:lstStyle/>
                    <a:p>
                      <a:pPr lvl="0" algn="ctr">
                        <a:buNone/>
                      </a:pPr>
                      <a:r>
                        <a:rPr lang="es-ES" sz="1100">
                          <a:latin typeface="Century Gothic"/>
                        </a:rPr>
                        <a:t>65%</a:t>
                      </a:r>
                    </a:p>
                  </a:txBody>
                  <a:tcPr anchor="ctr">
                    <a:lnL w="76200">
                      <a:solidFill>
                        <a:srgbClr val="F5F5F5"/>
                      </a:solidFill>
                    </a:lnL>
                    <a:lnR w="76200">
                      <a:solidFill>
                        <a:srgbClr val="F5F5F5"/>
                      </a:solidFill>
                    </a:lnR>
                    <a:lnT w="76200">
                      <a:solidFill>
                        <a:srgbClr val="F5F5F5"/>
                      </a:solidFill>
                    </a:lnT>
                    <a:lnB w="76200" cap="flat" cmpd="sng" algn="ctr">
                      <a:solidFill>
                        <a:srgbClr val="F5F5F5"/>
                      </a:solidFill>
                      <a:prstDash val="solid"/>
                      <a:round/>
                      <a:headEnd type="none" w="med" len="med"/>
                      <a:tailEnd type="none" w="med" len="med"/>
                    </a:lnB>
                    <a:solidFill>
                      <a:schemeClr val="bg1"/>
                    </a:solidFill>
                  </a:tcPr>
                </a:tc>
                <a:extLst>
                  <a:ext uri="{0D108BD9-81ED-4DB2-BD59-A6C34878D82A}">
                    <a16:rowId xmlns:a16="http://schemas.microsoft.com/office/drawing/2014/main" val="1530773586"/>
                  </a:ext>
                </a:extLst>
              </a:tr>
            </a:tbl>
          </a:graphicData>
        </a:graphic>
      </p:graphicFrame>
      <p:sp>
        <p:nvSpPr>
          <p:cNvPr id="8" name="Rectángulo 7">
            <a:extLst>
              <a:ext uri="{FF2B5EF4-FFF2-40B4-BE49-F238E27FC236}">
                <a16:creationId xmlns:a16="http://schemas.microsoft.com/office/drawing/2014/main" id="{594ACDAC-C5B7-7D90-47A1-88EA91C90B3E}"/>
              </a:ext>
            </a:extLst>
          </p:cNvPr>
          <p:cNvSpPr/>
          <p:nvPr/>
        </p:nvSpPr>
        <p:spPr>
          <a:xfrm>
            <a:off x="1441864" y="580908"/>
            <a:ext cx="7201393" cy="6122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823136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E4B3687A-AAF9-326F-F3F8-8663AF4E1649}"/>
              </a:ext>
            </a:extLst>
          </p:cNvPr>
          <p:cNvPicPr>
            <a:picLocks noChangeAspect="1"/>
          </p:cNvPicPr>
          <p:nvPr/>
        </p:nvPicPr>
        <p:blipFill>
          <a:blip r:embed="rId2"/>
          <a:stretch>
            <a:fillRect/>
          </a:stretch>
        </p:blipFill>
        <p:spPr>
          <a:xfrm>
            <a:off x="0" y="1"/>
            <a:ext cx="2238103" cy="1547686"/>
          </a:xfrm>
          <a:prstGeom prst="rect">
            <a:avLst/>
          </a:prstGeom>
        </p:spPr>
      </p:pic>
      <p:pic>
        <p:nvPicPr>
          <p:cNvPr id="2" name="Imagen 1">
            <a:extLst>
              <a:ext uri="{FF2B5EF4-FFF2-40B4-BE49-F238E27FC236}">
                <a16:creationId xmlns:a16="http://schemas.microsoft.com/office/drawing/2014/main" id="{A1C04FD4-B99F-AAD5-B8D9-5E178A96A034}"/>
              </a:ext>
            </a:extLst>
          </p:cNvPr>
          <p:cNvPicPr>
            <a:picLocks noChangeAspect="1"/>
          </p:cNvPicPr>
          <p:nvPr/>
        </p:nvPicPr>
        <p:blipFill rotWithShape="1">
          <a:blip r:embed="rId3">
            <a:extLst>
              <a:ext uri="{28A0092B-C50C-407E-A947-70E740481C1C}">
                <a14:useLocalDpi xmlns:a14="http://schemas.microsoft.com/office/drawing/2010/main" val="0"/>
              </a:ext>
            </a:extLst>
          </a:blip>
          <a:srcRect l="21622" t="28226" r="53344" b="25367"/>
          <a:stretch/>
        </p:blipFill>
        <p:spPr>
          <a:xfrm>
            <a:off x="60069" y="181332"/>
            <a:ext cx="1119750" cy="1157898"/>
          </a:xfrm>
          <a:prstGeom prst="rect">
            <a:avLst/>
          </a:prstGeom>
        </p:spPr>
      </p:pic>
      <p:grpSp>
        <p:nvGrpSpPr>
          <p:cNvPr id="3" name="Grupo 2">
            <a:extLst>
              <a:ext uri="{FF2B5EF4-FFF2-40B4-BE49-F238E27FC236}">
                <a16:creationId xmlns:a16="http://schemas.microsoft.com/office/drawing/2014/main" id="{78AE6B9B-A926-CD4A-0BDB-7E05B9B1990B}"/>
              </a:ext>
            </a:extLst>
          </p:cNvPr>
          <p:cNvGrpSpPr/>
          <p:nvPr/>
        </p:nvGrpSpPr>
        <p:grpSpPr>
          <a:xfrm>
            <a:off x="3731294" y="1338054"/>
            <a:ext cx="8115263" cy="2268263"/>
            <a:chOff x="1232846" y="1003823"/>
            <a:chExt cx="8877186" cy="2201796"/>
          </a:xfrm>
          <a:solidFill>
            <a:schemeClr val="bg1"/>
          </a:solidFill>
        </p:grpSpPr>
        <p:sp>
          <p:nvSpPr>
            <p:cNvPr id="4" name="Rectángulo: esquinas redondeadas 3">
              <a:extLst>
                <a:ext uri="{FF2B5EF4-FFF2-40B4-BE49-F238E27FC236}">
                  <a16:creationId xmlns:a16="http://schemas.microsoft.com/office/drawing/2014/main" id="{52577A84-4DAF-575F-7780-74C6CFF8939B}"/>
                </a:ext>
              </a:extLst>
            </p:cNvPr>
            <p:cNvSpPr/>
            <p:nvPr/>
          </p:nvSpPr>
          <p:spPr>
            <a:xfrm>
              <a:off x="1232846" y="1209310"/>
              <a:ext cx="8877186" cy="1996309"/>
            </a:xfrm>
            <a:prstGeom prst="roundRect">
              <a:avLst>
                <a:gd name="adj" fmla="val 10191"/>
              </a:avLst>
            </a:prstGeom>
            <a:grp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defRPr/>
              </a:pPr>
              <a:endParaRPr lang="es-ES" sz="1400">
                <a:solidFill>
                  <a:schemeClr val="tx1"/>
                </a:solidFill>
                <a:latin typeface="Century Gothic"/>
              </a:endParaRPr>
            </a:p>
            <a:p>
              <a:pPr marL="285750" indent="-285750">
                <a:buFont typeface="Arial" panose="020B0604020202020204" pitchFamily="34" charset="0"/>
                <a:buChar char="•"/>
                <a:defRPr/>
              </a:pPr>
              <a:r>
                <a:rPr lang="es-ES" sz="1400">
                  <a:solidFill>
                    <a:schemeClr val="tx1"/>
                  </a:solidFill>
                  <a:latin typeface="Century Gothic"/>
                </a:rPr>
                <a:t>Caída de ambiente PT.</a:t>
              </a:r>
              <a:endParaRPr lang="es-CO" sz="1400">
                <a:solidFill>
                  <a:schemeClr val="tx1"/>
                </a:solidFill>
                <a:latin typeface="Century Gothic"/>
              </a:endParaRPr>
            </a:p>
            <a:p>
              <a:pPr marL="285750" indent="-285750">
                <a:buFont typeface="Arial" panose="020B0604020202020204" pitchFamily="34" charset="0"/>
                <a:buChar char="•"/>
                <a:defRPr/>
              </a:pPr>
              <a:r>
                <a:rPr lang="es-ES" sz="1400">
                  <a:solidFill>
                    <a:schemeClr val="tx1"/>
                  </a:solidFill>
                  <a:latin typeface="Century Gothic"/>
                </a:rPr>
                <a:t>Asignación 100% Líder Técnico.</a:t>
              </a:r>
            </a:p>
            <a:p>
              <a:pPr marL="285750" indent="-285750">
                <a:buFont typeface="Arial" panose="020B0604020202020204" pitchFamily="34" charset="0"/>
                <a:buChar char="•"/>
                <a:defRPr/>
              </a:pPr>
              <a:r>
                <a:rPr lang="es-ES" sz="1400">
                  <a:solidFill>
                    <a:schemeClr val="tx1"/>
                  </a:solidFill>
                  <a:latin typeface="Century Gothic"/>
                </a:rPr>
                <a:t>Permisos nuevo ingeniero BF.</a:t>
              </a:r>
            </a:p>
            <a:p>
              <a:pPr marL="285750" indent="-285750">
                <a:buFont typeface="Arial" panose="020B0604020202020204" pitchFamily="34" charset="0"/>
                <a:buChar char="•"/>
                <a:defRPr/>
              </a:pPr>
              <a:r>
                <a:rPr lang="es-ES" sz="1400">
                  <a:solidFill>
                    <a:schemeClr val="tx1"/>
                  </a:solidFill>
                  <a:latin typeface="Century Gothic"/>
                </a:rPr>
                <a:t>Accesos y permisos para DRP.</a:t>
              </a:r>
            </a:p>
            <a:p>
              <a:pPr marL="285750" indent="-285750">
                <a:buFont typeface="Arial" panose="020B0604020202020204" pitchFamily="34" charset="0"/>
                <a:buChar char="•"/>
                <a:defRPr/>
              </a:pPr>
              <a:r>
                <a:rPr lang="es-ES" sz="1400">
                  <a:solidFill>
                    <a:schemeClr val="tx1"/>
                  </a:solidFill>
                  <a:latin typeface="Century Gothic"/>
                </a:rPr>
                <a:t>Habilitar accesos desde los ambientes de desarrollo hacia los servicios de pensiones voluntarias y CCM.</a:t>
              </a:r>
            </a:p>
          </p:txBody>
        </p:sp>
        <p:sp>
          <p:nvSpPr>
            <p:cNvPr id="5" name="Rectángulo: esquinas redondeadas 4">
              <a:extLst>
                <a:ext uri="{FF2B5EF4-FFF2-40B4-BE49-F238E27FC236}">
                  <a16:creationId xmlns:a16="http://schemas.microsoft.com/office/drawing/2014/main" id="{AA0687E1-2E53-1177-E6A9-9A238E4E6D3C}"/>
                </a:ext>
              </a:extLst>
            </p:cNvPr>
            <p:cNvSpPr/>
            <p:nvPr/>
          </p:nvSpPr>
          <p:spPr>
            <a:xfrm>
              <a:off x="1530428" y="1003823"/>
              <a:ext cx="3815471" cy="437184"/>
            </a:xfrm>
            <a:prstGeom prst="roundRect">
              <a:avLst/>
            </a:prstGeom>
            <a:solidFill>
              <a:srgbClr val="548235"/>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a:ln>
                    <a:noFill/>
                  </a:ln>
                  <a:solidFill>
                    <a:schemeClr val="bg1"/>
                  </a:solidFill>
                  <a:effectLst/>
                  <a:uLnTx/>
                  <a:uFillTx/>
                  <a:latin typeface="Century Gothic" panose="020B0502020202020204" pitchFamily="34" charset="0"/>
                </a:rPr>
                <a:t>Principales Impedimentos</a:t>
              </a:r>
            </a:p>
          </p:txBody>
        </p:sp>
      </p:grpSp>
      <p:sp>
        <p:nvSpPr>
          <p:cNvPr id="6" name="Rectángulo: esquinas redondeadas 5">
            <a:extLst>
              <a:ext uri="{FF2B5EF4-FFF2-40B4-BE49-F238E27FC236}">
                <a16:creationId xmlns:a16="http://schemas.microsoft.com/office/drawing/2014/main" id="{233044DA-CDFE-E885-26CE-E15CE290D293}"/>
              </a:ext>
            </a:extLst>
          </p:cNvPr>
          <p:cNvSpPr/>
          <p:nvPr/>
        </p:nvSpPr>
        <p:spPr>
          <a:xfrm>
            <a:off x="3691176" y="4035297"/>
            <a:ext cx="8141794" cy="2515607"/>
          </a:xfrm>
          <a:prstGeom prst="roundRect">
            <a:avLst>
              <a:gd name="adj" fmla="val 10191"/>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s-CO" sz="1400" b="0" i="0" u="none" strike="noStrike" kern="1200" cap="none" spc="0" normalizeH="0" baseline="0" noProof="0">
              <a:ln>
                <a:noFill/>
              </a:ln>
              <a:solidFill>
                <a:prstClr val="black"/>
              </a:solidFill>
              <a:effectLst/>
              <a:uLnTx/>
              <a:uFillTx/>
              <a:latin typeface="Century Gothic" panose="020B0502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s-CO" sz="1400">
              <a:solidFill>
                <a:schemeClr val="tx1"/>
              </a:solidFill>
              <a:latin typeface="Century Gothic" panose="020B0502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s-CO" sz="1400" b="0" i="0" u="none" strike="noStrike" kern="1200" cap="none" spc="0" normalizeH="0" baseline="0" noProof="0">
              <a:ln>
                <a:noFill/>
              </a:ln>
              <a:solidFill>
                <a:schemeClr val="tx1"/>
              </a:solidFill>
              <a:effectLst/>
              <a:uLnTx/>
              <a:uFillTx/>
              <a:latin typeface="Century Gothic" panose="020B0502020202020204" pitchFamily="34" charset="0"/>
            </a:endParaRPr>
          </a:p>
          <a:p>
            <a:pPr marL="285750" indent="-285750">
              <a:buFont typeface="Arial" panose="020B0604020202020204" pitchFamily="34" charset="0"/>
              <a:buChar char="•"/>
              <a:defRPr/>
            </a:pPr>
            <a:r>
              <a:rPr lang="es-ES" sz="1400" b="0" i="0" u="none" strike="noStrike" kern="1200" cap="none" spc="0" normalizeH="0" baseline="0" noProof="0">
                <a:ln>
                  <a:noFill/>
                </a:ln>
                <a:solidFill>
                  <a:schemeClr val="tx1"/>
                </a:solidFill>
                <a:effectLst/>
                <a:uLnTx/>
                <a:uFillTx/>
                <a:latin typeface="Century Gothic"/>
              </a:rPr>
              <a:t>Se</a:t>
            </a:r>
            <a:r>
              <a:rPr lang="es-ES" sz="1400">
                <a:solidFill>
                  <a:schemeClr val="tx1"/>
                </a:solidFill>
                <a:latin typeface="Century Gothic"/>
              </a:rPr>
              <a:t> realizo</a:t>
            </a:r>
            <a:r>
              <a:rPr lang="es-ES" sz="1400" b="0" i="0" u="none" strike="noStrike" kern="1200" cap="none" spc="0" normalizeH="0" baseline="0" noProof="0">
                <a:ln>
                  <a:noFill/>
                </a:ln>
                <a:solidFill>
                  <a:schemeClr val="tx1"/>
                </a:solidFill>
                <a:effectLst/>
                <a:uLnTx/>
                <a:uFillTx/>
                <a:latin typeface="Century Gothic"/>
              </a:rPr>
              <a:t> un rastreo logrando ubicar los principales actores claves para la gestión de dependencias de la App.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b="0" i="0" u="none" strike="noStrike" kern="1200" cap="none" spc="0" normalizeH="0" baseline="0" noProof="0">
                <a:ln>
                  <a:noFill/>
                </a:ln>
                <a:solidFill>
                  <a:prstClr val="black"/>
                </a:solidFill>
                <a:effectLst/>
                <a:uLnTx/>
                <a:uFillTx/>
                <a:latin typeface="Century Gothic" panose="020B0502020202020204" pitchFamily="34" charset="0"/>
              </a:rPr>
              <a:t>Mejora en la autogestión del equipo de desarrollo.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b="0" i="0" u="none" strike="noStrike" kern="1200" cap="none" spc="0" normalizeH="0" baseline="0" noProof="0">
                <a:ln>
                  <a:noFill/>
                </a:ln>
                <a:solidFill>
                  <a:prstClr val="black"/>
                </a:solidFill>
                <a:effectLst/>
                <a:uLnTx/>
                <a:uFillTx/>
                <a:latin typeface="Century Gothic" panose="020B0502020202020204" pitchFamily="34" charset="0"/>
              </a:rPr>
              <a:t>Capacitación para el entendimiento de los diferentes recursos y responsables sobre la infraestructura de la aplicación.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400" b="0" i="0" u="none" strike="noStrike" kern="1200" cap="none" spc="0" normalizeH="0" baseline="0" noProof="0">
                <a:ln>
                  <a:noFill/>
                </a:ln>
                <a:solidFill>
                  <a:prstClr val="black"/>
                </a:solidFill>
                <a:effectLst/>
                <a:uLnTx/>
                <a:uFillTx/>
                <a:latin typeface="Century Gothic" panose="020B0502020202020204" pitchFamily="34" charset="0"/>
              </a:rPr>
              <a:t>Escalamiento anticipado de dependencias, pero no se lograr el efecto deseado dado la falta de capacidad de la ingeniería</a:t>
            </a:r>
            <a:r>
              <a:rPr lang="es-CO" sz="1400" b="0" i="0" u="none" strike="noStrike" kern="1200" cap="none" spc="0" normalizeH="0" baseline="0" noProof="0">
                <a:ln>
                  <a:noFill/>
                </a:ln>
                <a:solidFill>
                  <a:prstClr val="black"/>
                </a:solidFill>
                <a:effectLst/>
                <a:uLnTx/>
                <a:uFillTx/>
                <a:latin typeface="Century Gothic" panose="020B0502020202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es-CO" sz="1400" b="0" i="0" u="none" strike="noStrike" kern="1200" cap="none" spc="0" normalizeH="0" baseline="0" noProof="0">
              <a:ln>
                <a:noFill/>
              </a:ln>
              <a:solidFill>
                <a:prstClr val="black"/>
              </a:solidFill>
              <a:effectLst/>
              <a:uLnTx/>
              <a:uFillTx/>
              <a:latin typeface="Century Gothic" panose="020B0502020202020204" pitchFamily="34" charset="0"/>
            </a:endParaRPr>
          </a:p>
        </p:txBody>
      </p:sp>
      <p:sp>
        <p:nvSpPr>
          <p:cNvPr id="7" name="Rectángulo: esquinas redondeadas 6">
            <a:extLst>
              <a:ext uri="{FF2B5EF4-FFF2-40B4-BE49-F238E27FC236}">
                <a16:creationId xmlns:a16="http://schemas.microsoft.com/office/drawing/2014/main" id="{55A6D07F-2F48-DB2F-035F-AF156F2DEFA5}"/>
              </a:ext>
            </a:extLst>
          </p:cNvPr>
          <p:cNvSpPr/>
          <p:nvPr/>
        </p:nvSpPr>
        <p:spPr>
          <a:xfrm>
            <a:off x="3920708" y="3853689"/>
            <a:ext cx="4204167" cy="484560"/>
          </a:xfrm>
          <a:prstGeom prst="round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1800" b="1" i="0" u="none" strike="noStrike" kern="1200" cap="none" spc="0" normalizeH="0" baseline="0" noProof="0">
                <a:ln>
                  <a:noFill/>
                </a:ln>
                <a:solidFill>
                  <a:schemeClr val="bg1"/>
                </a:solidFill>
                <a:effectLst/>
                <a:uLnTx/>
                <a:uFillTx/>
                <a:latin typeface="Century Gothic" panose="020B0502020202020204" pitchFamily="34" charset="0"/>
              </a:rPr>
              <a:t>Aprendizajes y Planes de Acción </a:t>
            </a:r>
          </a:p>
        </p:txBody>
      </p:sp>
      <p:sp>
        <p:nvSpPr>
          <p:cNvPr id="8" name="Rectángulo: esquinas redondeadas 7">
            <a:extLst>
              <a:ext uri="{FF2B5EF4-FFF2-40B4-BE49-F238E27FC236}">
                <a16:creationId xmlns:a16="http://schemas.microsoft.com/office/drawing/2014/main" id="{34E368B8-ABB8-5542-9290-1EDBE027D167}"/>
              </a:ext>
            </a:extLst>
          </p:cNvPr>
          <p:cNvSpPr/>
          <p:nvPr/>
        </p:nvSpPr>
        <p:spPr>
          <a:xfrm>
            <a:off x="409708" y="1991947"/>
            <a:ext cx="2862446" cy="484560"/>
          </a:xfrm>
          <a:prstGeom prst="roundRect">
            <a:avLst/>
          </a:prstGeom>
          <a:solidFill>
            <a:schemeClr val="accent6">
              <a:lumMod val="7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a:solidFill>
                  <a:schemeClr val="bg1"/>
                </a:solidFill>
                <a:latin typeface="Century Gothic" panose="020B0502020202020204" pitchFamily="34" charset="0"/>
              </a:rPr>
              <a:t>% de Dedicación</a:t>
            </a:r>
            <a:r>
              <a:rPr kumimoji="0" lang="es-CO" sz="1800" b="1" i="0" u="none" strike="noStrike" kern="1200" cap="none" spc="0" normalizeH="0" baseline="0" noProof="0">
                <a:ln>
                  <a:noFill/>
                </a:ln>
                <a:solidFill>
                  <a:schemeClr val="bg1"/>
                </a:solidFill>
                <a:effectLst/>
                <a:uLnTx/>
                <a:uFillTx/>
                <a:latin typeface="Century Gothic" panose="020B0502020202020204" pitchFamily="34" charset="0"/>
              </a:rPr>
              <a:t> </a:t>
            </a:r>
          </a:p>
        </p:txBody>
      </p:sp>
      <p:graphicFrame>
        <p:nvGraphicFramePr>
          <p:cNvPr id="9" name="Gráfico 8">
            <a:extLst>
              <a:ext uri="{FF2B5EF4-FFF2-40B4-BE49-F238E27FC236}">
                <a16:creationId xmlns:a16="http://schemas.microsoft.com/office/drawing/2014/main" id="{411A70AC-BD24-314B-37D8-14832A9B3C1C}"/>
              </a:ext>
            </a:extLst>
          </p:cNvPr>
          <p:cNvGraphicFramePr/>
          <p:nvPr>
            <p:extLst>
              <p:ext uri="{D42A27DB-BD31-4B8C-83A1-F6EECF244321}">
                <p14:modId xmlns:p14="http://schemas.microsoft.com/office/powerpoint/2010/main" val="714807800"/>
              </p:ext>
            </p:extLst>
          </p:nvPr>
        </p:nvGraphicFramePr>
        <p:xfrm>
          <a:off x="-182880" y="2438060"/>
          <a:ext cx="3979818" cy="3474569"/>
        </p:xfrm>
        <a:graphic>
          <a:graphicData uri="http://schemas.openxmlformats.org/drawingml/2006/chart">
            <c:chart xmlns:c="http://schemas.openxmlformats.org/drawingml/2006/chart" xmlns:r="http://schemas.openxmlformats.org/officeDocument/2006/relationships" r:id="rId4"/>
          </a:graphicData>
        </a:graphic>
      </p:graphicFrame>
      <p:sp>
        <p:nvSpPr>
          <p:cNvPr id="10" name="CuadroTexto 9">
            <a:extLst>
              <a:ext uri="{FF2B5EF4-FFF2-40B4-BE49-F238E27FC236}">
                <a16:creationId xmlns:a16="http://schemas.microsoft.com/office/drawing/2014/main" id="{F8193A3B-B3FF-9ED4-088F-6FC0FE265212}"/>
              </a:ext>
            </a:extLst>
          </p:cNvPr>
          <p:cNvSpPr txBox="1"/>
          <p:nvPr/>
        </p:nvSpPr>
        <p:spPr>
          <a:xfrm>
            <a:off x="1380094" y="358732"/>
            <a:ext cx="4837825" cy="523220"/>
          </a:xfrm>
          <a:prstGeom prst="rect">
            <a:avLst/>
          </a:prstGeom>
          <a:noFill/>
        </p:spPr>
        <p:txBody>
          <a:bodyPr wrap="square" lIns="91440" tIns="45720" rIns="91440" bIns="45720" anchor="t">
            <a:spAutoFit/>
          </a:bodyPr>
          <a:lstStyle/>
          <a:p>
            <a:r>
              <a:rPr lang="es-CO" sz="2800" b="1">
                <a:solidFill>
                  <a:schemeClr val="accent2"/>
                </a:solidFill>
                <a:latin typeface="Century Gothic"/>
              </a:rPr>
              <a:t>Aspectos Importantes</a:t>
            </a:r>
            <a:endParaRPr lang="es-CO" sz="2800">
              <a:solidFill>
                <a:schemeClr val="accent2"/>
              </a:solidFill>
              <a:latin typeface="Century Gothic"/>
            </a:endParaRPr>
          </a:p>
        </p:txBody>
      </p:sp>
      <p:sp>
        <p:nvSpPr>
          <p:cNvPr id="13" name="Rectángulo 12">
            <a:extLst>
              <a:ext uri="{FF2B5EF4-FFF2-40B4-BE49-F238E27FC236}">
                <a16:creationId xmlns:a16="http://schemas.microsoft.com/office/drawing/2014/main" id="{C137C197-7BFF-931A-EC43-05D350B244D8}"/>
              </a:ext>
            </a:extLst>
          </p:cNvPr>
          <p:cNvSpPr/>
          <p:nvPr/>
        </p:nvSpPr>
        <p:spPr>
          <a:xfrm>
            <a:off x="1380095" y="885488"/>
            <a:ext cx="9675649" cy="598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4669564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E4B3687A-AAF9-326F-F3F8-8663AF4E1649}"/>
              </a:ext>
            </a:extLst>
          </p:cNvPr>
          <p:cNvPicPr>
            <a:picLocks noChangeAspect="1"/>
          </p:cNvPicPr>
          <p:nvPr/>
        </p:nvPicPr>
        <p:blipFill>
          <a:blip r:embed="rId2"/>
          <a:stretch>
            <a:fillRect/>
          </a:stretch>
        </p:blipFill>
        <p:spPr>
          <a:xfrm>
            <a:off x="0" y="1"/>
            <a:ext cx="2238103" cy="1547686"/>
          </a:xfrm>
          <a:prstGeom prst="rect">
            <a:avLst/>
          </a:prstGeom>
        </p:spPr>
      </p:pic>
      <p:sp>
        <p:nvSpPr>
          <p:cNvPr id="12" name="CuadroTexto 11">
            <a:extLst>
              <a:ext uri="{FF2B5EF4-FFF2-40B4-BE49-F238E27FC236}">
                <a16:creationId xmlns:a16="http://schemas.microsoft.com/office/drawing/2014/main" id="{F478993B-096D-00E3-2814-6B3E140FABC7}"/>
              </a:ext>
            </a:extLst>
          </p:cNvPr>
          <p:cNvSpPr txBox="1"/>
          <p:nvPr/>
        </p:nvSpPr>
        <p:spPr>
          <a:xfrm>
            <a:off x="1365722" y="391369"/>
            <a:ext cx="3822929" cy="523220"/>
          </a:xfrm>
          <a:prstGeom prst="rect">
            <a:avLst/>
          </a:prstGeom>
          <a:noFill/>
        </p:spPr>
        <p:txBody>
          <a:bodyPr wrap="square" lIns="91440" tIns="45720" rIns="91440" bIns="45720" anchor="t">
            <a:spAutoFit/>
          </a:bodyPr>
          <a:lstStyle/>
          <a:p>
            <a:r>
              <a:rPr lang="es-CO" sz="2800" b="1">
                <a:solidFill>
                  <a:schemeClr val="accent2"/>
                </a:solidFill>
                <a:latin typeface="Century Gothic"/>
              </a:rPr>
              <a:t>Demostraciones</a:t>
            </a:r>
            <a:endParaRPr lang="es-CO" sz="2800">
              <a:solidFill>
                <a:schemeClr val="accent2"/>
              </a:solidFill>
              <a:latin typeface="Century Gothic"/>
            </a:endParaRPr>
          </a:p>
        </p:txBody>
      </p:sp>
      <p:sp>
        <p:nvSpPr>
          <p:cNvPr id="15" name="Rectángulo 14">
            <a:extLst>
              <a:ext uri="{FF2B5EF4-FFF2-40B4-BE49-F238E27FC236}">
                <a16:creationId xmlns:a16="http://schemas.microsoft.com/office/drawing/2014/main" id="{BE5D0545-B28A-C0A4-56F1-90D01873FBB4}"/>
              </a:ext>
            </a:extLst>
          </p:cNvPr>
          <p:cNvSpPr/>
          <p:nvPr/>
        </p:nvSpPr>
        <p:spPr>
          <a:xfrm>
            <a:off x="1366290" y="917367"/>
            <a:ext cx="9675649" cy="5988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 name="Imagen 1">
            <a:extLst>
              <a:ext uri="{FF2B5EF4-FFF2-40B4-BE49-F238E27FC236}">
                <a16:creationId xmlns:a16="http://schemas.microsoft.com/office/drawing/2014/main" id="{A1C04FD4-B99F-AAD5-B8D9-5E178A96A034}"/>
              </a:ext>
            </a:extLst>
          </p:cNvPr>
          <p:cNvPicPr>
            <a:picLocks noChangeAspect="1"/>
          </p:cNvPicPr>
          <p:nvPr/>
        </p:nvPicPr>
        <p:blipFill rotWithShape="1">
          <a:blip r:embed="rId3">
            <a:extLst>
              <a:ext uri="{28A0092B-C50C-407E-A947-70E740481C1C}">
                <a14:useLocalDpi xmlns:a14="http://schemas.microsoft.com/office/drawing/2010/main" val="0"/>
              </a:ext>
            </a:extLst>
          </a:blip>
          <a:srcRect l="21622" t="28226" r="53344" b="25367"/>
          <a:stretch/>
        </p:blipFill>
        <p:spPr>
          <a:xfrm>
            <a:off x="60069" y="181332"/>
            <a:ext cx="1119750" cy="1157898"/>
          </a:xfrm>
          <a:prstGeom prst="rect">
            <a:avLst/>
          </a:prstGeom>
        </p:spPr>
      </p:pic>
    </p:spTree>
    <p:extLst>
      <p:ext uri="{BB962C8B-B14F-4D97-AF65-F5344CB8AC3E}">
        <p14:creationId xmlns:p14="http://schemas.microsoft.com/office/powerpoint/2010/main" val="173228580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7.01.13"/>
  <p:tag name="AS_TITLE" val="Aspose.Slides for .NET 4.0"/>
  <p:tag name="AS_VERSION" val="16.12.1.0"/>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9cad439-f454-4928-9236-e0c5535d094a">
      <Terms xmlns="http://schemas.microsoft.com/office/infopath/2007/PartnerControls"/>
    </lcf76f155ced4ddcb4097134ff3c332f>
    <TaxCatchAll xmlns="5fe9bd88-e668-4f5e-b98a-5ed946a50127" xsi:nil="true"/>
    <SharedWithUsers xmlns="5fe9bd88-e668-4f5e-b98a-5ed946a50127">
      <UserInfo>
        <DisplayName>Cruz Pulido Angie (Dir Canales Electronicos)</DisplayName>
        <AccountId>21</AccountId>
        <AccountType/>
      </UserInfo>
      <UserInfo>
        <DisplayName>Diaz Vega Paul (Dir Canales Electronicos)</DisplayName>
        <AccountId>35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37DF248B06F48E46BAE1449B3605393B" ma:contentTypeVersion="12" ma:contentTypeDescription="Crear nuevo documento." ma:contentTypeScope="" ma:versionID="73cc26cabf4a658dd84eb89c18068b6f">
  <xsd:schema xmlns:xsd="http://www.w3.org/2001/XMLSchema" xmlns:xs="http://www.w3.org/2001/XMLSchema" xmlns:p="http://schemas.microsoft.com/office/2006/metadata/properties" xmlns:ns2="c9cad439-f454-4928-9236-e0c5535d094a" xmlns:ns3="5fe9bd88-e668-4f5e-b98a-5ed946a50127" targetNamespace="http://schemas.microsoft.com/office/2006/metadata/properties" ma:root="true" ma:fieldsID="90f8e8f9550f71add3183e6c1f90bb97" ns2:_="" ns3:_="">
    <xsd:import namespace="c9cad439-f454-4928-9236-e0c5535d094a"/>
    <xsd:import namespace="5fe9bd88-e668-4f5e-b98a-5ed946a5012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ad439-f454-4928-9236-e0c5535d09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Etiquetas de imagen" ma:readOnly="false" ma:fieldId="{5cf76f15-5ced-4ddc-b409-7134ff3c332f}" ma:taxonomyMulti="true" ma:sspId="3a3d5153-9851-4872-a7cd-2cf6e07ceca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fe9bd88-e668-4f5e-b98a-5ed946a5012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3a9f71d-1141-48a5-acf0-ab8646ac66a0}" ma:internalName="TaxCatchAll" ma:showField="CatchAllData" ma:web="5fe9bd88-e668-4f5e-b98a-5ed946a50127">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9B2769-11A2-4738-A4EC-0F9F6BFA825D}">
  <ds:schemaRefs>
    <ds:schemaRef ds:uri="http://schemas.microsoft.com/sharepoint/v3/contenttype/forms"/>
  </ds:schemaRefs>
</ds:datastoreItem>
</file>

<file path=customXml/itemProps2.xml><?xml version="1.0" encoding="utf-8"?>
<ds:datastoreItem xmlns:ds="http://schemas.openxmlformats.org/officeDocument/2006/customXml" ds:itemID="{5602D3E1-4D49-47A7-A217-5A5FE5CD8D2E}">
  <ds:schemaRefs>
    <ds:schemaRef ds:uri="5fe9bd88-e668-4f5e-b98a-5ed946a50127"/>
    <ds:schemaRef ds:uri="c9cad439-f454-4928-9236-e0c5535d094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D59A6E-9185-4891-8352-458F4E735825}">
  <ds:schemaRefs>
    <ds:schemaRef ds:uri="5fe9bd88-e668-4f5e-b98a-5ed946a50127"/>
    <ds:schemaRef ds:uri="c9cad439-f454-4928-9236-e0c5535d094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372</Words>
  <Application>Microsoft Office PowerPoint</Application>
  <PresentationFormat>Panorámica</PresentationFormat>
  <Paragraphs>78</Paragraphs>
  <Slides>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vt:i4>
      </vt:variant>
    </vt:vector>
  </HeadingPairs>
  <TitlesOfParts>
    <vt:vector size="13" baseType="lpstr">
      <vt:lpstr>Arial</vt:lpstr>
      <vt:lpstr>Banda Bold</vt:lpstr>
      <vt:lpstr>BANDALIGHT-LIGHT</vt:lpstr>
      <vt:lpstr>Calibri</vt:lpstr>
      <vt:lpstr>Calibri Light</vt:lpstr>
      <vt:lpstr>Century Gothic</vt:lpstr>
      <vt:lpstr>CIBFont Sans</vt:lpstr>
      <vt:lpstr>Wingdings</vt:lpstr>
      <vt:lpstr>Tema de Office</vt:lpstr>
      <vt:lpstr>Monthly Business Review</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 Sanchez</dc:creator>
  <cp:lastModifiedBy>Guerrero Rojas Diana (DIR MEJORAMIENTO ORGANIZACIONA)</cp:lastModifiedBy>
  <cp:revision>4</cp:revision>
  <dcterms:created xsi:type="dcterms:W3CDTF">2021-12-30T01:39:31Z</dcterms:created>
  <dcterms:modified xsi:type="dcterms:W3CDTF">2022-11-23T02:29:45Z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0x01010037DF248B06F48E46BAE1449B3605393B</vt:lpwstr>
  </property>
  <property fmtid="{D5CDD505-2E9C-101B-9397-08002B2CF9AE}" pid="3" name="MediaServiceImageTags">
    <vt:lpwstr/>
  </property>
</Properties>
</file>