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9"/>
  </p:notesMasterIdLst>
  <p:sldIdLst>
    <p:sldId id="256" r:id="rId2"/>
    <p:sldId id="257" r:id="rId3"/>
    <p:sldId id="280" r:id="rId4"/>
    <p:sldId id="281" r:id="rId5"/>
    <p:sldId id="259" r:id="rId6"/>
    <p:sldId id="282" r:id="rId7"/>
    <p:sldId id="260" r:id="rId8"/>
    <p:sldId id="283" r:id="rId9"/>
    <p:sldId id="284" r:id="rId10"/>
    <p:sldId id="261" r:id="rId11"/>
    <p:sldId id="285" r:id="rId12"/>
    <p:sldId id="262" r:id="rId13"/>
    <p:sldId id="264" r:id="rId14"/>
    <p:sldId id="286" r:id="rId15"/>
    <p:sldId id="287" r:id="rId16"/>
    <p:sldId id="265" r:id="rId17"/>
    <p:sldId id="288" r:id="rId18"/>
    <p:sldId id="266" r:id="rId19"/>
    <p:sldId id="292" r:id="rId20"/>
    <p:sldId id="289" r:id="rId21"/>
    <p:sldId id="267" r:id="rId22"/>
    <p:sldId id="290" r:id="rId23"/>
    <p:sldId id="291" r:id="rId24"/>
    <p:sldId id="269" r:id="rId25"/>
    <p:sldId id="270" r:id="rId26"/>
    <p:sldId id="293" r:id="rId27"/>
    <p:sldId id="271" r:id="rId28"/>
    <p:sldId id="294" r:id="rId29"/>
    <p:sldId id="295" r:id="rId30"/>
    <p:sldId id="272" r:id="rId31"/>
    <p:sldId id="296" r:id="rId32"/>
    <p:sldId id="273" r:id="rId33"/>
    <p:sldId id="297" r:id="rId34"/>
    <p:sldId id="298" r:id="rId35"/>
    <p:sldId id="274" r:id="rId36"/>
    <p:sldId id="299" r:id="rId37"/>
    <p:sldId id="275" r:id="rId38"/>
    <p:sldId id="276" r:id="rId39"/>
    <p:sldId id="305" r:id="rId40"/>
    <p:sldId id="300" r:id="rId41"/>
    <p:sldId id="301" r:id="rId42"/>
    <p:sldId id="277" r:id="rId43"/>
    <p:sldId id="302" r:id="rId44"/>
    <p:sldId id="278" r:id="rId45"/>
    <p:sldId id="303" r:id="rId46"/>
    <p:sldId id="279"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D711D-6F76-4A03-867A-C7336570F787}" v="1" dt="2022-10-07T14:05:33.198"/>
    <p1510:client id="{2F9B4D04-8DCF-4120-9133-8148CBE2536F}" v="110" dt="2022-10-07T07:43:22.246"/>
    <p1510:client id="{57C98D57-BF5D-2E2F-F940-514356256F5F}" v="81" dt="2022-10-06T09:04:35.292"/>
    <p1510:client id="{9E2FDCAA-2A4B-D34B-BD21-831D21B279AC}" v="695" dt="2022-10-07T07:13:10.932"/>
    <p1510:client id="{AA355BF7-DEDC-6062-7B11-44E6142A5E2A}" v="1" dt="2022-10-06T09:06:35.055"/>
    <p1510:client id="{C1694215-A460-5E50-6DB3-61B23D053794}" v="2" dt="2022-10-07T06:29:32.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9ECD1-C84A-4B3A-821B-C64A7FB1A69D}" type="datetimeFigureOut">
              <a:rPr lang="da-DK" smtClean="0"/>
              <a:t>07-10-2022</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28B3-EF87-4BB0-BE3A-82202F632995}" type="slidenum">
              <a:rPr lang="da-DK" smtClean="0"/>
              <a:t>‹nr.›</a:t>
            </a:fld>
            <a:endParaRPr lang="da-DK"/>
          </a:p>
        </p:txBody>
      </p:sp>
    </p:spTree>
    <p:extLst>
      <p:ext uri="{BB962C8B-B14F-4D97-AF65-F5344CB8AC3E}">
        <p14:creationId xmlns:p14="http://schemas.microsoft.com/office/powerpoint/2010/main" val="123711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043828B3-EF87-4BB0-BE3A-82202F632995}" type="slidenum">
              <a:rPr lang="da-DK" smtClean="0"/>
              <a:t>22</a:t>
            </a:fld>
            <a:endParaRPr lang="da-DK"/>
          </a:p>
        </p:txBody>
      </p:sp>
    </p:spTree>
    <p:extLst>
      <p:ext uri="{BB962C8B-B14F-4D97-AF65-F5344CB8AC3E}">
        <p14:creationId xmlns:p14="http://schemas.microsoft.com/office/powerpoint/2010/main" val="134318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043828B3-EF87-4BB0-BE3A-82202F632995}" type="slidenum">
              <a:rPr lang="da-DK" smtClean="0"/>
              <a:t>23</a:t>
            </a:fld>
            <a:endParaRPr lang="da-DK"/>
          </a:p>
        </p:txBody>
      </p:sp>
    </p:spTree>
    <p:extLst>
      <p:ext uri="{BB962C8B-B14F-4D97-AF65-F5344CB8AC3E}">
        <p14:creationId xmlns:p14="http://schemas.microsoft.com/office/powerpoint/2010/main" val="331462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10/7/2022</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‹nr.›</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2348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10/7/2022</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173478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10/7/2022</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‹nr.›</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15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10/7/2022</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22550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10/7/2022</a:t>
            </a:fld>
            <a:endParaRPr lang="en-US"/>
          </a:p>
        </p:txBody>
      </p:sp>
    </p:spTree>
    <p:extLst>
      <p:ext uri="{BB962C8B-B14F-4D97-AF65-F5344CB8AC3E}">
        <p14:creationId xmlns:p14="http://schemas.microsoft.com/office/powerpoint/2010/main" val="243388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10/7/2022</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260401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10/7/2022</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490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10/7/2022</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275430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10/7/2022</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83126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10/7/2022</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9988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10/7/2022</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‹nr.›</a:t>
            </a:fld>
            <a:endParaRPr lang="en-US"/>
          </a:p>
        </p:txBody>
      </p:sp>
    </p:spTree>
    <p:extLst>
      <p:ext uri="{BB962C8B-B14F-4D97-AF65-F5344CB8AC3E}">
        <p14:creationId xmlns:p14="http://schemas.microsoft.com/office/powerpoint/2010/main" val="96367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10/7/2022</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‹nr.›</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8527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c.europa.e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el 1"/>
          <p:cNvSpPr>
            <a:spLocks noGrp="1"/>
          </p:cNvSpPr>
          <p:nvPr>
            <p:ph type="ctrTitle"/>
          </p:nvPr>
        </p:nvSpPr>
        <p:spPr>
          <a:xfrm>
            <a:off x="6090045" y="1346200"/>
            <a:ext cx="5624118" cy="3284538"/>
          </a:xfrm>
        </p:spPr>
        <p:txBody>
          <a:bodyPr anchor="b">
            <a:normAutofit/>
          </a:bodyPr>
          <a:lstStyle/>
          <a:p>
            <a:r>
              <a:rPr lang="en-US"/>
              <a:t>OLA_02</a:t>
            </a:r>
          </a:p>
        </p:txBody>
      </p:sp>
      <p:sp>
        <p:nvSpPr>
          <p:cNvPr id="3" name="Undertitel 2"/>
          <p:cNvSpPr>
            <a:spLocks noGrp="1"/>
          </p:cNvSpPr>
          <p:nvPr>
            <p:ph type="subTitle" idx="1"/>
          </p:nvPr>
        </p:nvSpPr>
        <p:spPr>
          <a:xfrm>
            <a:off x="6096369" y="4630738"/>
            <a:ext cx="5617794" cy="1150937"/>
          </a:xfrm>
        </p:spPr>
        <p:txBody>
          <a:bodyPr vert="horz" lIns="91440" tIns="45720" rIns="91440" bIns="45720" rtlCol="0" anchor="t">
            <a:normAutofit/>
          </a:bodyPr>
          <a:lstStyle/>
          <a:p>
            <a:r>
              <a:rPr lang="en-US">
                <a:ea typeface="Meiryo"/>
              </a:rPr>
              <a:t>FLOW_01</a:t>
            </a:r>
            <a:endParaRPr lang="da-DK"/>
          </a:p>
        </p:txBody>
      </p:sp>
      <p:sp>
        <p:nvSpPr>
          <p:cNvPr id="18" name="Freeform: Shape 17">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Et abstrakt genetiske begreb">
            <a:extLst>
              <a:ext uri="{FF2B5EF4-FFF2-40B4-BE49-F238E27FC236}">
                <a16:creationId xmlns:a16="http://schemas.microsoft.com/office/drawing/2014/main" id="{0EC5BA62-EE35-63AE-1661-D231CAB28D29}"/>
              </a:ext>
            </a:extLst>
          </p:cNvPr>
          <p:cNvPicPr>
            <a:picLocks noChangeAspect="1"/>
          </p:cNvPicPr>
          <p:nvPr/>
        </p:nvPicPr>
        <p:blipFill rotWithShape="1">
          <a:blip r:embed="rId2"/>
          <a:srcRect l="15694" r="10917"/>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2" name="Freeform: Shape 21">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2494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Opgave_01.4 </a:t>
            </a:r>
            <a:br>
              <a:rPr lang="da-DK">
                <a:ea typeface="Meiryo"/>
              </a:rPr>
            </a:br>
            <a:r>
              <a:rPr lang="da-DK" sz="2200">
                <a:ea typeface="Meiryo"/>
              </a:rPr>
              <a:t>_Eksempler på anvendelse?_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effectLst/>
                <a:latin typeface="Calibri" panose="020F0502020204030204" pitchFamily="34" charset="0"/>
                <a:ea typeface="MS Mincho" panose="02020609040205080304" pitchFamily="49" charset="-128"/>
                <a:cs typeface="Arial" panose="020B0604020202020204" pitchFamily="34" charset="0"/>
              </a:rPr>
              <a:t>Kan I finde links til steder hvor man har brugt DMI’s API? </a:t>
            </a:r>
            <a:r>
              <a:rPr lang="da-DK" sz="1800" i="1" err="1">
                <a:effectLst/>
                <a:latin typeface="Calibri" panose="020F0502020204030204" pitchFamily="34" charset="0"/>
                <a:ea typeface="MS Mincho" panose="02020609040205080304" pitchFamily="49" charset="-128"/>
                <a:cs typeface="Arial" panose="020B0604020202020204" pitchFamily="34" charset="0"/>
              </a:rPr>
              <a:t>Tutorials</a:t>
            </a:r>
            <a:r>
              <a:rPr lang="da-DK" sz="1800" i="1">
                <a:effectLst/>
                <a:latin typeface="Calibri" panose="020F0502020204030204" pitchFamily="34" charset="0"/>
                <a:ea typeface="MS Mincho" panose="02020609040205080304" pitchFamily="49" charset="-128"/>
                <a:cs typeface="Arial" panose="020B0604020202020204" pitchFamily="34" charset="0"/>
              </a:rPr>
              <a:t>, projekter..</a:t>
            </a:r>
            <a:endParaRPr lang="da-DK" sz="1800">
              <a:effectLst/>
              <a:latin typeface="Calibri" panose="020F050202020403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293435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Opgave_01.4 </a:t>
            </a:r>
            <a:br>
              <a:rPr lang="da-DK">
                <a:ea typeface="Meiryo"/>
              </a:rPr>
            </a:br>
            <a:r>
              <a:rPr lang="da-DK" sz="2200">
                <a:ea typeface="Meiryo"/>
              </a:rPr>
              <a:t>_Eksempler på anvendelse?_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pPr>
              <a:lnSpc>
                <a:spcPct val="115000"/>
              </a:lnSpc>
              <a:spcBef>
                <a:spcPts val="1000"/>
              </a:spcBef>
              <a:spcAft>
                <a:spcPts val="1000"/>
              </a:spcAft>
            </a:pPr>
            <a:r>
              <a:rPr lang="da-DK" sz="1800" b="1">
                <a:effectLst/>
                <a:latin typeface="Calibri" panose="020F0502020204030204" pitchFamily="34" charset="0"/>
                <a:ea typeface="MS Mincho" panose="02020609040205080304" pitchFamily="49" charset="-128"/>
                <a:cs typeface="Arial" panose="020B0604020202020204" pitchFamily="34" charset="0"/>
              </a:rPr>
              <a:t>”COWI designer havneindløb med data fra DMI som solid bund”.  </a:t>
            </a:r>
          </a:p>
          <a:p>
            <a:pPr>
              <a:lnSpc>
                <a:spcPct val="115000"/>
              </a:lnSpc>
              <a:spcBef>
                <a:spcPts val="1000"/>
              </a:spcBef>
              <a:spcAft>
                <a:spcPts val="1000"/>
              </a:spcAft>
            </a:pPr>
            <a:r>
              <a:rPr lang="da-DK" sz="1800">
                <a:effectLst/>
                <a:latin typeface="Calibri" panose="020F0502020204030204" pitchFamily="34" charset="0"/>
                <a:ea typeface="MS Mincho" panose="02020609040205080304" pitchFamily="49" charset="-128"/>
                <a:cs typeface="Arial" panose="020B0604020202020204" pitchFamily="34" charset="0"/>
              </a:rPr>
              <a:t>COWI er stor virksomhed med projekter i hele verden. Det der er er er særligt interessant i forhold til artiklen er at den er fra 2021 og den belyser hvordan COWI bruger DMI’s data i analyser til at løse udfordringer. De går endda så langt at de skræddersyr IT-værktøjer som så de kan udnytte viden fra DMI-data i deres projekter</a:t>
            </a:r>
          </a:p>
          <a:p>
            <a:pPr>
              <a:spcBef>
                <a:spcPts val="1000"/>
              </a:spcBef>
            </a:pPr>
            <a:r>
              <a:rPr lang="en-US" sz="1800">
                <a:effectLst/>
                <a:latin typeface="Times New Roman" panose="02020603050405020304" pitchFamily="18" charset="0"/>
                <a:ea typeface="Times New Roman" panose="02020603050405020304" pitchFamily="18" charset="0"/>
              </a:rPr>
              <a:t> </a:t>
            </a:r>
            <a:endParaRPr lang="da-DK"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119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 </a:t>
            </a:r>
            <a:br>
              <a:rPr lang="da-DK">
                <a:ea typeface="Meiryo"/>
              </a:rPr>
            </a:br>
            <a:r>
              <a:rPr lang="da-DK" sz="1800">
                <a:ea typeface="Meiryo"/>
              </a:rPr>
              <a:t>_Forbrugertillidsindikatorer og fremtidig vækst i husholdningernes forbrugsudgift_</a:t>
            </a:r>
            <a:endParaRPr lang="da-DK"/>
          </a:p>
        </p:txBody>
      </p:sp>
      <p:pic>
        <p:nvPicPr>
          <p:cNvPr id="2050" name="Picture 2" descr="Lyngby Storcenter – Danske Shoppingcentre">
            <a:extLst>
              <a:ext uri="{FF2B5EF4-FFF2-40B4-BE49-F238E27FC236}">
                <a16:creationId xmlns:a16="http://schemas.microsoft.com/office/drawing/2014/main" id="{3839E70D-5C84-0AEF-EADE-3D7094EDD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6000" y="2410691"/>
            <a:ext cx="7600000" cy="42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22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Opgave_02.1 </a:t>
            </a:r>
            <a:br>
              <a:rPr lang="da-DK">
                <a:ea typeface="Meiryo"/>
              </a:rPr>
            </a:br>
            <a:r>
              <a:rPr lang="da-DK" sz="2200">
                <a:ea typeface="Meiryo"/>
              </a:rPr>
              <a:t>_Opdatering af DI’s forbrugertillidsindikator</a:t>
            </a:r>
            <a:r>
              <a:rPr lang="da-DK" sz="2200" i="1">
                <a:latin typeface="Helvetica" pitchFamily="2" charset="0"/>
              </a:rPr>
              <a:t>_</a:t>
            </a:r>
            <a:endParaRPr lang="da-DK" sz="2200">
              <a:ea typeface="Meiryo"/>
            </a:endParaRP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pPr>
              <a:lnSpc>
                <a:spcPct val="115000"/>
              </a:lnSpc>
              <a:spcBef>
                <a:spcPts val="1000"/>
              </a:spcBef>
              <a:spcAft>
                <a:spcPts val="1000"/>
              </a:spcAft>
            </a:pPr>
            <a:r>
              <a:rPr lang="da-DK" sz="1800" i="1">
                <a:effectLst/>
                <a:latin typeface="Calibri" panose="020F0502020204030204" pitchFamily="34" charset="0"/>
                <a:ea typeface="MS Mincho" panose="02020609040205080304" pitchFamily="49" charset="-128"/>
                <a:cs typeface="Arial" panose="020B0604020202020204" pitchFamily="34" charset="0"/>
              </a:rPr>
              <a:t>Opdatér DI’s forbrugertillidsindikator med data frem til og med 2022 fra artiklen ”Forbruget fortsætter fremgangen i 2016” (</a:t>
            </a:r>
            <a:r>
              <a:rPr lang="da-DK" sz="1800" i="1" err="1">
                <a:effectLst/>
                <a:latin typeface="Calibri" panose="020F0502020204030204" pitchFamily="34" charset="0"/>
                <a:ea typeface="MS Mincho" panose="02020609040205080304" pitchFamily="49" charset="-128"/>
                <a:cs typeface="Arial" panose="020B0604020202020204" pitchFamily="34" charset="0"/>
              </a:rPr>
              <a:t>Baum</a:t>
            </a:r>
            <a:r>
              <a:rPr lang="da-DK" sz="1800" i="1">
                <a:effectLst/>
                <a:latin typeface="Calibri" panose="020F0502020204030204" pitchFamily="34" charset="0"/>
                <a:ea typeface="MS Mincho" panose="02020609040205080304" pitchFamily="49" charset="-128"/>
                <a:cs typeface="Arial" panose="020B0604020202020204" pitchFamily="34" charset="0"/>
              </a:rPr>
              <a:t>, 2016). Lav vurdering af om forbrugertillidsindikatoren fra DI fortsat er bedre end forbrugertillidsindikatoren fra DST. </a:t>
            </a:r>
            <a:endParaRPr lang="da-DK" sz="1800">
              <a:effectLst/>
              <a:latin typeface="Calibri" panose="020F0502020204030204" pitchFamily="34" charset="0"/>
              <a:ea typeface="MS Mincho" panose="02020609040205080304" pitchFamily="49" charset="-128"/>
              <a:cs typeface="Arial" panose="020B0604020202020204" pitchFamily="34" charset="0"/>
            </a:endParaRPr>
          </a:p>
          <a:p>
            <a:pPr>
              <a:lnSpc>
                <a:spcPct val="115000"/>
              </a:lnSpc>
              <a:spcBef>
                <a:spcPts val="1000"/>
              </a:spcBef>
              <a:spcAft>
                <a:spcPts val="1000"/>
              </a:spcAft>
            </a:pPr>
            <a:r>
              <a:rPr lang="da-DK" sz="1800" i="1">
                <a:effectLst/>
                <a:latin typeface="Calibri" panose="020F0502020204030204" pitchFamily="34" charset="0"/>
                <a:ea typeface="MS Mincho" panose="02020609040205080304" pitchFamily="49" charset="-128"/>
                <a:cs typeface="Arial" panose="020B0604020202020204" pitchFamily="34" charset="0"/>
              </a:rPr>
              <a:t>(Hint: I bliver nødt til at nærlæse bilaget for DI-FTI for at finde starttidspunktet for </a:t>
            </a:r>
            <a:r>
              <a:rPr lang="da-DK" sz="1800" i="1" err="1">
                <a:effectLst/>
                <a:latin typeface="Calibri" panose="020F0502020204030204" pitchFamily="34" charset="0"/>
                <a:ea typeface="MS Mincho" panose="02020609040205080304" pitchFamily="49" charset="-128"/>
                <a:cs typeface="Arial" panose="020B0604020202020204" pitchFamily="34" charset="0"/>
              </a:rPr>
              <a:t>estimationen</a:t>
            </a:r>
            <a:r>
              <a:rPr lang="da-DK" sz="1800" i="1">
                <a:effectLst/>
                <a:latin typeface="Calibri" panose="020F0502020204030204" pitchFamily="34" charset="0"/>
                <a:ea typeface="MS Mincho" panose="02020609040205080304" pitchFamily="49" charset="-128"/>
                <a:cs typeface="Arial" panose="020B0604020202020204" pitchFamily="34" charset="0"/>
              </a:rPr>
              <a:t>, spørgsmålene, samt tabel, der sammenligner FTI og DI-FTI)</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133410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Opgave_02.1 </a:t>
            </a:r>
            <a:br>
              <a:rPr lang="da-DK">
                <a:ea typeface="Meiryo"/>
              </a:rPr>
            </a:br>
            <a:r>
              <a:rPr lang="da-DK" sz="2200">
                <a:ea typeface="Meiryo"/>
              </a:rPr>
              <a:t>_Opdatering af DI’s forbrugertillidsindikator</a:t>
            </a:r>
            <a:r>
              <a:rPr lang="da-DK" sz="2200" i="1">
                <a:latin typeface="Helvetica" pitchFamily="2" charset="0"/>
              </a:rPr>
              <a:t>_</a:t>
            </a:r>
            <a:endParaRPr lang="da-DK" sz="2200">
              <a:ea typeface="Meiryo"/>
            </a:endParaRP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endParaRPr lang="da-DK"/>
          </a:p>
        </p:txBody>
      </p:sp>
      <p:pic>
        <p:nvPicPr>
          <p:cNvPr id="4" name="Billede 3">
            <a:extLst>
              <a:ext uri="{FF2B5EF4-FFF2-40B4-BE49-F238E27FC236}">
                <a16:creationId xmlns:a16="http://schemas.microsoft.com/office/drawing/2014/main" id="{C59EAAE2-C6D1-6BC7-D848-40F299ABC793}"/>
              </a:ext>
            </a:extLst>
          </p:cNvPr>
          <p:cNvPicPr>
            <a:picLocks noChangeAspect="1"/>
          </p:cNvPicPr>
          <p:nvPr/>
        </p:nvPicPr>
        <p:blipFill>
          <a:blip r:embed="rId2"/>
          <a:stretch>
            <a:fillRect/>
          </a:stretch>
        </p:blipFill>
        <p:spPr>
          <a:xfrm>
            <a:off x="1920240" y="2312276"/>
            <a:ext cx="8652851" cy="3784163"/>
          </a:xfrm>
          <a:prstGeom prst="rect">
            <a:avLst/>
          </a:prstGeom>
        </p:spPr>
      </p:pic>
    </p:spTree>
    <p:extLst>
      <p:ext uri="{BB962C8B-B14F-4D97-AF65-F5344CB8AC3E}">
        <p14:creationId xmlns:p14="http://schemas.microsoft.com/office/powerpoint/2010/main" val="239087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Opgave_02.1 </a:t>
            </a:r>
            <a:br>
              <a:rPr lang="da-DK">
                <a:ea typeface="Meiryo"/>
              </a:rPr>
            </a:br>
            <a:r>
              <a:rPr lang="da-DK" sz="2200">
                <a:ea typeface="Meiryo"/>
              </a:rPr>
              <a:t>_Opdatering af DI’s forbrugertillidsindikator</a:t>
            </a:r>
            <a:r>
              <a:rPr lang="da-DK" sz="2200" i="1">
                <a:latin typeface="Helvetica" pitchFamily="2" charset="0"/>
              </a:rPr>
              <a:t>_</a:t>
            </a:r>
            <a:endParaRPr lang="da-DK" sz="2200">
              <a:ea typeface="Meiryo"/>
            </a:endParaRP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a:t>Vurdering af om forbrugertillidsindikatoren fra DI fortsat er bedre end forbrugertillidsindikatoren fra DST. </a:t>
            </a:r>
          </a:p>
          <a:p>
            <a:endParaRPr lang="da-DK"/>
          </a:p>
        </p:txBody>
      </p:sp>
      <p:pic>
        <p:nvPicPr>
          <p:cNvPr id="5" name="Billede 4" descr="Et billede, der indeholder bord&#10;&#10;Automatisk genereret beskrivelse">
            <a:extLst>
              <a:ext uri="{FF2B5EF4-FFF2-40B4-BE49-F238E27FC236}">
                <a16:creationId xmlns:a16="http://schemas.microsoft.com/office/drawing/2014/main" id="{443AC4CB-B310-A631-A8D7-0BF94A1D6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767" y="3198473"/>
            <a:ext cx="9427515" cy="3117399"/>
          </a:xfrm>
          <a:prstGeom prst="rect">
            <a:avLst/>
          </a:prstGeom>
        </p:spPr>
      </p:pic>
    </p:spTree>
    <p:extLst>
      <p:ext uri="{BB962C8B-B14F-4D97-AF65-F5344CB8AC3E}">
        <p14:creationId xmlns:p14="http://schemas.microsoft.com/office/powerpoint/2010/main" val="40273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Opgave_02.2 </a:t>
            </a:r>
            <a:br>
              <a:rPr lang="da-DK">
                <a:ea typeface="Meiryo"/>
              </a:rPr>
            </a:br>
            <a:r>
              <a:rPr lang="da-DK" sz="2200">
                <a:ea typeface="Meiryo"/>
              </a:rPr>
              <a:t>_Forudsigelser af forbruget_</a:t>
            </a:r>
          </a:p>
        </p:txBody>
      </p:sp>
      <p:sp>
        <p:nvSpPr>
          <p:cNvPr id="6" name="Pladsholder til indhold 5">
            <a:extLst>
              <a:ext uri="{FF2B5EF4-FFF2-40B4-BE49-F238E27FC236}">
                <a16:creationId xmlns:a16="http://schemas.microsoft.com/office/drawing/2014/main" id="{F00C7077-306A-FAFF-4FE9-351B01FC4ACA}"/>
              </a:ext>
            </a:extLst>
          </p:cNvPr>
          <p:cNvSpPr>
            <a:spLocks noGrp="1"/>
          </p:cNvSpPr>
          <p:nvPr>
            <p:ph idx="1"/>
          </p:nvPr>
        </p:nvSpPr>
        <p:spPr/>
        <p:txBody>
          <a:bodyPr/>
          <a:lstStyle/>
          <a:p>
            <a:r>
              <a:rPr lang="da-DK" sz="1800" i="1">
                <a:effectLst/>
                <a:latin typeface="Calibri" panose="020F0502020204030204" pitchFamily="34" charset="0"/>
                <a:ea typeface="MS Mincho" panose="02020609040205080304" pitchFamily="49" charset="-128"/>
                <a:cs typeface="Arial" panose="020B0604020202020204" pitchFamily="34" charset="0"/>
              </a:rPr>
              <a:t>Beregn/forudsig den årlige realvækst i husholdningernes forbrugsudgift for 3. kvartal 2022 med henholdsvis DI’s forbrugertillidsindikator og forbrugertillidsindikatoren fra DST.</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408722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Opgave_02.2 </a:t>
            </a:r>
            <a:br>
              <a:rPr lang="da-DK">
                <a:ea typeface="Meiryo"/>
              </a:rPr>
            </a:br>
            <a:r>
              <a:rPr lang="da-DK" sz="2200">
                <a:ea typeface="Meiryo"/>
              </a:rPr>
              <a:t>_Forudsigelser af forbruget_</a:t>
            </a:r>
          </a:p>
        </p:txBody>
      </p:sp>
      <p:sp>
        <p:nvSpPr>
          <p:cNvPr id="6" name="Pladsholder til indhold 5">
            <a:extLst>
              <a:ext uri="{FF2B5EF4-FFF2-40B4-BE49-F238E27FC236}">
                <a16:creationId xmlns:a16="http://schemas.microsoft.com/office/drawing/2014/main" id="{F00C7077-306A-FAFF-4FE9-351B01FC4ACA}"/>
              </a:ext>
            </a:extLst>
          </p:cNvPr>
          <p:cNvSpPr>
            <a:spLocks noGrp="1"/>
          </p:cNvSpPr>
          <p:nvPr>
            <p:ph idx="1"/>
          </p:nvPr>
        </p:nvSpPr>
        <p:spPr>
          <a:xfrm>
            <a:off x="1920240" y="3429000"/>
            <a:ext cx="8770571" cy="3651504"/>
          </a:xfrm>
        </p:spPr>
        <p:txBody>
          <a:bodyPr/>
          <a:lstStyle/>
          <a:p>
            <a:pPr marL="342900" lvl="0" indent="-342900">
              <a:lnSpc>
                <a:spcPct val="107000"/>
              </a:lnSpc>
              <a:spcBef>
                <a:spcPts val="1000"/>
              </a:spcBef>
              <a:buFont typeface="Symbol" pitchFamily="2" charset="2"/>
              <a:buChar char=""/>
            </a:pPr>
            <a:r>
              <a:rPr lang="da-DK" sz="1800">
                <a:effectLst/>
                <a:latin typeface="Calibri" panose="020F0502020204030204" pitchFamily="34" charset="0"/>
                <a:ea typeface="MS Mincho" panose="02020609040205080304" pitchFamily="49" charset="-128"/>
                <a:cs typeface="Arial" panose="020B0604020202020204" pitchFamily="34" charset="0"/>
              </a:rPr>
              <a:t>Forecast for forbruget i 3.kvartal 2022 med brug af DI’s FTI: 	 </a:t>
            </a:r>
            <a:r>
              <a:rPr lang="da-DK" sz="1800" b="1">
                <a:effectLst/>
                <a:latin typeface="Calibri" panose="020F0502020204030204" pitchFamily="34" charset="0"/>
                <a:ea typeface="MS Mincho" panose="02020609040205080304" pitchFamily="49" charset="-128"/>
                <a:cs typeface="Arial" panose="020B0604020202020204" pitchFamily="34" charset="0"/>
              </a:rPr>
              <a:t>-5.62%</a:t>
            </a:r>
            <a:endParaRPr lang="da-DK" sz="180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nSpc>
                <a:spcPct val="107000"/>
              </a:lnSpc>
              <a:spcAft>
                <a:spcPts val="1000"/>
              </a:spcAft>
              <a:buFont typeface="Symbol" pitchFamily="2" charset="2"/>
              <a:buChar char=""/>
            </a:pPr>
            <a:r>
              <a:rPr lang="da-DK" sz="1800">
                <a:effectLst/>
                <a:latin typeface="Calibri" panose="020F0502020204030204" pitchFamily="34" charset="0"/>
                <a:ea typeface="MS Mincho" panose="02020609040205080304" pitchFamily="49" charset="-128"/>
                <a:cs typeface="Arial" panose="020B0604020202020204" pitchFamily="34" charset="0"/>
              </a:rPr>
              <a:t>Forecast for samme periode med </a:t>
            </a:r>
            <a:r>
              <a:rPr lang="da-DK" sz="1800" err="1">
                <a:effectLst/>
                <a:latin typeface="Calibri" panose="020F0502020204030204" pitchFamily="34" charset="0"/>
                <a:ea typeface="MS Mincho" panose="02020609040205080304" pitchFamily="49" charset="-128"/>
                <a:cs typeface="Arial" panose="020B0604020202020204" pitchFamily="34" charset="0"/>
              </a:rPr>
              <a:t>DST’s</a:t>
            </a:r>
            <a:r>
              <a:rPr lang="da-DK" sz="1800">
                <a:effectLst/>
                <a:latin typeface="Calibri" panose="020F0502020204030204" pitchFamily="34" charset="0"/>
                <a:ea typeface="MS Mincho" panose="02020609040205080304" pitchFamily="49" charset="-128"/>
                <a:cs typeface="Arial" panose="020B0604020202020204" pitchFamily="34" charset="0"/>
              </a:rPr>
              <a:t> FTI:   			 </a:t>
            </a:r>
            <a:r>
              <a:rPr lang="da-DK" sz="1800" b="1">
                <a:effectLst/>
                <a:latin typeface="Calibri" panose="020F0502020204030204" pitchFamily="34" charset="0"/>
                <a:ea typeface="MS Mincho" panose="02020609040205080304" pitchFamily="49" charset="-128"/>
                <a:cs typeface="Arial" panose="020B0604020202020204" pitchFamily="34" charset="0"/>
              </a:rPr>
              <a:t>-5.08%</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428178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Opgave_02.3 </a:t>
            </a:r>
            <a:br>
              <a:rPr lang="da-DK">
                <a:ea typeface="Meiryo"/>
              </a:rPr>
            </a:br>
            <a:r>
              <a:rPr lang="da-DK" sz="2200">
                <a:ea typeface="Meiryo"/>
              </a:rPr>
              <a:t>_Salg resten af året_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vert="horz" lIns="109728" tIns="109728" rIns="109728" bIns="91440" rtlCol="0" anchor="t">
            <a:normAutofit/>
          </a:bodyPr>
          <a:lstStyle/>
          <a:p>
            <a:r>
              <a:rPr lang="da-DK" sz="1800" i="1">
                <a:effectLst/>
                <a:latin typeface="Calibri"/>
                <a:ea typeface="MS Mincho"/>
                <a:cs typeface="Arial"/>
              </a:rPr>
              <a:t>Med afsæt i jeres forudsigelse fra opgave </a:t>
            </a:r>
            <a:r>
              <a:rPr lang="da-DK" i="1">
                <a:latin typeface="Calibri"/>
                <a:ea typeface="MS Mincho"/>
                <a:cs typeface="Arial"/>
              </a:rPr>
              <a:t>2.2</a:t>
            </a:r>
            <a:r>
              <a:rPr lang="da-DK" sz="1800" i="1">
                <a:effectLst/>
                <a:latin typeface="Calibri"/>
                <a:ea typeface="MS Mincho"/>
                <a:cs typeface="Arial"/>
              </a:rPr>
              <a:t> og jeres resultater i opgave 1, ville I så være bekymrede for salget resten af året for virksomheder, der sælger til hr. og fru Danmark. Giv en uddybende forklaring på jeres svar</a:t>
            </a:r>
            <a:endParaRPr lang="da-DK" sz="1800">
              <a:effectLst/>
              <a:latin typeface="Calibri"/>
              <a:ea typeface="MS Mincho"/>
              <a:cs typeface="Arial"/>
            </a:endParaRPr>
          </a:p>
          <a:p>
            <a:endParaRPr lang="da-DK"/>
          </a:p>
        </p:txBody>
      </p:sp>
    </p:spTree>
    <p:extLst>
      <p:ext uri="{BB962C8B-B14F-4D97-AF65-F5344CB8AC3E}">
        <p14:creationId xmlns:p14="http://schemas.microsoft.com/office/powerpoint/2010/main" val="106962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Opgave_02.3 </a:t>
            </a:r>
            <a:br>
              <a:rPr lang="da-DK">
                <a:ea typeface="Meiryo"/>
              </a:rPr>
            </a:br>
            <a:r>
              <a:rPr lang="da-DK" sz="2200">
                <a:ea typeface="Meiryo"/>
              </a:rPr>
              <a:t>_Salg resten af året_</a:t>
            </a:r>
          </a:p>
        </p:txBody>
      </p:sp>
      <p:pic>
        <p:nvPicPr>
          <p:cNvPr id="4" name="Picture 961821040">
            <a:extLst>
              <a:ext uri="{FF2B5EF4-FFF2-40B4-BE49-F238E27FC236}">
                <a16:creationId xmlns:a16="http://schemas.microsoft.com/office/drawing/2014/main" id="{0BFA4283-F9E4-3912-CBE0-8FE7F820F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2387147"/>
            <a:ext cx="8770571" cy="4028633"/>
          </a:xfrm>
          <a:prstGeom prst="rect">
            <a:avLst/>
          </a:prstGeom>
        </p:spPr>
      </p:pic>
    </p:spTree>
    <p:extLst>
      <p:ext uri="{BB962C8B-B14F-4D97-AF65-F5344CB8AC3E}">
        <p14:creationId xmlns:p14="http://schemas.microsoft.com/office/powerpoint/2010/main" val="411905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 </a:t>
            </a:r>
            <a:br>
              <a:rPr lang="da-DK">
                <a:ea typeface="Meiryo"/>
              </a:rPr>
            </a:br>
            <a:r>
              <a:rPr lang="da-DK" sz="2200">
                <a:ea typeface="Meiryo"/>
              </a:rPr>
              <a:t>_Data Science modellen og DMI’s API_</a:t>
            </a:r>
          </a:p>
        </p:txBody>
      </p:sp>
      <p:pic>
        <p:nvPicPr>
          <p:cNvPr id="1026" name="Picture 2">
            <a:extLst>
              <a:ext uri="{FF2B5EF4-FFF2-40B4-BE49-F238E27FC236}">
                <a16:creationId xmlns:a16="http://schemas.microsoft.com/office/drawing/2014/main" id="{398BF409-67C4-A136-11B8-1C2B5D741F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612" y="2376488"/>
            <a:ext cx="8143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118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Opgave_02.3 </a:t>
            </a:r>
            <a:br>
              <a:rPr lang="da-DK">
                <a:ea typeface="Meiryo"/>
              </a:rPr>
            </a:br>
            <a:r>
              <a:rPr lang="da-DK" sz="2200">
                <a:ea typeface="Meiryo"/>
              </a:rPr>
              <a:t>_Salg resten af året_</a:t>
            </a:r>
          </a:p>
        </p:txBody>
      </p:sp>
      <p:sp>
        <p:nvSpPr>
          <p:cNvPr id="7" name="Pladsholder til indhold 6">
            <a:extLst>
              <a:ext uri="{FF2B5EF4-FFF2-40B4-BE49-F238E27FC236}">
                <a16:creationId xmlns:a16="http://schemas.microsoft.com/office/drawing/2014/main" id="{22A5E709-B691-6E27-7429-70811EF3EE84}"/>
              </a:ext>
            </a:extLst>
          </p:cNvPr>
          <p:cNvSpPr>
            <a:spLocks noGrp="1"/>
          </p:cNvSpPr>
          <p:nvPr>
            <p:ph idx="1"/>
          </p:nvPr>
        </p:nvSpPr>
        <p:spPr/>
        <p:txBody>
          <a:bodyPr vert="horz" lIns="109728" tIns="109728" rIns="109728" bIns="91440" rtlCol="0" anchor="t">
            <a:normAutofit/>
          </a:bodyPr>
          <a:lstStyle/>
          <a:p>
            <a:pPr marL="285750" indent="-285750">
              <a:buFont typeface="Arial"/>
              <a:buChar char="•"/>
            </a:pPr>
            <a:r>
              <a:rPr lang="da-DK">
                <a:ea typeface="+mn-lt"/>
                <a:cs typeface="+mn-lt"/>
              </a:rPr>
              <a:t>DI Q3 2022: -32.4</a:t>
            </a:r>
            <a:endParaRPr lang="da-DK"/>
          </a:p>
          <a:p>
            <a:pPr marL="285750" indent="-285750">
              <a:buFont typeface="Arial"/>
              <a:buChar char="•"/>
            </a:pPr>
            <a:r>
              <a:rPr lang="da-DK">
                <a:ea typeface="+mn-lt"/>
                <a:cs typeface="+mn-lt"/>
              </a:rPr>
              <a:t>DST Q3 2022: -27.6</a:t>
            </a:r>
            <a:endParaRPr lang="da-DK"/>
          </a:p>
          <a:p>
            <a:pPr marL="285750" indent="-285750">
              <a:buFont typeface="Arial"/>
              <a:buChar char="•"/>
            </a:pPr>
            <a:r>
              <a:rPr lang="da-DK">
                <a:ea typeface="+mn-lt"/>
                <a:cs typeface="+mn-lt"/>
              </a:rPr>
              <a:t>Lavest 2000-2022, DI: -24.4 DST: -22.7</a:t>
            </a:r>
            <a:endParaRPr lang="da-DK"/>
          </a:p>
          <a:p>
            <a:pPr marL="285750" indent="-285750">
              <a:buFont typeface="Arial"/>
              <a:buChar char="•"/>
            </a:pPr>
            <a:r>
              <a:rPr lang="da-DK">
                <a:ea typeface="+mn-lt"/>
                <a:cs typeface="+mn-lt"/>
              </a:rPr>
              <a:t>Vækst Q1 2009: -5.8%</a:t>
            </a:r>
            <a:endParaRPr lang="da-DK"/>
          </a:p>
          <a:p>
            <a:pPr marL="285750" indent="-285750">
              <a:buFont typeface="Arial"/>
              <a:buChar char="•"/>
            </a:pPr>
            <a:r>
              <a:rPr lang="da-DK">
                <a:ea typeface="+mn-lt"/>
                <a:cs typeface="+mn-lt"/>
              </a:rPr>
              <a:t>DI Q1 2009: -18.3</a:t>
            </a:r>
            <a:endParaRPr lang="da-DK"/>
          </a:p>
          <a:p>
            <a:pPr marL="285750" indent="-285750">
              <a:buFont typeface="Arial"/>
              <a:buChar char="•"/>
            </a:pPr>
            <a:r>
              <a:rPr lang="da-DK">
                <a:ea typeface="+mn-lt"/>
                <a:cs typeface="+mn-lt"/>
              </a:rPr>
              <a:t>DST Q1 2009: -10.7</a:t>
            </a:r>
            <a:endParaRPr lang="da-DK"/>
          </a:p>
          <a:p>
            <a:endParaRPr lang="da-DK">
              <a:ea typeface="Meiryo"/>
            </a:endParaRPr>
          </a:p>
        </p:txBody>
      </p:sp>
    </p:spTree>
    <p:extLst>
      <p:ext uri="{BB962C8B-B14F-4D97-AF65-F5344CB8AC3E}">
        <p14:creationId xmlns:p14="http://schemas.microsoft.com/office/powerpoint/2010/main" val="4266806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Opgave_02.4 </a:t>
            </a:r>
            <a:br>
              <a:rPr lang="da-DK">
                <a:ea typeface="Meiryo"/>
              </a:rPr>
            </a:br>
            <a:r>
              <a:rPr lang="da-DK" sz="2200">
                <a:ea typeface="Meiryo"/>
              </a:rPr>
              <a:t>_Prognoser fra DI og Nationalbanken_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effectLst/>
                <a:latin typeface="Calibri" panose="020F0502020204030204" pitchFamily="34" charset="0"/>
                <a:ea typeface="MS Mincho" panose="02020609040205080304" pitchFamily="49" charset="-128"/>
                <a:cs typeface="Arial" panose="020B0604020202020204" pitchFamily="34" charset="0"/>
              </a:rPr>
              <a:t>Hvor stor realvækst i privatforbruget forventer DI og Nationalbanken i deres seneste prognoser? Sammenhold deres tal med jeres svar i opgave 2.3.</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200838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Opgave_02.4 </a:t>
            </a:r>
            <a:br>
              <a:rPr lang="da-DK">
                <a:ea typeface="Meiryo"/>
              </a:rPr>
            </a:br>
            <a:r>
              <a:rPr lang="da-DK" sz="2200">
                <a:ea typeface="Meiryo"/>
              </a:rPr>
              <a:t>_Prognoser fra DI og Nationalbanken_</a:t>
            </a:r>
          </a:p>
        </p:txBody>
      </p:sp>
      <p:pic>
        <p:nvPicPr>
          <p:cNvPr id="4" name="Pladsholder til indhold 3" descr="Et billede, der indeholder bord&#10;&#10;Automatisk genereret beskrivelse">
            <a:extLst>
              <a:ext uri="{FF2B5EF4-FFF2-40B4-BE49-F238E27FC236}">
                <a16:creationId xmlns:a16="http://schemas.microsoft.com/office/drawing/2014/main" id="{2EE41FE1-C7B2-1C8D-5F44-02A63C624C30}"/>
              </a:ext>
            </a:extLst>
          </p:cNvPr>
          <p:cNvPicPr>
            <a:picLocks noGrp="1" noChangeAspect="1"/>
          </p:cNvPicPr>
          <p:nvPr>
            <p:ph idx="1"/>
          </p:nvPr>
        </p:nvPicPr>
        <p:blipFill>
          <a:blip r:embed="rId3"/>
          <a:stretch>
            <a:fillRect/>
          </a:stretch>
        </p:blipFill>
        <p:spPr>
          <a:xfrm>
            <a:off x="3466467" y="4251961"/>
            <a:ext cx="5267572" cy="2104146"/>
          </a:xfrm>
          <a:prstGeom prst="rect">
            <a:avLst/>
          </a:prstGeom>
        </p:spPr>
      </p:pic>
      <p:pic>
        <p:nvPicPr>
          <p:cNvPr id="5" name="Billede 4" descr="Et billede, der indeholder bord&#10;&#10;Automatisk genereret beskrivelse">
            <a:extLst>
              <a:ext uri="{FF2B5EF4-FFF2-40B4-BE49-F238E27FC236}">
                <a16:creationId xmlns:a16="http://schemas.microsoft.com/office/drawing/2014/main" id="{E425A351-A316-732B-FA6D-92369D860CCB}"/>
              </a:ext>
            </a:extLst>
          </p:cNvPr>
          <p:cNvPicPr>
            <a:picLocks noChangeAspect="1"/>
          </p:cNvPicPr>
          <p:nvPr/>
        </p:nvPicPr>
        <p:blipFill>
          <a:blip r:embed="rId4"/>
          <a:stretch>
            <a:fillRect/>
          </a:stretch>
        </p:blipFill>
        <p:spPr>
          <a:xfrm>
            <a:off x="1444229" y="2272511"/>
            <a:ext cx="9619850" cy="1908476"/>
          </a:xfrm>
          <a:prstGeom prst="rect">
            <a:avLst/>
          </a:prstGeom>
        </p:spPr>
      </p:pic>
      <p:sp>
        <p:nvSpPr>
          <p:cNvPr id="6" name="Tekstfelt 5">
            <a:extLst>
              <a:ext uri="{FF2B5EF4-FFF2-40B4-BE49-F238E27FC236}">
                <a16:creationId xmlns:a16="http://schemas.microsoft.com/office/drawing/2014/main" id="{4E682E39-91AF-56F5-12C8-D04BAC37CCDE}"/>
              </a:ext>
            </a:extLst>
          </p:cNvPr>
          <p:cNvSpPr txBox="1"/>
          <p:nvPr/>
        </p:nvSpPr>
        <p:spPr>
          <a:xfrm>
            <a:off x="227976" y="4251961"/>
            <a:ext cx="2432505" cy="246221"/>
          </a:xfrm>
          <a:prstGeom prst="rect">
            <a:avLst/>
          </a:prstGeom>
          <a:noFill/>
        </p:spPr>
        <p:txBody>
          <a:bodyPr wrap="square" rtlCol="0">
            <a:spAutoFit/>
          </a:bodyPr>
          <a:lstStyle/>
          <a:p>
            <a:r>
              <a:rPr lang="da-DK" sz="1000"/>
              <a:t>Nationalbanken 22. august 2022</a:t>
            </a:r>
          </a:p>
        </p:txBody>
      </p:sp>
    </p:spTree>
    <p:extLst>
      <p:ext uri="{BB962C8B-B14F-4D97-AF65-F5344CB8AC3E}">
        <p14:creationId xmlns:p14="http://schemas.microsoft.com/office/powerpoint/2010/main" val="1851483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Opgave_02.4 </a:t>
            </a:r>
            <a:br>
              <a:rPr lang="da-DK">
                <a:ea typeface="Meiryo"/>
              </a:rPr>
            </a:br>
            <a:r>
              <a:rPr lang="da-DK" sz="2200">
                <a:ea typeface="Meiryo"/>
              </a:rPr>
              <a:t>_Prognoser fra DI og Nationalbanken_</a:t>
            </a:r>
          </a:p>
        </p:txBody>
      </p:sp>
      <p:sp>
        <p:nvSpPr>
          <p:cNvPr id="7" name="Pladsholder til indhold 6">
            <a:extLst>
              <a:ext uri="{FF2B5EF4-FFF2-40B4-BE49-F238E27FC236}">
                <a16:creationId xmlns:a16="http://schemas.microsoft.com/office/drawing/2014/main" id="{C57255CD-0C05-F221-4EED-428C7F189C9B}"/>
              </a:ext>
            </a:extLst>
          </p:cNvPr>
          <p:cNvSpPr>
            <a:spLocks noGrp="1"/>
          </p:cNvSpPr>
          <p:nvPr>
            <p:ph idx="1"/>
          </p:nvPr>
        </p:nvSpPr>
        <p:spPr/>
        <p:txBody>
          <a:bodyPr vert="horz" lIns="109728" tIns="109728" rIns="109728" bIns="91440" rtlCol="0" anchor="t">
            <a:normAutofit fontScale="92500"/>
          </a:bodyPr>
          <a:lstStyle/>
          <a:p>
            <a:pPr>
              <a:lnSpc>
                <a:spcPct val="115000"/>
              </a:lnSpc>
              <a:spcBef>
                <a:spcPts val="1500"/>
              </a:spcBef>
            </a:pPr>
            <a:r>
              <a:rPr lang="da-DK" b="1">
                <a:latin typeface="Helvetica"/>
                <a:ea typeface="MS Mincho"/>
                <a:cs typeface="Arial"/>
              </a:rPr>
              <a:t>Vores forecast </a:t>
            </a:r>
            <a:r>
              <a:rPr lang="da-DK" b="1">
                <a:latin typeface="Helvetica"/>
                <a:ea typeface="+mn-lt"/>
                <a:cs typeface="+mn-lt"/>
              </a:rPr>
              <a:t>sammenholdt </a:t>
            </a:r>
            <a:r>
              <a:rPr lang="da-DK" b="1">
                <a:latin typeface="Helvetica"/>
                <a:ea typeface="MS Mincho"/>
                <a:cs typeface="Arial"/>
              </a:rPr>
              <a:t>med DI og nationalbanken</a:t>
            </a:r>
          </a:p>
          <a:p>
            <a:pPr>
              <a:lnSpc>
                <a:spcPct val="115000"/>
              </a:lnSpc>
              <a:spcBef>
                <a:spcPts val="1000"/>
              </a:spcBef>
              <a:spcAft>
                <a:spcPts val="1000"/>
              </a:spcAft>
            </a:pPr>
            <a:r>
              <a:rPr lang="da-DK">
                <a:latin typeface="Helvetica"/>
                <a:ea typeface="MS Mincho"/>
                <a:cs typeface="Arial"/>
              </a:rPr>
              <a:t>På årsbasis skønner nationalbanken at det private forbrug korrigeret for inflation vil falde med 1.0%. i 2022. </a:t>
            </a:r>
          </a:p>
          <a:p>
            <a:pPr>
              <a:lnSpc>
                <a:spcPct val="114999"/>
              </a:lnSpc>
              <a:spcBef>
                <a:spcPts val="1000"/>
              </a:spcBef>
              <a:spcAft>
                <a:spcPts val="1000"/>
              </a:spcAft>
            </a:pPr>
            <a:r>
              <a:rPr lang="da-DK">
                <a:latin typeface="Helvetica"/>
                <a:ea typeface="+mn-lt"/>
                <a:cs typeface="+mn-lt"/>
              </a:rPr>
              <a:t>DI’s prognose er fra 26 maj 2022, så sandsynligvis ikke opdateret med data fra 2.kvartal. Deres skøn er at forbruget vil stige 1.7% i 2022. </a:t>
            </a:r>
            <a:endParaRPr lang="da-DK">
              <a:latin typeface="Helvetica"/>
              <a:cs typeface="Helvetica"/>
            </a:endParaRPr>
          </a:p>
          <a:p>
            <a:pPr>
              <a:lnSpc>
                <a:spcPct val="115000"/>
              </a:lnSpc>
              <a:spcBef>
                <a:spcPts val="1000"/>
              </a:spcBef>
              <a:spcAft>
                <a:spcPts val="1000"/>
              </a:spcAft>
            </a:pPr>
            <a:r>
              <a:rPr lang="da-DK" sz="1800">
                <a:effectLst/>
                <a:latin typeface="Helvetica"/>
                <a:ea typeface="MS Mincho"/>
                <a:cs typeface="Arial"/>
              </a:rPr>
              <a:t>Begge disse skøn harmonerer selvsagt dårligt med vores forecast, det skal dog tilføjes at DI’s analyse er fra maj i år. Desuden er begge organisationers skøn for hele året 2022, vort forecast af forbruget er for 3.kvartal baseret på </a:t>
            </a:r>
            <a:r>
              <a:rPr lang="da-DK" sz="1800" err="1">
                <a:effectLst/>
                <a:latin typeface="Helvetica"/>
                <a:ea typeface="MS Mincho"/>
                <a:cs typeface="Arial"/>
              </a:rPr>
              <a:t>DST’s</a:t>
            </a:r>
            <a:r>
              <a:rPr lang="da-DK" sz="1800">
                <a:effectLst/>
                <a:latin typeface="Helvetica"/>
                <a:ea typeface="MS Mincho"/>
                <a:cs typeface="Arial"/>
              </a:rPr>
              <a:t> forbrugertillidsundersøgelse i samme kvartal.</a:t>
            </a:r>
          </a:p>
          <a:p>
            <a:endParaRPr lang="da-DK"/>
          </a:p>
        </p:txBody>
      </p:sp>
    </p:spTree>
    <p:extLst>
      <p:ext uri="{BB962C8B-B14F-4D97-AF65-F5344CB8AC3E}">
        <p14:creationId xmlns:p14="http://schemas.microsoft.com/office/powerpoint/2010/main" val="84851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 </a:t>
            </a:r>
            <a:br>
              <a:rPr lang="da-DK">
                <a:ea typeface="Meiryo"/>
              </a:rPr>
            </a:br>
            <a:r>
              <a:rPr lang="da-DK" sz="2200">
                <a:ea typeface="Meiryo"/>
              </a:rPr>
              <a:t>_</a:t>
            </a:r>
            <a:r>
              <a:rPr lang="da-DK" sz="2000">
                <a:ea typeface="Meiryo"/>
              </a:rPr>
              <a:t>Forbrug og forbrugertillidsindikatorer fra DST og DI, samt loops i lister_</a:t>
            </a:r>
          </a:p>
        </p:txBody>
      </p:sp>
      <p:pic>
        <p:nvPicPr>
          <p:cNvPr id="3074" name="Picture 2" descr="Ved du hvordan og hvornår du må bruge indsamlet data? - IT-Branchen">
            <a:extLst>
              <a:ext uri="{FF2B5EF4-FFF2-40B4-BE49-F238E27FC236}">
                <a16:creationId xmlns:a16="http://schemas.microsoft.com/office/drawing/2014/main" id="{191591FB-22D5-FF30-DA26-4EDEFC934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893" y="2312988"/>
            <a:ext cx="6583314" cy="365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98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Opgave_03.1 </a:t>
            </a:r>
            <a:br>
              <a:rPr lang="da-DK">
                <a:ea typeface="Meiryo"/>
              </a:rPr>
            </a:br>
            <a:r>
              <a:rPr lang="da-DK" sz="2200">
                <a:ea typeface="Meiryo"/>
              </a:rPr>
              <a:t>_Illustration af forbrugertillid_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Hent data for forbrugertillidsundersøgelsen fra januar 1996 til i dag og omregn jeres data til kvartaler. Lav en grafisk illustration af jeres omregnede data for </a:t>
            </a:r>
            <a:r>
              <a:rPr lang="da-DK" sz="1800" i="1" err="1">
                <a:solidFill>
                  <a:srgbClr val="000000"/>
                </a:solidFill>
                <a:effectLst/>
                <a:latin typeface="Calibri" panose="020F0502020204030204" pitchFamily="34" charset="0"/>
                <a:ea typeface="MS Mincho" panose="02020609040205080304" pitchFamily="49" charset="-128"/>
                <a:cs typeface="Arial" panose="020B0604020202020204" pitchFamily="34" charset="0"/>
              </a:rPr>
              <a:t>DST’s</a:t>
            </a:r>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 forbrugertillidsindikator og kommentér på, hvornår de danske forbrugere er mest og mindst optimistiske.</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2235349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Opgave_03.1 </a:t>
            </a:r>
            <a:br>
              <a:rPr lang="da-DK">
                <a:ea typeface="Meiryo"/>
              </a:rPr>
            </a:br>
            <a:r>
              <a:rPr lang="da-DK" sz="2200">
                <a:ea typeface="Meiryo"/>
              </a:rPr>
              <a:t>_Illustration af forbrugertillid_</a:t>
            </a:r>
          </a:p>
        </p:txBody>
      </p:sp>
      <p:pic>
        <p:nvPicPr>
          <p:cNvPr id="4" name="Billede 4">
            <a:extLst>
              <a:ext uri="{FF2B5EF4-FFF2-40B4-BE49-F238E27FC236}">
                <a16:creationId xmlns:a16="http://schemas.microsoft.com/office/drawing/2014/main" id="{D0391CD3-BD50-8C1F-6766-936872F325D1}"/>
              </a:ext>
            </a:extLst>
          </p:cNvPr>
          <p:cNvPicPr>
            <a:picLocks noGrp="1" noChangeAspect="1"/>
          </p:cNvPicPr>
          <p:nvPr>
            <p:ph idx="1"/>
          </p:nvPr>
        </p:nvPicPr>
        <p:blipFill>
          <a:blip r:embed="rId2"/>
          <a:stretch>
            <a:fillRect/>
          </a:stretch>
        </p:blipFill>
        <p:spPr>
          <a:xfrm>
            <a:off x="2466950" y="2646883"/>
            <a:ext cx="7677150" cy="3514725"/>
          </a:xfrm>
        </p:spPr>
      </p:pic>
      <p:sp>
        <p:nvSpPr>
          <p:cNvPr id="5" name="Tekstfelt 4">
            <a:extLst>
              <a:ext uri="{FF2B5EF4-FFF2-40B4-BE49-F238E27FC236}">
                <a16:creationId xmlns:a16="http://schemas.microsoft.com/office/drawing/2014/main" id="{A69FF83F-7D3F-3E65-07A8-D693A38349FD}"/>
              </a:ext>
            </a:extLst>
          </p:cNvPr>
          <p:cNvSpPr txBox="1"/>
          <p:nvPr/>
        </p:nvSpPr>
        <p:spPr>
          <a:xfrm>
            <a:off x="1821083" y="2277551"/>
            <a:ext cx="5320046" cy="369332"/>
          </a:xfrm>
          <a:prstGeom prst="rect">
            <a:avLst/>
          </a:prstGeom>
          <a:noFill/>
        </p:spPr>
        <p:txBody>
          <a:bodyPr wrap="square" rtlCol="0">
            <a:spAutoFit/>
          </a:bodyPr>
          <a:lstStyle/>
          <a:p>
            <a:r>
              <a:rPr lang="da-DK" sz="1800">
                <a:solidFill>
                  <a:srgbClr val="000000"/>
                </a:solidFill>
                <a:effectLst/>
                <a:latin typeface="Calibri" panose="020F0502020204030204" pitchFamily="34" charset="0"/>
                <a:ea typeface="MS Mincho" panose="02020609040205080304" pitchFamily="49" charset="-128"/>
                <a:cs typeface="Arial" panose="020B0604020202020204" pitchFamily="34" charset="0"/>
              </a:rPr>
              <a:t>Grafen illustrerer en historisk lav forbrugertillid i 2022. </a:t>
            </a:r>
            <a:endParaRPr lang="da-DK"/>
          </a:p>
        </p:txBody>
      </p:sp>
    </p:spTree>
    <p:extLst>
      <p:ext uri="{BB962C8B-B14F-4D97-AF65-F5344CB8AC3E}">
        <p14:creationId xmlns:p14="http://schemas.microsoft.com/office/powerpoint/2010/main" val="149153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Opgave_03.2 </a:t>
            </a:r>
            <a:br>
              <a:rPr lang="da-DK">
                <a:ea typeface="Meiryo"/>
              </a:rPr>
            </a:br>
            <a:r>
              <a:rPr lang="da-DK" sz="2200">
                <a:ea typeface="Meiryo"/>
              </a:rPr>
              <a:t>_Gennemsnit af underspørgsmål_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normAutofit lnSpcReduction="10000"/>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Beregn gennemsnittet for underspørgsmålet ”Set i lyset af den økonomiske situation, mener du, at det for øjeblikket er fordelagtigt at anskaffe større forbrugsgoder som fjernsyn, vaskemaskine eller lignende, eller er det bedre at vente?” for perioden 1. kvartal 2000 til og med 3. kvartal 2022. Gennemsnit for underspørgsmål ”Set i lyset af den økonomiske situation, mener du, at det for øjeblikket er fordelagtigt at anskaffe større forbrugsgoder som fjernsyn, vaskemaskine eller lignende, eller er det bedre at vente?: Vurdér jeres resultat set i forhold til spørgsmålet og svarmulighederne. (Hint: giver resultatet analytisk mening?)</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3271858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Opgave_03.2 </a:t>
            </a:r>
            <a:br>
              <a:rPr lang="da-DK">
                <a:ea typeface="Meiryo"/>
              </a:rPr>
            </a:br>
            <a:r>
              <a:rPr lang="da-DK" sz="2200">
                <a:ea typeface="Meiryo"/>
              </a:rPr>
              <a:t>_Gennemsnit af underspørgsmål_</a:t>
            </a:r>
          </a:p>
        </p:txBody>
      </p:sp>
      <p:pic>
        <p:nvPicPr>
          <p:cNvPr id="4" name="Picture 159836880">
            <a:extLst>
              <a:ext uri="{FF2B5EF4-FFF2-40B4-BE49-F238E27FC236}">
                <a16:creationId xmlns:a16="http://schemas.microsoft.com/office/drawing/2014/main" id="{AF243AB0-288E-9FAA-A18C-8BF57C3D1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789" y="2820351"/>
            <a:ext cx="7272421" cy="3507696"/>
          </a:xfrm>
          <a:prstGeom prst="rect">
            <a:avLst/>
          </a:prstGeom>
        </p:spPr>
      </p:pic>
      <p:sp>
        <p:nvSpPr>
          <p:cNvPr id="5" name="Tekstfelt 4">
            <a:extLst>
              <a:ext uri="{FF2B5EF4-FFF2-40B4-BE49-F238E27FC236}">
                <a16:creationId xmlns:a16="http://schemas.microsoft.com/office/drawing/2014/main" id="{2A2C3BCE-5DBA-DCCE-C43D-DF129D2B98B3}"/>
              </a:ext>
            </a:extLst>
          </p:cNvPr>
          <p:cNvSpPr txBox="1"/>
          <p:nvPr/>
        </p:nvSpPr>
        <p:spPr>
          <a:xfrm>
            <a:off x="1920240" y="2358289"/>
            <a:ext cx="5627823" cy="646331"/>
          </a:xfrm>
          <a:prstGeom prst="rect">
            <a:avLst/>
          </a:prstGeom>
          <a:noFill/>
        </p:spPr>
        <p:txBody>
          <a:bodyPr wrap="none" rtlCol="0">
            <a:spAutoFit/>
          </a:bodyPr>
          <a:lstStyle/>
          <a:p>
            <a:r>
              <a:rPr lang="da-DK" sz="1800">
                <a:solidFill>
                  <a:srgbClr val="000000"/>
                </a:solidFill>
                <a:effectLst/>
                <a:latin typeface="Calibri" panose="020F0502020204030204" pitchFamily="34" charset="0"/>
                <a:ea typeface="MS Mincho" panose="02020609040205080304" pitchFamily="49" charset="-128"/>
                <a:cs typeface="Arial" panose="020B0604020202020204" pitchFamily="34" charset="0"/>
              </a:rPr>
              <a:t>Gennemsnittet for perioden 2000 Q1 – 2022 Q3 er:  -8.81 </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2891875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Opgave_03.3 </a:t>
            </a:r>
            <a:br>
              <a:rPr lang="da-DK">
                <a:ea typeface="Meiryo"/>
              </a:rPr>
            </a:br>
            <a:r>
              <a:rPr lang="da-DK" sz="2200">
                <a:ea typeface="Meiryo"/>
              </a:rPr>
              <a:t>_De 11 grupper af forbrug_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pPr>
              <a:lnSpc>
                <a:spcPct val="115000"/>
              </a:lnSpc>
              <a:spcBef>
                <a:spcPts val="1000"/>
              </a:spcBef>
              <a:spcAft>
                <a:spcPts val="1000"/>
              </a:spcAft>
            </a:pPr>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Hent data for de 11 grupper af forbrug blandt husholdningerne. Hvad brugte danskerne flest penge på i 2021? Hvilken gruppe af forbruget steg mest fra 2019 til 2021?</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131835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Opgave_01.1 </a:t>
            </a:r>
            <a:br>
              <a:rPr lang="da-DK">
                <a:ea typeface="Meiryo"/>
              </a:rPr>
            </a:br>
            <a:r>
              <a:rPr lang="da-DK" sz="2200">
                <a:ea typeface="Meiryo"/>
              </a:rPr>
              <a:t>_Det første skridt_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effectLst/>
                <a:latin typeface="Calibri" panose="020F0502020204030204" pitchFamily="34" charset="0"/>
                <a:ea typeface="MS Mincho" panose="02020609040205080304" pitchFamily="49" charset="-128"/>
                <a:cs typeface="Arial" panose="020B0604020202020204" pitchFamily="34" charset="0"/>
              </a:rPr>
              <a:t>Sørg for at registrere dig på metObsAPI’et og tag et skærmdump svarende til nedenstående men med din nøgle og ikke den, som er på billedet. Desuden skal applikationen hedde ”My CPH Weather app” i stedet for ”SMK DMI”.</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1364839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Opgave_03.3 </a:t>
            </a:r>
            <a:br>
              <a:rPr lang="da-DK">
                <a:ea typeface="Meiryo"/>
              </a:rPr>
            </a:br>
            <a:r>
              <a:rPr lang="da-DK" sz="2200">
                <a:ea typeface="Meiryo"/>
              </a:rPr>
              <a:t>_De 11 grupper af forbrug_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vert="horz" lIns="109728" tIns="109728" rIns="109728" bIns="91440" rtlCol="0" anchor="t">
            <a:normAutofit/>
          </a:bodyPr>
          <a:lstStyle/>
          <a:p>
            <a:r>
              <a:rPr lang="da-DK">
                <a:ea typeface="+mn-lt"/>
                <a:cs typeface="+mn-lt"/>
              </a:rPr>
              <a:t>Fordelingen af forbruget blandt de 11 forbrugsgrupper i 2021:</a:t>
            </a:r>
            <a:endParaRPr lang="da-DK"/>
          </a:p>
        </p:txBody>
      </p:sp>
      <p:pic>
        <p:nvPicPr>
          <p:cNvPr id="4" name="Billede 3">
            <a:extLst>
              <a:ext uri="{FF2B5EF4-FFF2-40B4-BE49-F238E27FC236}">
                <a16:creationId xmlns:a16="http://schemas.microsoft.com/office/drawing/2014/main" id="{2155F810-3028-C2A3-E26D-FD276D799D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0240" y="2795735"/>
            <a:ext cx="8602810" cy="3795813"/>
          </a:xfrm>
          <a:prstGeom prst="rect">
            <a:avLst/>
          </a:prstGeom>
        </p:spPr>
      </p:pic>
    </p:spTree>
    <p:extLst>
      <p:ext uri="{BB962C8B-B14F-4D97-AF65-F5344CB8AC3E}">
        <p14:creationId xmlns:p14="http://schemas.microsoft.com/office/powerpoint/2010/main" val="23387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Opgave_03.3 </a:t>
            </a:r>
            <a:br>
              <a:rPr lang="da-DK">
                <a:ea typeface="Meiryo"/>
              </a:rPr>
            </a:br>
            <a:r>
              <a:rPr lang="da-DK" sz="2200">
                <a:ea typeface="Meiryo"/>
              </a:rPr>
              <a:t>_De 11 grupper af forbrug_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a:xfrm>
            <a:off x="1920240" y="2279025"/>
            <a:ext cx="8770571" cy="3651504"/>
          </a:xfrm>
        </p:spPr>
        <p:txBody>
          <a:bodyPr vert="horz" lIns="109728" tIns="109728" rIns="109728" bIns="91440" rtlCol="0" anchor="t">
            <a:normAutofit/>
          </a:bodyPr>
          <a:lstStyle/>
          <a:p>
            <a:r>
              <a:rPr lang="da-DK">
                <a:ea typeface="+mn-lt"/>
                <a:cs typeface="+mn-lt"/>
              </a:rPr>
              <a:t>Hvilken gruppe af forbruget steg mest fra 2019 til 2021?</a:t>
            </a:r>
          </a:p>
          <a:p>
            <a:r>
              <a:rPr lang="da-DK">
                <a:ea typeface="+mn-lt"/>
                <a:cs typeface="+mn-lt"/>
              </a:rPr>
              <a:t>Forbruget steg mest i beklædning og fodtøj.</a:t>
            </a:r>
          </a:p>
        </p:txBody>
      </p:sp>
      <p:pic>
        <p:nvPicPr>
          <p:cNvPr id="5" name="Picture 1989211385">
            <a:extLst>
              <a:ext uri="{FF2B5EF4-FFF2-40B4-BE49-F238E27FC236}">
                <a16:creationId xmlns:a16="http://schemas.microsoft.com/office/drawing/2014/main" id="{81B3EB41-3FBD-B9ED-F4F1-DF1FF265E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7707" y="3429000"/>
            <a:ext cx="7596585" cy="3260201"/>
          </a:xfrm>
          <a:prstGeom prst="rect">
            <a:avLst/>
          </a:prstGeom>
        </p:spPr>
      </p:pic>
    </p:spTree>
    <p:extLst>
      <p:ext uri="{BB962C8B-B14F-4D97-AF65-F5344CB8AC3E}">
        <p14:creationId xmlns:p14="http://schemas.microsoft.com/office/powerpoint/2010/main" val="270184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Opgave_03.4 </a:t>
            </a:r>
            <a:br>
              <a:rPr lang="da-DK">
                <a:ea typeface="Meiryo"/>
              </a:rPr>
            </a:br>
            <a:r>
              <a:rPr lang="da-DK" sz="2200">
                <a:ea typeface="Meiryo"/>
              </a:rPr>
              <a:t>_22 simple lineære regressioner_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Lav 22 simple lineære regressioner mellem hver af de 11 grupper i forbruget (y-variable) og henholdsvis forbrugertillidsindikatoren fra DST og DI og gem summary i 22 lister. I skal lave jeres regressioner fra 1. kvartal 2000 til og med 2. kvartal 2022.</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90812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Opgave_03.4 </a:t>
            </a:r>
            <a:br>
              <a:rPr lang="da-DK">
                <a:ea typeface="Meiryo"/>
              </a:rPr>
            </a:br>
            <a:r>
              <a:rPr lang="da-DK" sz="2200">
                <a:ea typeface="Meiryo"/>
              </a:rPr>
              <a:t>_22 simple lineære regressioner_</a:t>
            </a:r>
          </a:p>
        </p:txBody>
      </p:sp>
      <p:pic>
        <p:nvPicPr>
          <p:cNvPr id="4" name="Pladsholder til indhold 3">
            <a:extLst>
              <a:ext uri="{FF2B5EF4-FFF2-40B4-BE49-F238E27FC236}">
                <a16:creationId xmlns:a16="http://schemas.microsoft.com/office/drawing/2014/main" id="{363894D7-6884-8D49-CE86-CCAA40DE8651}"/>
              </a:ext>
            </a:extLst>
          </p:cNvPr>
          <p:cNvPicPr>
            <a:picLocks noGrp="1" noChangeAspect="1"/>
          </p:cNvPicPr>
          <p:nvPr>
            <p:ph idx="1"/>
          </p:nvPr>
        </p:nvPicPr>
        <p:blipFill>
          <a:blip r:embed="rId2"/>
          <a:stretch>
            <a:fillRect/>
          </a:stretch>
        </p:blipFill>
        <p:spPr>
          <a:xfrm>
            <a:off x="1920240" y="3571044"/>
            <a:ext cx="8769350" cy="602704"/>
          </a:xfrm>
          <a:prstGeom prst="rect">
            <a:avLst/>
          </a:prstGeom>
        </p:spPr>
      </p:pic>
      <p:sp>
        <p:nvSpPr>
          <p:cNvPr id="7" name="Tekstfelt 6">
            <a:extLst>
              <a:ext uri="{FF2B5EF4-FFF2-40B4-BE49-F238E27FC236}">
                <a16:creationId xmlns:a16="http://schemas.microsoft.com/office/drawing/2014/main" id="{88706D6F-EF2A-E594-3853-5BFF087A3EC1}"/>
              </a:ext>
            </a:extLst>
          </p:cNvPr>
          <p:cNvSpPr txBox="1"/>
          <p:nvPr/>
        </p:nvSpPr>
        <p:spPr>
          <a:xfrm>
            <a:off x="1920240" y="2702434"/>
            <a:ext cx="2683427" cy="369332"/>
          </a:xfrm>
          <a:prstGeom prst="rect">
            <a:avLst/>
          </a:prstGeom>
          <a:noFill/>
        </p:spPr>
        <p:txBody>
          <a:bodyPr wrap="none" rtlCol="0">
            <a:spAutoFit/>
          </a:bodyPr>
          <a:lstStyle/>
          <a:p>
            <a:r>
              <a:rPr lang="da-DK"/>
              <a:t>Overvejelser om loops</a:t>
            </a:r>
          </a:p>
        </p:txBody>
      </p:sp>
    </p:spTree>
    <p:extLst>
      <p:ext uri="{BB962C8B-B14F-4D97-AF65-F5344CB8AC3E}">
        <p14:creationId xmlns:p14="http://schemas.microsoft.com/office/powerpoint/2010/main" val="974349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Opgave_03.4 </a:t>
            </a:r>
            <a:br>
              <a:rPr lang="da-DK">
                <a:ea typeface="Meiryo"/>
              </a:rPr>
            </a:br>
            <a:r>
              <a:rPr lang="da-DK" sz="2200">
                <a:ea typeface="Meiryo"/>
              </a:rPr>
              <a:t>_22 simple lineære regressioner_</a:t>
            </a:r>
          </a:p>
        </p:txBody>
      </p:sp>
      <p:pic>
        <p:nvPicPr>
          <p:cNvPr id="6" name="Picture 122993220">
            <a:extLst>
              <a:ext uri="{FF2B5EF4-FFF2-40B4-BE49-F238E27FC236}">
                <a16:creationId xmlns:a16="http://schemas.microsoft.com/office/drawing/2014/main" id="{2D8044A4-E4D7-4079-5827-56B697568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536" y="2996425"/>
            <a:ext cx="5576818" cy="3245085"/>
          </a:xfrm>
          <a:prstGeom prst="rect">
            <a:avLst/>
          </a:prstGeom>
        </p:spPr>
      </p:pic>
      <p:sp>
        <p:nvSpPr>
          <p:cNvPr id="8" name="Tekstfelt 7">
            <a:extLst>
              <a:ext uri="{FF2B5EF4-FFF2-40B4-BE49-F238E27FC236}">
                <a16:creationId xmlns:a16="http://schemas.microsoft.com/office/drawing/2014/main" id="{4EAB33E8-AAB7-7F02-1EE2-405E088B1792}"/>
              </a:ext>
            </a:extLst>
          </p:cNvPr>
          <p:cNvSpPr txBox="1"/>
          <p:nvPr/>
        </p:nvSpPr>
        <p:spPr>
          <a:xfrm>
            <a:off x="1920240" y="2454442"/>
            <a:ext cx="1425775" cy="369332"/>
          </a:xfrm>
          <a:prstGeom prst="rect">
            <a:avLst/>
          </a:prstGeom>
          <a:noFill/>
        </p:spPr>
        <p:txBody>
          <a:bodyPr wrap="none" rtlCol="0">
            <a:spAutoFit/>
          </a:bodyPr>
          <a:lstStyle/>
          <a:p>
            <a:r>
              <a:rPr lang="da-DK"/>
              <a:t>Resultater:</a:t>
            </a:r>
          </a:p>
        </p:txBody>
      </p:sp>
    </p:spTree>
    <p:extLst>
      <p:ext uri="{BB962C8B-B14F-4D97-AF65-F5344CB8AC3E}">
        <p14:creationId xmlns:p14="http://schemas.microsoft.com/office/powerpoint/2010/main" val="639998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Opgave_03.5 </a:t>
            </a:r>
            <a:br>
              <a:rPr lang="da-DK">
                <a:ea typeface="Meiryo"/>
              </a:rPr>
            </a:br>
            <a:r>
              <a:rPr lang="da-DK" sz="2200">
                <a:ea typeface="Meiryo"/>
              </a:rPr>
              <a:t>_Den bedste forklaring af variationen_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Hvilken af de to indikatorer har i gennemsnit det højeste R^2 overfor de 11 grupper af forbruget?</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1674887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Opgave_03.5 </a:t>
            </a:r>
            <a:br>
              <a:rPr lang="da-DK">
                <a:ea typeface="Meiryo"/>
              </a:rPr>
            </a:br>
            <a:r>
              <a:rPr lang="da-DK" sz="2200">
                <a:ea typeface="Meiryo"/>
              </a:rPr>
              <a:t>_Den bedste forklaring af variationen_</a:t>
            </a:r>
          </a:p>
        </p:txBody>
      </p:sp>
      <p:pic>
        <p:nvPicPr>
          <p:cNvPr id="4" name="Picture 1565994771">
            <a:extLst>
              <a:ext uri="{FF2B5EF4-FFF2-40B4-BE49-F238E27FC236}">
                <a16:creationId xmlns:a16="http://schemas.microsoft.com/office/drawing/2014/main" id="{D5103697-1855-3E23-656A-6DBB297973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764631" y="3324079"/>
            <a:ext cx="8398082" cy="3533921"/>
          </a:xfrm>
          <a:prstGeom prst="rect">
            <a:avLst/>
          </a:prstGeom>
          <a:ln>
            <a:noFill/>
          </a:ln>
          <a:effectLst>
            <a:softEdge rad="112500"/>
          </a:effectLst>
        </p:spPr>
      </p:pic>
      <p:sp>
        <p:nvSpPr>
          <p:cNvPr id="5" name="Tekstfelt 4">
            <a:extLst>
              <a:ext uri="{FF2B5EF4-FFF2-40B4-BE49-F238E27FC236}">
                <a16:creationId xmlns:a16="http://schemas.microsoft.com/office/drawing/2014/main" id="{DDA146B2-A08D-24B4-3B53-9872CD6B5213}"/>
              </a:ext>
            </a:extLst>
          </p:cNvPr>
          <p:cNvSpPr txBox="1"/>
          <p:nvPr/>
        </p:nvSpPr>
        <p:spPr>
          <a:xfrm>
            <a:off x="1764631" y="2277979"/>
            <a:ext cx="7916591" cy="1391150"/>
          </a:xfrm>
          <a:prstGeom prst="rect">
            <a:avLst/>
          </a:prstGeom>
          <a:noFill/>
        </p:spPr>
        <p:txBody>
          <a:bodyPr wrap="none" rtlCol="0">
            <a:spAutoFit/>
          </a:bodyPr>
          <a:lstStyle/>
          <a:p>
            <a:pPr marL="285750" indent="-285750">
              <a:lnSpc>
                <a:spcPct val="115000"/>
              </a:lnSpc>
              <a:spcBef>
                <a:spcPts val="1000"/>
              </a:spcBef>
              <a:spcAft>
                <a:spcPts val="1000"/>
              </a:spcAft>
              <a:buFont typeface="Arial" panose="020B0604020202020204" pitchFamily="34" charset="0"/>
              <a:buChar char="•"/>
            </a:pPr>
            <a:r>
              <a:rPr lang="da-DK" sz="1800">
                <a:solidFill>
                  <a:srgbClr val="000000"/>
                </a:solidFill>
                <a:effectLst/>
                <a:latin typeface="Calibri" panose="020F0502020204030204" pitchFamily="34" charset="0"/>
                <a:ea typeface="MS Mincho" panose="02020609040205080304" pitchFamily="49" charset="-128"/>
                <a:cs typeface="Arial" panose="020B0604020202020204" pitchFamily="34" charset="0"/>
              </a:rPr>
              <a:t>Gennemsnit af R^2 for de 11 forbrugsgrupper i forhold til </a:t>
            </a:r>
            <a:r>
              <a:rPr lang="da-DK" sz="1800" err="1">
                <a:solidFill>
                  <a:srgbClr val="000000"/>
                </a:solidFill>
                <a:effectLst/>
                <a:latin typeface="Calibri" panose="020F0502020204030204" pitchFamily="34" charset="0"/>
                <a:ea typeface="MS Mincho" panose="02020609040205080304" pitchFamily="49" charset="-128"/>
                <a:cs typeface="Arial" panose="020B0604020202020204" pitchFamily="34" charset="0"/>
              </a:rPr>
              <a:t>DST’s</a:t>
            </a:r>
            <a:r>
              <a:rPr lang="da-DK" sz="1800">
                <a:solidFill>
                  <a:srgbClr val="000000"/>
                </a:solidFill>
                <a:effectLst/>
                <a:latin typeface="Calibri" panose="020F0502020204030204" pitchFamily="34" charset="0"/>
                <a:ea typeface="MS Mincho" panose="02020609040205080304" pitchFamily="49" charset="-128"/>
                <a:cs typeface="Arial" panose="020B0604020202020204" pitchFamily="34" charset="0"/>
              </a:rPr>
              <a:t> indikator: </a:t>
            </a:r>
            <a:r>
              <a:rPr lang="da-DK" sz="1800" b="1">
                <a:solidFill>
                  <a:srgbClr val="000000"/>
                </a:solidFill>
                <a:effectLst/>
                <a:latin typeface="Calibri" panose="020F0502020204030204" pitchFamily="34" charset="0"/>
                <a:ea typeface="MS Mincho" panose="02020609040205080304" pitchFamily="49" charset="-128"/>
                <a:cs typeface="Arial" panose="020B0604020202020204" pitchFamily="34" charset="0"/>
              </a:rPr>
              <a:t>0.016</a:t>
            </a:r>
            <a:endParaRPr lang="da-DK" sz="1800">
              <a:effectLst/>
              <a:latin typeface="Calibri" panose="020F0502020204030204" pitchFamily="34" charset="0"/>
              <a:ea typeface="MS Mincho" panose="02020609040205080304" pitchFamily="49" charset="-128"/>
              <a:cs typeface="Arial" panose="020B0604020202020204" pitchFamily="34" charset="0"/>
            </a:endParaRPr>
          </a:p>
          <a:p>
            <a:pPr marL="285750" indent="-285750">
              <a:lnSpc>
                <a:spcPct val="115000"/>
              </a:lnSpc>
              <a:spcBef>
                <a:spcPts val="1000"/>
              </a:spcBef>
              <a:spcAft>
                <a:spcPts val="1000"/>
              </a:spcAft>
              <a:buFont typeface="Arial" panose="020B0604020202020204" pitchFamily="34" charset="0"/>
              <a:buChar char="•"/>
            </a:pPr>
            <a:r>
              <a:rPr lang="da-DK" sz="1800">
                <a:solidFill>
                  <a:srgbClr val="000000"/>
                </a:solidFill>
                <a:effectLst/>
                <a:latin typeface="Calibri" panose="020F0502020204030204" pitchFamily="34" charset="0"/>
                <a:ea typeface="MS Mincho" panose="02020609040205080304" pitchFamily="49" charset="-128"/>
                <a:cs typeface="Arial" panose="020B0604020202020204" pitchFamily="34" charset="0"/>
              </a:rPr>
              <a:t>Gennemsnit af R^2 for de 11 forbrugsgrupper i forhold til DI’s indikator: </a:t>
            </a:r>
            <a:r>
              <a:rPr lang="da-DK" sz="1800" b="1">
                <a:solidFill>
                  <a:srgbClr val="000000"/>
                </a:solidFill>
                <a:effectLst/>
                <a:latin typeface="Calibri" panose="020F0502020204030204" pitchFamily="34" charset="0"/>
                <a:ea typeface="MS Mincho" panose="02020609040205080304" pitchFamily="49" charset="-128"/>
                <a:cs typeface="Arial" panose="020B0604020202020204" pitchFamily="34" charset="0"/>
              </a:rPr>
              <a:t>0.024</a:t>
            </a:r>
            <a:endParaRPr lang="da-DK" sz="1800">
              <a:effectLst/>
              <a:latin typeface="Calibri" panose="020F0502020204030204" pitchFamily="34" charset="0"/>
              <a:ea typeface="MS Mincho" panose="02020609040205080304" pitchFamily="49" charset="-128"/>
              <a:cs typeface="Arial" panose="020B0604020202020204" pitchFamily="34" charset="0"/>
            </a:endParaRPr>
          </a:p>
          <a:p>
            <a:pPr marL="285750" indent="-285750">
              <a:buFont typeface="Arial" panose="020B0604020202020204" pitchFamily="34" charset="0"/>
              <a:buChar char="•"/>
            </a:pPr>
            <a:endParaRPr lang="da-DK"/>
          </a:p>
        </p:txBody>
      </p:sp>
    </p:spTree>
    <p:extLst>
      <p:ext uri="{BB962C8B-B14F-4D97-AF65-F5344CB8AC3E}">
        <p14:creationId xmlns:p14="http://schemas.microsoft.com/office/powerpoint/2010/main" val="2635118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 </a:t>
            </a:r>
            <a:br>
              <a:rPr lang="da-DK">
                <a:ea typeface="Meiryo"/>
              </a:rPr>
            </a:br>
            <a:r>
              <a:rPr lang="da-DK" sz="2200">
                <a:ea typeface="Meiryo"/>
              </a:rPr>
              <a:t>_Eurostat API_</a:t>
            </a:r>
          </a:p>
        </p:txBody>
      </p:sp>
      <p:pic>
        <p:nvPicPr>
          <p:cNvPr id="5" name="Pladsholder til indhold 4">
            <a:extLst>
              <a:ext uri="{FF2B5EF4-FFF2-40B4-BE49-F238E27FC236}">
                <a16:creationId xmlns:a16="http://schemas.microsoft.com/office/drawing/2014/main" id="{87E4C58C-6EEB-4521-EBC2-84102D84C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485" y="2619739"/>
            <a:ext cx="7647029" cy="2936290"/>
          </a:xfrm>
        </p:spPr>
      </p:pic>
    </p:spTree>
    <p:extLst>
      <p:ext uri="{BB962C8B-B14F-4D97-AF65-F5344CB8AC3E}">
        <p14:creationId xmlns:p14="http://schemas.microsoft.com/office/powerpoint/2010/main" val="1043153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Opgave_04.1 </a:t>
            </a:r>
            <a:br>
              <a:rPr lang="da-DK">
                <a:ea typeface="Meiryo"/>
              </a:rPr>
            </a:br>
            <a:r>
              <a:rPr lang="da-DK" sz="2200">
                <a:ea typeface="Meiryo"/>
              </a:rPr>
              <a:t>_Kvartalsvis årlig realvækst for en række Eurolande_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Beregn den kvartalsvise årlige realvækst for husholdningernes forbrugsudgift for Danmark, Belgien, Holland, Sverige, Østrig, Tyskland, Frankrig, Italien og Spanien i perioden 1. kvartal 2000 til og med 2. kvartal 2022.</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1393564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Opgave_04.1 </a:t>
            </a:r>
            <a:br>
              <a:rPr lang="da-DK">
                <a:ea typeface="Meiryo"/>
              </a:rPr>
            </a:br>
            <a:r>
              <a:rPr lang="da-DK" sz="2200">
                <a:ea typeface="Meiryo"/>
              </a:rPr>
              <a:t>_Kvartalsvis årlig realvækst for en række Eurolande_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pPr>
              <a:lnSpc>
                <a:spcPct val="115000"/>
              </a:lnSpc>
              <a:spcBef>
                <a:spcPts val="1000"/>
              </a:spcBef>
              <a:spcAft>
                <a:spcPts val="1000"/>
              </a:spcAft>
            </a:pPr>
            <a:r>
              <a:rPr lang="da-DK" sz="1800">
                <a:effectLst/>
                <a:latin typeface="Calibri" panose="020F0502020204030204" pitchFamily="34" charset="0"/>
                <a:ea typeface="MS Mincho" panose="02020609040205080304" pitchFamily="49" charset="-128"/>
                <a:cs typeface="Arial" panose="020B0604020202020204" pitchFamily="34" charset="0"/>
              </a:rPr>
              <a:t>Domæne: </a:t>
            </a:r>
            <a:r>
              <a:rPr lang="da-DK" sz="1800" u="sng">
                <a:solidFill>
                  <a:srgbClr val="0563C1"/>
                </a:solidFill>
                <a:effectLst/>
                <a:latin typeface="Calibri" panose="020F0502020204030204" pitchFamily="34" charset="0"/>
                <a:ea typeface="MS Mincho" panose="02020609040205080304" pitchFamily="49" charset="-128"/>
                <a:cs typeface="Arial" panose="020B0604020202020204" pitchFamily="34" charset="0"/>
                <a:hlinkClick r:id="rId2"/>
              </a:rPr>
              <a:t>https://ec.europa.eu/</a:t>
            </a:r>
            <a:endParaRPr lang="da-DK" sz="1800">
              <a:effectLst/>
              <a:latin typeface="Calibri" panose="020F0502020204030204" pitchFamily="34" charset="0"/>
              <a:ea typeface="MS Mincho" panose="02020609040205080304" pitchFamily="49" charset="-128"/>
              <a:cs typeface="Arial" panose="020B0604020202020204" pitchFamily="34" charset="0"/>
            </a:endParaRPr>
          </a:p>
          <a:p>
            <a:pPr>
              <a:lnSpc>
                <a:spcPct val="115000"/>
              </a:lnSpc>
              <a:spcBef>
                <a:spcPts val="1000"/>
              </a:spcBef>
              <a:spcAft>
                <a:spcPts val="1000"/>
              </a:spcAft>
            </a:pPr>
            <a:r>
              <a:rPr lang="en-US" sz="1800" err="1">
                <a:effectLst/>
                <a:latin typeface="Calibri" panose="020F0502020204030204" pitchFamily="34" charset="0"/>
                <a:ea typeface="MS Mincho" panose="02020609040205080304" pitchFamily="49" charset="-128"/>
                <a:cs typeface="Arial" panose="020B0604020202020204" pitchFamily="34" charset="0"/>
              </a:rPr>
              <a:t>Datasæt</a:t>
            </a:r>
            <a:r>
              <a:rPr lang="en-US" sz="1800">
                <a:effectLst/>
                <a:latin typeface="Calibri" panose="020F0502020204030204" pitchFamily="34" charset="0"/>
                <a:ea typeface="MS Mincho" panose="02020609040205080304" pitchFamily="49" charset="-128"/>
                <a:cs typeface="Arial" panose="020B0604020202020204" pitchFamily="34" charset="0"/>
              </a:rPr>
              <a:t>: Final consumption aggregates by durability</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pic>
        <p:nvPicPr>
          <p:cNvPr id="6" name="Billede 5" descr="Et billede, der indeholder tekst&#10;&#10;Automatisk genereret beskrivelse">
            <a:extLst>
              <a:ext uri="{FF2B5EF4-FFF2-40B4-BE49-F238E27FC236}">
                <a16:creationId xmlns:a16="http://schemas.microsoft.com/office/drawing/2014/main" id="{C75A228F-8CAF-2E92-4C52-A3BDE8419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940" y="3650665"/>
            <a:ext cx="4426585" cy="974725"/>
          </a:xfrm>
          <a:prstGeom prst="rect">
            <a:avLst/>
          </a:prstGeom>
        </p:spPr>
      </p:pic>
      <p:sp>
        <p:nvSpPr>
          <p:cNvPr id="7" name="Tekstfelt 6">
            <a:extLst>
              <a:ext uri="{FF2B5EF4-FFF2-40B4-BE49-F238E27FC236}">
                <a16:creationId xmlns:a16="http://schemas.microsoft.com/office/drawing/2014/main" id="{D5CD19C5-457D-E3A8-1B4F-6FB1281D0369}"/>
              </a:ext>
            </a:extLst>
          </p:cNvPr>
          <p:cNvSpPr txBox="1"/>
          <p:nvPr/>
        </p:nvSpPr>
        <p:spPr>
          <a:xfrm>
            <a:off x="7456826" y="3650665"/>
            <a:ext cx="4901342" cy="2961836"/>
          </a:xfrm>
          <a:prstGeom prst="rect">
            <a:avLst/>
          </a:prstGeom>
          <a:noFill/>
        </p:spPr>
        <p:txBody>
          <a:bodyPr wrap="square" rtlCol="0">
            <a:spAutoFit/>
          </a:bodyPr>
          <a:lstStyle/>
          <a:p>
            <a:pPr algn="just">
              <a:lnSpc>
                <a:spcPct val="115000"/>
              </a:lnSpc>
              <a:spcBef>
                <a:spcPts val="1000"/>
              </a:spcBef>
              <a:spcAft>
                <a:spcPts val="1000"/>
              </a:spcAft>
            </a:pPr>
            <a:r>
              <a:rPr lang="en-US" sz="1200" i="1" err="1">
                <a:effectLst/>
                <a:latin typeface="Calibri" panose="020F0502020204030204" pitchFamily="34" charset="0"/>
                <a:ea typeface="MS Mincho" panose="02020609040205080304" pitchFamily="49" charset="-128"/>
                <a:cs typeface="Arial" panose="020B0604020202020204" pitchFamily="34" charset="0"/>
              </a:rPr>
              <a:t>data_raw</a:t>
            </a:r>
            <a:r>
              <a:rPr lang="en-US" sz="1200" i="1">
                <a:effectLst/>
                <a:latin typeface="Calibri" panose="020F0502020204030204" pitchFamily="34" charset="0"/>
                <a:ea typeface="MS Mincho" panose="02020609040205080304" pitchFamily="49" charset="-128"/>
                <a:cs typeface="Arial" panose="020B0604020202020204" pitchFamily="34" charset="0"/>
              </a:rPr>
              <a:t> &lt;- </a:t>
            </a:r>
            <a:r>
              <a:rPr lang="en-US" sz="1200" i="1" err="1">
                <a:effectLst/>
                <a:latin typeface="Calibri" panose="020F0502020204030204" pitchFamily="34" charset="0"/>
                <a:ea typeface="MS Mincho" panose="02020609040205080304" pitchFamily="49" charset="-128"/>
                <a:cs typeface="Arial" panose="020B0604020202020204" pitchFamily="34" charset="0"/>
              </a:rPr>
              <a:t>get_eurostat</a:t>
            </a:r>
            <a:r>
              <a:rPr lang="en-US" sz="1200" i="1">
                <a:effectLst/>
                <a:latin typeface="Calibri" panose="020F0502020204030204" pitchFamily="34" charset="0"/>
                <a:ea typeface="MS Mincho" panose="02020609040205080304" pitchFamily="49" charset="-128"/>
                <a:cs typeface="Arial" panose="020B0604020202020204" pitchFamily="34" charset="0"/>
              </a:rPr>
              <a:t>("</a:t>
            </a:r>
            <a:r>
              <a:rPr lang="en-US" sz="1200" b="1" i="1">
                <a:effectLst/>
                <a:latin typeface="Calibri" panose="020F0502020204030204" pitchFamily="34" charset="0"/>
                <a:ea typeface="MS Mincho" panose="02020609040205080304" pitchFamily="49" charset="-128"/>
                <a:cs typeface="Arial" panose="020B0604020202020204" pitchFamily="34" charset="0"/>
              </a:rPr>
              <a:t>namq_10_fcs</a:t>
            </a:r>
            <a:r>
              <a:rPr lang="en-US" sz="1200" i="1">
                <a:effectLst/>
                <a:latin typeface="Calibri" panose="020F0502020204030204" pitchFamily="34" charset="0"/>
                <a:ea typeface="MS Mincho" panose="02020609040205080304" pitchFamily="49" charset="-128"/>
                <a:cs typeface="Arial" panose="020B0604020202020204" pitchFamily="34" charset="0"/>
              </a:rPr>
              <a:t>",</a:t>
            </a:r>
            <a:endParaRPr lang="da-DK" sz="1200">
              <a:effectLst/>
              <a:latin typeface="Calibri" panose="020F0502020204030204" pitchFamily="34" charset="0"/>
              <a:ea typeface="MS Mincho" panose="02020609040205080304" pitchFamily="49" charset="-128"/>
              <a:cs typeface="Arial" panose="020B0604020202020204" pitchFamily="34" charset="0"/>
            </a:endParaRPr>
          </a:p>
          <a:p>
            <a:pPr algn="just">
              <a:lnSpc>
                <a:spcPct val="115000"/>
              </a:lnSpc>
              <a:spcBef>
                <a:spcPts val="1000"/>
              </a:spcBef>
              <a:spcAft>
                <a:spcPts val="1000"/>
              </a:spcAft>
            </a:pPr>
            <a:r>
              <a:rPr lang="en-US" sz="1200" i="1">
                <a:effectLst/>
                <a:latin typeface="Calibri" panose="020F0502020204030204" pitchFamily="34" charset="0"/>
                <a:ea typeface="MS Mincho" panose="02020609040205080304" pitchFamily="49" charset="-128"/>
                <a:cs typeface="Arial" panose="020B0604020202020204" pitchFamily="34" charset="0"/>
              </a:rPr>
              <a:t>                         filters = list(</a:t>
            </a:r>
            <a:endParaRPr lang="da-DK" sz="1200">
              <a:effectLst/>
              <a:latin typeface="Calibri" panose="020F0502020204030204" pitchFamily="34" charset="0"/>
              <a:ea typeface="MS Mincho" panose="02020609040205080304" pitchFamily="49" charset="-128"/>
              <a:cs typeface="Arial" panose="020B0604020202020204" pitchFamily="34" charset="0"/>
            </a:endParaRPr>
          </a:p>
          <a:p>
            <a:pPr algn="just">
              <a:lnSpc>
                <a:spcPct val="115000"/>
              </a:lnSpc>
              <a:spcBef>
                <a:spcPts val="1000"/>
              </a:spcBef>
              <a:spcAft>
                <a:spcPts val="1000"/>
              </a:spcAft>
            </a:pPr>
            <a:r>
              <a:rPr lang="en-US" sz="1200" i="1">
                <a:effectLst/>
                <a:latin typeface="Calibri" panose="020F0502020204030204" pitchFamily="34" charset="0"/>
                <a:ea typeface="MS Mincho" panose="02020609040205080304" pitchFamily="49" charset="-128"/>
                <a:cs typeface="Arial" panose="020B0604020202020204" pitchFamily="34" charset="0"/>
              </a:rPr>
              <a:t>                           </a:t>
            </a:r>
            <a:r>
              <a:rPr lang="en-US" sz="1200" i="1" err="1">
                <a:effectLst/>
                <a:latin typeface="Calibri" panose="020F0502020204030204" pitchFamily="34" charset="0"/>
                <a:ea typeface="MS Mincho" panose="02020609040205080304" pitchFamily="49" charset="-128"/>
                <a:cs typeface="Arial" panose="020B0604020202020204" pitchFamily="34" charset="0"/>
              </a:rPr>
              <a:t>na_item</a:t>
            </a:r>
            <a:r>
              <a:rPr lang="en-US" sz="1200" i="1">
                <a:effectLst/>
                <a:latin typeface="Calibri" panose="020F0502020204030204" pitchFamily="34" charset="0"/>
                <a:ea typeface="MS Mincho" panose="02020609040205080304" pitchFamily="49" charset="-128"/>
                <a:cs typeface="Arial" panose="020B0604020202020204" pitchFamily="34" charset="0"/>
              </a:rPr>
              <a:t> = "</a:t>
            </a:r>
            <a:r>
              <a:rPr lang="en-US" sz="1200" b="1" i="1">
                <a:effectLst/>
                <a:latin typeface="Calibri" panose="020F0502020204030204" pitchFamily="34" charset="0"/>
                <a:ea typeface="MS Mincho" panose="02020609040205080304" pitchFamily="49" charset="-128"/>
                <a:cs typeface="Arial" panose="020B0604020202020204" pitchFamily="34" charset="0"/>
              </a:rPr>
              <a:t>P31_S14",</a:t>
            </a:r>
            <a:endParaRPr lang="da-DK" sz="1200" b="1">
              <a:effectLst/>
              <a:latin typeface="Calibri" panose="020F0502020204030204" pitchFamily="34" charset="0"/>
              <a:ea typeface="MS Mincho" panose="02020609040205080304" pitchFamily="49" charset="-128"/>
              <a:cs typeface="Arial" panose="020B0604020202020204" pitchFamily="34" charset="0"/>
            </a:endParaRPr>
          </a:p>
          <a:p>
            <a:pPr algn="just">
              <a:lnSpc>
                <a:spcPct val="115000"/>
              </a:lnSpc>
              <a:spcBef>
                <a:spcPts val="1000"/>
              </a:spcBef>
              <a:spcAft>
                <a:spcPts val="1000"/>
              </a:spcAft>
            </a:pPr>
            <a:r>
              <a:rPr lang="en-US" sz="1200" i="1">
                <a:effectLst/>
                <a:latin typeface="Calibri" panose="020F0502020204030204" pitchFamily="34" charset="0"/>
                <a:ea typeface="MS Mincho" panose="02020609040205080304" pitchFamily="49" charset="-128"/>
                <a:cs typeface="Arial" panose="020B0604020202020204" pitchFamily="34" charset="0"/>
              </a:rPr>
              <a:t>                           unit = </a:t>
            </a:r>
            <a:r>
              <a:rPr lang="en-US" sz="1200" b="1" i="1">
                <a:effectLst/>
                <a:latin typeface="Calibri" panose="020F0502020204030204" pitchFamily="34" charset="0"/>
                <a:ea typeface="MS Mincho" panose="02020609040205080304" pitchFamily="49" charset="-128"/>
                <a:cs typeface="Arial" panose="020B0604020202020204" pitchFamily="34" charset="0"/>
              </a:rPr>
              <a:t>"CLV10_MEUR</a:t>
            </a:r>
            <a:r>
              <a:rPr lang="en-US" sz="1200" i="1">
                <a:effectLst/>
                <a:latin typeface="Calibri" panose="020F0502020204030204" pitchFamily="34" charset="0"/>
                <a:ea typeface="MS Mincho" panose="02020609040205080304" pitchFamily="49" charset="-128"/>
                <a:cs typeface="Arial" panose="020B0604020202020204" pitchFamily="34" charset="0"/>
              </a:rPr>
              <a:t>",</a:t>
            </a:r>
            <a:endParaRPr lang="da-DK" sz="1200">
              <a:effectLst/>
              <a:latin typeface="Calibri" panose="020F0502020204030204" pitchFamily="34" charset="0"/>
              <a:ea typeface="MS Mincho" panose="02020609040205080304" pitchFamily="49" charset="-128"/>
              <a:cs typeface="Arial" panose="020B0604020202020204" pitchFamily="34" charset="0"/>
            </a:endParaRPr>
          </a:p>
          <a:p>
            <a:pPr algn="just">
              <a:lnSpc>
                <a:spcPct val="115000"/>
              </a:lnSpc>
              <a:spcBef>
                <a:spcPts val="1000"/>
              </a:spcBef>
              <a:spcAft>
                <a:spcPts val="1000"/>
              </a:spcAft>
            </a:pPr>
            <a:r>
              <a:rPr lang="en-US" sz="1200" i="1">
                <a:effectLst/>
                <a:latin typeface="Calibri" panose="020F0502020204030204" pitchFamily="34" charset="0"/>
                <a:ea typeface="MS Mincho" panose="02020609040205080304" pitchFamily="49" charset="-128"/>
                <a:cs typeface="Arial" panose="020B0604020202020204" pitchFamily="34" charset="0"/>
              </a:rPr>
              <a:t>                           </a:t>
            </a:r>
            <a:r>
              <a:rPr lang="en-US" sz="1200" i="1" err="1">
                <a:effectLst/>
                <a:latin typeface="Calibri" panose="020F0502020204030204" pitchFamily="34" charset="0"/>
                <a:ea typeface="MS Mincho" panose="02020609040205080304" pitchFamily="49" charset="-128"/>
                <a:cs typeface="Arial" panose="020B0604020202020204" pitchFamily="34" charset="0"/>
              </a:rPr>
              <a:t>s_adj</a:t>
            </a:r>
            <a:r>
              <a:rPr lang="en-US" sz="1200" i="1">
                <a:effectLst/>
                <a:latin typeface="Calibri" panose="020F0502020204030204" pitchFamily="34" charset="0"/>
                <a:ea typeface="MS Mincho" panose="02020609040205080304" pitchFamily="49" charset="-128"/>
                <a:cs typeface="Arial" panose="020B0604020202020204" pitchFamily="34" charset="0"/>
              </a:rPr>
              <a:t> = "</a:t>
            </a:r>
            <a:r>
              <a:rPr lang="en-US" sz="1200" b="1" i="1">
                <a:effectLst/>
                <a:latin typeface="Calibri" panose="020F0502020204030204" pitchFamily="34" charset="0"/>
                <a:ea typeface="MS Mincho" panose="02020609040205080304" pitchFamily="49" charset="-128"/>
                <a:cs typeface="Arial" panose="020B0604020202020204" pitchFamily="34" charset="0"/>
              </a:rPr>
              <a:t>NSA"</a:t>
            </a:r>
            <a:endParaRPr lang="da-DK" sz="1200" b="1">
              <a:effectLst/>
              <a:latin typeface="Calibri" panose="020F0502020204030204" pitchFamily="34" charset="0"/>
              <a:ea typeface="MS Mincho" panose="02020609040205080304" pitchFamily="49" charset="-128"/>
              <a:cs typeface="Arial" panose="020B0604020202020204" pitchFamily="34" charset="0"/>
            </a:endParaRPr>
          </a:p>
          <a:p>
            <a:pPr algn="just">
              <a:lnSpc>
                <a:spcPct val="115000"/>
              </a:lnSpc>
              <a:spcBef>
                <a:spcPts val="1000"/>
              </a:spcBef>
              <a:spcAft>
                <a:spcPts val="1000"/>
              </a:spcAft>
            </a:pPr>
            <a:r>
              <a:rPr lang="en-US" sz="1200" i="1">
                <a:effectLst/>
                <a:latin typeface="Calibri" panose="020F0502020204030204" pitchFamily="34" charset="0"/>
                <a:ea typeface="MS Mincho" panose="02020609040205080304" pitchFamily="49" charset="-128"/>
                <a:cs typeface="Arial" panose="020B0604020202020204" pitchFamily="34" charset="0"/>
              </a:rPr>
              <a:t>                         </a:t>
            </a:r>
            <a:r>
              <a:rPr lang="da-DK" sz="1200" i="1">
                <a:effectLst/>
                <a:latin typeface="Calibri" panose="020F0502020204030204" pitchFamily="34" charset="0"/>
                <a:ea typeface="MS Mincho" panose="02020609040205080304" pitchFamily="49" charset="-128"/>
                <a:cs typeface="Arial" panose="020B0604020202020204" pitchFamily="34" charset="0"/>
              </a:rPr>
              <a:t>))</a:t>
            </a:r>
            <a:endParaRPr lang="da-DK" sz="1200">
              <a:effectLst/>
              <a:latin typeface="Calibri" panose="020F0502020204030204" pitchFamily="34" charset="0"/>
              <a:ea typeface="MS Mincho" panose="02020609040205080304" pitchFamily="49" charset="-128"/>
              <a:cs typeface="Arial" panose="020B0604020202020204" pitchFamily="34" charset="0"/>
            </a:endParaRPr>
          </a:p>
          <a:p>
            <a:endParaRPr lang="da-DK" sz="1200"/>
          </a:p>
        </p:txBody>
      </p:sp>
      <p:sp>
        <p:nvSpPr>
          <p:cNvPr id="9" name="Tekstfelt 8">
            <a:extLst>
              <a:ext uri="{FF2B5EF4-FFF2-40B4-BE49-F238E27FC236}">
                <a16:creationId xmlns:a16="http://schemas.microsoft.com/office/drawing/2014/main" id="{BF532516-CB41-938E-BCF9-A0BA1651B33F}"/>
              </a:ext>
            </a:extLst>
          </p:cNvPr>
          <p:cNvSpPr txBox="1"/>
          <p:nvPr/>
        </p:nvSpPr>
        <p:spPr>
          <a:xfrm>
            <a:off x="6456219" y="3803324"/>
            <a:ext cx="774571" cy="369332"/>
          </a:xfrm>
          <a:prstGeom prst="rect">
            <a:avLst/>
          </a:prstGeom>
          <a:noFill/>
        </p:spPr>
        <p:txBody>
          <a:bodyPr wrap="none" rtlCol="0">
            <a:spAutoFit/>
          </a:bodyPr>
          <a:lstStyle/>
          <a:p>
            <a:r>
              <a:rPr lang="da-DK"/>
              <a:t>----&gt;</a:t>
            </a:r>
          </a:p>
        </p:txBody>
      </p:sp>
    </p:spTree>
    <p:extLst>
      <p:ext uri="{BB962C8B-B14F-4D97-AF65-F5344CB8AC3E}">
        <p14:creationId xmlns:p14="http://schemas.microsoft.com/office/powerpoint/2010/main" val="44407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Opgave_01.1 </a:t>
            </a:r>
            <a:br>
              <a:rPr lang="da-DK">
                <a:ea typeface="Meiryo"/>
              </a:rPr>
            </a:br>
            <a:r>
              <a:rPr lang="da-DK" sz="2200">
                <a:ea typeface="Meiryo"/>
              </a:rPr>
              <a:t>_Det første skridt_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endParaRPr lang="da-DK"/>
          </a:p>
        </p:txBody>
      </p:sp>
      <p:pic>
        <p:nvPicPr>
          <p:cNvPr id="4" name="Billede 3" descr="Et billede, der indeholder tekst&#10;&#10;Automatisk genereret beskrivelse">
            <a:extLst>
              <a:ext uri="{FF2B5EF4-FFF2-40B4-BE49-F238E27FC236}">
                <a16:creationId xmlns:a16="http://schemas.microsoft.com/office/drawing/2014/main" id="{E116F098-D4B5-F6AF-B8EE-E0B3402A14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765" y="2312276"/>
            <a:ext cx="6688469" cy="3651504"/>
          </a:xfrm>
          <a:prstGeom prst="rect">
            <a:avLst/>
          </a:prstGeom>
        </p:spPr>
      </p:pic>
    </p:spTree>
    <p:extLst>
      <p:ext uri="{BB962C8B-B14F-4D97-AF65-F5344CB8AC3E}">
        <p14:creationId xmlns:p14="http://schemas.microsoft.com/office/powerpoint/2010/main" val="3786053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Opgave_04.1 </a:t>
            </a:r>
            <a:br>
              <a:rPr lang="da-DK">
                <a:ea typeface="Meiryo"/>
              </a:rPr>
            </a:br>
            <a:r>
              <a:rPr lang="da-DK" sz="2200">
                <a:ea typeface="Meiryo"/>
              </a:rPr>
              <a:t>_Kvartalsvis årlig realvækst for en række Eurolande_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endParaRPr lang="da-DK"/>
          </a:p>
        </p:txBody>
      </p:sp>
      <p:pic>
        <p:nvPicPr>
          <p:cNvPr id="4" name="Billede 3">
            <a:extLst>
              <a:ext uri="{FF2B5EF4-FFF2-40B4-BE49-F238E27FC236}">
                <a16:creationId xmlns:a16="http://schemas.microsoft.com/office/drawing/2014/main" id="{07A1CEF2-D37E-500F-E4B7-A0782D5E8D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0240" y="2038929"/>
            <a:ext cx="8940265" cy="4376851"/>
          </a:xfrm>
          <a:prstGeom prst="rect">
            <a:avLst/>
          </a:prstGeom>
        </p:spPr>
      </p:pic>
    </p:spTree>
    <p:extLst>
      <p:ext uri="{BB962C8B-B14F-4D97-AF65-F5344CB8AC3E}">
        <p14:creationId xmlns:p14="http://schemas.microsoft.com/office/powerpoint/2010/main" val="2092449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Opgave_04.1 </a:t>
            </a:r>
            <a:br>
              <a:rPr lang="da-DK">
                <a:ea typeface="Meiryo"/>
              </a:rPr>
            </a:br>
            <a:r>
              <a:rPr lang="da-DK" sz="2200">
                <a:ea typeface="Meiryo"/>
              </a:rPr>
              <a:t>_Kvartalsvis årlig realvækst for en række Eurolande_</a:t>
            </a:r>
          </a:p>
        </p:txBody>
      </p:sp>
      <p:pic>
        <p:nvPicPr>
          <p:cNvPr id="5" name="Pladsholder til indhold 4">
            <a:extLst>
              <a:ext uri="{FF2B5EF4-FFF2-40B4-BE49-F238E27FC236}">
                <a16:creationId xmlns:a16="http://schemas.microsoft.com/office/drawing/2014/main" id="{CE045CA1-A747-CBC0-3AAD-D83FE01E656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6990" y="2377157"/>
            <a:ext cx="5629010" cy="3651250"/>
          </a:xfrm>
          <a:prstGeom prst="rect">
            <a:avLst/>
          </a:prstGeom>
        </p:spPr>
      </p:pic>
      <p:pic>
        <p:nvPicPr>
          <p:cNvPr id="6" name="Billede 5">
            <a:extLst>
              <a:ext uri="{FF2B5EF4-FFF2-40B4-BE49-F238E27FC236}">
                <a16:creationId xmlns:a16="http://schemas.microsoft.com/office/drawing/2014/main" id="{F950C0FD-4108-EDC7-527E-8886706F85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0879" y="2377157"/>
            <a:ext cx="5883655" cy="3651250"/>
          </a:xfrm>
          <a:prstGeom prst="rect">
            <a:avLst/>
          </a:prstGeom>
        </p:spPr>
      </p:pic>
    </p:spTree>
    <p:extLst>
      <p:ext uri="{BB962C8B-B14F-4D97-AF65-F5344CB8AC3E}">
        <p14:creationId xmlns:p14="http://schemas.microsoft.com/office/powerpoint/2010/main" val="819980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Opgave_04.2 </a:t>
            </a:r>
            <a:br>
              <a:rPr lang="da-DK">
                <a:ea typeface="Meiryo"/>
              </a:rPr>
            </a:br>
            <a:r>
              <a:rPr lang="da-DK" sz="2200">
                <a:ea typeface="Meiryo"/>
              </a:rPr>
              <a:t>_Højeste kvartalsvise årlige realvækst_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Hvilket af de landene har gennemsnitligt haft den højeste kvartalsvise årlige realvækst i husholdningernes forbrugsudgift i perioden 1. kvartal 2000 til 2. kvartal 2022.</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390994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Opgave_04.2 </a:t>
            </a:r>
            <a:br>
              <a:rPr lang="da-DK">
                <a:ea typeface="Meiryo"/>
              </a:rPr>
            </a:br>
            <a:r>
              <a:rPr lang="da-DK" sz="2200">
                <a:ea typeface="Meiryo"/>
              </a:rPr>
              <a:t>_Højeste kvartalsvise årlige realvækst_</a:t>
            </a:r>
          </a:p>
        </p:txBody>
      </p:sp>
      <p:pic>
        <p:nvPicPr>
          <p:cNvPr id="4" name="Billede 3">
            <a:extLst>
              <a:ext uri="{FF2B5EF4-FFF2-40B4-BE49-F238E27FC236}">
                <a16:creationId xmlns:a16="http://schemas.microsoft.com/office/drawing/2014/main" id="{AB6E34F6-F6ED-30CE-28E0-EC33B2E94115}"/>
              </a:ext>
            </a:extLst>
          </p:cNvPr>
          <p:cNvPicPr>
            <a:picLocks noChangeAspect="1"/>
          </p:cNvPicPr>
          <p:nvPr/>
        </p:nvPicPr>
        <p:blipFill>
          <a:blip r:embed="rId2"/>
          <a:stretch>
            <a:fillRect/>
          </a:stretch>
        </p:blipFill>
        <p:spPr>
          <a:xfrm>
            <a:off x="3963750" y="2784969"/>
            <a:ext cx="4264499" cy="4073031"/>
          </a:xfrm>
          <a:prstGeom prst="rect">
            <a:avLst/>
          </a:prstGeom>
        </p:spPr>
      </p:pic>
      <p:sp>
        <p:nvSpPr>
          <p:cNvPr id="6" name="Tekstfelt 5">
            <a:extLst>
              <a:ext uri="{FF2B5EF4-FFF2-40B4-BE49-F238E27FC236}">
                <a16:creationId xmlns:a16="http://schemas.microsoft.com/office/drawing/2014/main" id="{F3B10986-3C8C-72BE-E60C-06495F010A96}"/>
              </a:ext>
            </a:extLst>
          </p:cNvPr>
          <p:cNvSpPr txBox="1"/>
          <p:nvPr/>
        </p:nvSpPr>
        <p:spPr>
          <a:xfrm>
            <a:off x="1920240" y="2338086"/>
            <a:ext cx="6366076" cy="646331"/>
          </a:xfrm>
          <a:prstGeom prst="rect">
            <a:avLst/>
          </a:prstGeom>
          <a:noFill/>
        </p:spPr>
        <p:txBody>
          <a:bodyPr wrap="square" rtlCol="0">
            <a:spAutoFit/>
          </a:bodyPr>
          <a:lstStyle/>
          <a:p>
            <a:r>
              <a:rPr lang="da-DK"/>
              <a:t>Sverige har den højeste kvartalsvise årlige realvækst</a:t>
            </a:r>
          </a:p>
          <a:p>
            <a:endParaRPr lang="da-DK"/>
          </a:p>
        </p:txBody>
      </p:sp>
    </p:spTree>
    <p:extLst>
      <p:ext uri="{BB962C8B-B14F-4D97-AF65-F5344CB8AC3E}">
        <p14:creationId xmlns:p14="http://schemas.microsoft.com/office/powerpoint/2010/main" val="1451414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Opgave_04.3 </a:t>
            </a:r>
            <a:br>
              <a:rPr lang="da-DK">
                <a:ea typeface="Meiryo"/>
              </a:rPr>
            </a:br>
            <a:r>
              <a:rPr lang="da-DK" sz="2200">
                <a:ea typeface="Meiryo"/>
              </a:rPr>
              <a:t>_Coronakrisen som </a:t>
            </a:r>
            <a:r>
              <a:rPr lang="da-DK" sz="2200" err="1">
                <a:ea typeface="Meiryo"/>
              </a:rPr>
              <a:t>outlier</a:t>
            </a:r>
            <a:r>
              <a:rPr lang="da-DK" sz="2200">
                <a:ea typeface="Meiryo"/>
              </a:rPr>
              <a: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Fjerne Coronakrisen fra jeres data og find igen den gennemsnitligt kvartalsvise realvækst i husholdningernes forbrugsudgift i perioden 1. kvartal 2000 til 2. kvartal 2022. I hvilket af landene har Coronakrisen haft en største effekt på den gennemsnitligt kvartalsvise realvækst. </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3651245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Opgave_04.3 </a:t>
            </a:r>
            <a:br>
              <a:rPr lang="da-DK">
                <a:ea typeface="Meiryo"/>
              </a:rPr>
            </a:br>
            <a:r>
              <a:rPr lang="da-DK" sz="2200">
                <a:ea typeface="Meiryo"/>
              </a:rPr>
              <a:t>_Coronakrisen som </a:t>
            </a:r>
            <a:r>
              <a:rPr lang="da-DK" sz="2200" err="1">
                <a:ea typeface="Meiryo"/>
              </a:rPr>
              <a:t>outlier</a:t>
            </a:r>
            <a:r>
              <a:rPr lang="da-DK" sz="2200">
                <a:ea typeface="Meiryo"/>
              </a:rPr>
              <a: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a:xfrm>
            <a:off x="1920240" y="2313593"/>
            <a:ext cx="4480559" cy="3877056"/>
          </a:xfrm>
        </p:spPr>
        <p:txBody>
          <a:bodyPr/>
          <a:lstStyle/>
          <a:p>
            <a:pPr>
              <a:lnSpc>
                <a:spcPct val="115000"/>
              </a:lnSpc>
              <a:spcBef>
                <a:spcPts val="1000"/>
              </a:spcBef>
              <a:spcAft>
                <a:spcPts val="1000"/>
              </a:spcAft>
            </a:pPr>
            <a:r>
              <a:rPr lang="da-DK" sz="1800">
                <a:effectLst/>
                <a:latin typeface="Calibri" panose="020F0502020204030204" pitchFamily="34" charset="0"/>
                <a:ea typeface="MS Mincho" panose="02020609040205080304" pitchFamily="49" charset="-128"/>
                <a:cs typeface="Arial" panose="020B0604020202020204" pitchFamily="34" charset="0"/>
              </a:rPr>
              <a:t>Ved at fjerne Corona krisen fra datasættet og finde den gennemsnitlige kvartalsvise realvækst i husholdningernes forbrugsudgift kan det udledes at Corona krisen har haft størst effekt på Spanien. Effekten af Corona krisen ekskluderes ved at fjerne data fra 1. kvartal 2020 til og med 1. kvartal 2021. </a:t>
            </a:r>
          </a:p>
          <a:p>
            <a:endParaRPr lang="da-DK"/>
          </a:p>
        </p:txBody>
      </p:sp>
      <p:pic>
        <p:nvPicPr>
          <p:cNvPr id="4" name="Billede 3">
            <a:extLst>
              <a:ext uri="{FF2B5EF4-FFF2-40B4-BE49-F238E27FC236}">
                <a16:creationId xmlns:a16="http://schemas.microsoft.com/office/drawing/2014/main" id="{50DF9EA8-E1E9-828E-B6AC-D9B244BB0AA6}"/>
              </a:ext>
            </a:extLst>
          </p:cNvPr>
          <p:cNvPicPr>
            <a:picLocks noChangeAspect="1"/>
          </p:cNvPicPr>
          <p:nvPr/>
        </p:nvPicPr>
        <p:blipFill>
          <a:blip r:embed="rId2"/>
          <a:stretch>
            <a:fillRect/>
          </a:stretch>
        </p:blipFill>
        <p:spPr>
          <a:xfrm>
            <a:off x="6400799" y="2313593"/>
            <a:ext cx="4100780" cy="3877952"/>
          </a:xfrm>
          <a:prstGeom prst="rect">
            <a:avLst/>
          </a:prstGeom>
        </p:spPr>
      </p:pic>
    </p:spTree>
    <p:extLst>
      <p:ext uri="{BB962C8B-B14F-4D97-AF65-F5344CB8AC3E}">
        <p14:creationId xmlns:p14="http://schemas.microsoft.com/office/powerpoint/2010/main" val="2574689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Opgave_04.4 </a:t>
            </a:r>
            <a:br>
              <a:rPr lang="da-DK">
                <a:ea typeface="Meiryo"/>
              </a:rPr>
            </a:br>
            <a:r>
              <a:rPr lang="da-DK" sz="2200">
                <a:ea typeface="Meiryo"/>
              </a:rPr>
              <a:t>_Effekt af Corona på forbruget_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solidFill>
                  <a:srgbClr val="000000"/>
                </a:solidFill>
                <a:effectLst/>
                <a:latin typeface="Calibri" panose="020F0502020204030204" pitchFamily="34" charset="0"/>
                <a:ea typeface="MS Mincho" panose="02020609040205080304" pitchFamily="49" charset="-128"/>
                <a:cs typeface="Arial" panose="020B0604020202020204" pitchFamily="34" charset="0"/>
              </a:rPr>
              <a:t>I hvilket europæiske land faldt den gennemsnitligt kvartalsvise realvækst i husholdningernes forbrugsudgift, i perioden 1. kvartal 2020 til 2. kvartal 2022, mest?</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2180945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Opgave_04.4 </a:t>
            </a:r>
            <a:br>
              <a:rPr lang="da-DK">
                <a:ea typeface="Meiryo"/>
              </a:rPr>
            </a:br>
            <a:r>
              <a:rPr lang="da-DK" sz="2200">
                <a:ea typeface="Meiryo"/>
              </a:rPr>
              <a:t>_Effekt af Corona på forbruget_</a:t>
            </a:r>
          </a:p>
        </p:txBody>
      </p:sp>
      <p:pic>
        <p:nvPicPr>
          <p:cNvPr id="4" name="Billede 3">
            <a:extLst>
              <a:ext uri="{FF2B5EF4-FFF2-40B4-BE49-F238E27FC236}">
                <a16:creationId xmlns:a16="http://schemas.microsoft.com/office/drawing/2014/main" id="{26FB7606-95FF-36EB-29D3-19AA87C554E8}"/>
              </a:ext>
            </a:extLst>
          </p:cNvPr>
          <p:cNvPicPr>
            <a:picLocks noChangeAspect="1"/>
          </p:cNvPicPr>
          <p:nvPr/>
        </p:nvPicPr>
        <p:blipFill>
          <a:blip r:embed="rId2"/>
          <a:stretch>
            <a:fillRect/>
          </a:stretch>
        </p:blipFill>
        <p:spPr>
          <a:xfrm>
            <a:off x="4017078" y="2771932"/>
            <a:ext cx="3793485" cy="3826042"/>
          </a:xfrm>
          <a:prstGeom prst="rect">
            <a:avLst/>
          </a:prstGeom>
        </p:spPr>
      </p:pic>
      <p:sp>
        <p:nvSpPr>
          <p:cNvPr id="5" name="Tekstfelt 4">
            <a:extLst>
              <a:ext uri="{FF2B5EF4-FFF2-40B4-BE49-F238E27FC236}">
                <a16:creationId xmlns:a16="http://schemas.microsoft.com/office/drawing/2014/main" id="{1DE95736-B63F-1B22-C3AB-3F62F0810D9C}"/>
              </a:ext>
            </a:extLst>
          </p:cNvPr>
          <p:cNvSpPr txBox="1"/>
          <p:nvPr/>
        </p:nvSpPr>
        <p:spPr>
          <a:xfrm>
            <a:off x="1832455" y="2310267"/>
            <a:ext cx="9337115" cy="923330"/>
          </a:xfrm>
          <a:prstGeom prst="rect">
            <a:avLst/>
          </a:prstGeom>
          <a:noFill/>
        </p:spPr>
        <p:txBody>
          <a:bodyPr wrap="square" rtlCol="0">
            <a:spAutoFit/>
          </a:bodyPr>
          <a:lstStyle/>
          <a:p>
            <a:r>
              <a:rPr lang="da-DK" sz="1800">
                <a:effectLst/>
                <a:latin typeface="Calibri" panose="020F0502020204030204" pitchFamily="34" charset="0"/>
                <a:ea typeface="MS Mincho" panose="02020609040205080304" pitchFamily="49" charset="-128"/>
                <a:cs typeface="Arial" panose="020B0604020202020204" pitchFamily="34" charset="0"/>
              </a:rPr>
              <a:t>Italien var det land det havde den største negative gennemsnitlige realvækst i perioden med en vækst på -0,81% pa. </a:t>
            </a:r>
          </a:p>
          <a:p>
            <a:endParaRPr lang="da-DK"/>
          </a:p>
        </p:txBody>
      </p:sp>
    </p:spTree>
    <p:extLst>
      <p:ext uri="{BB962C8B-B14F-4D97-AF65-F5344CB8AC3E}">
        <p14:creationId xmlns:p14="http://schemas.microsoft.com/office/powerpoint/2010/main" val="1914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Opgave_01.2 </a:t>
            </a:r>
            <a:br>
              <a:rPr lang="da-DK">
                <a:ea typeface="Meiryo"/>
              </a:rPr>
            </a:br>
            <a:r>
              <a:rPr lang="da-DK" sz="2200">
                <a:ea typeface="Meiryo"/>
              </a:rPr>
              <a:t>_Undersøg de data </a:t>
            </a:r>
            <a:r>
              <a:rPr lang="da-DK" sz="2200" err="1">
                <a:ea typeface="Meiryo"/>
              </a:rPr>
              <a:t>API’et</a:t>
            </a:r>
            <a:r>
              <a:rPr lang="da-DK" sz="2200">
                <a:ea typeface="Meiryo"/>
              </a:rPr>
              <a:t> returnerer_</a:t>
            </a:r>
            <a:endParaRPr lang="da-DK" sz="2200"/>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effectLst/>
                <a:latin typeface="Calibri" panose="020F0502020204030204" pitchFamily="34" charset="0"/>
                <a:ea typeface="MS Mincho" panose="02020609040205080304" pitchFamily="49" charset="-128"/>
                <a:cs typeface="Arial" panose="020B0604020202020204" pitchFamily="34" charset="0"/>
              </a:rPr>
              <a:t>Vedhæft et link til den side hvor de forskellige observationer er beskrevet. Hvilken enhed angiver man ”</a:t>
            </a:r>
            <a:r>
              <a:rPr lang="da-DK" sz="1800" i="1" err="1">
                <a:effectLst/>
                <a:latin typeface="Calibri" panose="020F0502020204030204" pitchFamily="34" charset="0"/>
                <a:ea typeface="MS Mincho" panose="02020609040205080304" pitchFamily="49" charset="-128"/>
                <a:cs typeface="Arial" panose="020B0604020202020204" pitchFamily="34" charset="0"/>
              </a:rPr>
              <a:t>visibility</a:t>
            </a:r>
            <a:r>
              <a:rPr lang="da-DK" sz="1800" i="1">
                <a:effectLst/>
                <a:latin typeface="Calibri" panose="020F0502020204030204" pitchFamily="34" charset="0"/>
                <a:ea typeface="MS Mincho" panose="02020609040205080304" pitchFamily="49" charset="-128"/>
                <a:cs typeface="Arial" panose="020B0604020202020204" pitchFamily="34" charset="0"/>
              </a:rPr>
              <a:t>” i? Hvor ofte opdateres ”</a:t>
            </a:r>
            <a:r>
              <a:rPr lang="da-DK" sz="1800" i="1" err="1">
                <a:effectLst/>
                <a:latin typeface="Calibri" panose="020F0502020204030204" pitchFamily="34" charset="0"/>
                <a:ea typeface="MS Mincho" panose="02020609040205080304" pitchFamily="49" charset="-128"/>
                <a:cs typeface="Arial" panose="020B0604020202020204" pitchFamily="34" charset="0"/>
              </a:rPr>
              <a:t>wind_max</a:t>
            </a:r>
            <a:r>
              <a:rPr lang="da-DK" sz="1800" i="1">
                <a:effectLst/>
                <a:latin typeface="Calibri" panose="020F0502020204030204" pitchFamily="34" charset="0"/>
                <a:ea typeface="MS Mincho" panose="02020609040205080304" pitchFamily="49" charset="-128"/>
                <a:cs typeface="Arial" panose="020B0604020202020204" pitchFamily="34" charset="0"/>
              </a:rPr>
              <a:t>”? Hvilken by gemmer sig bag stationen med </a:t>
            </a:r>
            <a:r>
              <a:rPr lang="da-DK" sz="1800" i="1" cap="all">
                <a:effectLst/>
                <a:latin typeface="Calibri" panose="020F0502020204030204" pitchFamily="34" charset="0"/>
                <a:ea typeface="MS Mincho" panose="02020609040205080304" pitchFamily="49" charset="-128"/>
                <a:cs typeface="Arial" panose="020B0604020202020204" pitchFamily="34" charset="0"/>
              </a:rPr>
              <a:t>id’et 05272?</a:t>
            </a:r>
            <a:endParaRPr lang="da-DK" sz="1800">
              <a:effectLst/>
              <a:latin typeface="Calibri" panose="020F0502020204030204" pitchFamily="34" charset="0"/>
              <a:ea typeface="MS Mincho" panose="02020609040205080304" pitchFamily="49" charset="-128"/>
              <a:cs typeface="Arial" panose="020B0604020202020204" pitchFamily="34" charset="0"/>
            </a:endParaRPr>
          </a:p>
          <a:p>
            <a:endParaRPr lang="da-DK"/>
          </a:p>
        </p:txBody>
      </p:sp>
    </p:spTree>
    <p:extLst>
      <p:ext uri="{BB962C8B-B14F-4D97-AF65-F5344CB8AC3E}">
        <p14:creationId xmlns:p14="http://schemas.microsoft.com/office/powerpoint/2010/main" val="75236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Opgave_01.2 </a:t>
            </a:r>
            <a:br>
              <a:rPr lang="da-DK">
                <a:ea typeface="Meiryo"/>
              </a:rPr>
            </a:br>
            <a:r>
              <a:rPr lang="da-DK" sz="2200">
                <a:ea typeface="Meiryo"/>
              </a:rPr>
              <a:t>_Undersøg de data </a:t>
            </a:r>
            <a:r>
              <a:rPr lang="da-DK" sz="2200" err="1">
                <a:ea typeface="Meiryo"/>
              </a:rPr>
              <a:t>API’et</a:t>
            </a:r>
            <a:r>
              <a:rPr lang="da-DK" sz="2200">
                <a:ea typeface="Meiryo"/>
              </a:rPr>
              <a:t> returnerer_</a:t>
            </a:r>
            <a:endParaRPr lang="da-DK" sz="2200"/>
          </a:p>
        </p:txBody>
      </p:sp>
      <p:pic>
        <p:nvPicPr>
          <p:cNvPr id="4" name="Pladsholder til indhold 3">
            <a:extLst>
              <a:ext uri="{FF2B5EF4-FFF2-40B4-BE49-F238E27FC236}">
                <a16:creationId xmlns:a16="http://schemas.microsoft.com/office/drawing/2014/main" id="{12D0ED85-1D63-9D47-C8DA-90AA165523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7564" y="2376011"/>
            <a:ext cx="7856872" cy="2718160"/>
          </a:xfrm>
          <a:prstGeom prst="rect">
            <a:avLst/>
          </a:prstGeom>
        </p:spPr>
      </p:pic>
      <p:sp>
        <p:nvSpPr>
          <p:cNvPr id="5" name="Tekstfelt 4">
            <a:extLst>
              <a:ext uri="{FF2B5EF4-FFF2-40B4-BE49-F238E27FC236}">
                <a16:creationId xmlns:a16="http://schemas.microsoft.com/office/drawing/2014/main" id="{A07E4168-8B82-C6D8-80B2-046A935564A7}"/>
              </a:ext>
            </a:extLst>
          </p:cNvPr>
          <p:cNvSpPr txBox="1"/>
          <p:nvPr/>
        </p:nvSpPr>
        <p:spPr>
          <a:xfrm>
            <a:off x="2658954" y="5362575"/>
            <a:ext cx="6874092" cy="1029256"/>
          </a:xfrm>
          <a:prstGeom prst="rect">
            <a:avLst/>
          </a:prstGeom>
          <a:noFill/>
        </p:spPr>
        <p:txBody>
          <a:bodyPr wrap="square" lIns="91440" tIns="45720" rIns="91440" bIns="45720" rtlCol="0" anchor="t">
            <a:spAutoFit/>
          </a:bodyPr>
          <a:lstStyle/>
          <a:p>
            <a:pPr marL="342900" lvl="0" indent="-342900">
              <a:lnSpc>
                <a:spcPct val="115000"/>
              </a:lnSpc>
              <a:spcBef>
                <a:spcPts val="1000"/>
              </a:spcBef>
              <a:buFont typeface="Symbol" panose="05050102010706020507" pitchFamily="18" charset="2"/>
              <a:buChar char=""/>
            </a:pPr>
            <a:r>
              <a:rPr lang="da-DK" sz="1800">
                <a:effectLst/>
                <a:latin typeface="Calibri"/>
                <a:ea typeface="MS Mincho"/>
                <a:cs typeface="Arial"/>
              </a:rPr>
              <a:t>Enheden ”</a:t>
            </a:r>
            <a:r>
              <a:rPr lang="da-DK" sz="1800" i="1">
                <a:effectLst/>
                <a:latin typeface="Calibri"/>
                <a:ea typeface="MS Mincho"/>
                <a:cs typeface="Arial"/>
              </a:rPr>
              <a:t>m”</a:t>
            </a:r>
            <a:r>
              <a:rPr lang="da-DK" sz="1800">
                <a:effectLst/>
                <a:latin typeface="Calibri"/>
                <a:ea typeface="MS Mincho"/>
                <a:cs typeface="Arial"/>
              </a:rPr>
              <a:t> beskriver ”</a:t>
            </a:r>
            <a:r>
              <a:rPr lang="da-DK" sz="1800" i="1">
                <a:effectLst/>
                <a:latin typeface="Calibri"/>
                <a:ea typeface="MS Mincho"/>
                <a:cs typeface="Arial"/>
              </a:rPr>
              <a:t>present </a:t>
            </a:r>
            <a:r>
              <a:rPr lang="da-DK" sz="1800" i="1" err="1">
                <a:effectLst/>
                <a:latin typeface="Calibri"/>
                <a:ea typeface="MS Mincho"/>
                <a:cs typeface="Arial"/>
              </a:rPr>
              <a:t>visibility</a:t>
            </a:r>
            <a:r>
              <a:rPr lang="da-DK" sz="1800" i="1">
                <a:effectLst/>
                <a:latin typeface="Calibri"/>
                <a:ea typeface="MS Mincho"/>
                <a:cs typeface="Arial"/>
              </a:rPr>
              <a:t>” </a:t>
            </a:r>
            <a:r>
              <a:rPr lang="da-DK" sz="1800">
                <a:effectLst/>
                <a:latin typeface="Calibri"/>
                <a:ea typeface="MS Mincho"/>
                <a:cs typeface="Arial"/>
              </a:rPr>
              <a:t>den angives i meter</a:t>
            </a:r>
            <a:r>
              <a:rPr lang="da-DK" sz="1800" i="1">
                <a:effectLst/>
                <a:latin typeface="Calibri"/>
                <a:ea typeface="MS Mincho"/>
                <a:cs typeface="Arial"/>
              </a:rPr>
              <a:t>.</a:t>
            </a:r>
            <a:endParaRPr lang="da-DK" sz="1800">
              <a:effectLst/>
              <a:latin typeface="Calibri"/>
              <a:ea typeface="MS Mincho"/>
              <a:cs typeface="Arial"/>
            </a:endParaRPr>
          </a:p>
          <a:p>
            <a:pPr marL="342900" indent="-342900">
              <a:lnSpc>
                <a:spcPct val="115000"/>
              </a:lnSpc>
              <a:buFont typeface="Symbol" panose="05050102010706020507" pitchFamily="18" charset="2"/>
              <a:buChar char=""/>
            </a:pPr>
            <a:r>
              <a:rPr lang="da-DK" sz="1800">
                <a:effectLst/>
                <a:latin typeface="Calibri"/>
                <a:ea typeface="MS Mincho"/>
                <a:cs typeface="Arial"/>
              </a:rPr>
              <a:t>Frekvensen for opdateringer</a:t>
            </a:r>
            <a:r>
              <a:rPr lang="da-DK">
                <a:latin typeface="Calibri"/>
                <a:ea typeface="MS Mincho"/>
                <a:cs typeface="Arial"/>
              </a:rPr>
              <a:t> i </a:t>
            </a:r>
            <a:r>
              <a:rPr lang="da-DK" sz="1800" i="1">
                <a:effectLst/>
                <a:latin typeface="Calibri"/>
                <a:ea typeface="MS Mincho"/>
                <a:cs typeface="Arial"/>
              </a:rPr>
              <a:t>”wind_max”</a:t>
            </a:r>
            <a:r>
              <a:rPr lang="da-DK" sz="1800">
                <a:effectLst/>
                <a:latin typeface="Calibri"/>
                <a:ea typeface="MS Mincho"/>
                <a:cs typeface="Arial"/>
              </a:rPr>
              <a:t> er 10 minutter.</a:t>
            </a:r>
          </a:p>
          <a:p>
            <a:pPr marL="342900" lvl="0" indent="-342900">
              <a:lnSpc>
                <a:spcPct val="115000"/>
              </a:lnSpc>
              <a:spcAft>
                <a:spcPts val="1000"/>
              </a:spcAft>
              <a:buFont typeface="Symbol" panose="05050102010706020507" pitchFamily="18" charset="2"/>
              <a:buChar char=""/>
            </a:pPr>
            <a:r>
              <a:rPr lang="da-DK" sz="1800">
                <a:effectLst/>
                <a:latin typeface="Calibri"/>
                <a:ea typeface="MS Mincho"/>
                <a:cs typeface="Arial"/>
              </a:rPr>
              <a:t>Byen ”Brande” har </a:t>
            </a:r>
            <a:r>
              <a:rPr lang="da-DK" sz="1800" i="1">
                <a:effectLst/>
                <a:latin typeface="Calibri"/>
                <a:ea typeface="MS Mincho"/>
                <a:cs typeface="Arial"/>
              </a:rPr>
              <a:t>”</a:t>
            </a:r>
            <a:r>
              <a:rPr lang="da-DK" sz="1800" i="1" err="1">
                <a:effectLst/>
                <a:latin typeface="Calibri"/>
                <a:ea typeface="MS Mincho"/>
                <a:cs typeface="Arial"/>
              </a:rPr>
              <a:t>stations_id</a:t>
            </a:r>
            <a:r>
              <a:rPr lang="da-DK" sz="1800" i="1">
                <a:effectLst/>
                <a:latin typeface="Calibri"/>
                <a:ea typeface="MS Mincho"/>
                <a:cs typeface="Arial"/>
              </a:rPr>
              <a:t>”</a:t>
            </a:r>
            <a:r>
              <a:rPr lang="da-DK" sz="1800">
                <a:effectLst/>
                <a:latin typeface="Calibri"/>
                <a:ea typeface="MS Mincho"/>
                <a:cs typeface="Arial"/>
              </a:rPr>
              <a:t> 05272.</a:t>
            </a:r>
          </a:p>
        </p:txBody>
      </p:sp>
    </p:spTree>
    <p:extLst>
      <p:ext uri="{BB962C8B-B14F-4D97-AF65-F5344CB8AC3E}">
        <p14:creationId xmlns:p14="http://schemas.microsoft.com/office/powerpoint/2010/main" val="13724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Opgave_01.3 </a:t>
            </a:r>
            <a:br>
              <a:rPr lang="da-DK">
                <a:ea typeface="Meiryo"/>
              </a:rPr>
            </a:br>
            <a:r>
              <a:rPr lang="da-DK" sz="2200">
                <a:ea typeface="Meiryo"/>
              </a:rPr>
              <a:t>_Andre </a:t>
            </a:r>
            <a:r>
              <a:rPr lang="da-DK" sz="2200" err="1">
                <a:ea typeface="Meiryo"/>
              </a:rPr>
              <a:t>API’er</a:t>
            </a:r>
            <a:r>
              <a:rPr lang="da-DK" sz="2200">
                <a:ea typeface="Meiryo"/>
              </a:rPr>
              <a:t>_</a:t>
            </a:r>
          </a:p>
        </p:txBody>
      </p:sp>
      <p:sp>
        <p:nvSpPr>
          <p:cNvPr id="3" name="Pladsholder til indhold 2">
            <a:extLst>
              <a:ext uri="{FF2B5EF4-FFF2-40B4-BE49-F238E27FC236}">
                <a16:creationId xmlns:a16="http://schemas.microsoft.com/office/drawing/2014/main" id="{C21EA86A-3E48-F87B-9C48-4BE37C4AD46F}"/>
              </a:ext>
            </a:extLst>
          </p:cNvPr>
          <p:cNvSpPr>
            <a:spLocks noGrp="1"/>
          </p:cNvSpPr>
          <p:nvPr>
            <p:ph idx="1"/>
          </p:nvPr>
        </p:nvSpPr>
        <p:spPr/>
        <p:txBody>
          <a:bodyPr/>
          <a:lstStyle/>
          <a:p>
            <a:r>
              <a:rPr lang="da-DK" sz="1800" i="1">
                <a:effectLst/>
                <a:latin typeface="Calibri" panose="020F0502020204030204" pitchFamily="34" charset="0"/>
                <a:ea typeface="MS Mincho" panose="02020609040205080304" pitchFamily="49" charset="-128"/>
                <a:cs typeface="Arial" panose="020B0604020202020204" pitchFamily="34" charset="0"/>
              </a:rPr>
              <a:t>DMI har også et andet API hvor man kan trække en vejrudsigt. Angiv linket til </a:t>
            </a:r>
            <a:r>
              <a:rPr lang="da-DK" sz="1800" i="1" err="1">
                <a:effectLst/>
                <a:latin typeface="Calibri" panose="020F0502020204030204" pitchFamily="34" charset="0"/>
                <a:ea typeface="MS Mincho" panose="02020609040205080304" pitchFamily="49" charset="-128"/>
                <a:cs typeface="Arial" panose="020B0604020202020204" pitchFamily="34" charset="0"/>
              </a:rPr>
              <a:t>API’ets</a:t>
            </a:r>
            <a:r>
              <a:rPr lang="da-DK" sz="1800" i="1">
                <a:effectLst/>
                <a:latin typeface="Calibri" panose="020F0502020204030204" pitchFamily="34" charset="0"/>
                <a:ea typeface="MS Mincho" panose="02020609040205080304" pitchFamily="49" charset="-128"/>
                <a:cs typeface="Arial" panose="020B0604020202020204" pitchFamily="34" charset="0"/>
              </a:rPr>
              <a:t> ”</a:t>
            </a:r>
            <a:r>
              <a:rPr lang="da-DK" sz="1800" i="1" err="1">
                <a:effectLst/>
                <a:latin typeface="Calibri" panose="020F0502020204030204" pitchFamily="34" charset="0"/>
                <a:ea typeface="MS Mincho" panose="02020609040205080304" pitchFamily="49" charset="-128"/>
                <a:cs typeface="Arial" panose="020B0604020202020204" pitchFamily="34" charset="0"/>
              </a:rPr>
              <a:t>endpoint</a:t>
            </a:r>
            <a:r>
              <a:rPr lang="da-DK" sz="1800" i="1">
                <a:effectLst/>
                <a:latin typeface="Calibri" panose="020F0502020204030204" pitchFamily="34" charset="0"/>
                <a:ea typeface="MS Mincho" panose="02020609040205080304" pitchFamily="49" charset="-128"/>
                <a:cs typeface="Arial" panose="020B0604020202020204" pitchFamily="34" charset="0"/>
              </a:rPr>
              <a:t>”. Hvor mange ”</a:t>
            </a:r>
            <a:r>
              <a:rPr lang="da-DK" sz="1800" i="1" err="1">
                <a:effectLst/>
                <a:latin typeface="Calibri" panose="020F0502020204030204" pitchFamily="34" charset="0"/>
                <a:ea typeface="MS Mincho" panose="02020609040205080304" pitchFamily="49" charset="-128"/>
                <a:cs typeface="Arial" panose="020B0604020202020204" pitchFamily="34" charset="0"/>
              </a:rPr>
              <a:t>collections</a:t>
            </a:r>
            <a:r>
              <a:rPr lang="da-DK" sz="1800" i="1">
                <a:effectLst/>
                <a:latin typeface="Calibri" panose="020F0502020204030204" pitchFamily="34" charset="0"/>
                <a:ea typeface="MS Mincho" panose="02020609040205080304" pitchFamily="49" charset="-128"/>
                <a:cs typeface="Arial" panose="020B0604020202020204" pitchFamily="34" charset="0"/>
              </a:rPr>
              <a:t>” kan man spørge til? Hvilket id har Lille Bælt? Hvilket filformat ender man med at få ”</a:t>
            </a:r>
            <a:r>
              <a:rPr lang="da-DK" sz="1800" i="1" err="1">
                <a:effectLst/>
                <a:latin typeface="Calibri" panose="020F0502020204030204" pitchFamily="34" charset="0"/>
                <a:ea typeface="MS Mincho" panose="02020609040205080304" pitchFamily="49" charset="-128"/>
                <a:cs typeface="Arial" panose="020B0604020202020204" pitchFamily="34" charset="0"/>
              </a:rPr>
              <a:t>forecasten</a:t>
            </a:r>
            <a:r>
              <a:rPr lang="da-DK" sz="1800" i="1">
                <a:effectLst/>
                <a:latin typeface="Calibri" panose="020F0502020204030204" pitchFamily="34" charset="0"/>
                <a:ea typeface="MS Mincho" panose="02020609040205080304" pitchFamily="49" charset="-128"/>
                <a:cs typeface="Arial" panose="020B0604020202020204" pitchFamily="34" charset="0"/>
              </a:rPr>
              <a:t>” i?</a:t>
            </a:r>
            <a:endParaRPr lang="da-DK" sz="1800">
              <a:effectLst/>
              <a:latin typeface="Calibri" panose="020F050202020403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124701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Opgave_01.3 </a:t>
            </a:r>
            <a:br>
              <a:rPr lang="da-DK">
                <a:ea typeface="Meiryo"/>
              </a:rPr>
            </a:br>
            <a:r>
              <a:rPr lang="da-DK" sz="2200">
                <a:ea typeface="Meiryo"/>
              </a:rPr>
              <a:t>_Andre </a:t>
            </a:r>
            <a:r>
              <a:rPr lang="da-DK" sz="2200" err="1">
                <a:ea typeface="Meiryo"/>
              </a:rPr>
              <a:t>API’er</a:t>
            </a:r>
            <a:r>
              <a:rPr lang="da-DK" sz="2200">
                <a:ea typeface="Meiryo"/>
              </a:rPr>
              <a:t>_</a:t>
            </a:r>
          </a:p>
        </p:txBody>
      </p:sp>
      <p:pic>
        <p:nvPicPr>
          <p:cNvPr id="5" name="Pladsholder til indhold 4" descr="Et billede, der indeholder bord&#10;&#10;Automatisk genereret beskrivelse">
            <a:extLst>
              <a:ext uri="{FF2B5EF4-FFF2-40B4-BE49-F238E27FC236}">
                <a16:creationId xmlns:a16="http://schemas.microsoft.com/office/drawing/2014/main" id="{2778183B-76CA-6028-64DA-1D1AAAAE1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461" y="2348146"/>
            <a:ext cx="8769350" cy="2971333"/>
          </a:xfrm>
        </p:spPr>
      </p:pic>
      <p:sp>
        <p:nvSpPr>
          <p:cNvPr id="6" name="Tekstfelt 5">
            <a:extLst>
              <a:ext uri="{FF2B5EF4-FFF2-40B4-BE49-F238E27FC236}">
                <a16:creationId xmlns:a16="http://schemas.microsoft.com/office/drawing/2014/main" id="{3066760B-AFDD-8583-0994-84FDC10C5E62}"/>
              </a:ext>
            </a:extLst>
          </p:cNvPr>
          <p:cNvSpPr txBox="1"/>
          <p:nvPr/>
        </p:nvSpPr>
        <p:spPr>
          <a:xfrm>
            <a:off x="1920240" y="5556970"/>
            <a:ext cx="2778068" cy="646331"/>
          </a:xfrm>
          <a:prstGeom prst="rect">
            <a:avLst/>
          </a:prstGeom>
          <a:noFill/>
        </p:spPr>
        <p:txBody>
          <a:bodyPr wrap="square" rtlCol="0">
            <a:spAutoFit/>
          </a:bodyPr>
          <a:lstStyle/>
          <a:p>
            <a:r>
              <a:rPr lang="da-DK" sz="1800">
                <a:effectLst/>
                <a:latin typeface="Calibri" panose="020F0502020204030204" pitchFamily="34" charset="0"/>
                <a:ea typeface="MS Mincho" panose="02020609040205080304" pitchFamily="49" charset="-128"/>
                <a:cs typeface="Arial" panose="020B0604020202020204" pitchFamily="34" charset="0"/>
              </a:rPr>
              <a:t>Lille Bælt har kode: </a:t>
            </a:r>
            <a:r>
              <a:rPr lang="da-DK" sz="1800" err="1">
                <a:effectLst/>
                <a:latin typeface="Calibri" panose="020F0502020204030204" pitchFamily="34" charset="0"/>
                <a:ea typeface="MS Mincho" panose="02020609040205080304" pitchFamily="49" charset="-128"/>
                <a:cs typeface="Arial" panose="020B0604020202020204" pitchFamily="34" charset="0"/>
              </a:rPr>
              <a:t>dkss_lb</a:t>
            </a:r>
            <a:r>
              <a:rPr lang="da-DK" sz="1800">
                <a:effectLst/>
                <a:latin typeface="Calibri" panose="020F0502020204030204" pitchFamily="34" charset="0"/>
                <a:ea typeface="MS Mincho" panose="02020609040205080304" pitchFamily="49" charset="-128"/>
                <a:cs typeface="Arial" panose="020B0604020202020204" pitchFamily="34" charset="0"/>
              </a:rPr>
              <a:t> </a:t>
            </a:r>
          </a:p>
          <a:p>
            <a:endParaRPr lang="da-DK"/>
          </a:p>
        </p:txBody>
      </p:sp>
    </p:spTree>
    <p:extLst>
      <p:ext uri="{BB962C8B-B14F-4D97-AF65-F5344CB8AC3E}">
        <p14:creationId xmlns:p14="http://schemas.microsoft.com/office/powerpoint/2010/main" val="180997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BBF76-1921-E90D-0507-D3FB1C3C25C3}"/>
              </a:ext>
            </a:extLst>
          </p:cNvPr>
          <p:cNvSpPr>
            <a:spLocks noGrp="1"/>
          </p:cNvSpPr>
          <p:nvPr>
            <p:ph type="title"/>
          </p:nvPr>
        </p:nvSpPr>
        <p:spPr/>
        <p:txBody>
          <a:bodyPr>
            <a:normAutofit fontScale="90000"/>
          </a:bodyPr>
          <a:lstStyle/>
          <a:p>
            <a:br>
              <a:rPr lang="da-DK">
                <a:ea typeface="Meiryo"/>
              </a:rPr>
            </a:br>
            <a:r>
              <a:rPr lang="da-DK">
                <a:ea typeface="Meiryo"/>
              </a:rPr>
              <a:t>Opgave_01.3 </a:t>
            </a:r>
            <a:br>
              <a:rPr lang="da-DK">
                <a:ea typeface="Meiryo"/>
              </a:rPr>
            </a:br>
            <a:r>
              <a:rPr lang="da-DK" sz="2200">
                <a:ea typeface="Meiryo"/>
              </a:rPr>
              <a:t>_Andre </a:t>
            </a:r>
            <a:r>
              <a:rPr lang="da-DK" sz="2200" err="1">
                <a:ea typeface="Meiryo"/>
              </a:rPr>
              <a:t>API’er</a:t>
            </a:r>
            <a:r>
              <a:rPr lang="da-DK" sz="2200">
                <a:ea typeface="Meiryo"/>
              </a:rPr>
              <a:t>_</a:t>
            </a:r>
          </a:p>
        </p:txBody>
      </p:sp>
      <p:sp>
        <p:nvSpPr>
          <p:cNvPr id="6" name="Tekstfelt 5">
            <a:extLst>
              <a:ext uri="{FF2B5EF4-FFF2-40B4-BE49-F238E27FC236}">
                <a16:creationId xmlns:a16="http://schemas.microsoft.com/office/drawing/2014/main" id="{3066760B-AFDD-8583-0994-84FDC10C5E62}"/>
              </a:ext>
            </a:extLst>
          </p:cNvPr>
          <p:cNvSpPr txBox="1"/>
          <p:nvPr/>
        </p:nvSpPr>
        <p:spPr>
          <a:xfrm>
            <a:off x="1920240" y="5556970"/>
            <a:ext cx="2778068" cy="646331"/>
          </a:xfrm>
          <a:prstGeom prst="rect">
            <a:avLst/>
          </a:prstGeom>
          <a:noFill/>
        </p:spPr>
        <p:txBody>
          <a:bodyPr wrap="none" rtlCol="0">
            <a:spAutoFit/>
          </a:bodyPr>
          <a:lstStyle/>
          <a:p>
            <a:r>
              <a:rPr lang="da-DK" sz="1800">
                <a:effectLst/>
                <a:latin typeface="Calibri" panose="020F0502020204030204" pitchFamily="34" charset="0"/>
                <a:ea typeface="MS Mincho" panose="02020609040205080304" pitchFamily="49" charset="-128"/>
                <a:cs typeface="Arial" panose="020B0604020202020204" pitchFamily="34" charset="0"/>
              </a:rPr>
              <a:t>Lille Bælt har kode: </a:t>
            </a:r>
            <a:r>
              <a:rPr lang="da-DK" sz="1800" err="1">
                <a:effectLst/>
                <a:latin typeface="Calibri" panose="020F0502020204030204" pitchFamily="34" charset="0"/>
                <a:ea typeface="MS Mincho" panose="02020609040205080304" pitchFamily="49" charset="-128"/>
                <a:cs typeface="Arial" panose="020B0604020202020204" pitchFamily="34" charset="0"/>
              </a:rPr>
              <a:t>dkss_lb</a:t>
            </a:r>
            <a:r>
              <a:rPr lang="da-DK" sz="1800">
                <a:effectLst/>
                <a:latin typeface="Calibri" panose="020F0502020204030204" pitchFamily="34" charset="0"/>
                <a:ea typeface="MS Mincho" panose="02020609040205080304" pitchFamily="49" charset="-128"/>
                <a:cs typeface="Arial" panose="020B0604020202020204" pitchFamily="34" charset="0"/>
              </a:rPr>
              <a:t> </a:t>
            </a:r>
          </a:p>
          <a:p>
            <a:endParaRPr lang="da-DK"/>
          </a:p>
        </p:txBody>
      </p:sp>
      <p:sp>
        <p:nvSpPr>
          <p:cNvPr id="4" name="Pladsholder til indhold 3">
            <a:extLst>
              <a:ext uri="{FF2B5EF4-FFF2-40B4-BE49-F238E27FC236}">
                <a16:creationId xmlns:a16="http://schemas.microsoft.com/office/drawing/2014/main" id="{54C26D5D-7E84-3B31-C906-F95C59539327}"/>
              </a:ext>
            </a:extLst>
          </p:cNvPr>
          <p:cNvSpPr>
            <a:spLocks noGrp="1"/>
          </p:cNvSpPr>
          <p:nvPr>
            <p:ph idx="1"/>
          </p:nvPr>
        </p:nvSpPr>
        <p:spPr/>
        <p:txBody>
          <a:bodyPr/>
          <a:lstStyle/>
          <a:p>
            <a:r>
              <a:rPr lang="da-DK"/>
              <a:t>Resultatet fra API kommer som JSON</a:t>
            </a:r>
          </a:p>
          <a:p>
            <a:endParaRPr lang="da-DK"/>
          </a:p>
        </p:txBody>
      </p:sp>
      <p:pic>
        <p:nvPicPr>
          <p:cNvPr id="7" name="Billede 6" descr="Et billede, der indeholder tekst&#10;&#10;Automatisk genereret beskrivelse">
            <a:extLst>
              <a:ext uri="{FF2B5EF4-FFF2-40B4-BE49-F238E27FC236}">
                <a16:creationId xmlns:a16="http://schemas.microsoft.com/office/drawing/2014/main" id="{4D09D296-5A29-CB7B-8EF0-26BDA888A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170" y="2788475"/>
            <a:ext cx="7809659" cy="2699105"/>
          </a:xfrm>
          <a:prstGeom prst="rect">
            <a:avLst/>
          </a:prstGeom>
        </p:spPr>
      </p:pic>
    </p:spTree>
    <p:extLst>
      <p:ext uri="{BB962C8B-B14F-4D97-AF65-F5344CB8AC3E}">
        <p14:creationId xmlns:p14="http://schemas.microsoft.com/office/powerpoint/2010/main" val="1415754721"/>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b29427a-4ed3-4f0e-a3ff-ced1342f64ac}" enabled="0" method="" siteId="{1b29427a-4ed3-4f0e-a3ff-ced1342f64ac}" removed="1"/>
</clbl:labelList>
</file>

<file path=docProps/app.xml><?xml version="1.0" encoding="utf-8"?>
<Properties xmlns="http://schemas.openxmlformats.org/officeDocument/2006/extended-properties" xmlns:vt="http://schemas.openxmlformats.org/officeDocument/2006/docPropsVTypes">
  <TotalTime>0</TotalTime>
  <Words>1800</Words>
  <Application>Microsoft Office PowerPoint</Application>
  <PresentationFormat>Widescreen</PresentationFormat>
  <Paragraphs>112</Paragraphs>
  <Slides>47</Slides>
  <Notes>2</Notes>
  <HiddenSlides>0</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47</vt:i4>
      </vt:variant>
    </vt:vector>
  </HeadingPairs>
  <TitlesOfParts>
    <vt:vector size="55" baseType="lpstr">
      <vt:lpstr>Meiryo</vt:lpstr>
      <vt:lpstr>Arial</vt:lpstr>
      <vt:lpstr>Calibri</vt:lpstr>
      <vt:lpstr>Corbel</vt:lpstr>
      <vt:lpstr>Helvetica</vt:lpstr>
      <vt:lpstr>Symbol</vt:lpstr>
      <vt:lpstr>Times New Roman</vt:lpstr>
      <vt:lpstr>SketchLinesVTI</vt:lpstr>
      <vt:lpstr>OLA_02</vt:lpstr>
      <vt:lpstr> Opgave_01  _Data Science modellen og DMI’s API_</vt:lpstr>
      <vt:lpstr> Opgave_01.1  _Det første skridt_</vt:lpstr>
      <vt:lpstr> Opgave_01.1  _Det første skridt_</vt:lpstr>
      <vt:lpstr> Opgave_01.2  _Undersøg de data API’et returnerer_</vt:lpstr>
      <vt:lpstr> Opgave_01.2  _Undersøg de data API’et returnerer_</vt:lpstr>
      <vt:lpstr> Opgave_01.3  _Andre API’er_</vt:lpstr>
      <vt:lpstr> Opgave_01.3  _Andre API’er_</vt:lpstr>
      <vt:lpstr> Opgave_01.3  _Andre API’er_</vt:lpstr>
      <vt:lpstr> Opgave_01.4  _Eksempler på anvendelse?_</vt:lpstr>
      <vt:lpstr> Opgave_01.4  _Eksempler på anvendelse?_</vt:lpstr>
      <vt:lpstr> Opgave_02  _Forbrugertillidsindikatorer og fremtidig vækst i husholdningernes forbrugsudgift_</vt:lpstr>
      <vt:lpstr> Opgave_02.1  _Opdatering af DI’s forbrugertillidsindikator_</vt:lpstr>
      <vt:lpstr> Opgave_02.1  _Opdatering af DI’s forbrugertillidsindikator_</vt:lpstr>
      <vt:lpstr> Opgave_02.1  _Opdatering af DI’s forbrugertillidsindikator_</vt:lpstr>
      <vt:lpstr> Opgave_02.2  _Forudsigelser af forbruget_</vt:lpstr>
      <vt:lpstr> Opgave_02.2  _Forudsigelser af forbruget_</vt:lpstr>
      <vt:lpstr> Opgave_02.3  _Salg resten af året_</vt:lpstr>
      <vt:lpstr> Opgave_02.3  _Salg resten af året_</vt:lpstr>
      <vt:lpstr> Opgave_02.3  _Salg resten af året_</vt:lpstr>
      <vt:lpstr> Opgave_02.4  _Prognoser fra DI og Nationalbanken_</vt:lpstr>
      <vt:lpstr> Opgave_02.4  _Prognoser fra DI og Nationalbanken_</vt:lpstr>
      <vt:lpstr> Opgave_02.4  _Prognoser fra DI og Nationalbanken_</vt:lpstr>
      <vt:lpstr> Opgave_03  _Forbrug og forbrugertillidsindikatorer fra DST og DI, samt loops i lister_</vt:lpstr>
      <vt:lpstr> Opgave_03.1  _Illustration af forbrugertillid_</vt:lpstr>
      <vt:lpstr> Opgave_03.1  _Illustration af forbrugertillid_</vt:lpstr>
      <vt:lpstr> Opgave_03.2  _Gennemsnit af underspørgsmål_</vt:lpstr>
      <vt:lpstr> Opgave_03.2  _Gennemsnit af underspørgsmål_</vt:lpstr>
      <vt:lpstr> Opgave_03.3  _De 11 grupper af forbrug_</vt:lpstr>
      <vt:lpstr> Opgave_03.3  _De 11 grupper af forbrug_</vt:lpstr>
      <vt:lpstr> Opgave_03.3  _De 11 grupper af forbrug_</vt:lpstr>
      <vt:lpstr> Opgave_03.4  _22 simple lineære regressioner_</vt:lpstr>
      <vt:lpstr> Opgave_03.4  _22 simple lineære regressioner_</vt:lpstr>
      <vt:lpstr> Opgave_03.4  _22 simple lineære regressioner_</vt:lpstr>
      <vt:lpstr> Opgave_03.5  _Den bedste forklaring af variationen_</vt:lpstr>
      <vt:lpstr> Opgave_03.5  _Den bedste forklaring af variationen_</vt:lpstr>
      <vt:lpstr> Opgave_04  _Eurostat API_</vt:lpstr>
      <vt:lpstr> Opgave_04.1  _Kvartalsvis årlig realvækst for en række Eurolande_</vt:lpstr>
      <vt:lpstr> Opgave_04.1  _Kvartalsvis årlig realvækst for en række Eurolande_</vt:lpstr>
      <vt:lpstr> Opgave_04.1  _Kvartalsvis årlig realvækst for en række Eurolande_</vt:lpstr>
      <vt:lpstr> Opgave_04.1  _Kvartalsvis årlig realvækst for en række Eurolande_</vt:lpstr>
      <vt:lpstr> Opgave_04.2  _Højeste kvartalsvise årlige realvækst_</vt:lpstr>
      <vt:lpstr> Opgave_04.2  _Højeste kvartalsvise årlige realvækst_</vt:lpstr>
      <vt:lpstr> Opgave_04.3  _Coronakrisen som outlier_</vt:lpstr>
      <vt:lpstr> Opgave_04.3  _Coronakrisen som outlier_</vt:lpstr>
      <vt:lpstr> Opgave_04.4  _Effekt af Corona på forbruget_</vt:lpstr>
      <vt:lpstr> Opgave_04.4  _Effekt af Corona på forbruget_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Claes Lindholm</dc:creator>
  <cp:lastModifiedBy>Claes von Holten Lindholm</cp:lastModifiedBy>
  <cp:revision>2</cp:revision>
  <dcterms:created xsi:type="dcterms:W3CDTF">2022-10-05T18:16:27Z</dcterms:created>
  <dcterms:modified xsi:type="dcterms:W3CDTF">2022-10-07T14:05:33Z</dcterms:modified>
</cp:coreProperties>
</file>