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4"/>
  </p:notesMasterIdLst>
  <p:sldIdLst>
    <p:sldId id="256" r:id="rId5"/>
    <p:sldId id="331" r:id="rId6"/>
    <p:sldId id="314" r:id="rId7"/>
    <p:sldId id="371" r:id="rId8"/>
    <p:sldId id="372" r:id="rId9"/>
    <p:sldId id="373" r:id="rId10"/>
    <p:sldId id="374" r:id="rId11"/>
    <p:sldId id="375" r:id="rId12"/>
    <p:sldId id="357" r:id="rId13"/>
    <p:sldId id="297" r:id="rId14"/>
    <p:sldId id="300" r:id="rId15"/>
    <p:sldId id="380" r:id="rId16"/>
    <p:sldId id="381" r:id="rId17"/>
    <p:sldId id="382" r:id="rId18"/>
    <p:sldId id="383" r:id="rId19"/>
    <p:sldId id="384" r:id="rId20"/>
    <p:sldId id="355" r:id="rId21"/>
    <p:sldId id="379" r:id="rId22"/>
    <p:sldId id="377" r:id="rId23"/>
    <p:sldId id="301" r:id="rId24"/>
    <p:sldId id="378" r:id="rId25"/>
    <p:sldId id="312" r:id="rId26"/>
    <p:sldId id="385" r:id="rId27"/>
    <p:sldId id="386" r:id="rId28"/>
    <p:sldId id="387" r:id="rId29"/>
    <p:sldId id="358" r:id="rId30"/>
    <p:sldId id="363" r:id="rId31"/>
    <p:sldId id="388" r:id="rId32"/>
    <p:sldId id="329" r:id="rId3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90D9D-B2F3-497C-983B-C389544C17E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4C6F330-B5BE-48BD-85AD-E9F0F80BDACD}">
      <dgm:prSet/>
      <dgm:spPr/>
      <dgm:t>
        <a:bodyPr/>
        <a:lstStyle/>
        <a:p>
          <a:r>
            <a:rPr lang="da-DK"/>
            <a:t>Typen af variabel – hvad er jeres input variable i jeres model for forbruget?</a:t>
          </a:r>
          <a:endParaRPr lang="en-US"/>
        </a:p>
      </dgm:t>
    </dgm:pt>
    <dgm:pt modelId="{BBC9D042-E0EA-4D1F-A550-CA646C5A999A}" type="parTrans" cxnId="{3954A3DB-939B-45AE-ACAD-FA8C9EC314A3}">
      <dgm:prSet/>
      <dgm:spPr/>
      <dgm:t>
        <a:bodyPr/>
        <a:lstStyle/>
        <a:p>
          <a:endParaRPr lang="en-US"/>
        </a:p>
      </dgm:t>
    </dgm:pt>
    <dgm:pt modelId="{94BBB6C4-6756-4D8F-BB41-5329142C3647}" type="sibTrans" cxnId="{3954A3DB-939B-45AE-ACAD-FA8C9EC314A3}">
      <dgm:prSet/>
      <dgm:spPr/>
      <dgm:t>
        <a:bodyPr/>
        <a:lstStyle/>
        <a:p>
          <a:endParaRPr lang="en-US"/>
        </a:p>
      </dgm:t>
    </dgm:pt>
    <dgm:pt modelId="{4DA7EB56-EE34-4805-8511-EEAB23F1AA3F}">
      <dgm:prSet/>
      <dgm:spPr/>
      <dgm:t>
        <a:bodyPr/>
        <a:lstStyle/>
        <a:p>
          <a:r>
            <a:rPr lang="da-DK"/>
            <a:t>Skabe sine egne variable – det kan være meget vigtigt for at udarbejde en ordentlig model</a:t>
          </a:r>
          <a:endParaRPr lang="en-US"/>
        </a:p>
      </dgm:t>
    </dgm:pt>
    <dgm:pt modelId="{E58E4419-9FA3-456D-B305-458002940F0E}" type="parTrans" cxnId="{74F4DB48-7816-4943-BAAE-97563400566F}">
      <dgm:prSet/>
      <dgm:spPr/>
      <dgm:t>
        <a:bodyPr/>
        <a:lstStyle/>
        <a:p>
          <a:endParaRPr lang="en-US"/>
        </a:p>
      </dgm:t>
    </dgm:pt>
    <dgm:pt modelId="{EC6A7EBE-985B-4AB7-8B33-CF2642C71219}" type="sibTrans" cxnId="{74F4DB48-7816-4943-BAAE-97563400566F}">
      <dgm:prSet/>
      <dgm:spPr/>
      <dgm:t>
        <a:bodyPr/>
        <a:lstStyle/>
        <a:p>
          <a:endParaRPr lang="en-US"/>
        </a:p>
      </dgm:t>
    </dgm:pt>
    <dgm:pt modelId="{AC6FD3CB-C7E5-4D44-9E5D-4B50FFEF283E}">
      <dgm:prSet/>
      <dgm:spPr/>
      <dgm:t>
        <a:bodyPr/>
        <a:lstStyle/>
        <a:p>
          <a:r>
            <a:rPr lang="da-DK"/>
            <a:t>Hvilke typer af variable kender I til?</a:t>
          </a:r>
          <a:endParaRPr lang="en-US"/>
        </a:p>
      </dgm:t>
    </dgm:pt>
    <dgm:pt modelId="{7BD8BB8A-8746-4057-84F9-138197728CC3}" type="parTrans" cxnId="{572A1E24-C71A-4BEF-9DDC-C9CAC885EEDD}">
      <dgm:prSet/>
      <dgm:spPr/>
      <dgm:t>
        <a:bodyPr/>
        <a:lstStyle/>
        <a:p>
          <a:endParaRPr lang="en-US"/>
        </a:p>
      </dgm:t>
    </dgm:pt>
    <dgm:pt modelId="{AA040549-786B-46F5-9D61-058869BEA380}" type="sibTrans" cxnId="{572A1E24-C71A-4BEF-9DDC-C9CAC885EEDD}">
      <dgm:prSet/>
      <dgm:spPr/>
      <dgm:t>
        <a:bodyPr/>
        <a:lstStyle/>
        <a:p>
          <a:endParaRPr lang="en-US"/>
        </a:p>
      </dgm:t>
    </dgm:pt>
    <dgm:pt modelId="{DF62EA60-D70D-40CC-8898-AEAD081CD825}" type="pres">
      <dgm:prSet presAssocID="{70E90D9D-B2F3-497C-983B-C389544C17E9}" presName="root" presStyleCnt="0">
        <dgm:presLayoutVars>
          <dgm:dir/>
          <dgm:resizeHandles val="exact"/>
        </dgm:presLayoutVars>
      </dgm:prSet>
      <dgm:spPr/>
    </dgm:pt>
    <dgm:pt modelId="{D6113278-8FE3-402A-A5DD-C8806D787FC6}" type="pres">
      <dgm:prSet presAssocID="{F4C6F330-B5BE-48BD-85AD-E9F0F80BDACD}" presName="compNode" presStyleCnt="0"/>
      <dgm:spPr/>
    </dgm:pt>
    <dgm:pt modelId="{204D6C2C-E897-4690-82C2-B3884C96C17D}" type="pres">
      <dgm:prSet presAssocID="{F4C6F330-B5BE-48BD-85AD-E9F0F80BDACD}" presName="bgRect" presStyleLbl="bgShp" presStyleIdx="0" presStyleCnt="3"/>
      <dgm:spPr/>
    </dgm:pt>
    <dgm:pt modelId="{B46F300E-49D7-408E-9978-F51983634E52}" type="pres">
      <dgm:prSet presAssocID="{F4C6F330-B5BE-48BD-85AD-E9F0F80BDA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"/>
        </a:ext>
      </dgm:extLst>
    </dgm:pt>
    <dgm:pt modelId="{5BA2F435-BCD4-45FF-96BF-B3B85B6B69D5}" type="pres">
      <dgm:prSet presAssocID="{F4C6F330-B5BE-48BD-85AD-E9F0F80BDACD}" presName="spaceRect" presStyleCnt="0"/>
      <dgm:spPr/>
    </dgm:pt>
    <dgm:pt modelId="{184F0967-1479-4DE5-8C91-31BDDB571942}" type="pres">
      <dgm:prSet presAssocID="{F4C6F330-B5BE-48BD-85AD-E9F0F80BDACD}" presName="parTx" presStyleLbl="revTx" presStyleIdx="0" presStyleCnt="3">
        <dgm:presLayoutVars>
          <dgm:chMax val="0"/>
          <dgm:chPref val="0"/>
        </dgm:presLayoutVars>
      </dgm:prSet>
      <dgm:spPr/>
    </dgm:pt>
    <dgm:pt modelId="{D1008EC7-38BC-442B-A9E5-5DFD4B01878C}" type="pres">
      <dgm:prSet presAssocID="{94BBB6C4-6756-4D8F-BB41-5329142C3647}" presName="sibTrans" presStyleCnt="0"/>
      <dgm:spPr/>
    </dgm:pt>
    <dgm:pt modelId="{22B82F84-B9B8-49F4-B456-D5C8493185CC}" type="pres">
      <dgm:prSet presAssocID="{4DA7EB56-EE34-4805-8511-EEAB23F1AA3F}" presName="compNode" presStyleCnt="0"/>
      <dgm:spPr/>
    </dgm:pt>
    <dgm:pt modelId="{D880EEBC-121D-45BA-93B0-7C2E81911E5E}" type="pres">
      <dgm:prSet presAssocID="{4DA7EB56-EE34-4805-8511-EEAB23F1AA3F}" presName="bgRect" presStyleLbl="bgShp" presStyleIdx="1" presStyleCnt="3"/>
      <dgm:spPr/>
    </dgm:pt>
    <dgm:pt modelId="{54B3EE4B-5B2C-47B4-B2E3-2828982F79C3}" type="pres">
      <dgm:prSet presAssocID="{4DA7EB56-EE34-4805-8511-EEAB23F1AA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6DA23A52-3D7E-42CD-8430-23803EE361F3}" type="pres">
      <dgm:prSet presAssocID="{4DA7EB56-EE34-4805-8511-EEAB23F1AA3F}" presName="spaceRect" presStyleCnt="0"/>
      <dgm:spPr/>
    </dgm:pt>
    <dgm:pt modelId="{882353C6-22C7-4817-B202-6E2F687E2483}" type="pres">
      <dgm:prSet presAssocID="{4DA7EB56-EE34-4805-8511-EEAB23F1AA3F}" presName="parTx" presStyleLbl="revTx" presStyleIdx="1" presStyleCnt="3">
        <dgm:presLayoutVars>
          <dgm:chMax val="0"/>
          <dgm:chPref val="0"/>
        </dgm:presLayoutVars>
      </dgm:prSet>
      <dgm:spPr/>
    </dgm:pt>
    <dgm:pt modelId="{028F9D1F-B8ED-437D-806C-4EA6D6BACF35}" type="pres">
      <dgm:prSet presAssocID="{EC6A7EBE-985B-4AB7-8B33-CF2642C71219}" presName="sibTrans" presStyleCnt="0"/>
      <dgm:spPr/>
    </dgm:pt>
    <dgm:pt modelId="{6998CAE6-C8D8-4077-8961-FB5602A7766C}" type="pres">
      <dgm:prSet presAssocID="{AC6FD3CB-C7E5-4D44-9E5D-4B50FFEF283E}" presName="compNode" presStyleCnt="0"/>
      <dgm:spPr/>
    </dgm:pt>
    <dgm:pt modelId="{2B89FB11-BE1A-4382-B13B-512A922A83F5}" type="pres">
      <dgm:prSet presAssocID="{AC6FD3CB-C7E5-4D44-9E5D-4B50FFEF283E}" presName="bgRect" presStyleLbl="bgShp" presStyleIdx="2" presStyleCnt="3"/>
      <dgm:spPr/>
    </dgm:pt>
    <dgm:pt modelId="{9AE653BF-386F-4B23-88EE-BAC3F6601A0C}" type="pres">
      <dgm:prSet presAssocID="{AC6FD3CB-C7E5-4D44-9E5D-4B50FFEF28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ub ud"/>
        </a:ext>
      </dgm:extLst>
    </dgm:pt>
    <dgm:pt modelId="{5B9BE543-90E0-462E-AFC0-243F6313103D}" type="pres">
      <dgm:prSet presAssocID="{AC6FD3CB-C7E5-4D44-9E5D-4B50FFEF283E}" presName="spaceRect" presStyleCnt="0"/>
      <dgm:spPr/>
    </dgm:pt>
    <dgm:pt modelId="{1763A97F-A242-4651-B8C0-99A307E8762C}" type="pres">
      <dgm:prSet presAssocID="{AC6FD3CB-C7E5-4D44-9E5D-4B50FFEF28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B2DE0A-ED97-4A5D-AFDF-C3BC24A45A0A}" type="presOf" srcId="{F4C6F330-B5BE-48BD-85AD-E9F0F80BDACD}" destId="{184F0967-1479-4DE5-8C91-31BDDB571942}" srcOrd="0" destOrd="0" presId="urn:microsoft.com/office/officeart/2018/2/layout/IconVerticalSolidList"/>
    <dgm:cxn modelId="{AF407A0C-7804-4373-B7F0-EB0C3C4D5B51}" type="presOf" srcId="{4DA7EB56-EE34-4805-8511-EEAB23F1AA3F}" destId="{882353C6-22C7-4817-B202-6E2F687E2483}" srcOrd="0" destOrd="0" presId="urn:microsoft.com/office/officeart/2018/2/layout/IconVerticalSolidList"/>
    <dgm:cxn modelId="{572A1E24-C71A-4BEF-9DDC-C9CAC885EEDD}" srcId="{70E90D9D-B2F3-497C-983B-C389544C17E9}" destId="{AC6FD3CB-C7E5-4D44-9E5D-4B50FFEF283E}" srcOrd="2" destOrd="0" parTransId="{7BD8BB8A-8746-4057-84F9-138197728CC3}" sibTransId="{AA040549-786B-46F5-9D61-058869BEA380}"/>
    <dgm:cxn modelId="{74F4DB48-7816-4943-BAAE-97563400566F}" srcId="{70E90D9D-B2F3-497C-983B-C389544C17E9}" destId="{4DA7EB56-EE34-4805-8511-EEAB23F1AA3F}" srcOrd="1" destOrd="0" parTransId="{E58E4419-9FA3-456D-B305-458002940F0E}" sibTransId="{EC6A7EBE-985B-4AB7-8B33-CF2642C71219}"/>
    <dgm:cxn modelId="{184BC2B9-EFDF-4A66-BBDB-7EA2DAE9C599}" type="presOf" srcId="{70E90D9D-B2F3-497C-983B-C389544C17E9}" destId="{DF62EA60-D70D-40CC-8898-AEAD081CD825}" srcOrd="0" destOrd="0" presId="urn:microsoft.com/office/officeart/2018/2/layout/IconVerticalSolidList"/>
    <dgm:cxn modelId="{3954A3DB-939B-45AE-ACAD-FA8C9EC314A3}" srcId="{70E90D9D-B2F3-497C-983B-C389544C17E9}" destId="{F4C6F330-B5BE-48BD-85AD-E9F0F80BDACD}" srcOrd="0" destOrd="0" parTransId="{BBC9D042-E0EA-4D1F-A550-CA646C5A999A}" sibTransId="{94BBB6C4-6756-4D8F-BB41-5329142C3647}"/>
    <dgm:cxn modelId="{E50BC2E4-781A-4EFC-84E8-341303E2204E}" type="presOf" srcId="{AC6FD3CB-C7E5-4D44-9E5D-4B50FFEF283E}" destId="{1763A97F-A242-4651-B8C0-99A307E8762C}" srcOrd="0" destOrd="0" presId="urn:microsoft.com/office/officeart/2018/2/layout/IconVerticalSolidList"/>
    <dgm:cxn modelId="{F5C39ED5-0B8C-44AF-9E5B-B6959656E26F}" type="presParOf" srcId="{DF62EA60-D70D-40CC-8898-AEAD081CD825}" destId="{D6113278-8FE3-402A-A5DD-C8806D787FC6}" srcOrd="0" destOrd="0" presId="urn:microsoft.com/office/officeart/2018/2/layout/IconVerticalSolidList"/>
    <dgm:cxn modelId="{E043B401-946A-45AE-8157-2DBC21FA0B94}" type="presParOf" srcId="{D6113278-8FE3-402A-A5DD-C8806D787FC6}" destId="{204D6C2C-E897-4690-82C2-B3884C96C17D}" srcOrd="0" destOrd="0" presId="urn:microsoft.com/office/officeart/2018/2/layout/IconVerticalSolidList"/>
    <dgm:cxn modelId="{6EA0F2E5-55B8-4F96-AC87-5AA0BA86EEEB}" type="presParOf" srcId="{D6113278-8FE3-402A-A5DD-C8806D787FC6}" destId="{B46F300E-49D7-408E-9978-F51983634E52}" srcOrd="1" destOrd="0" presId="urn:microsoft.com/office/officeart/2018/2/layout/IconVerticalSolidList"/>
    <dgm:cxn modelId="{CDF7783D-B923-45ED-BC81-A7367FAC35C9}" type="presParOf" srcId="{D6113278-8FE3-402A-A5DD-C8806D787FC6}" destId="{5BA2F435-BCD4-45FF-96BF-B3B85B6B69D5}" srcOrd="2" destOrd="0" presId="urn:microsoft.com/office/officeart/2018/2/layout/IconVerticalSolidList"/>
    <dgm:cxn modelId="{3DF98FFD-BA89-4C04-8671-17EC650C405C}" type="presParOf" srcId="{D6113278-8FE3-402A-A5DD-C8806D787FC6}" destId="{184F0967-1479-4DE5-8C91-31BDDB571942}" srcOrd="3" destOrd="0" presId="urn:microsoft.com/office/officeart/2018/2/layout/IconVerticalSolidList"/>
    <dgm:cxn modelId="{162A15F0-D62B-4038-B96C-2B5A3FC453F8}" type="presParOf" srcId="{DF62EA60-D70D-40CC-8898-AEAD081CD825}" destId="{D1008EC7-38BC-442B-A9E5-5DFD4B01878C}" srcOrd="1" destOrd="0" presId="urn:microsoft.com/office/officeart/2018/2/layout/IconVerticalSolidList"/>
    <dgm:cxn modelId="{62713C2F-D318-44D0-9601-6E0A25DB5E1E}" type="presParOf" srcId="{DF62EA60-D70D-40CC-8898-AEAD081CD825}" destId="{22B82F84-B9B8-49F4-B456-D5C8493185CC}" srcOrd="2" destOrd="0" presId="urn:microsoft.com/office/officeart/2018/2/layout/IconVerticalSolidList"/>
    <dgm:cxn modelId="{553126C8-9AA3-4BFC-9A50-8C33C8A0D0BF}" type="presParOf" srcId="{22B82F84-B9B8-49F4-B456-D5C8493185CC}" destId="{D880EEBC-121D-45BA-93B0-7C2E81911E5E}" srcOrd="0" destOrd="0" presId="urn:microsoft.com/office/officeart/2018/2/layout/IconVerticalSolidList"/>
    <dgm:cxn modelId="{6503ADB0-C348-43A5-BCC7-4CF20EC0BEDB}" type="presParOf" srcId="{22B82F84-B9B8-49F4-B456-D5C8493185CC}" destId="{54B3EE4B-5B2C-47B4-B2E3-2828982F79C3}" srcOrd="1" destOrd="0" presId="urn:microsoft.com/office/officeart/2018/2/layout/IconVerticalSolidList"/>
    <dgm:cxn modelId="{408EDF3A-DA5F-4F11-881A-2A122F5D3F71}" type="presParOf" srcId="{22B82F84-B9B8-49F4-B456-D5C8493185CC}" destId="{6DA23A52-3D7E-42CD-8430-23803EE361F3}" srcOrd="2" destOrd="0" presId="urn:microsoft.com/office/officeart/2018/2/layout/IconVerticalSolidList"/>
    <dgm:cxn modelId="{C45BC01D-A2F0-4789-A66C-0D6E4B6D7301}" type="presParOf" srcId="{22B82F84-B9B8-49F4-B456-D5C8493185CC}" destId="{882353C6-22C7-4817-B202-6E2F687E2483}" srcOrd="3" destOrd="0" presId="urn:microsoft.com/office/officeart/2018/2/layout/IconVerticalSolidList"/>
    <dgm:cxn modelId="{03F31E41-D395-4492-82B0-53F21A2E2AB5}" type="presParOf" srcId="{DF62EA60-D70D-40CC-8898-AEAD081CD825}" destId="{028F9D1F-B8ED-437D-806C-4EA6D6BACF35}" srcOrd="3" destOrd="0" presId="urn:microsoft.com/office/officeart/2018/2/layout/IconVerticalSolidList"/>
    <dgm:cxn modelId="{C40D6EFF-91C1-48C9-B4AE-FD5021B13AF0}" type="presParOf" srcId="{DF62EA60-D70D-40CC-8898-AEAD081CD825}" destId="{6998CAE6-C8D8-4077-8961-FB5602A7766C}" srcOrd="4" destOrd="0" presId="urn:microsoft.com/office/officeart/2018/2/layout/IconVerticalSolidList"/>
    <dgm:cxn modelId="{F5B20E52-77CF-4C6F-B0AF-424AE7ECF1EC}" type="presParOf" srcId="{6998CAE6-C8D8-4077-8961-FB5602A7766C}" destId="{2B89FB11-BE1A-4382-B13B-512A922A83F5}" srcOrd="0" destOrd="0" presId="urn:microsoft.com/office/officeart/2018/2/layout/IconVerticalSolidList"/>
    <dgm:cxn modelId="{F3B7B411-FEE3-4F54-8DF3-E04E05628852}" type="presParOf" srcId="{6998CAE6-C8D8-4077-8961-FB5602A7766C}" destId="{9AE653BF-386F-4B23-88EE-BAC3F6601A0C}" srcOrd="1" destOrd="0" presId="urn:microsoft.com/office/officeart/2018/2/layout/IconVerticalSolidList"/>
    <dgm:cxn modelId="{FFC0DBB6-476A-45CF-BBA6-1B26084F4EE5}" type="presParOf" srcId="{6998CAE6-C8D8-4077-8961-FB5602A7766C}" destId="{5B9BE543-90E0-462E-AFC0-243F6313103D}" srcOrd="2" destOrd="0" presId="urn:microsoft.com/office/officeart/2018/2/layout/IconVerticalSolidList"/>
    <dgm:cxn modelId="{B4ACFF2C-CFED-4120-865A-BCECE056BBE7}" type="presParOf" srcId="{6998CAE6-C8D8-4077-8961-FB5602A7766C}" destId="{1763A97F-A242-4651-B8C0-99A307E876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da-DK" dirty="0"/>
            <a:t>Lav en multiple lineær regression i R for den årlige realvækst i forbruget og de 5 underspørgsmål fra </a:t>
          </a:r>
          <a:r>
            <a:rPr lang="da-DK" dirty="0" err="1"/>
            <a:t>DST’s</a:t>
          </a:r>
          <a:r>
            <a:rPr lang="da-DK" dirty="0"/>
            <a:t> forbrugertillidsindikator. Begge serier skal være for perioden 1. kvartal 2000 til og med 2. kvartal </a:t>
          </a:r>
          <a:r>
            <a:rPr lang="da-DK" dirty="0">
              <a:latin typeface="Consolas" panose="020B0609020204030204"/>
            </a:rPr>
            <a:t>2022</a:t>
          </a:r>
          <a:r>
            <a:rPr lang="da-DK" dirty="0"/>
            <a:t>.</a:t>
          </a:r>
          <a:endParaRPr lang="en-US" dirty="0"/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29833048-8B6C-49B7-B6FF-71C65F3C5EB0}">
      <dgm:prSet/>
      <dgm:spPr/>
      <dgm:t>
        <a:bodyPr/>
        <a:lstStyle/>
        <a:p>
          <a:r>
            <a:rPr lang="da-DK" dirty="0"/>
            <a:t>Overvej koefficienterne i jeres resultater. (Hint: Skriv op, hvad den enkelte koefficient analytisk viser.)</a:t>
          </a:r>
          <a:endParaRPr lang="en-US" dirty="0"/>
        </a:p>
      </dgm:t>
    </dgm:pt>
    <dgm:pt modelId="{E132B00A-3AFB-4AC4-BA5F-BBA04D6DBF71}" type="parTrans" cxnId="{332ED146-A8F0-49E0-BD2F-4BB89820ED2A}">
      <dgm:prSet/>
      <dgm:spPr/>
      <dgm:t>
        <a:bodyPr/>
        <a:lstStyle/>
        <a:p>
          <a:endParaRPr lang="da-DK"/>
        </a:p>
      </dgm:t>
    </dgm:pt>
    <dgm:pt modelId="{B867BB31-20F3-4B8C-965D-414A85A94F1F}" type="sibTrans" cxnId="{332ED146-A8F0-49E0-BD2F-4BB89820ED2A}">
      <dgm:prSet/>
      <dgm:spPr/>
      <dgm:t>
        <a:bodyPr/>
        <a:lstStyle/>
        <a:p>
          <a:endParaRPr lang="da-DK"/>
        </a:p>
      </dgm:t>
    </dgm:pt>
    <dgm:pt modelId="{0AB6B19F-AB54-4747-8CA5-40DDCB0269B9}">
      <dgm:prSet/>
      <dgm:spPr/>
      <dgm:t>
        <a:bodyPr/>
        <a:lstStyle/>
        <a:p>
          <a:pPr>
            <a:buFont typeface="+mj-lt"/>
            <a:buAutoNum type="arabicPeriod"/>
          </a:pPr>
          <a:r>
            <a:rPr lang="da-DK" dirty="0"/>
            <a:t>Forklar jeres x-variable. Heriblandt skal I komme ind på, hvad den enkelte variable betyder, hvilke værdier den kan tage og om I overhovedet mener den kan have effekt på forbruget.</a:t>
          </a:r>
        </a:p>
      </dgm:t>
    </dgm:pt>
    <dgm:pt modelId="{638D70EC-7A7C-472C-9B21-B00D5EA4237E}" type="parTrans" cxnId="{393951D8-31DF-4735-87DD-7A746CE4B6C2}">
      <dgm:prSet/>
      <dgm:spPr/>
      <dgm:t>
        <a:bodyPr/>
        <a:lstStyle/>
        <a:p>
          <a:endParaRPr lang="da-DK"/>
        </a:p>
      </dgm:t>
    </dgm:pt>
    <dgm:pt modelId="{FD7E87FA-BC19-4787-A304-5431A1941C6D}" type="sibTrans" cxnId="{393951D8-31DF-4735-87DD-7A746CE4B6C2}">
      <dgm:prSet/>
      <dgm:spPr/>
      <dgm:t>
        <a:bodyPr/>
        <a:lstStyle/>
        <a:p>
          <a:endParaRPr lang="da-DK"/>
        </a:p>
      </dgm:t>
    </dgm:pt>
    <dgm:pt modelId="{325A4A3A-47EB-4EB7-AF8C-BA23D57A2AAF}">
      <dgm:prSet/>
      <dgm:spPr/>
      <dgm:t>
        <a:bodyPr/>
        <a:lstStyle/>
        <a:p>
          <a:pPr>
            <a:buFont typeface="+mj-lt"/>
            <a:buAutoNum type="arabicPeriod"/>
          </a:pPr>
          <a:r>
            <a:rPr lang="da-DK" dirty="0"/>
            <a:t>Optimér jeres model ved at overveje jeres x-variable.</a:t>
          </a:r>
        </a:p>
      </dgm:t>
    </dgm:pt>
    <dgm:pt modelId="{C90CE4AA-62EE-4EFB-A8CE-30B4B268A10E}" type="parTrans" cxnId="{54018F66-8D7E-4D82-9D45-EB941749589F}">
      <dgm:prSet/>
      <dgm:spPr/>
      <dgm:t>
        <a:bodyPr/>
        <a:lstStyle/>
        <a:p>
          <a:endParaRPr lang="da-DK"/>
        </a:p>
      </dgm:t>
    </dgm:pt>
    <dgm:pt modelId="{EF37CE94-6D06-4E28-B3A2-F36B4152155D}" type="sibTrans" cxnId="{54018F66-8D7E-4D82-9D45-EB941749589F}">
      <dgm:prSet/>
      <dgm:spPr/>
      <dgm:t>
        <a:bodyPr/>
        <a:lstStyle/>
        <a:p>
          <a:endParaRPr lang="da-DK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4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4"/>
      <dgm:spPr/>
    </dgm:pt>
    <dgm:pt modelId="{8346C6E1-84C0-45EB-989C-B75665CDACB1}" type="pres">
      <dgm:prSet presAssocID="{781F61AA-13E0-4854-9B3E-5367176F5923}" presName="vert1" presStyleCnt="0"/>
      <dgm:spPr/>
    </dgm:pt>
    <dgm:pt modelId="{D32ECD18-0331-4E86-8709-3925E5BBE926}" type="pres">
      <dgm:prSet presAssocID="{29833048-8B6C-49B7-B6FF-71C65F3C5EB0}" presName="thickLine" presStyleLbl="alignNode1" presStyleIdx="1" presStyleCnt="4"/>
      <dgm:spPr/>
    </dgm:pt>
    <dgm:pt modelId="{347DB638-ED38-4BF6-A1CF-768790C3D664}" type="pres">
      <dgm:prSet presAssocID="{29833048-8B6C-49B7-B6FF-71C65F3C5EB0}" presName="horz1" presStyleCnt="0"/>
      <dgm:spPr/>
    </dgm:pt>
    <dgm:pt modelId="{31A8F5AC-3ABC-4175-A5AC-1D98120B7C13}" type="pres">
      <dgm:prSet presAssocID="{29833048-8B6C-49B7-B6FF-71C65F3C5EB0}" presName="tx1" presStyleLbl="revTx" presStyleIdx="1" presStyleCnt="4"/>
      <dgm:spPr/>
    </dgm:pt>
    <dgm:pt modelId="{BE7100E1-8815-48B5-A1D6-9E9B4D763B46}" type="pres">
      <dgm:prSet presAssocID="{29833048-8B6C-49B7-B6FF-71C65F3C5EB0}" presName="vert1" presStyleCnt="0"/>
      <dgm:spPr/>
    </dgm:pt>
    <dgm:pt modelId="{AB05005E-7FA9-414A-8393-563354FA1D40}" type="pres">
      <dgm:prSet presAssocID="{0AB6B19F-AB54-4747-8CA5-40DDCB0269B9}" presName="thickLine" presStyleLbl="alignNode1" presStyleIdx="2" presStyleCnt="4"/>
      <dgm:spPr/>
    </dgm:pt>
    <dgm:pt modelId="{43BC3EFC-74DC-45AA-8721-C7307158CA43}" type="pres">
      <dgm:prSet presAssocID="{0AB6B19F-AB54-4747-8CA5-40DDCB0269B9}" presName="horz1" presStyleCnt="0"/>
      <dgm:spPr/>
    </dgm:pt>
    <dgm:pt modelId="{27F5BAED-4DF8-48D5-9F26-A67A02786676}" type="pres">
      <dgm:prSet presAssocID="{0AB6B19F-AB54-4747-8CA5-40DDCB0269B9}" presName="tx1" presStyleLbl="revTx" presStyleIdx="2" presStyleCnt="4"/>
      <dgm:spPr/>
    </dgm:pt>
    <dgm:pt modelId="{F37DF3A0-416E-4134-A972-C69EA6EEA246}" type="pres">
      <dgm:prSet presAssocID="{0AB6B19F-AB54-4747-8CA5-40DDCB0269B9}" presName="vert1" presStyleCnt="0"/>
      <dgm:spPr/>
    </dgm:pt>
    <dgm:pt modelId="{6EB056BD-CD63-49A7-BEF8-2E3B0F37FE78}" type="pres">
      <dgm:prSet presAssocID="{325A4A3A-47EB-4EB7-AF8C-BA23D57A2AAF}" presName="thickLine" presStyleLbl="alignNode1" presStyleIdx="3" presStyleCnt="4"/>
      <dgm:spPr/>
    </dgm:pt>
    <dgm:pt modelId="{C4AAD911-459D-44D4-8FD9-FFB92D24486E}" type="pres">
      <dgm:prSet presAssocID="{325A4A3A-47EB-4EB7-AF8C-BA23D57A2AAF}" presName="horz1" presStyleCnt="0"/>
      <dgm:spPr/>
    </dgm:pt>
    <dgm:pt modelId="{9E2D0018-AFB8-49E2-BDE9-937042E9CCD0}" type="pres">
      <dgm:prSet presAssocID="{325A4A3A-47EB-4EB7-AF8C-BA23D57A2AAF}" presName="tx1" presStyleLbl="revTx" presStyleIdx="3" presStyleCnt="4"/>
      <dgm:spPr/>
    </dgm:pt>
    <dgm:pt modelId="{CB000BD4-D8BA-4807-87AD-5C07F2FAF536}" type="pres">
      <dgm:prSet presAssocID="{325A4A3A-47EB-4EB7-AF8C-BA23D57A2AAF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1606542-BA1F-4A8E-B538-40656AC8845B}" type="presOf" srcId="{29833048-8B6C-49B7-B6FF-71C65F3C5EB0}" destId="{31A8F5AC-3ABC-4175-A5AC-1D98120B7C13}" srcOrd="0" destOrd="0" presId="urn:microsoft.com/office/officeart/2008/layout/LinedList"/>
    <dgm:cxn modelId="{54018F66-8D7E-4D82-9D45-EB941749589F}" srcId="{BC3D696B-292A-48F6-AD11-27BF5CDA5C6D}" destId="{325A4A3A-47EB-4EB7-AF8C-BA23D57A2AAF}" srcOrd="3" destOrd="0" parTransId="{C90CE4AA-62EE-4EFB-A8CE-30B4B268A10E}" sibTransId="{EF37CE94-6D06-4E28-B3A2-F36B4152155D}"/>
    <dgm:cxn modelId="{332ED146-A8F0-49E0-BD2F-4BB89820ED2A}" srcId="{BC3D696B-292A-48F6-AD11-27BF5CDA5C6D}" destId="{29833048-8B6C-49B7-B6FF-71C65F3C5EB0}" srcOrd="1" destOrd="0" parTransId="{E132B00A-3AFB-4AC4-BA5F-BBA04D6DBF71}" sibTransId="{B867BB31-20F3-4B8C-965D-414A85A94F1F}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E9FB0AA9-1D72-4FF4-A2B5-C4B9CBA35041}" type="presOf" srcId="{0AB6B19F-AB54-4747-8CA5-40DDCB0269B9}" destId="{27F5BAED-4DF8-48D5-9F26-A67A02786676}" srcOrd="0" destOrd="0" presId="urn:microsoft.com/office/officeart/2008/layout/LinedList"/>
    <dgm:cxn modelId="{BC46C5B7-79C1-4963-8E23-EA0A8A2C2F57}" type="presOf" srcId="{325A4A3A-47EB-4EB7-AF8C-BA23D57A2AAF}" destId="{9E2D0018-AFB8-49E2-BDE9-937042E9CCD0}" srcOrd="0" destOrd="0" presId="urn:microsoft.com/office/officeart/2008/layout/LinedList"/>
    <dgm:cxn modelId="{393951D8-31DF-4735-87DD-7A746CE4B6C2}" srcId="{BC3D696B-292A-48F6-AD11-27BF5CDA5C6D}" destId="{0AB6B19F-AB54-4747-8CA5-40DDCB0269B9}" srcOrd="2" destOrd="0" parTransId="{638D70EC-7A7C-472C-9B21-B00D5EA4237E}" sibTransId="{FD7E87FA-BC19-4787-A304-5431A1941C6D}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31A39202-7BFD-4B82-9DC2-82D5BF26D0CB}" type="presParOf" srcId="{AE575E62-8291-4101-A780-73109BED636E}" destId="{D32ECD18-0331-4E86-8709-3925E5BBE926}" srcOrd="2" destOrd="0" presId="urn:microsoft.com/office/officeart/2008/layout/LinedList"/>
    <dgm:cxn modelId="{6645B48A-23A4-44E4-8AAE-DB95C43A843D}" type="presParOf" srcId="{AE575E62-8291-4101-A780-73109BED636E}" destId="{347DB638-ED38-4BF6-A1CF-768790C3D664}" srcOrd="3" destOrd="0" presId="urn:microsoft.com/office/officeart/2008/layout/LinedList"/>
    <dgm:cxn modelId="{8EFF0228-FBA2-459F-8715-9B8F31912659}" type="presParOf" srcId="{347DB638-ED38-4BF6-A1CF-768790C3D664}" destId="{31A8F5AC-3ABC-4175-A5AC-1D98120B7C13}" srcOrd="0" destOrd="0" presId="urn:microsoft.com/office/officeart/2008/layout/LinedList"/>
    <dgm:cxn modelId="{3F4834CC-F017-46DF-B135-C98AF4021170}" type="presParOf" srcId="{347DB638-ED38-4BF6-A1CF-768790C3D664}" destId="{BE7100E1-8815-48B5-A1D6-9E9B4D763B46}" srcOrd="1" destOrd="0" presId="urn:microsoft.com/office/officeart/2008/layout/LinedList"/>
    <dgm:cxn modelId="{7662C991-0C3B-42B2-A887-23B9CD5CEBEB}" type="presParOf" srcId="{AE575E62-8291-4101-A780-73109BED636E}" destId="{AB05005E-7FA9-414A-8393-563354FA1D40}" srcOrd="4" destOrd="0" presId="urn:microsoft.com/office/officeart/2008/layout/LinedList"/>
    <dgm:cxn modelId="{EE48AC43-43A6-4521-A76D-36C29BE1B515}" type="presParOf" srcId="{AE575E62-8291-4101-A780-73109BED636E}" destId="{43BC3EFC-74DC-45AA-8721-C7307158CA43}" srcOrd="5" destOrd="0" presId="urn:microsoft.com/office/officeart/2008/layout/LinedList"/>
    <dgm:cxn modelId="{DC91B36D-BD93-4433-9427-8D1CAC20B93C}" type="presParOf" srcId="{43BC3EFC-74DC-45AA-8721-C7307158CA43}" destId="{27F5BAED-4DF8-48D5-9F26-A67A02786676}" srcOrd="0" destOrd="0" presId="urn:microsoft.com/office/officeart/2008/layout/LinedList"/>
    <dgm:cxn modelId="{80974F68-3C61-4E21-8DB1-C28767531209}" type="presParOf" srcId="{43BC3EFC-74DC-45AA-8721-C7307158CA43}" destId="{F37DF3A0-416E-4134-A972-C69EA6EEA246}" srcOrd="1" destOrd="0" presId="urn:microsoft.com/office/officeart/2008/layout/LinedList"/>
    <dgm:cxn modelId="{D1E39DB0-046E-4CA9-888D-829F8D86BDC4}" type="presParOf" srcId="{AE575E62-8291-4101-A780-73109BED636E}" destId="{6EB056BD-CD63-49A7-BEF8-2E3B0F37FE78}" srcOrd="6" destOrd="0" presId="urn:microsoft.com/office/officeart/2008/layout/LinedList"/>
    <dgm:cxn modelId="{642B80B6-A68B-482F-A57A-6B0FDAACAC0C}" type="presParOf" srcId="{AE575E62-8291-4101-A780-73109BED636E}" destId="{C4AAD911-459D-44D4-8FD9-FFB92D24486E}" srcOrd="7" destOrd="0" presId="urn:microsoft.com/office/officeart/2008/layout/LinedList"/>
    <dgm:cxn modelId="{B2CF3DE3-33B9-420E-9A87-5296E9B9491F}" type="presParOf" srcId="{C4AAD911-459D-44D4-8FD9-FFB92D24486E}" destId="{9E2D0018-AFB8-49E2-BDE9-937042E9CCD0}" srcOrd="0" destOrd="0" presId="urn:microsoft.com/office/officeart/2008/layout/LinedList"/>
    <dgm:cxn modelId="{B11A8552-DD1A-48E8-BE7A-DFE999FD1793}" type="presParOf" srcId="{C4AAD911-459D-44D4-8FD9-FFB92D24486E}" destId="{CB000BD4-D8BA-4807-87AD-5C07F2FAF5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DD668D-A68A-43E0-8AF8-0C0CD5B468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7F28C9-D4B1-48D3-B911-29BBB478BD84}">
      <dgm:prSet/>
      <dgm:spPr/>
      <dgm:t>
        <a:bodyPr/>
        <a:lstStyle/>
        <a:p>
          <a:r>
            <a:rPr lang="da-DK"/>
            <a:t>Ikke lineær respons variable</a:t>
          </a:r>
          <a:endParaRPr lang="en-US"/>
        </a:p>
      </dgm:t>
    </dgm:pt>
    <dgm:pt modelId="{33ED99EE-AE7B-4BEC-A61D-099D71CF2F9F}" type="parTrans" cxnId="{9D40E280-A91C-4A54-95CB-E81A3CCEEB08}">
      <dgm:prSet/>
      <dgm:spPr/>
      <dgm:t>
        <a:bodyPr/>
        <a:lstStyle/>
        <a:p>
          <a:endParaRPr lang="en-US"/>
        </a:p>
      </dgm:t>
    </dgm:pt>
    <dgm:pt modelId="{EC72340F-24FC-4644-93AC-42BF4000C7AC}" type="sibTrans" cxnId="{9D40E280-A91C-4A54-95CB-E81A3CCEEB08}">
      <dgm:prSet/>
      <dgm:spPr/>
      <dgm:t>
        <a:bodyPr/>
        <a:lstStyle/>
        <a:p>
          <a:endParaRPr lang="en-US"/>
        </a:p>
      </dgm:t>
    </dgm:pt>
    <dgm:pt modelId="{6DC19D3A-9C44-43E8-BB07-78E855EB0FCF}">
      <dgm:prSet/>
      <dgm:spPr/>
      <dgm:t>
        <a:bodyPr/>
        <a:lstStyle/>
        <a:p>
          <a:r>
            <a:rPr lang="da-DK"/>
            <a:t>Korrelation i fejlledene</a:t>
          </a:r>
          <a:endParaRPr lang="en-US"/>
        </a:p>
      </dgm:t>
    </dgm:pt>
    <dgm:pt modelId="{FF2CF093-5EA8-4011-9488-941E2FEBA54B}" type="parTrans" cxnId="{F5B94A7C-E798-460F-B020-2A0F62CFAA36}">
      <dgm:prSet/>
      <dgm:spPr/>
      <dgm:t>
        <a:bodyPr/>
        <a:lstStyle/>
        <a:p>
          <a:endParaRPr lang="en-US"/>
        </a:p>
      </dgm:t>
    </dgm:pt>
    <dgm:pt modelId="{D2118CEA-36CA-46C2-B81E-3CBFF9E8918E}" type="sibTrans" cxnId="{F5B94A7C-E798-460F-B020-2A0F62CFAA36}">
      <dgm:prSet/>
      <dgm:spPr/>
      <dgm:t>
        <a:bodyPr/>
        <a:lstStyle/>
        <a:p>
          <a:endParaRPr lang="en-US"/>
        </a:p>
      </dgm:t>
    </dgm:pt>
    <dgm:pt modelId="{60DC1FFE-C8C5-40ED-81CA-1F112481B536}">
      <dgm:prSet/>
      <dgm:spPr/>
      <dgm:t>
        <a:bodyPr/>
        <a:lstStyle/>
        <a:p>
          <a:r>
            <a:rPr lang="da-DK"/>
            <a:t>Ikke konstant varians i fejlledene</a:t>
          </a:r>
          <a:endParaRPr lang="en-US"/>
        </a:p>
      </dgm:t>
    </dgm:pt>
    <dgm:pt modelId="{DAD01F6E-151F-4F14-B11E-C2F29AC4ADAD}" type="parTrans" cxnId="{1D2D2468-C90A-444A-94B9-580F0F3ADF8C}">
      <dgm:prSet/>
      <dgm:spPr/>
      <dgm:t>
        <a:bodyPr/>
        <a:lstStyle/>
        <a:p>
          <a:endParaRPr lang="en-US"/>
        </a:p>
      </dgm:t>
    </dgm:pt>
    <dgm:pt modelId="{667DA97E-79E3-4391-9A1F-35EF7168EB90}" type="sibTrans" cxnId="{1D2D2468-C90A-444A-94B9-580F0F3ADF8C}">
      <dgm:prSet/>
      <dgm:spPr/>
      <dgm:t>
        <a:bodyPr/>
        <a:lstStyle/>
        <a:p>
          <a:endParaRPr lang="en-US"/>
        </a:p>
      </dgm:t>
    </dgm:pt>
    <dgm:pt modelId="{AEDC9B2A-4FFE-4C07-B2F2-464CA02D7DFF}">
      <dgm:prSet/>
      <dgm:spPr/>
      <dgm:t>
        <a:bodyPr/>
        <a:lstStyle/>
        <a:p>
          <a:r>
            <a:rPr lang="da-DK"/>
            <a:t>Outliers – tager y nogle usædvanlige værdier</a:t>
          </a:r>
          <a:endParaRPr lang="en-US"/>
        </a:p>
      </dgm:t>
    </dgm:pt>
    <dgm:pt modelId="{4602DA24-25BE-4F6E-8806-F71BD1198D90}" type="parTrans" cxnId="{D8B6C94D-938A-45F0-8F5F-CBB6FE629364}">
      <dgm:prSet/>
      <dgm:spPr/>
      <dgm:t>
        <a:bodyPr/>
        <a:lstStyle/>
        <a:p>
          <a:endParaRPr lang="en-US"/>
        </a:p>
      </dgm:t>
    </dgm:pt>
    <dgm:pt modelId="{7C38CF50-C90F-4032-821E-CC6AD68EAD88}" type="sibTrans" cxnId="{D8B6C94D-938A-45F0-8F5F-CBB6FE629364}">
      <dgm:prSet/>
      <dgm:spPr/>
      <dgm:t>
        <a:bodyPr/>
        <a:lstStyle/>
        <a:p>
          <a:endParaRPr lang="en-US"/>
        </a:p>
      </dgm:t>
    </dgm:pt>
    <dgm:pt modelId="{0B2DCAF5-FD55-4EA7-B1AB-61AD70E9EF39}">
      <dgm:prSet/>
      <dgm:spPr/>
      <dgm:t>
        <a:bodyPr/>
        <a:lstStyle/>
        <a:p>
          <a:r>
            <a:rPr lang="da-DK"/>
            <a:t>Usædvanlige værdier for x</a:t>
          </a:r>
          <a:endParaRPr lang="en-US"/>
        </a:p>
      </dgm:t>
    </dgm:pt>
    <dgm:pt modelId="{EE41B0DC-AA33-4DEB-B80C-D7628FE30CC7}" type="parTrans" cxnId="{9F21BB0F-76E5-4C5D-8177-1A90D9C9A2C9}">
      <dgm:prSet/>
      <dgm:spPr/>
      <dgm:t>
        <a:bodyPr/>
        <a:lstStyle/>
        <a:p>
          <a:endParaRPr lang="en-US"/>
        </a:p>
      </dgm:t>
    </dgm:pt>
    <dgm:pt modelId="{971F670F-0B1F-4DF0-B4F1-424DAD287D7F}" type="sibTrans" cxnId="{9F21BB0F-76E5-4C5D-8177-1A90D9C9A2C9}">
      <dgm:prSet/>
      <dgm:spPr/>
      <dgm:t>
        <a:bodyPr/>
        <a:lstStyle/>
        <a:p>
          <a:endParaRPr lang="en-US"/>
        </a:p>
      </dgm:t>
    </dgm:pt>
    <dgm:pt modelId="{6CB39554-2F50-4F2F-BA13-C7E6C3DC3DEC}">
      <dgm:prSet/>
      <dgm:spPr/>
      <dgm:t>
        <a:bodyPr/>
        <a:lstStyle/>
        <a:p>
          <a:r>
            <a:rPr lang="da-DK"/>
            <a:t>Multikolinaritet</a:t>
          </a:r>
          <a:endParaRPr lang="en-US"/>
        </a:p>
      </dgm:t>
    </dgm:pt>
    <dgm:pt modelId="{571B6243-5AFF-440B-8AB8-3DA1C56EF2C1}" type="parTrans" cxnId="{2527B956-A257-4A77-8498-C3270149C523}">
      <dgm:prSet/>
      <dgm:spPr/>
      <dgm:t>
        <a:bodyPr/>
        <a:lstStyle/>
        <a:p>
          <a:endParaRPr lang="en-US"/>
        </a:p>
      </dgm:t>
    </dgm:pt>
    <dgm:pt modelId="{03CB9986-2076-48FF-BF42-DE0348C1B798}" type="sibTrans" cxnId="{2527B956-A257-4A77-8498-C3270149C523}">
      <dgm:prSet/>
      <dgm:spPr/>
      <dgm:t>
        <a:bodyPr/>
        <a:lstStyle/>
        <a:p>
          <a:endParaRPr lang="en-US"/>
        </a:p>
      </dgm:t>
    </dgm:pt>
    <dgm:pt modelId="{203ABA08-3780-4FF6-99FF-089D2ECC4843}" type="pres">
      <dgm:prSet presAssocID="{CADD668D-A68A-43E0-8AF8-0C0CD5B46843}" presName="linear" presStyleCnt="0">
        <dgm:presLayoutVars>
          <dgm:animLvl val="lvl"/>
          <dgm:resizeHandles val="exact"/>
        </dgm:presLayoutVars>
      </dgm:prSet>
      <dgm:spPr/>
    </dgm:pt>
    <dgm:pt modelId="{61673865-BA3B-47E1-B1B9-8C66677CA1EE}" type="pres">
      <dgm:prSet presAssocID="{787F28C9-D4B1-48D3-B911-29BBB478BD8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B36CE4A-85A1-4B93-8E47-4255EAF06967}" type="pres">
      <dgm:prSet presAssocID="{EC72340F-24FC-4644-93AC-42BF4000C7AC}" presName="spacer" presStyleCnt="0"/>
      <dgm:spPr/>
    </dgm:pt>
    <dgm:pt modelId="{79F0EEC1-C0A6-4D4B-8138-828BF6224E4D}" type="pres">
      <dgm:prSet presAssocID="{6DC19D3A-9C44-43E8-BB07-78E855EB0FC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7A1DCC7-EE49-4C29-BAE2-FCFE0083DA90}" type="pres">
      <dgm:prSet presAssocID="{D2118CEA-36CA-46C2-B81E-3CBFF9E8918E}" presName="spacer" presStyleCnt="0"/>
      <dgm:spPr/>
    </dgm:pt>
    <dgm:pt modelId="{AB3DD749-ACEF-4DE5-8074-34587F60123C}" type="pres">
      <dgm:prSet presAssocID="{60DC1FFE-C8C5-40ED-81CA-1F112481B53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24FE502-593C-454D-A5A1-E889CB4CB578}" type="pres">
      <dgm:prSet presAssocID="{667DA97E-79E3-4391-9A1F-35EF7168EB90}" presName="spacer" presStyleCnt="0"/>
      <dgm:spPr/>
    </dgm:pt>
    <dgm:pt modelId="{4A805A63-971A-4901-8A00-E9EDB24BF2A0}" type="pres">
      <dgm:prSet presAssocID="{AEDC9B2A-4FFE-4C07-B2F2-464CA02D7DF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1D63278-A525-40CE-8BE5-A8ECDE5F0511}" type="pres">
      <dgm:prSet presAssocID="{7C38CF50-C90F-4032-821E-CC6AD68EAD88}" presName="spacer" presStyleCnt="0"/>
      <dgm:spPr/>
    </dgm:pt>
    <dgm:pt modelId="{61BF5E62-724D-491F-B9EA-C81367C3B49C}" type="pres">
      <dgm:prSet presAssocID="{0B2DCAF5-FD55-4EA7-B1AB-61AD70E9EF3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186C1BC-8E91-4BCD-9734-6C83700383E6}" type="pres">
      <dgm:prSet presAssocID="{971F670F-0B1F-4DF0-B4F1-424DAD287D7F}" presName="spacer" presStyleCnt="0"/>
      <dgm:spPr/>
    </dgm:pt>
    <dgm:pt modelId="{0E02D471-C0D0-4B3B-B9BD-8908C0E08D57}" type="pres">
      <dgm:prSet presAssocID="{6CB39554-2F50-4F2F-BA13-C7E6C3DC3DE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9079F02-DFE1-4C75-A938-68EB91071D34}" type="presOf" srcId="{6CB39554-2F50-4F2F-BA13-C7E6C3DC3DEC}" destId="{0E02D471-C0D0-4B3B-B9BD-8908C0E08D57}" srcOrd="0" destOrd="0" presId="urn:microsoft.com/office/officeart/2005/8/layout/vList2"/>
    <dgm:cxn modelId="{9F21BB0F-76E5-4C5D-8177-1A90D9C9A2C9}" srcId="{CADD668D-A68A-43E0-8AF8-0C0CD5B46843}" destId="{0B2DCAF5-FD55-4EA7-B1AB-61AD70E9EF39}" srcOrd="4" destOrd="0" parTransId="{EE41B0DC-AA33-4DEB-B80C-D7628FE30CC7}" sibTransId="{971F670F-0B1F-4DF0-B4F1-424DAD287D7F}"/>
    <dgm:cxn modelId="{31BA8C14-265B-452F-918A-257FB49C3996}" type="presOf" srcId="{AEDC9B2A-4FFE-4C07-B2F2-464CA02D7DFF}" destId="{4A805A63-971A-4901-8A00-E9EDB24BF2A0}" srcOrd="0" destOrd="0" presId="urn:microsoft.com/office/officeart/2005/8/layout/vList2"/>
    <dgm:cxn modelId="{DC348822-D8F0-4762-A570-C96C4DE56F22}" type="presOf" srcId="{787F28C9-D4B1-48D3-B911-29BBB478BD84}" destId="{61673865-BA3B-47E1-B1B9-8C66677CA1EE}" srcOrd="0" destOrd="0" presId="urn:microsoft.com/office/officeart/2005/8/layout/vList2"/>
    <dgm:cxn modelId="{1D2D2468-C90A-444A-94B9-580F0F3ADF8C}" srcId="{CADD668D-A68A-43E0-8AF8-0C0CD5B46843}" destId="{60DC1FFE-C8C5-40ED-81CA-1F112481B536}" srcOrd="2" destOrd="0" parTransId="{DAD01F6E-151F-4F14-B11E-C2F29AC4ADAD}" sibTransId="{667DA97E-79E3-4391-9A1F-35EF7168EB90}"/>
    <dgm:cxn modelId="{D8B6C94D-938A-45F0-8F5F-CBB6FE629364}" srcId="{CADD668D-A68A-43E0-8AF8-0C0CD5B46843}" destId="{AEDC9B2A-4FFE-4C07-B2F2-464CA02D7DFF}" srcOrd="3" destOrd="0" parTransId="{4602DA24-25BE-4F6E-8806-F71BD1198D90}" sibTransId="{7C38CF50-C90F-4032-821E-CC6AD68EAD88}"/>
    <dgm:cxn modelId="{5CAD0B52-4AB0-4813-96E5-1D06A566B4D6}" type="presOf" srcId="{0B2DCAF5-FD55-4EA7-B1AB-61AD70E9EF39}" destId="{61BF5E62-724D-491F-B9EA-C81367C3B49C}" srcOrd="0" destOrd="0" presId="urn:microsoft.com/office/officeart/2005/8/layout/vList2"/>
    <dgm:cxn modelId="{2527B956-A257-4A77-8498-C3270149C523}" srcId="{CADD668D-A68A-43E0-8AF8-0C0CD5B46843}" destId="{6CB39554-2F50-4F2F-BA13-C7E6C3DC3DEC}" srcOrd="5" destOrd="0" parTransId="{571B6243-5AFF-440B-8AB8-3DA1C56EF2C1}" sibTransId="{03CB9986-2076-48FF-BF42-DE0348C1B798}"/>
    <dgm:cxn modelId="{F5B94A7C-E798-460F-B020-2A0F62CFAA36}" srcId="{CADD668D-A68A-43E0-8AF8-0C0CD5B46843}" destId="{6DC19D3A-9C44-43E8-BB07-78E855EB0FCF}" srcOrd="1" destOrd="0" parTransId="{FF2CF093-5EA8-4011-9488-941E2FEBA54B}" sibTransId="{D2118CEA-36CA-46C2-B81E-3CBFF9E8918E}"/>
    <dgm:cxn modelId="{9D40E280-A91C-4A54-95CB-E81A3CCEEB08}" srcId="{CADD668D-A68A-43E0-8AF8-0C0CD5B46843}" destId="{787F28C9-D4B1-48D3-B911-29BBB478BD84}" srcOrd="0" destOrd="0" parTransId="{33ED99EE-AE7B-4BEC-A61D-099D71CF2F9F}" sibTransId="{EC72340F-24FC-4644-93AC-42BF4000C7AC}"/>
    <dgm:cxn modelId="{112176A5-3F39-4FD4-A503-AF8ECECB677D}" type="presOf" srcId="{CADD668D-A68A-43E0-8AF8-0C0CD5B46843}" destId="{203ABA08-3780-4FF6-99FF-089D2ECC4843}" srcOrd="0" destOrd="0" presId="urn:microsoft.com/office/officeart/2005/8/layout/vList2"/>
    <dgm:cxn modelId="{0CF707B7-238A-41EF-AD18-4CAC3DFF104F}" type="presOf" srcId="{6DC19D3A-9C44-43E8-BB07-78E855EB0FCF}" destId="{79F0EEC1-C0A6-4D4B-8138-828BF6224E4D}" srcOrd="0" destOrd="0" presId="urn:microsoft.com/office/officeart/2005/8/layout/vList2"/>
    <dgm:cxn modelId="{EF0BEBC2-DB2B-4C96-A434-8F9B1731E03D}" type="presOf" srcId="{60DC1FFE-C8C5-40ED-81CA-1F112481B536}" destId="{AB3DD749-ACEF-4DE5-8074-34587F60123C}" srcOrd="0" destOrd="0" presId="urn:microsoft.com/office/officeart/2005/8/layout/vList2"/>
    <dgm:cxn modelId="{C15B3429-39AC-4359-B5C4-9CC617401150}" type="presParOf" srcId="{203ABA08-3780-4FF6-99FF-089D2ECC4843}" destId="{61673865-BA3B-47E1-B1B9-8C66677CA1EE}" srcOrd="0" destOrd="0" presId="urn:microsoft.com/office/officeart/2005/8/layout/vList2"/>
    <dgm:cxn modelId="{E402DD92-2F7D-4C6D-81E3-7A1716763353}" type="presParOf" srcId="{203ABA08-3780-4FF6-99FF-089D2ECC4843}" destId="{7B36CE4A-85A1-4B93-8E47-4255EAF06967}" srcOrd="1" destOrd="0" presId="urn:microsoft.com/office/officeart/2005/8/layout/vList2"/>
    <dgm:cxn modelId="{16A2D0F6-4D23-457E-9B9B-A2B2DAA40304}" type="presParOf" srcId="{203ABA08-3780-4FF6-99FF-089D2ECC4843}" destId="{79F0EEC1-C0A6-4D4B-8138-828BF6224E4D}" srcOrd="2" destOrd="0" presId="urn:microsoft.com/office/officeart/2005/8/layout/vList2"/>
    <dgm:cxn modelId="{0F2790E0-A75B-46D7-81E3-61523A529714}" type="presParOf" srcId="{203ABA08-3780-4FF6-99FF-089D2ECC4843}" destId="{67A1DCC7-EE49-4C29-BAE2-FCFE0083DA90}" srcOrd="3" destOrd="0" presId="urn:microsoft.com/office/officeart/2005/8/layout/vList2"/>
    <dgm:cxn modelId="{8F52B88E-2EC1-4FE0-A44A-50A49C421C10}" type="presParOf" srcId="{203ABA08-3780-4FF6-99FF-089D2ECC4843}" destId="{AB3DD749-ACEF-4DE5-8074-34587F60123C}" srcOrd="4" destOrd="0" presId="urn:microsoft.com/office/officeart/2005/8/layout/vList2"/>
    <dgm:cxn modelId="{3C7EC149-0E6E-401D-A611-E6D180CA3F92}" type="presParOf" srcId="{203ABA08-3780-4FF6-99FF-089D2ECC4843}" destId="{124FE502-593C-454D-A5A1-E889CB4CB578}" srcOrd="5" destOrd="0" presId="urn:microsoft.com/office/officeart/2005/8/layout/vList2"/>
    <dgm:cxn modelId="{B33ACD56-6DF5-498C-A113-FFEE63F04D04}" type="presParOf" srcId="{203ABA08-3780-4FF6-99FF-089D2ECC4843}" destId="{4A805A63-971A-4901-8A00-E9EDB24BF2A0}" srcOrd="6" destOrd="0" presId="urn:microsoft.com/office/officeart/2005/8/layout/vList2"/>
    <dgm:cxn modelId="{85929CE5-DDC8-46D0-8E0F-C9E3F800A272}" type="presParOf" srcId="{203ABA08-3780-4FF6-99FF-089D2ECC4843}" destId="{E1D63278-A525-40CE-8BE5-A8ECDE5F0511}" srcOrd="7" destOrd="0" presId="urn:microsoft.com/office/officeart/2005/8/layout/vList2"/>
    <dgm:cxn modelId="{87CD61AA-8B18-4825-B889-D9A77B25314C}" type="presParOf" srcId="{203ABA08-3780-4FF6-99FF-089D2ECC4843}" destId="{61BF5E62-724D-491F-B9EA-C81367C3B49C}" srcOrd="8" destOrd="0" presId="urn:microsoft.com/office/officeart/2005/8/layout/vList2"/>
    <dgm:cxn modelId="{28B1BCC2-C8FB-49D7-82BD-301F5E3FD0D7}" type="presParOf" srcId="{203ABA08-3780-4FF6-99FF-089D2ECC4843}" destId="{F186C1BC-8E91-4BCD-9734-6C83700383E6}" srcOrd="9" destOrd="0" presId="urn:microsoft.com/office/officeart/2005/8/layout/vList2"/>
    <dgm:cxn modelId="{DE7D7259-C7DF-4336-ABCD-689D43166723}" type="presParOf" srcId="{203ABA08-3780-4FF6-99FF-089D2ECC4843}" destId="{0E02D471-C0D0-4B3B-B9BD-8908C0E08D5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1D7400-26FA-4688-AA8E-2F8E6E5B0729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5AB8E48-B6D0-4462-A649-6E3FBE26FA31}">
      <dgm:prSet/>
      <dgm:spPr/>
      <dgm:t>
        <a:bodyPr/>
        <a:lstStyle/>
        <a:p>
          <a:r>
            <a:rPr lang="da-DK"/>
            <a:t>Y-variablen</a:t>
          </a:r>
          <a:endParaRPr lang="en-US"/>
        </a:p>
      </dgm:t>
    </dgm:pt>
    <dgm:pt modelId="{89AF8365-85A1-42FB-A226-944B60CD13BE}" type="parTrans" cxnId="{28A8D0DD-36AF-4E3A-BBB6-4C896C8FC63A}">
      <dgm:prSet/>
      <dgm:spPr/>
      <dgm:t>
        <a:bodyPr/>
        <a:lstStyle/>
        <a:p>
          <a:endParaRPr lang="en-US"/>
        </a:p>
      </dgm:t>
    </dgm:pt>
    <dgm:pt modelId="{B54DD4A1-87FC-46FA-9B1B-638DA2F3FE52}" type="sibTrans" cxnId="{28A8D0DD-36AF-4E3A-BBB6-4C896C8FC63A}">
      <dgm:prSet/>
      <dgm:spPr/>
      <dgm:t>
        <a:bodyPr/>
        <a:lstStyle/>
        <a:p>
          <a:endParaRPr lang="en-US"/>
        </a:p>
      </dgm:t>
    </dgm:pt>
    <dgm:pt modelId="{8DDDF415-4415-42E1-B7BA-64C7E918EDB3}">
      <dgm:prSet/>
      <dgm:spPr/>
      <dgm:t>
        <a:bodyPr/>
        <a:lstStyle/>
        <a:p>
          <a:r>
            <a:rPr lang="da-DK"/>
            <a:t>X-variablene</a:t>
          </a:r>
          <a:endParaRPr lang="en-US"/>
        </a:p>
      </dgm:t>
    </dgm:pt>
    <dgm:pt modelId="{A1617C13-BE01-4ACA-8479-1AB9DF7C73E6}" type="parTrans" cxnId="{6BDE4469-3DF4-49A5-A760-D96FFE224B57}">
      <dgm:prSet/>
      <dgm:spPr/>
      <dgm:t>
        <a:bodyPr/>
        <a:lstStyle/>
        <a:p>
          <a:endParaRPr lang="en-US"/>
        </a:p>
      </dgm:t>
    </dgm:pt>
    <dgm:pt modelId="{1D00199B-0D76-44B5-87B4-F1524CC5E1E9}" type="sibTrans" cxnId="{6BDE4469-3DF4-49A5-A760-D96FFE224B57}">
      <dgm:prSet/>
      <dgm:spPr/>
      <dgm:t>
        <a:bodyPr/>
        <a:lstStyle/>
        <a:p>
          <a:endParaRPr lang="en-US"/>
        </a:p>
      </dgm:t>
    </dgm:pt>
    <dgm:pt modelId="{BA423F44-57FA-4009-AE20-3445DFA119DD}">
      <dgm:prSet/>
      <dgm:spPr/>
      <dgm:t>
        <a:bodyPr/>
        <a:lstStyle/>
        <a:p>
          <a:r>
            <a:rPr lang="da-DK"/>
            <a:t>Fejlledet </a:t>
          </a:r>
          <a:endParaRPr lang="en-US"/>
        </a:p>
      </dgm:t>
    </dgm:pt>
    <dgm:pt modelId="{48D1AD85-5B6A-4357-AC11-1C2975CE3633}" type="parTrans" cxnId="{B41356BE-78E6-4890-A147-E41780D0A8F3}">
      <dgm:prSet/>
      <dgm:spPr/>
      <dgm:t>
        <a:bodyPr/>
        <a:lstStyle/>
        <a:p>
          <a:endParaRPr lang="en-US"/>
        </a:p>
      </dgm:t>
    </dgm:pt>
    <dgm:pt modelId="{0F705C22-210D-416E-BB78-144CF7C5C463}" type="sibTrans" cxnId="{B41356BE-78E6-4890-A147-E41780D0A8F3}">
      <dgm:prSet/>
      <dgm:spPr/>
      <dgm:t>
        <a:bodyPr/>
        <a:lstStyle/>
        <a:p>
          <a:endParaRPr lang="en-US"/>
        </a:p>
      </dgm:t>
    </dgm:pt>
    <dgm:pt modelId="{E2F8CB2F-5112-4619-BAF1-682EC7FCBF89}" type="pres">
      <dgm:prSet presAssocID="{061D7400-26FA-4688-AA8E-2F8E6E5B0729}" presName="diagram" presStyleCnt="0">
        <dgm:presLayoutVars>
          <dgm:dir/>
          <dgm:resizeHandles val="exact"/>
        </dgm:presLayoutVars>
      </dgm:prSet>
      <dgm:spPr/>
    </dgm:pt>
    <dgm:pt modelId="{18025EBD-A10F-4C28-A06E-4019F7F52AB1}" type="pres">
      <dgm:prSet presAssocID="{E5AB8E48-B6D0-4462-A649-6E3FBE26FA31}" presName="node" presStyleLbl="node1" presStyleIdx="0" presStyleCnt="3">
        <dgm:presLayoutVars>
          <dgm:bulletEnabled val="1"/>
        </dgm:presLayoutVars>
      </dgm:prSet>
      <dgm:spPr/>
    </dgm:pt>
    <dgm:pt modelId="{6D0BF052-D47F-4D44-AEEE-10F0A3345313}" type="pres">
      <dgm:prSet presAssocID="{B54DD4A1-87FC-46FA-9B1B-638DA2F3FE52}" presName="sibTrans" presStyleCnt="0"/>
      <dgm:spPr/>
    </dgm:pt>
    <dgm:pt modelId="{C0C70CEF-FA80-431F-A1F5-DDD5165FA9C4}" type="pres">
      <dgm:prSet presAssocID="{8DDDF415-4415-42E1-B7BA-64C7E918EDB3}" presName="node" presStyleLbl="node1" presStyleIdx="1" presStyleCnt="3">
        <dgm:presLayoutVars>
          <dgm:bulletEnabled val="1"/>
        </dgm:presLayoutVars>
      </dgm:prSet>
      <dgm:spPr/>
    </dgm:pt>
    <dgm:pt modelId="{625E6FC8-47CB-410F-AF8E-A6C219F6BFCF}" type="pres">
      <dgm:prSet presAssocID="{1D00199B-0D76-44B5-87B4-F1524CC5E1E9}" presName="sibTrans" presStyleCnt="0"/>
      <dgm:spPr/>
    </dgm:pt>
    <dgm:pt modelId="{25ED9A4E-44CD-4614-84F0-55CDDD8378E4}" type="pres">
      <dgm:prSet presAssocID="{BA423F44-57FA-4009-AE20-3445DFA119DD}" presName="node" presStyleLbl="node1" presStyleIdx="2" presStyleCnt="3">
        <dgm:presLayoutVars>
          <dgm:bulletEnabled val="1"/>
        </dgm:presLayoutVars>
      </dgm:prSet>
      <dgm:spPr/>
    </dgm:pt>
  </dgm:ptLst>
  <dgm:cxnLst>
    <dgm:cxn modelId="{27320F1B-47CD-4920-813F-1A7A79BABF21}" type="presOf" srcId="{8DDDF415-4415-42E1-B7BA-64C7E918EDB3}" destId="{C0C70CEF-FA80-431F-A1F5-DDD5165FA9C4}" srcOrd="0" destOrd="0" presId="urn:microsoft.com/office/officeart/2005/8/layout/default"/>
    <dgm:cxn modelId="{6BDE4469-3DF4-49A5-A760-D96FFE224B57}" srcId="{061D7400-26FA-4688-AA8E-2F8E6E5B0729}" destId="{8DDDF415-4415-42E1-B7BA-64C7E918EDB3}" srcOrd="1" destOrd="0" parTransId="{A1617C13-BE01-4ACA-8479-1AB9DF7C73E6}" sibTransId="{1D00199B-0D76-44B5-87B4-F1524CC5E1E9}"/>
    <dgm:cxn modelId="{4A4DE6AC-AFFC-4135-882C-4F5B9A650CE6}" type="presOf" srcId="{E5AB8E48-B6D0-4462-A649-6E3FBE26FA31}" destId="{18025EBD-A10F-4C28-A06E-4019F7F52AB1}" srcOrd="0" destOrd="0" presId="urn:microsoft.com/office/officeart/2005/8/layout/default"/>
    <dgm:cxn modelId="{B41356BE-78E6-4890-A147-E41780D0A8F3}" srcId="{061D7400-26FA-4688-AA8E-2F8E6E5B0729}" destId="{BA423F44-57FA-4009-AE20-3445DFA119DD}" srcOrd="2" destOrd="0" parTransId="{48D1AD85-5B6A-4357-AC11-1C2975CE3633}" sibTransId="{0F705C22-210D-416E-BB78-144CF7C5C463}"/>
    <dgm:cxn modelId="{F30CE2C9-5647-4773-A550-62A277DEFAA8}" type="presOf" srcId="{BA423F44-57FA-4009-AE20-3445DFA119DD}" destId="{25ED9A4E-44CD-4614-84F0-55CDDD8378E4}" srcOrd="0" destOrd="0" presId="urn:microsoft.com/office/officeart/2005/8/layout/default"/>
    <dgm:cxn modelId="{627E7AD8-38D0-40B5-8DC4-D19236003897}" type="presOf" srcId="{061D7400-26FA-4688-AA8E-2F8E6E5B0729}" destId="{E2F8CB2F-5112-4619-BAF1-682EC7FCBF89}" srcOrd="0" destOrd="0" presId="urn:microsoft.com/office/officeart/2005/8/layout/default"/>
    <dgm:cxn modelId="{28A8D0DD-36AF-4E3A-BBB6-4C896C8FC63A}" srcId="{061D7400-26FA-4688-AA8E-2F8E6E5B0729}" destId="{E5AB8E48-B6D0-4462-A649-6E3FBE26FA31}" srcOrd="0" destOrd="0" parTransId="{89AF8365-85A1-42FB-A226-944B60CD13BE}" sibTransId="{B54DD4A1-87FC-46FA-9B1B-638DA2F3FE52}"/>
    <dgm:cxn modelId="{A0A5F9C7-B463-4605-A47C-6AAE88C8A734}" type="presParOf" srcId="{E2F8CB2F-5112-4619-BAF1-682EC7FCBF89}" destId="{18025EBD-A10F-4C28-A06E-4019F7F52AB1}" srcOrd="0" destOrd="0" presId="urn:microsoft.com/office/officeart/2005/8/layout/default"/>
    <dgm:cxn modelId="{9BA30D1D-FDC0-46E4-9132-E92ADF00EAE1}" type="presParOf" srcId="{E2F8CB2F-5112-4619-BAF1-682EC7FCBF89}" destId="{6D0BF052-D47F-4D44-AEEE-10F0A3345313}" srcOrd="1" destOrd="0" presId="urn:microsoft.com/office/officeart/2005/8/layout/default"/>
    <dgm:cxn modelId="{66C48C97-F408-4E22-892B-7AEBD342B82C}" type="presParOf" srcId="{E2F8CB2F-5112-4619-BAF1-682EC7FCBF89}" destId="{C0C70CEF-FA80-431F-A1F5-DDD5165FA9C4}" srcOrd="2" destOrd="0" presId="urn:microsoft.com/office/officeart/2005/8/layout/default"/>
    <dgm:cxn modelId="{6FC01BCC-CAA9-4CB4-8448-DA4DE2630B0C}" type="presParOf" srcId="{E2F8CB2F-5112-4619-BAF1-682EC7FCBF89}" destId="{625E6FC8-47CB-410F-AF8E-A6C219F6BFCF}" srcOrd="3" destOrd="0" presId="urn:microsoft.com/office/officeart/2005/8/layout/default"/>
    <dgm:cxn modelId="{89F7BD29-3C45-41E5-B5DC-F0225FA369F1}" type="presParOf" srcId="{E2F8CB2F-5112-4619-BAF1-682EC7FCBF89}" destId="{25ED9A4E-44CD-4614-84F0-55CDDD8378E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 err="1"/>
            <a:t>Beregn</a:t>
          </a:r>
          <a:r>
            <a:rPr lang="en-US" dirty="0"/>
            <a:t> </a:t>
          </a:r>
          <a:r>
            <a:rPr lang="en-US" dirty="0" err="1"/>
            <a:t>jeres</a:t>
          </a:r>
          <a:r>
            <a:rPr lang="en-US" dirty="0"/>
            <a:t> MLR’s </a:t>
          </a:r>
          <a:r>
            <a:rPr lang="en-US" dirty="0" err="1"/>
            <a:t>residualer</a:t>
          </a:r>
          <a:r>
            <a:rPr lang="en-US" dirty="0"/>
            <a:t>. </a:t>
          </a:r>
          <a:r>
            <a:rPr lang="en-US" dirty="0" err="1"/>
            <a:t>Sammenligning</a:t>
          </a:r>
          <a:r>
            <a:rPr lang="en-US" dirty="0"/>
            <a:t> </a:t>
          </a:r>
          <a:r>
            <a:rPr lang="en-US" dirty="0" err="1"/>
            <a:t>jeres</a:t>
          </a:r>
          <a:r>
            <a:rPr lang="en-US" dirty="0"/>
            <a:t> </a:t>
          </a:r>
          <a:r>
            <a:rPr lang="en-US" dirty="0" err="1"/>
            <a:t>resultater</a:t>
          </a:r>
          <a:r>
            <a:rPr lang="en-US" dirty="0"/>
            <a:t> med </a:t>
          </a:r>
          <a:r>
            <a:rPr lang="en-US" dirty="0" err="1"/>
            <a:t>funktionen</a:t>
          </a:r>
          <a:r>
            <a:rPr lang="en-US" dirty="0"/>
            <a:t> for </a:t>
          </a:r>
          <a:r>
            <a:rPr lang="en-US" dirty="0" err="1"/>
            <a:t>residualer</a:t>
          </a:r>
          <a:r>
            <a:rPr lang="en-US" dirty="0"/>
            <a:t>.</a:t>
          </a:r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 err="1"/>
            <a:t>Beregn</a:t>
          </a:r>
          <a:r>
            <a:rPr lang="en-US" dirty="0"/>
            <a:t> RSS </a:t>
          </a:r>
          <a:r>
            <a:rPr lang="en-US" dirty="0" err="1"/>
            <a:t>og</a:t>
          </a:r>
          <a:r>
            <a:rPr lang="en-US" dirty="0"/>
            <a:t> </a:t>
          </a:r>
          <a:r>
            <a:rPr lang="en-US" dirty="0" err="1"/>
            <a:t>diskutér</a:t>
          </a:r>
          <a:r>
            <a:rPr lang="en-US" dirty="0"/>
            <a:t> </a:t>
          </a:r>
          <a:r>
            <a:rPr lang="en-US" dirty="0" err="1"/>
            <a:t>jeres</a:t>
          </a:r>
          <a:r>
            <a:rPr lang="en-US" dirty="0"/>
            <a:t> </a:t>
          </a:r>
          <a:r>
            <a:rPr lang="en-US" dirty="0" err="1"/>
            <a:t>beregning</a:t>
          </a:r>
          <a:r>
            <a:rPr lang="en-US" dirty="0"/>
            <a:t> set </a:t>
          </a:r>
          <a:r>
            <a:rPr lang="en-US" dirty="0" err="1"/>
            <a:t>i</a:t>
          </a:r>
          <a:r>
            <a:rPr lang="en-US" dirty="0"/>
            <a:t> forhold </a:t>
          </a:r>
          <a:r>
            <a:rPr lang="en-US" dirty="0" err="1"/>
            <a:t>til</a:t>
          </a:r>
          <a:r>
            <a:rPr lang="en-US" dirty="0"/>
            <a:t> </a:t>
          </a:r>
          <a:r>
            <a:rPr lang="en-US" dirty="0" err="1"/>
            <a:t>optimering</a:t>
          </a:r>
          <a:r>
            <a:rPr lang="en-US" dirty="0"/>
            <a:t> </a:t>
          </a:r>
          <a:r>
            <a:rPr lang="en-US" dirty="0" err="1"/>
            <a:t>ved</a:t>
          </a:r>
          <a:r>
            <a:rPr lang="en-US" dirty="0"/>
            <a:t> </a:t>
          </a:r>
          <a:r>
            <a:rPr lang="en-US" dirty="0" err="1"/>
            <a:t>algoritmen</a:t>
          </a:r>
          <a:r>
            <a:rPr lang="en-US" dirty="0"/>
            <a:t>.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29833048-8B6C-49B7-B6FF-71C65F3C5EB0}">
      <dgm:prSet/>
      <dgm:spPr/>
      <dgm:t>
        <a:bodyPr/>
        <a:lstStyle/>
        <a:p>
          <a:r>
            <a:rPr lang="en-US" dirty="0" err="1"/>
            <a:t>Beregn</a:t>
          </a:r>
          <a:r>
            <a:rPr lang="en-US" dirty="0"/>
            <a:t> R^2 for </a:t>
          </a:r>
          <a:r>
            <a:rPr lang="en-US" dirty="0" err="1"/>
            <a:t>jeres</a:t>
          </a:r>
          <a:r>
            <a:rPr lang="en-US" dirty="0"/>
            <a:t> model </a:t>
          </a:r>
          <a:r>
            <a:rPr lang="en-US" dirty="0" err="1"/>
            <a:t>ud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RSE </a:t>
          </a:r>
          <a:r>
            <a:rPr lang="en-US" dirty="0" err="1"/>
            <a:t>og</a:t>
          </a:r>
          <a:r>
            <a:rPr lang="en-US" dirty="0"/>
            <a:t> TSS. </a:t>
          </a:r>
          <a:r>
            <a:rPr lang="en-US" dirty="0" err="1"/>
            <a:t>Sammenlign</a:t>
          </a:r>
          <a:r>
            <a:rPr lang="en-US" dirty="0"/>
            <a:t> med </a:t>
          </a:r>
          <a:r>
            <a:rPr lang="en-US" dirty="0" err="1"/>
            <a:t>jeres</a:t>
          </a:r>
          <a:r>
            <a:rPr lang="en-US" dirty="0"/>
            <a:t> </a:t>
          </a:r>
          <a:r>
            <a:rPr lang="en-US" dirty="0" err="1"/>
            <a:t>tal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</a:t>
          </a:r>
          <a:r>
            <a:rPr lang="en-US" dirty="0" err="1"/>
            <a:t>funktionen</a:t>
          </a:r>
          <a:r>
            <a:rPr lang="en-US" dirty="0"/>
            <a:t> summary().</a:t>
          </a:r>
        </a:p>
      </dgm:t>
    </dgm:pt>
    <dgm:pt modelId="{E132B00A-3AFB-4AC4-BA5F-BBA04D6DBF71}" type="parTrans" cxnId="{332ED146-A8F0-49E0-BD2F-4BB89820ED2A}">
      <dgm:prSet/>
      <dgm:spPr/>
      <dgm:t>
        <a:bodyPr/>
        <a:lstStyle/>
        <a:p>
          <a:endParaRPr lang="da-DK"/>
        </a:p>
      </dgm:t>
    </dgm:pt>
    <dgm:pt modelId="{B867BB31-20F3-4B8C-965D-414A85A94F1F}" type="sibTrans" cxnId="{332ED146-A8F0-49E0-BD2F-4BB89820ED2A}">
      <dgm:prSet/>
      <dgm:spPr/>
      <dgm:t>
        <a:bodyPr/>
        <a:lstStyle/>
        <a:p>
          <a:endParaRPr lang="da-DK"/>
        </a:p>
      </dgm:t>
    </dgm:pt>
    <dgm:pt modelId="{7B260B59-CDC4-4CF9-8418-B8C8E1270D91}">
      <dgm:prSet/>
      <dgm:spPr/>
      <dgm:t>
        <a:bodyPr/>
        <a:lstStyle/>
        <a:p>
          <a:r>
            <a:rPr lang="en-US" dirty="0" err="1"/>
            <a:t>Hvad</a:t>
          </a:r>
          <a:r>
            <a:rPr lang="en-US" dirty="0"/>
            <a:t> </a:t>
          </a:r>
          <a:r>
            <a:rPr lang="en-US" dirty="0" err="1"/>
            <a:t>ville</a:t>
          </a:r>
          <a:r>
            <a:rPr lang="en-US" dirty="0"/>
            <a:t> der </a:t>
          </a:r>
          <a:r>
            <a:rPr lang="en-US" dirty="0" err="1"/>
            <a:t>ske</a:t>
          </a:r>
          <a:r>
            <a:rPr lang="en-US" dirty="0"/>
            <a:t> med R^2, </a:t>
          </a:r>
          <a:r>
            <a:rPr lang="en-US" dirty="0" err="1"/>
            <a:t>hvis</a:t>
          </a:r>
          <a:r>
            <a:rPr lang="en-US" dirty="0"/>
            <a:t> RSS var </a:t>
          </a:r>
          <a:r>
            <a:rPr lang="en-US" dirty="0" err="1"/>
            <a:t>højere</a:t>
          </a:r>
          <a:r>
            <a:rPr lang="en-US" dirty="0"/>
            <a:t>? (hint: </a:t>
          </a:r>
          <a:r>
            <a:rPr lang="en-US" dirty="0" err="1"/>
            <a:t>prøv</a:t>
          </a:r>
          <a:r>
            <a:rPr lang="en-US" dirty="0"/>
            <a:t> at </a:t>
          </a:r>
          <a:r>
            <a:rPr lang="en-US" dirty="0" err="1"/>
            <a:t>lægge</a:t>
          </a:r>
          <a:r>
            <a:rPr lang="en-US" dirty="0"/>
            <a:t> 0,1 </a:t>
          </a:r>
          <a:r>
            <a:rPr lang="en-US" dirty="0" err="1"/>
            <a:t>til</a:t>
          </a:r>
          <a:r>
            <a:rPr lang="en-US" dirty="0"/>
            <a:t> </a:t>
          </a:r>
          <a:r>
            <a:rPr lang="en-US" dirty="0" err="1"/>
            <a:t>jeres</a:t>
          </a:r>
          <a:r>
            <a:rPr lang="en-US" dirty="0"/>
            <a:t> </a:t>
          </a:r>
          <a:r>
            <a:rPr lang="en-US" dirty="0" err="1"/>
            <a:t>vektor</a:t>
          </a:r>
          <a:r>
            <a:rPr lang="en-US" dirty="0"/>
            <a:t> med </a:t>
          </a:r>
          <a:r>
            <a:rPr lang="en-US" dirty="0" err="1"/>
            <a:t>residualer</a:t>
          </a:r>
          <a:r>
            <a:rPr lang="en-US" dirty="0"/>
            <a:t> </a:t>
          </a:r>
          <a:r>
            <a:rPr lang="en-US" dirty="0" err="1"/>
            <a:t>opløftet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anden</a:t>
          </a:r>
          <a:r>
            <a:rPr lang="en-US" dirty="0"/>
            <a:t>)</a:t>
          </a:r>
        </a:p>
      </dgm:t>
    </dgm:pt>
    <dgm:pt modelId="{39F92D36-15C9-4BA4-99E7-B267C44CBBDD}" type="parTrans" cxnId="{28134953-62CE-411B-BE4E-D559ADDC7D4C}">
      <dgm:prSet/>
      <dgm:spPr/>
      <dgm:t>
        <a:bodyPr/>
        <a:lstStyle/>
        <a:p>
          <a:endParaRPr lang="da-DK"/>
        </a:p>
      </dgm:t>
    </dgm:pt>
    <dgm:pt modelId="{F2B5B61D-51F3-4B12-86CC-45D7517F0AE2}" type="sibTrans" cxnId="{28134953-62CE-411B-BE4E-D559ADDC7D4C}">
      <dgm:prSet/>
      <dgm:spPr/>
      <dgm:t>
        <a:bodyPr/>
        <a:lstStyle/>
        <a:p>
          <a:endParaRPr lang="da-DK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4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4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4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4"/>
      <dgm:spPr/>
    </dgm:pt>
    <dgm:pt modelId="{A6AEE289-9246-4499-9BA0-6B5C26E86DEB}" type="pres">
      <dgm:prSet presAssocID="{7DB1420C-FEDD-4593-80C5-97BFBEC53EDE}" presName="vert1" presStyleCnt="0"/>
      <dgm:spPr/>
    </dgm:pt>
    <dgm:pt modelId="{D32ECD18-0331-4E86-8709-3925E5BBE926}" type="pres">
      <dgm:prSet presAssocID="{29833048-8B6C-49B7-B6FF-71C65F3C5EB0}" presName="thickLine" presStyleLbl="alignNode1" presStyleIdx="2" presStyleCnt="4"/>
      <dgm:spPr/>
    </dgm:pt>
    <dgm:pt modelId="{347DB638-ED38-4BF6-A1CF-768790C3D664}" type="pres">
      <dgm:prSet presAssocID="{29833048-8B6C-49B7-B6FF-71C65F3C5EB0}" presName="horz1" presStyleCnt="0"/>
      <dgm:spPr/>
    </dgm:pt>
    <dgm:pt modelId="{31A8F5AC-3ABC-4175-A5AC-1D98120B7C13}" type="pres">
      <dgm:prSet presAssocID="{29833048-8B6C-49B7-B6FF-71C65F3C5EB0}" presName="tx1" presStyleLbl="revTx" presStyleIdx="2" presStyleCnt="4"/>
      <dgm:spPr/>
    </dgm:pt>
    <dgm:pt modelId="{BE7100E1-8815-48B5-A1D6-9E9B4D763B46}" type="pres">
      <dgm:prSet presAssocID="{29833048-8B6C-49B7-B6FF-71C65F3C5EB0}" presName="vert1" presStyleCnt="0"/>
      <dgm:spPr/>
    </dgm:pt>
    <dgm:pt modelId="{4BB6B0FE-6A59-4CB5-AE20-548D6C44D141}" type="pres">
      <dgm:prSet presAssocID="{7B260B59-CDC4-4CF9-8418-B8C8E1270D91}" presName="thickLine" presStyleLbl="alignNode1" presStyleIdx="3" presStyleCnt="4"/>
      <dgm:spPr/>
    </dgm:pt>
    <dgm:pt modelId="{22E45762-9408-4E27-A755-A09E7DFC0795}" type="pres">
      <dgm:prSet presAssocID="{7B260B59-CDC4-4CF9-8418-B8C8E1270D91}" presName="horz1" presStyleCnt="0"/>
      <dgm:spPr/>
    </dgm:pt>
    <dgm:pt modelId="{652C7B58-D640-4EB8-A9D7-807D31C21BB9}" type="pres">
      <dgm:prSet presAssocID="{7B260B59-CDC4-4CF9-8418-B8C8E1270D91}" presName="tx1" presStyleLbl="revTx" presStyleIdx="3" presStyleCnt="4"/>
      <dgm:spPr/>
    </dgm:pt>
    <dgm:pt modelId="{3D35DF2D-96E5-4DB8-8E4B-0C586DA3E492}" type="pres">
      <dgm:prSet presAssocID="{7B260B59-CDC4-4CF9-8418-B8C8E1270D91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1606542-BA1F-4A8E-B538-40656AC8845B}" type="presOf" srcId="{29833048-8B6C-49B7-B6FF-71C65F3C5EB0}" destId="{31A8F5AC-3ABC-4175-A5AC-1D98120B7C13}" srcOrd="0" destOrd="0" presId="urn:microsoft.com/office/officeart/2008/layout/LinedList"/>
    <dgm:cxn modelId="{332ED146-A8F0-49E0-BD2F-4BB89820ED2A}" srcId="{BC3D696B-292A-48F6-AD11-27BF5CDA5C6D}" destId="{29833048-8B6C-49B7-B6FF-71C65F3C5EB0}" srcOrd="2" destOrd="0" parTransId="{E132B00A-3AFB-4AC4-BA5F-BBA04D6DBF71}" sibTransId="{B867BB31-20F3-4B8C-965D-414A85A94F1F}"/>
    <dgm:cxn modelId="{28134953-62CE-411B-BE4E-D559ADDC7D4C}" srcId="{BC3D696B-292A-48F6-AD11-27BF5CDA5C6D}" destId="{7B260B59-CDC4-4CF9-8418-B8C8E1270D91}" srcOrd="3" destOrd="0" parTransId="{39F92D36-15C9-4BA4-99E7-B267C44CBBDD}" sibTransId="{F2B5B61D-51F3-4B12-86CC-45D7517F0AE2}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D0E0BA9C-7ED1-4A66-9CCF-DF8E431D3287}" type="presOf" srcId="{7B260B59-CDC4-4CF9-8418-B8C8E1270D91}" destId="{652C7B58-D640-4EB8-A9D7-807D31C21BB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  <dgm:cxn modelId="{31A39202-7BFD-4B82-9DC2-82D5BF26D0CB}" type="presParOf" srcId="{AE575E62-8291-4101-A780-73109BED636E}" destId="{D32ECD18-0331-4E86-8709-3925E5BBE926}" srcOrd="4" destOrd="0" presId="urn:microsoft.com/office/officeart/2008/layout/LinedList"/>
    <dgm:cxn modelId="{6645B48A-23A4-44E4-8AAE-DB95C43A843D}" type="presParOf" srcId="{AE575E62-8291-4101-A780-73109BED636E}" destId="{347DB638-ED38-4BF6-A1CF-768790C3D664}" srcOrd="5" destOrd="0" presId="urn:microsoft.com/office/officeart/2008/layout/LinedList"/>
    <dgm:cxn modelId="{8EFF0228-FBA2-459F-8715-9B8F31912659}" type="presParOf" srcId="{347DB638-ED38-4BF6-A1CF-768790C3D664}" destId="{31A8F5AC-3ABC-4175-A5AC-1D98120B7C13}" srcOrd="0" destOrd="0" presId="urn:microsoft.com/office/officeart/2008/layout/LinedList"/>
    <dgm:cxn modelId="{3F4834CC-F017-46DF-B135-C98AF4021170}" type="presParOf" srcId="{347DB638-ED38-4BF6-A1CF-768790C3D664}" destId="{BE7100E1-8815-48B5-A1D6-9E9B4D763B46}" srcOrd="1" destOrd="0" presId="urn:microsoft.com/office/officeart/2008/layout/LinedList"/>
    <dgm:cxn modelId="{F1704C7E-14F3-4652-92FE-B950DF77BC26}" type="presParOf" srcId="{AE575E62-8291-4101-A780-73109BED636E}" destId="{4BB6B0FE-6A59-4CB5-AE20-548D6C44D141}" srcOrd="6" destOrd="0" presId="urn:microsoft.com/office/officeart/2008/layout/LinedList"/>
    <dgm:cxn modelId="{CFFC0781-9749-458C-899E-7A6AA38B8CCD}" type="presParOf" srcId="{AE575E62-8291-4101-A780-73109BED636E}" destId="{22E45762-9408-4E27-A755-A09E7DFC0795}" srcOrd="7" destOrd="0" presId="urn:microsoft.com/office/officeart/2008/layout/LinedList"/>
    <dgm:cxn modelId="{C36D14CE-F1DA-4E21-B4C0-99C93D347A09}" type="presParOf" srcId="{22E45762-9408-4E27-A755-A09E7DFC0795}" destId="{652C7B58-D640-4EB8-A9D7-807D31C21BB9}" srcOrd="0" destOrd="0" presId="urn:microsoft.com/office/officeart/2008/layout/LinedList"/>
    <dgm:cxn modelId="{296461BC-314E-4A6D-B2D2-DFA4939FC6C7}" type="presParOf" srcId="{22E45762-9408-4E27-A755-A09E7DFC0795}" destId="{3D35DF2D-96E5-4DB8-8E4B-0C586DA3E4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da-DK" dirty="0"/>
            <a:t>Hvad er R^2 for jeres model? (svar: 0,4277, husk selv at finde resultatet i jeres summary for modellen)</a:t>
          </a:r>
          <a:endParaRPr lang="en-US" dirty="0"/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29833048-8B6C-49B7-B6FF-71C65F3C5EB0}">
      <dgm:prSet/>
      <dgm:spPr/>
      <dgm:t>
        <a:bodyPr/>
        <a:lstStyle/>
        <a:p>
          <a:r>
            <a:rPr lang="da-DK" dirty="0"/>
            <a:t>Tjek for </a:t>
          </a:r>
          <a:r>
            <a:rPr lang="da-DK" dirty="0" err="1"/>
            <a:t>outliers</a:t>
          </a:r>
          <a:r>
            <a:rPr lang="da-DK" dirty="0"/>
            <a:t> i Y og usædvanlige værdier i x variable.</a:t>
          </a:r>
          <a:endParaRPr lang="en-US" dirty="0"/>
        </a:p>
      </dgm:t>
    </dgm:pt>
    <dgm:pt modelId="{E132B00A-3AFB-4AC4-BA5F-BBA04D6DBF71}" type="parTrans" cxnId="{332ED146-A8F0-49E0-BD2F-4BB89820ED2A}">
      <dgm:prSet/>
      <dgm:spPr/>
      <dgm:t>
        <a:bodyPr/>
        <a:lstStyle/>
        <a:p>
          <a:endParaRPr lang="da-DK"/>
        </a:p>
      </dgm:t>
    </dgm:pt>
    <dgm:pt modelId="{B867BB31-20F3-4B8C-965D-414A85A94F1F}" type="sibTrans" cxnId="{332ED146-A8F0-49E0-BD2F-4BB89820ED2A}">
      <dgm:prSet/>
      <dgm:spPr/>
      <dgm:t>
        <a:bodyPr/>
        <a:lstStyle/>
        <a:p>
          <a:endParaRPr lang="da-DK"/>
        </a:p>
      </dgm:t>
    </dgm:pt>
    <dgm:pt modelId="{0AB6B19F-AB54-4747-8CA5-40DDCB0269B9}">
      <dgm:prSet/>
      <dgm:spPr/>
      <dgm:t>
        <a:bodyPr/>
        <a:lstStyle/>
        <a:p>
          <a:pPr>
            <a:buFont typeface="+mj-lt"/>
            <a:buAutoNum type="arabicPeriod"/>
          </a:pPr>
          <a:r>
            <a:rPr lang="da-DK" dirty="0"/>
            <a:t>Tjek jeres resultater for </a:t>
          </a:r>
          <a:r>
            <a:rPr lang="da-DK" dirty="0" err="1"/>
            <a:t>multicollinarity</a:t>
          </a:r>
          <a:r>
            <a:rPr lang="da-DK" dirty="0"/>
            <a:t>. (Hint: I skal bruge formlen </a:t>
          </a:r>
          <a:r>
            <a:rPr lang="da-DK" dirty="0" err="1"/>
            <a:t>cor</a:t>
          </a:r>
          <a:r>
            <a:rPr lang="da-DK" dirty="0"/>
            <a:t>() i R)</a:t>
          </a:r>
        </a:p>
      </dgm:t>
    </dgm:pt>
    <dgm:pt modelId="{638D70EC-7A7C-472C-9B21-B00D5EA4237E}" type="parTrans" cxnId="{393951D8-31DF-4735-87DD-7A746CE4B6C2}">
      <dgm:prSet/>
      <dgm:spPr/>
      <dgm:t>
        <a:bodyPr/>
        <a:lstStyle/>
        <a:p>
          <a:endParaRPr lang="da-DK"/>
        </a:p>
      </dgm:t>
    </dgm:pt>
    <dgm:pt modelId="{FD7E87FA-BC19-4787-A304-5431A1941C6D}" type="sibTrans" cxnId="{393951D8-31DF-4735-87DD-7A746CE4B6C2}">
      <dgm:prSet/>
      <dgm:spPr/>
      <dgm:t>
        <a:bodyPr/>
        <a:lstStyle/>
        <a:p>
          <a:endParaRPr lang="da-DK"/>
        </a:p>
      </dgm:t>
    </dgm:pt>
    <dgm:pt modelId="{EBCBD082-2294-4B3B-8236-C845E71C2BCC}">
      <dgm:prSet/>
      <dgm:spPr/>
      <dgm:t>
        <a:bodyPr/>
        <a:lstStyle/>
        <a:p>
          <a:pPr>
            <a:buFont typeface="+mj-lt"/>
            <a:buAutoNum type="arabicPeriod"/>
          </a:pPr>
          <a:r>
            <a:rPr lang="da-DK" dirty="0"/>
            <a:t>Lav en analyse af </a:t>
          </a:r>
          <a:r>
            <a:rPr lang="da-DK" dirty="0" err="1"/>
            <a:t>fejlledene</a:t>
          </a:r>
          <a:r>
            <a:rPr lang="da-DK" dirty="0"/>
            <a:t>. (hint: tjek lav grafiske illustrationer)</a:t>
          </a:r>
        </a:p>
      </dgm:t>
    </dgm:pt>
    <dgm:pt modelId="{A7939F7D-8238-4054-BC5F-CC113B18D9E1}" type="parTrans" cxnId="{56C8F52C-1407-4F30-8F40-C3953670A655}">
      <dgm:prSet/>
      <dgm:spPr/>
    </dgm:pt>
    <dgm:pt modelId="{AA7A6C76-87B4-4CD4-BCE0-C74A2AF43B66}" type="sibTrans" cxnId="{56C8F52C-1407-4F30-8F40-C3953670A655}">
      <dgm:prSet/>
      <dgm:spPr/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4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4"/>
      <dgm:spPr/>
    </dgm:pt>
    <dgm:pt modelId="{8346C6E1-84C0-45EB-989C-B75665CDACB1}" type="pres">
      <dgm:prSet presAssocID="{781F61AA-13E0-4854-9B3E-5367176F5923}" presName="vert1" presStyleCnt="0"/>
      <dgm:spPr/>
    </dgm:pt>
    <dgm:pt modelId="{D32ECD18-0331-4E86-8709-3925E5BBE926}" type="pres">
      <dgm:prSet presAssocID="{29833048-8B6C-49B7-B6FF-71C65F3C5EB0}" presName="thickLine" presStyleLbl="alignNode1" presStyleIdx="1" presStyleCnt="4"/>
      <dgm:spPr/>
    </dgm:pt>
    <dgm:pt modelId="{347DB638-ED38-4BF6-A1CF-768790C3D664}" type="pres">
      <dgm:prSet presAssocID="{29833048-8B6C-49B7-B6FF-71C65F3C5EB0}" presName="horz1" presStyleCnt="0"/>
      <dgm:spPr/>
    </dgm:pt>
    <dgm:pt modelId="{31A8F5AC-3ABC-4175-A5AC-1D98120B7C13}" type="pres">
      <dgm:prSet presAssocID="{29833048-8B6C-49B7-B6FF-71C65F3C5EB0}" presName="tx1" presStyleLbl="revTx" presStyleIdx="1" presStyleCnt="4"/>
      <dgm:spPr/>
    </dgm:pt>
    <dgm:pt modelId="{BE7100E1-8815-48B5-A1D6-9E9B4D763B46}" type="pres">
      <dgm:prSet presAssocID="{29833048-8B6C-49B7-B6FF-71C65F3C5EB0}" presName="vert1" presStyleCnt="0"/>
      <dgm:spPr/>
    </dgm:pt>
    <dgm:pt modelId="{AB05005E-7FA9-414A-8393-563354FA1D40}" type="pres">
      <dgm:prSet presAssocID="{0AB6B19F-AB54-4747-8CA5-40DDCB0269B9}" presName="thickLine" presStyleLbl="alignNode1" presStyleIdx="2" presStyleCnt="4"/>
      <dgm:spPr/>
    </dgm:pt>
    <dgm:pt modelId="{43BC3EFC-74DC-45AA-8721-C7307158CA43}" type="pres">
      <dgm:prSet presAssocID="{0AB6B19F-AB54-4747-8CA5-40DDCB0269B9}" presName="horz1" presStyleCnt="0"/>
      <dgm:spPr/>
    </dgm:pt>
    <dgm:pt modelId="{27F5BAED-4DF8-48D5-9F26-A67A02786676}" type="pres">
      <dgm:prSet presAssocID="{0AB6B19F-AB54-4747-8CA5-40DDCB0269B9}" presName="tx1" presStyleLbl="revTx" presStyleIdx="2" presStyleCnt="4"/>
      <dgm:spPr/>
    </dgm:pt>
    <dgm:pt modelId="{F37DF3A0-416E-4134-A972-C69EA6EEA246}" type="pres">
      <dgm:prSet presAssocID="{0AB6B19F-AB54-4747-8CA5-40DDCB0269B9}" presName="vert1" presStyleCnt="0"/>
      <dgm:spPr/>
    </dgm:pt>
    <dgm:pt modelId="{6154BB39-9D59-4650-96CF-1209DE3D5F4E}" type="pres">
      <dgm:prSet presAssocID="{EBCBD082-2294-4B3B-8236-C845E71C2BCC}" presName="thickLine" presStyleLbl="alignNode1" presStyleIdx="3" presStyleCnt="4"/>
      <dgm:spPr/>
    </dgm:pt>
    <dgm:pt modelId="{9927CB4D-7C43-4C3F-84FB-0EA87AFC17AD}" type="pres">
      <dgm:prSet presAssocID="{EBCBD082-2294-4B3B-8236-C845E71C2BCC}" presName="horz1" presStyleCnt="0"/>
      <dgm:spPr/>
    </dgm:pt>
    <dgm:pt modelId="{808B7655-7A63-4CB5-8F42-0A030C7F62CE}" type="pres">
      <dgm:prSet presAssocID="{EBCBD082-2294-4B3B-8236-C845E71C2BCC}" presName="tx1" presStyleLbl="revTx" presStyleIdx="3" presStyleCnt="4"/>
      <dgm:spPr/>
    </dgm:pt>
    <dgm:pt modelId="{50CEDAE9-C244-4540-AD7D-775DF0D593DE}" type="pres">
      <dgm:prSet presAssocID="{EBCBD082-2294-4B3B-8236-C845E71C2BCC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56C8F52C-1407-4F30-8F40-C3953670A655}" srcId="{BC3D696B-292A-48F6-AD11-27BF5CDA5C6D}" destId="{EBCBD082-2294-4B3B-8236-C845E71C2BCC}" srcOrd="3" destOrd="0" parTransId="{A7939F7D-8238-4054-BC5F-CC113B18D9E1}" sibTransId="{AA7A6C76-87B4-4CD4-BCE0-C74A2AF43B6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1606542-BA1F-4A8E-B538-40656AC8845B}" type="presOf" srcId="{29833048-8B6C-49B7-B6FF-71C65F3C5EB0}" destId="{31A8F5AC-3ABC-4175-A5AC-1D98120B7C13}" srcOrd="0" destOrd="0" presId="urn:microsoft.com/office/officeart/2008/layout/LinedList"/>
    <dgm:cxn modelId="{332ED146-A8F0-49E0-BD2F-4BB89820ED2A}" srcId="{BC3D696B-292A-48F6-AD11-27BF5CDA5C6D}" destId="{29833048-8B6C-49B7-B6FF-71C65F3C5EB0}" srcOrd="1" destOrd="0" parTransId="{E132B00A-3AFB-4AC4-BA5F-BBA04D6DBF71}" sibTransId="{B867BB31-20F3-4B8C-965D-414A85A94F1F}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E9FB0AA9-1D72-4FF4-A2B5-C4B9CBA35041}" type="presOf" srcId="{0AB6B19F-AB54-4747-8CA5-40DDCB0269B9}" destId="{27F5BAED-4DF8-48D5-9F26-A67A02786676}" srcOrd="0" destOrd="0" presId="urn:microsoft.com/office/officeart/2008/layout/LinedList"/>
    <dgm:cxn modelId="{17E090D4-E18A-4491-8AA0-1C342E055CD9}" type="presOf" srcId="{EBCBD082-2294-4B3B-8236-C845E71C2BCC}" destId="{808B7655-7A63-4CB5-8F42-0A030C7F62CE}" srcOrd="0" destOrd="0" presId="urn:microsoft.com/office/officeart/2008/layout/LinedList"/>
    <dgm:cxn modelId="{393951D8-31DF-4735-87DD-7A746CE4B6C2}" srcId="{BC3D696B-292A-48F6-AD11-27BF5CDA5C6D}" destId="{0AB6B19F-AB54-4747-8CA5-40DDCB0269B9}" srcOrd="2" destOrd="0" parTransId="{638D70EC-7A7C-472C-9B21-B00D5EA4237E}" sibTransId="{FD7E87FA-BC19-4787-A304-5431A1941C6D}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31A39202-7BFD-4B82-9DC2-82D5BF26D0CB}" type="presParOf" srcId="{AE575E62-8291-4101-A780-73109BED636E}" destId="{D32ECD18-0331-4E86-8709-3925E5BBE926}" srcOrd="2" destOrd="0" presId="urn:microsoft.com/office/officeart/2008/layout/LinedList"/>
    <dgm:cxn modelId="{6645B48A-23A4-44E4-8AAE-DB95C43A843D}" type="presParOf" srcId="{AE575E62-8291-4101-A780-73109BED636E}" destId="{347DB638-ED38-4BF6-A1CF-768790C3D664}" srcOrd="3" destOrd="0" presId="urn:microsoft.com/office/officeart/2008/layout/LinedList"/>
    <dgm:cxn modelId="{8EFF0228-FBA2-459F-8715-9B8F31912659}" type="presParOf" srcId="{347DB638-ED38-4BF6-A1CF-768790C3D664}" destId="{31A8F5AC-3ABC-4175-A5AC-1D98120B7C13}" srcOrd="0" destOrd="0" presId="urn:microsoft.com/office/officeart/2008/layout/LinedList"/>
    <dgm:cxn modelId="{3F4834CC-F017-46DF-B135-C98AF4021170}" type="presParOf" srcId="{347DB638-ED38-4BF6-A1CF-768790C3D664}" destId="{BE7100E1-8815-48B5-A1D6-9E9B4D763B46}" srcOrd="1" destOrd="0" presId="urn:microsoft.com/office/officeart/2008/layout/LinedList"/>
    <dgm:cxn modelId="{7662C991-0C3B-42B2-A887-23B9CD5CEBEB}" type="presParOf" srcId="{AE575E62-8291-4101-A780-73109BED636E}" destId="{AB05005E-7FA9-414A-8393-563354FA1D40}" srcOrd="4" destOrd="0" presId="urn:microsoft.com/office/officeart/2008/layout/LinedList"/>
    <dgm:cxn modelId="{EE48AC43-43A6-4521-A76D-36C29BE1B515}" type="presParOf" srcId="{AE575E62-8291-4101-A780-73109BED636E}" destId="{43BC3EFC-74DC-45AA-8721-C7307158CA43}" srcOrd="5" destOrd="0" presId="urn:microsoft.com/office/officeart/2008/layout/LinedList"/>
    <dgm:cxn modelId="{DC91B36D-BD93-4433-9427-8D1CAC20B93C}" type="presParOf" srcId="{43BC3EFC-74DC-45AA-8721-C7307158CA43}" destId="{27F5BAED-4DF8-48D5-9F26-A67A02786676}" srcOrd="0" destOrd="0" presId="urn:microsoft.com/office/officeart/2008/layout/LinedList"/>
    <dgm:cxn modelId="{80974F68-3C61-4E21-8DB1-C28767531209}" type="presParOf" srcId="{43BC3EFC-74DC-45AA-8721-C7307158CA43}" destId="{F37DF3A0-416E-4134-A972-C69EA6EEA246}" srcOrd="1" destOrd="0" presId="urn:microsoft.com/office/officeart/2008/layout/LinedList"/>
    <dgm:cxn modelId="{35C60C0D-AA77-44FC-B747-1494FF9F8321}" type="presParOf" srcId="{AE575E62-8291-4101-A780-73109BED636E}" destId="{6154BB39-9D59-4650-96CF-1209DE3D5F4E}" srcOrd="6" destOrd="0" presId="urn:microsoft.com/office/officeart/2008/layout/LinedList"/>
    <dgm:cxn modelId="{3F8B4124-765C-4D69-9BB8-D5156426DC4C}" type="presParOf" srcId="{AE575E62-8291-4101-A780-73109BED636E}" destId="{9927CB4D-7C43-4C3F-84FB-0EA87AFC17AD}" srcOrd="7" destOrd="0" presId="urn:microsoft.com/office/officeart/2008/layout/LinedList"/>
    <dgm:cxn modelId="{FEE9DFCD-A792-4869-A62B-BB161D74589A}" type="presParOf" srcId="{9927CB4D-7C43-4C3F-84FB-0EA87AFC17AD}" destId="{808B7655-7A63-4CB5-8F42-0A030C7F62CE}" srcOrd="0" destOrd="0" presId="urn:microsoft.com/office/officeart/2008/layout/LinedList"/>
    <dgm:cxn modelId="{85EC66B0-787C-42D2-84EA-0AD49C568FFE}" type="presParOf" srcId="{9927CB4D-7C43-4C3F-84FB-0EA87AFC17AD}" destId="{50CEDAE9-C244-4540-AD7D-775DF0D593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D6C2C-E897-4690-82C2-B3884C96C17D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F300E-49D7-408E-9978-F51983634E5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F0967-1479-4DE5-8C91-31BDDB571942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300" kern="1200"/>
            <a:t>Typen af variabel – hvad er jeres input variable i jeres model for forbruget?</a:t>
          </a:r>
          <a:endParaRPr lang="en-US" sz="2300" kern="1200"/>
        </a:p>
      </dsp:txBody>
      <dsp:txXfrm>
        <a:off x="1435590" y="531"/>
        <a:ext cx="6451109" cy="1242935"/>
      </dsp:txXfrm>
    </dsp:sp>
    <dsp:sp modelId="{D880EEBC-121D-45BA-93B0-7C2E81911E5E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3EE4B-5B2C-47B4-B2E3-2828982F79C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353C6-22C7-4817-B202-6E2F687E2483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300" kern="1200"/>
            <a:t>Skabe sine egne variable – det kan være meget vigtigt for at udarbejde en ordentlig model</a:t>
          </a:r>
          <a:endParaRPr lang="en-US" sz="2300" kern="1200"/>
        </a:p>
      </dsp:txBody>
      <dsp:txXfrm>
        <a:off x="1435590" y="1554201"/>
        <a:ext cx="6451109" cy="1242935"/>
      </dsp:txXfrm>
    </dsp:sp>
    <dsp:sp modelId="{2B89FB11-BE1A-4382-B13B-512A922A83F5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653BF-386F-4B23-88EE-BAC3F6601A0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3A97F-A242-4651-B8C0-99A307E8762C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300" kern="1200"/>
            <a:t>Hvilke typer af variable kender I til?</a:t>
          </a:r>
          <a:endParaRPr lang="en-US" sz="2300" kern="1200"/>
        </a:p>
      </dsp:txBody>
      <dsp:txXfrm>
        <a:off x="1435590" y="3107870"/>
        <a:ext cx="64511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Lav en multiple lineær regression i R for den årlige realvækst i forbruget og de 5 underspørgsmål fra </a:t>
          </a:r>
          <a:r>
            <a:rPr lang="da-DK" sz="1400" kern="1200" dirty="0" err="1"/>
            <a:t>DST’s</a:t>
          </a:r>
          <a:r>
            <a:rPr lang="da-DK" sz="1400" kern="1200" dirty="0"/>
            <a:t> forbrugertillidsindikator. Begge serier skal være for perioden 1. kvartal 2000 til og med 2. kvartal </a:t>
          </a:r>
          <a:r>
            <a:rPr lang="da-DK" sz="1400" kern="1200" dirty="0">
              <a:latin typeface="Consolas" panose="020B0609020204030204"/>
            </a:rPr>
            <a:t>2022</a:t>
          </a:r>
          <a:r>
            <a:rPr lang="da-DK" sz="1400" kern="1200" dirty="0"/>
            <a:t>.</a:t>
          </a:r>
          <a:endParaRPr lang="en-US" sz="1400" kern="1200" dirty="0"/>
        </a:p>
      </dsp:txBody>
      <dsp:txXfrm>
        <a:off x="0" y="0"/>
        <a:ext cx="4629150" cy="1218406"/>
      </dsp:txXfrm>
    </dsp:sp>
    <dsp:sp modelId="{D32ECD18-0331-4E86-8709-3925E5BBE926}">
      <dsp:nvSpPr>
        <dsp:cNvPr id="0" name=""/>
        <dsp:cNvSpPr/>
      </dsp:nvSpPr>
      <dsp:spPr>
        <a:xfrm>
          <a:off x="0" y="1218406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8F5AC-3ABC-4175-A5AC-1D98120B7C13}">
      <dsp:nvSpPr>
        <dsp:cNvPr id="0" name=""/>
        <dsp:cNvSpPr/>
      </dsp:nvSpPr>
      <dsp:spPr>
        <a:xfrm>
          <a:off x="0" y="1218406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Overvej koefficienterne i jeres resultater. (Hint: Skriv op, hvad den enkelte koefficient analytisk viser.)</a:t>
          </a:r>
          <a:endParaRPr lang="en-US" sz="1400" kern="1200" dirty="0"/>
        </a:p>
      </dsp:txBody>
      <dsp:txXfrm>
        <a:off x="0" y="1218406"/>
        <a:ext cx="4629150" cy="1218406"/>
      </dsp:txXfrm>
    </dsp:sp>
    <dsp:sp modelId="{AB05005E-7FA9-414A-8393-563354FA1D40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5BAED-4DF8-48D5-9F26-A67A02786676}">
      <dsp:nvSpPr>
        <dsp:cNvPr id="0" name=""/>
        <dsp:cNvSpPr/>
      </dsp:nvSpPr>
      <dsp:spPr>
        <a:xfrm>
          <a:off x="0" y="2436812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a-DK" sz="1400" kern="1200" dirty="0"/>
            <a:t>Forklar jeres x-variable. Heriblandt skal I komme ind på, hvad den enkelte variable betyder, hvilke værdier den kan tage og om I overhovedet mener den kan have effekt på forbruget.</a:t>
          </a:r>
        </a:p>
      </dsp:txBody>
      <dsp:txXfrm>
        <a:off x="0" y="2436812"/>
        <a:ext cx="4629150" cy="1218406"/>
      </dsp:txXfrm>
    </dsp:sp>
    <dsp:sp modelId="{6EB056BD-CD63-49A7-BEF8-2E3B0F37FE78}">
      <dsp:nvSpPr>
        <dsp:cNvPr id="0" name=""/>
        <dsp:cNvSpPr/>
      </dsp:nvSpPr>
      <dsp:spPr>
        <a:xfrm>
          <a:off x="0" y="3655218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D0018-AFB8-49E2-BDE9-937042E9CCD0}">
      <dsp:nvSpPr>
        <dsp:cNvPr id="0" name=""/>
        <dsp:cNvSpPr/>
      </dsp:nvSpPr>
      <dsp:spPr>
        <a:xfrm>
          <a:off x="0" y="3655218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a-DK" sz="1400" kern="1200" dirty="0"/>
            <a:t>Optimér jeres model ved at overveje jeres x-variable.</a:t>
          </a:r>
        </a:p>
      </dsp:txBody>
      <dsp:txXfrm>
        <a:off x="0" y="3655218"/>
        <a:ext cx="4629150" cy="1218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73865-BA3B-47E1-B1B9-8C66677CA1EE}">
      <dsp:nvSpPr>
        <dsp:cNvPr id="0" name=""/>
        <dsp:cNvSpPr/>
      </dsp:nvSpPr>
      <dsp:spPr>
        <a:xfrm>
          <a:off x="0" y="27286"/>
          <a:ext cx="38862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kern="1200"/>
            <a:t>Ikke lineær respons variable</a:t>
          </a:r>
          <a:endParaRPr lang="en-US" sz="1700" kern="1200"/>
        </a:p>
      </dsp:txBody>
      <dsp:txXfrm>
        <a:off x="32967" y="60253"/>
        <a:ext cx="3820266" cy="609393"/>
      </dsp:txXfrm>
    </dsp:sp>
    <dsp:sp modelId="{79F0EEC1-C0A6-4D4B-8138-828BF6224E4D}">
      <dsp:nvSpPr>
        <dsp:cNvPr id="0" name=""/>
        <dsp:cNvSpPr/>
      </dsp:nvSpPr>
      <dsp:spPr>
        <a:xfrm>
          <a:off x="0" y="751573"/>
          <a:ext cx="38862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kern="1200"/>
            <a:t>Korrelation i fejlledene</a:t>
          </a:r>
          <a:endParaRPr lang="en-US" sz="1700" kern="1200"/>
        </a:p>
      </dsp:txBody>
      <dsp:txXfrm>
        <a:off x="32967" y="784540"/>
        <a:ext cx="3820266" cy="609393"/>
      </dsp:txXfrm>
    </dsp:sp>
    <dsp:sp modelId="{AB3DD749-ACEF-4DE5-8074-34587F60123C}">
      <dsp:nvSpPr>
        <dsp:cNvPr id="0" name=""/>
        <dsp:cNvSpPr/>
      </dsp:nvSpPr>
      <dsp:spPr>
        <a:xfrm>
          <a:off x="0" y="1475861"/>
          <a:ext cx="38862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kern="1200"/>
            <a:t>Ikke konstant varians i fejlledene</a:t>
          </a:r>
          <a:endParaRPr lang="en-US" sz="1700" kern="1200"/>
        </a:p>
      </dsp:txBody>
      <dsp:txXfrm>
        <a:off x="32967" y="1508828"/>
        <a:ext cx="3820266" cy="609393"/>
      </dsp:txXfrm>
    </dsp:sp>
    <dsp:sp modelId="{4A805A63-971A-4901-8A00-E9EDB24BF2A0}">
      <dsp:nvSpPr>
        <dsp:cNvPr id="0" name=""/>
        <dsp:cNvSpPr/>
      </dsp:nvSpPr>
      <dsp:spPr>
        <a:xfrm>
          <a:off x="0" y="2200149"/>
          <a:ext cx="38862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kern="1200"/>
            <a:t>Outliers – tager y nogle usædvanlige værdier</a:t>
          </a:r>
          <a:endParaRPr lang="en-US" sz="1700" kern="1200"/>
        </a:p>
      </dsp:txBody>
      <dsp:txXfrm>
        <a:off x="32967" y="2233116"/>
        <a:ext cx="3820266" cy="609393"/>
      </dsp:txXfrm>
    </dsp:sp>
    <dsp:sp modelId="{61BF5E62-724D-491F-B9EA-C81367C3B49C}">
      <dsp:nvSpPr>
        <dsp:cNvPr id="0" name=""/>
        <dsp:cNvSpPr/>
      </dsp:nvSpPr>
      <dsp:spPr>
        <a:xfrm>
          <a:off x="0" y="2924436"/>
          <a:ext cx="38862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kern="1200"/>
            <a:t>Usædvanlige værdier for x</a:t>
          </a:r>
          <a:endParaRPr lang="en-US" sz="1700" kern="1200"/>
        </a:p>
      </dsp:txBody>
      <dsp:txXfrm>
        <a:off x="32967" y="2957403"/>
        <a:ext cx="3820266" cy="609393"/>
      </dsp:txXfrm>
    </dsp:sp>
    <dsp:sp modelId="{0E02D471-C0D0-4B3B-B9BD-8908C0E08D57}">
      <dsp:nvSpPr>
        <dsp:cNvPr id="0" name=""/>
        <dsp:cNvSpPr/>
      </dsp:nvSpPr>
      <dsp:spPr>
        <a:xfrm>
          <a:off x="0" y="3648724"/>
          <a:ext cx="38862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kern="1200"/>
            <a:t>Multikolinaritet</a:t>
          </a:r>
          <a:endParaRPr lang="en-US" sz="1700" kern="1200"/>
        </a:p>
      </dsp:txBody>
      <dsp:txXfrm>
        <a:off x="32967" y="3681691"/>
        <a:ext cx="3820266" cy="609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25EBD-A10F-4C28-A06E-4019F7F52AB1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500" kern="1200"/>
            <a:t>Y-variablen</a:t>
          </a:r>
          <a:endParaRPr lang="en-US" sz="4500" kern="1200"/>
        </a:p>
      </dsp:txBody>
      <dsp:txXfrm>
        <a:off x="429570" y="472"/>
        <a:ext cx="3346456" cy="2007873"/>
      </dsp:txXfrm>
    </dsp:sp>
    <dsp:sp modelId="{C0C70CEF-FA80-431F-A1F5-DDD5165FA9C4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500" kern="1200"/>
            <a:t>X-variablene</a:t>
          </a:r>
          <a:endParaRPr lang="en-US" sz="4500" kern="1200"/>
        </a:p>
      </dsp:txBody>
      <dsp:txXfrm>
        <a:off x="4110672" y="472"/>
        <a:ext cx="3346456" cy="2007873"/>
      </dsp:txXfrm>
    </dsp:sp>
    <dsp:sp modelId="{25ED9A4E-44CD-4614-84F0-55CDDD8378E4}">
      <dsp:nvSpPr>
        <dsp:cNvPr id="0" name=""/>
        <dsp:cNvSpPr/>
      </dsp:nvSpPr>
      <dsp:spPr>
        <a:xfrm>
          <a:off x="2270121" y="2342991"/>
          <a:ext cx="3346456" cy="20078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500" kern="1200"/>
            <a:t>Fejlledet </a:t>
          </a:r>
          <a:endParaRPr lang="en-US" sz="4500" kern="1200"/>
        </a:p>
      </dsp:txBody>
      <dsp:txXfrm>
        <a:off x="2270121" y="2342991"/>
        <a:ext cx="3346456" cy="2007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Beregn</a:t>
          </a:r>
          <a:r>
            <a:rPr lang="en-US" sz="1900" kern="1200" dirty="0"/>
            <a:t> </a:t>
          </a:r>
          <a:r>
            <a:rPr lang="en-US" sz="1900" kern="1200" dirty="0" err="1"/>
            <a:t>jeres</a:t>
          </a:r>
          <a:r>
            <a:rPr lang="en-US" sz="1900" kern="1200" dirty="0"/>
            <a:t> MLR’s </a:t>
          </a:r>
          <a:r>
            <a:rPr lang="en-US" sz="1900" kern="1200" dirty="0" err="1"/>
            <a:t>residualer</a:t>
          </a:r>
          <a:r>
            <a:rPr lang="en-US" sz="1900" kern="1200" dirty="0"/>
            <a:t>. </a:t>
          </a:r>
          <a:r>
            <a:rPr lang="en-US" sz="1900" kern="1200" dirty="0" err="1"/>
            <a:t>Sammenligning</a:t>
          </a:r>
          <a:r>
            <a:rPr lang="en-US" sz="1900" kern="1200" dirty="0"/>
            <a:t> </a:t>
          </a:r>
          <a:r>
            <a:rPr lang="en-US" sz="1900" kern="1200" dirty="0" err="1"/>
            <a:t>jeres</a:t>
          </a:r>
          <a:r>
            <a:rPr lang="en-US" sz="1900" kern="1200" dirty="0"/>
            <a:t> </a:t>
          </a:r>
          <a:r>
            <a:rPr lang="en-US" sz="1900" kern="1200" dirty="0" err="1"/>
            <a:t>resultater</a:t>
          </a:r>
          <a:r>
            <a:rPr lang="en-US" sz="1900" kern="1200" dirty="0"/>
            <a:t> med </a:t>
          </a:r>
          <a:r>
            <a:rPr lang="en-US" sz="1900" kern="1200" dirty="0" err="1"/>
            <a:t>funktionen</a:t>
          </a:r>
          <a:r>
            <a:rPr lang="en-US" sz="1900" kern="1200" dirty="0"/>
            <a:t> for </a:t>
          </a:r>
          <a:r>
            <a:rPr lang="en-US" sz="1900" kern="1200" dirty="0" err="1"/>
            <a:t>residualer</a:t>
          </a:r>
          <a:r>
            <a:rPr lang="en-US" sz="1900" kern="1200" dirty="0"/>
            <a:t>.</a:t>
          </a:r>
        </a:p>
      </dsp:txBody>
      <dsp:txXfrm>
        <a:off x="0" y="0"/>
        <a:ext cx="4629150" cy="1218406"/>
      </dsp:txXfrm>
    </dsp:sp>
    <dsp:sp modelId="{358A1CCB-9CBF-4FD1-B798-1E712DF39F1E}">
      <dsp:nvSpPr>
        <dsp:cNvPr id="0" name=""/>
        <dsp:cNvSpPr/>
      </dsp:nvSpPr>
      <dsp:spPr>
        <a:xfrm>
          <a:off x="0" y="1218406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1218406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Beregn</a:t>
          </a:r>
          <a:r>
            <a:rPr lang="en-US" sz="1900" kern="1200" dirty="0"/>
            <a:t> RSS </a:t>
          </a:r>
          <a:r>
            <a:rPr lang="en-US" sz="1900" kern="1200" dirty="0" err="1"/>
            <a:t>og</a:t>
          </a:r>
          <a:r>
            <a:rPr lang="en-US" sz="1900" kern="1200" dirty="0"/>
            <a:t> </a:t>
          </a:r>
          <a:r>
            <a:rPr lang="en-US" sz="1900" kern="1200" dirty="0" err="1"/>
            <a:t>diskutér</a:t>
          </a:r>
          <a:r>
            <a:rPr lang="en-US" sz="1900" kern="1200" dirty="0"/>
            <a:t> </a:t>
          </a:r>
          <a:r>
            <a:rPr lang="en-US" sz="1900" kern="1200" dirty="0" err="1"/>
            <a:t>jeres</a:t>
          </a:r>
          <a:r>
            <a:rPr lang="en-US" sz="1900" kern="1200" dirty="0"/>
            <a:t> </a:t>
          </a:r>
          <a:r>
            <a:rPr lang="en-US" sz="1900" kern="1200" dirty="0" err="1"/>
            <a:t>beregning</a:t>
          </a:r>
          <a:r>
            <a:rPr lang="en-US" sz="1900" kern="1200" dirty="0"/>
            <a:t> set </a:t>
          </a:r>
          <a:r>
            <a:rPr lang="en-US" sz="1900" kern="1200" dirty="0" err="1"/>
            <a:t>i</a:t>
          </a:r>
          <a:r>
            <a:rPr lang="en-US" sz="1900" kern="1200" dirty="0"/>
            <a:t> forhold </a:t>
          </a:r>
          <a:r>
            <a:rPr lang="en-US" sz="1900" kern="1200" dirty="0" err="1"/>
            <a:t>til</a:t>
          </a:r>
          <a:r>
            <a:rPr lang="en-US" sz="1900" kern="1200" dirty="0"/>
            <a:t> </a:t>
          </a:r>
          <a:r>
            <a:rPr lang="en-US" sz="1900" kern="1200" dirty="0" err="1"/>
            <a:t>optimering</a:t>
          </a:r>
          <a:r>
            <a:rPr lang="en-US" sz="1900" kern="1200" dirty="0"/>
            <a:t> </a:t>
          </a:r>
          <a:r>
            <a:rPr lang="en-US" sz="1900" kern="1200" dirty="0" err="1"/>
            <a:t>ved</a:t>
          </a:r>
          <a:r>
            <a:rPr lang="en-US" sz="1900" kern="1200" dirty="0"/>
            <a:t> </a:t>
          </a:r>
          <a:r>
            <a:rPr lang="en-US" sz="1900" kern="1200" dirty="0" err="1"/>
            <a:t>algoritmen</a:t>
          </a:r>
          <a:r>
            <a:rPr lang="en-US" sz="1900" kern="1200" dirty="0"/>
            <a:t>.</a:t>
          </a:r>
        </a:p>
      </dsp:txBody>
      <dsp:txXfrm>
        <a:off x="0" y="1218406"/>
        <a:ext cx="4629150" cy="1218406"/>
      </dsp:txXfrm>
    </dsp:sp>
    <dsp:sp modelId="{D32ECD18-0331-4E86-8709-3925E5BBE926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8F5AC-3ABC-4175-A5AC-1D98120B7C13}">
      <dsp:nvSpPr>
        <dsp:cNvPr id="0" name=""/>
        <dsp:cNvSpPr/>
      </dsp:nvSpPr>
      <dsp:spPr>
        <a:xfrm>
          <a:off x="0" y="2436812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Beregn</a:t>
          </a:r>
          <a:r>
            <a:rPr lang="en-US" sz="1900" kern="1200" dirty="0"/>
            <a:t> R^2 for </a:t>
          </a:r>
          <a:r>
            <a:rPr lang="en-US" sz="1900" kern="1200" dirty="0" err="1"/>
            <a:t>jeres</a:t>
          </a:r>
          <a:r>
            <a:rPr lang="en-US" sz="1900" kern="1200" dirty="0"/>
            <a:t> model </a:t>
          </a:r>
          <a:r>
            <a:rPr lang="en-US" sz="1900" kern="1200" dirty="0" err="1"/>
            <a:t>ud</a:t>
          </a:r>
          <a:r>
            <a:rPr lang="en-US" sz="1900" kern="1200" dirty="0"/>
            <a:t> </a:t>
          </a:r>
          <a:r>
            <a:rPr lang="en-US" sz="1900" kern="1200" dirty="0" err="1"/>
            <a:t>fra</a:t>
          </a:r>
          <a:r>
            <a:rPr lang="en-US" sz="1900" kern="1200" dirty="0"/>
            <a:t> RSE </a:t>
          </a:r>
          <a:r>
            <a:rPr lang="en-US" sz="1900" kern="1200" dirty="0" err="1"/>
            <a:t>og</a:t>
          </a:r>
          <a:r>
            <a:rPr lang="en-US" sz="1900" kern="1200" dirty="0"/>
            <a:t> TSS. </a:t>
          </a:r>
          <a:r>
            <a:rPr lang="en-US" sz="1900" kern="1200" dirty="0" err="1"/>
            <a:t>Sammenlign</a:t>
          </a:r>
          <a:r>
            <a:rPr lang="en-US" sz="1900" kern="1200" dirty="0"/>
            <a:t> med </a:t>
          </a:r>
          <a:r>
            <a:rPr lang="en-US" sz="1900" kern="1200" dirty="0" err="1"/>
            <a:t>jeres</a:t>
          </a:r>
          <a:r>
            <a:rPr lang="en-US" sz="1900" kern="1200" dirty="0"/>
            <a:t> </a:t>
          </a:r>
          <a:r>
            <a:rPr lang="en-US" sz="1900" kern="1200" dirty="0" err="1"/>
            <a:t>tal</a:t>
          </a:r>
          <a:r>
            <a:rPr lang="en-US" sz="1900" kern="1200" dirty="0"/>
            <a:t> </a:t>
          </a:r>
          <a:r>
            <a:rPr lang="en-US" sz="1900" kern="1200" dirty="0" err="1"/>
            <a:t>fra</a:t>
          </a:r>
          <a:r>
            <a:rPr lang="en-US" sz="1900" kern="1200" dirty="0"/>
            <a:t> </a:t>
          </a:r>
          <a:r>
            <a:rPr lang="en-US" sz="1900" kern="1200" dirty="0" err="1"/>
            <a:t>funktionen</a:t>
          </a:r>
          <a:r>
            <a:rPr lang="en-US" sz="1900" kern="1200" dirty="0"/>
            <a:t> summary().</a:t>
          </a:r>
        </a:p>
      </dsp:txBody>
      <dsp:txXfrm>
        <a:off x="0" y="2436812"/>
        <a:ext cx="4629150" cy="1218406"/>
      </dsp:txXfrm>
    </dsp:sp>
    <dsp:sp modelId="{4BB6B0FE-6A59-4CB5-AE20-548D6C44D141}">
      <dsp:nvSpPr>
        <dsp:cNvPr id="0" name=""/>
        <dsp:cNvSpPr/>
      </dsp:nvSpPr>
      <dsp:spPr>
        <a:xfrm>
          <a:off x="0" y="3655218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C7B58-D640-4EB8-A9D7-807D31C21BB9}">
      <dsp:nvSpPr>
        <dsp:cNvPr id="0" name=""/>
        <dsp:cNvSpPr/>
      </dsp:nvSpPr>
      <dsp:spPr>
        <a:xfrm>
          <a:off x="0" y="3655218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Hvad</a:t>
          </a:r>
          <a:r>
            <a:rPr lang="en-US" sz="1900" kern="1200" dirty="0"/>
            <a:t> </a:t>
          </a:r>
          <a:r>
            <a:rPr lang="en-US" sz="1900" kern="1200" dirty="0" err="1"/>
            <a:t>ville</a:t>
          </a:r>
          <a:r>
            <a:rPr lang="en-US" sz="1900" kern="1200" dirty="0"/>
            <a:t> der </a:t>
          </a:r>
          <a:r>
            <a:rPr lang="en-US" sz="1900" kern="1200" dirty="0" err="1"/>
            <a:t>ske</a:t>
          </a:r>
          <a:r>
            <a:rPr lang="en-US" sz="1900" kern="1200" dirty="0"/>
            <a:t> med R^2, </a:t>
          </a:r>
          <a:r>
            <a:rPr lang="en-US" sz="1900" kern="1200" dirty="0" err="1"/>
            <a:t>hvis</a:t>
          </a:r>
          <a:r>
            <a:rPr lang="en-US" sz="1900" kern="1200" dirty="0"/>
            <a:t> RSS var </a:t>
          </a:r>
          <a:r>
            <a:rPr lang="en-US" sz="1900" kern="1200" dirty="0" err="1"/>
            <a:t>højere</a:t>
          </a:r>
          <a:r>
            <a:rPr lang="en-US" sz="1900" kern="1200" dirty="0"/>
            <a:t>? (hint: </a:t>
          </a:r>
          <a:r>
            <a:rPr lang="en-US" sz="1900" kern="1200" dirty="0" err="1"/>
            <a:t>prøv</a:t>
          </a:r>
          <a:r>
            <a:rPr lang="en-US" sz="1900" kern="1200" dirty="0"/>
            <a:t> at </a:t>
          </a:r>
          <a:r>
            <a:rPr lang="en-US" sz="1900" kern="1200" dirty="0" err="1"/>
            <a:t>lægge</a:t>
          </a:r>
          <a:r>
            <a:rPr lang="en-US" sz="1900" kern="1200" dirty="0"/>
            <a:t> 0,1 </a:t>
          </a:r>
          <a:r>
            <a:rPr lang="en-US" sz="1900" kern="1200" dirty="0" err="1"/>
            <a:t>til</a:t>
          </a:r>
          <a:r>
            <a:rPr lang="en-US" sz="1900" kern="1200" dirty="0"/>
            <a:t> </a:t>
          </a:r>
          <a:r>
            <a:rPr lang="en-US" sz="1900" kern="1200" dirty="0" err="1"/>
            <a:t>jeres</a:t>
          </a:r>
          <a:r>
            <a:rPr lang="en-US" sz="1900" kern="1200" dirty="0"/>
            <a:t> </a:t>
          </a:r>
          <a:r>
            <a:rPr lang="en-US" sz="1900" kern="1200" dirty="0" err="1"/>
            <a:t>vektor</a:t>
          </a:r>
          <a:r>
            <a:rPr lang="en-US" sz="1900" kern="1200" dirty="0"/>
            <a:t> med </a:t>
          </a:r>
          <a:r>
            <a:rPr lang="en-US" sz="1900" kern="1200" dirty="0" err="1"/>
            <a:t>residualer</a:t>
          </a:r>
          <a:r>
            <a:rPr lang="en-US" sz="1900" kern="1200" dirty="0"/>
            <a:t> </a:t>
          </a:r>
          <a:r>
            <a:rPr lang="en-US" sz="1900" kern="1200" dirty="0" err="1"/>
            <a:t>opløftet</a:t>
          </a:r>
          <a:r>
            <a:rPr lang="en-US" sz="1900" kern="1200" dirty="0"/>
            <a:t> </a:t>
          </a:r>
          <a:r>
            <a:rPr lang="en-US" sz="1900" kern="1200" dirty="0" err="1"/>
            <a:t>i</a:t>
          </a:r>
          <a:r>
            <a:rPr lang="en-US" sz="1900" kern="1200" dirty="0"/>
            <a:t> </a:t>
          </a:r>
          <a:r>
            <a:rPr lang="en-US" sz="1900" kern="1200" dirty="0" err="1"/>
            <a:t>anden</a:t>
          </a:r>
          <a:r>
            <a:rPr lang="en-US" sz="1900" kern="1200" dirty="0"/>
            <a:t>)</a:t>
          </a:r>
        </a:p>
      </dsp:txBody>
      <dsp:txXfrm>
        <a:off x="0" y="3655218"/>
        <a:ext cx="4629150" cy="1218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 dirty="0"/>
            <a:t>Hvad er R^2 for jeres model? (svar: 0,4277, husk selv at finde resultatet i jeres summary for modellen)</a:t>
          </a:r>
          <a:endParaRPr lang="en-US" sz="1900" kern="1200" dirty="0"/>
        </a:p>
      </dsp:txBody>
      <dsp:txXfrm>
        <a:off x="0" y="0"/>
        <a:ext cx="4629150" cy="1218406"/>
      </dsp:txXfrm>
    </dsp:sp>
    <dsp:sp modelId="{D32ECD18-0331-4E86-8709-3925E5BBE926}">
      <dsp:nvSpPr>
        <dsp:cNvPr id="0" name=""/>
        <dsp:cNvSpPr/>
      </dsp:nvSpPr>
      <dsp:spPr>
        <a:xfrm>
          <a:off x="0" y="1218406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8F5AC-3ABC-4175-A5AC-1D98120B7C13}">
      <dsp:nvSpPr>
        <dsp:cNvPr id="0" name=""/>
        <dsp:cNvSpPr/>
      </dsp:nvSpPr>
      <dsp:spPr>
        <a:xfrm>
          <a:off x="0" y="1218406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 dirty="0"/>
            <a:t>Tjek for </a:t>
          </a:r>
          <a:r>
            <a:rPr lang="da-DK" sz="1900" kern="1200" dirty="0" err="1"/>
            <a:t>outliers</a:t>
          </a:r>
          <a:r>
            <a:rPr lang="da-DK" sz="1900" kern="1200" dirty="0"/>
            <a:t> i Y og usædvanlige værdier i x variable.</a:t>
          </a:r>
          <a:endParaRPr lang="en-US" sz="1900" kern="1200" dirty="0"/>
        </a:p>
      </dsp:txBody>
      <dsp:txXfrm>
        <a:off x="0" y="1218406"/>
        <a:ext cx="4629150" cy="1218406"/>
      </dsp:txXfrm>
    </dsp:sp>
    <dsp:sp modelId="{AB05005E-7FA9-414A-8393-563354FA1D40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5BAED-4DF8-48D5-9F26-A67A02786676}">
      <dsp:nvSpPr>
        <dsp:cNvPr id="0" name=""/>
        <dsp:cNvSpPr/>
      </dsp:nvSpPr>
      <dsp:spPr>
        <a:xfrm>
          <a:off x="0" y="2436812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a-DK" sz="1900" kern="1200" dirty="0"/>
            <a:t>Tjek jeres resultater for </a:t>
          </a:r>
          <a:r>
            <a:rPr lang="da-DK" sz="1900" kern="1200" dirty="0" err="1"/>
            <a:t>multicollinarity</a:t>
          </a:r>
          <a:r>
            <a:rPr lang="da-DK" sz="1900" kern="1200" dirty="0"/>
            <a:t>. (Hint: I skal bruge formlen </a:t>
          </a:r>
          <a:r>
            <a:rPr lang="da-DK" sz="1900" kern="1200" dirty="0" err="1"/>
            <a:t>cor</a:t>
          </a:r>
          <a:r>
            <a:rPr lang="da-DK" sz="1900" kern="1200" dirty="0"/>
            <a:t>() i R)</a:t>
          </a:r>
        </a:p>
      </dsp:txBody>
      <dsp:txXfrm>
        <a:off x="0" y="2436812"/>
        <a:ext cx="4629150" cy="1218406"/>
      </dsp:txXfrm>
    </dsp:sp>
    <dsp:sp modelId="{6154BB39-9D59-4650-96CF-1209DE3D5F4E}">
      <dsp:nvSpPr>
        <dsp:cNvPr id="0" name=""/>
        <dsp:cNvSpPr/>
      </dsp:nvSpPr>
      <dsp:spPr>
        <a:xfrm>
          <a:off x="0" y="3655218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B7655-7A63-4CB5-8F42-0A030C7F62CE}">
      <dsp:nvSpPr>
        <dsp:cNvPr id="0" name=""/>
        <dsp:cNvSpPr/>
      </dsp:nvSpPr>
      <dsp:spPr>
        <a:xfrm>
          <a:off x="0" y="3655218"/>
          <a:ext cx="4629150" cy="121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a-DK" sz="1900" kern="1200" dirty="0"/>
            <a:t>Lav en analyse af </a:t>
          </a:r>
          <a:r>
            <a:rPr lang="da-DK" sz="1900" kern="1200" dirty="0" err="1"/>
            <a:t>fejlledene</a:t>
          </a:r>
          <a:r>
            <a:rPr lang="da-DK" sz="1900" kern="1200" dirty="0"/>
            <a:t>. (hint: tjek lav grafiske illustrationer)</a:t>
          </a:r>
        </a:p>
      </dsp:txBody>
      <dsp:txXfrm>
        <a:off x="0" y="3655218"/>
        <a:ext cx="4629150" cy="1218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13-09-2022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13-09-2022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13-09-2022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13-09-2022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13-09-2022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13-09-2022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13-09-2022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13-09-2022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13-09-2022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13-09-2022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13-09-2022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49" y="1753735"/>
            <a:ext cx="8597999" cy="477837"/>
          </a:xfrm>
        </p:spPr>
        <p:txBody>
          <a:bodyPr>
            <a:normAutofit fontScale="85000" lnSpcReduction="10000"/>
          </a:bodyPr>
          <a:lstStyle/>
          <a:p>
            <a:r>
              <a:rPr lang="da-DK" dirty="0"/>
              <a:t>Forbrug, forbrugertillid og multiple lineær regression(MLR)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AE989-7DED-4468-B2EC-F00F5F57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8366552" cy="1004889"/>
          </a:xfrm>
        </p:spPr>
        <p:txBody>
          <a:bodyPr>
            <a:normAutofit fontScale="90000"/>
          </a:bodyPr>
          <a:lstStyle/>
          <a:p>
            <a:r>
              <a:rPr lang="da-DK" dirty="0"/>
              <a:t>Hvordan skriver i en multiple lineær regression i R?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64B6432E-7D6D-4B37-8C2C-59F60BC5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C110897-69F1-4F95-A784-40DCA5227763}"/>
              </a:ext>
            </a:extLst>
          </p:cNvPr>
          <p:cNvSpPr txBox="1"/>
          <p:nvPr/>
        </p:nvSpPr>
        <p:spPr>
          <a:xfrm>
            <a:off x="306746" y="2754799"/>
            <a:ext cx="85305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Diskutér med gruppen om I allerede har værktøjerne til at udføre en multiple lineær regression?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Hint: Det har I…, men hvorhenne mellem alt, hvad I har lært.</a:t>
            </a:r>
          </a:p>
          <a:p>
            <a:pPr lvl="1"/>
            <a:endParaRPr lang="da-DK"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7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30590-147C-4E63-97E2-261DE5A3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 fontScale="90000"/>
          </a:bodyPr>
          <a:lstStyle/>
          <a:p>
            <a:r>
              <a:rPr lang="da-DK" sz="3200" dirty="0"/>
              <a:t>Hvordan skriver i en multiple lineær regression i R? (jeg snyder lidt fagligt)</a:t>
            </a:r>
            <a:endParaRPr lang="da-DK" sz="3300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9447949-029B-480F-AF7B-D07F4EC4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7717"/>
          </a:xfrm>
        </p:spPr>
        <p:txBody>
          <a:bodyPr>
            <a:normAutofit/>
          </a:bodyPr>
          <a:lstStyle/>
          <a:p>
            <a:r>
              <a:rPr lang="da-DK" dirty="0"/>
              <a:t>Vi holder fast i jeres data:</a:t>
            </a:r>
          </a:p>
          <a:p>
            <a:pPr lvl="1"/>
            <a:r>
              <a:rPr lang="da-DK" dirty="0"/>
              <a:t>Årlig realvækst i husholdningernes forbrug</a:t>
            </a:r>
          </a:p>
          <a:p>
            <a:pPr lvl="1"/>
            <a:r>
              <a:rPr lang="da-DK" dirty="0"/>
              <a:t>Forbrugerforventningsundersøgelsen fra DST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r>
              <a:rPr lang="da-DK" dirty="0"/>
              <a:t>OBS: vær opmærksom på jeres navne på variablene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88B418C-7120-489D-AADE-F9B4A17F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16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9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C2293-349F-3E9B-0A02-84030094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Koefficienter og variable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A1DB08-1895-1146-BFB1-BD4CD144F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Feature </a:t>
            </a:r>
            <a:r>
              <a:rPr lang="da-DK" dirty="0" err="1"/>
              <a:t>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195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301DB-63FB-44CA-AEF9-AF97A9E9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Koefficienter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1CB29ED-5697-94CE-31D2-C5D725CC8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81" y="1690689"/>
            <a:ext cx="7799636" cy="3261455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8BEA7F7-0E3B-1D3A-B398-6FB62D45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65" y="5372103"/>
            <a:ext cx="2699669" cy="11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9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13A14-4881-E9E7-C662-C5F56CD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Koefficienter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87446488-8E5B-4061-A0EA-92104EC602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738" y="2373330"/>
            <a:ext cx="7357671" cy="4288695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8983543-5C6B-27A6-B721-3E93BB3D3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1217" y="1501757"/>
            <a:ext cx="3612783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Standardafgivelse</a:t>
            </a:r>
            <a:r>
              <a:rPr lang="en-US" sz="2400" dirty="0"/>
              <a:t>, t-</a:t>
            </a:r>
            <a:r>
              <a:rPr lang="en-US" sz="2400" dirty="0" err="1"/>
              <a:t>værdi</a:t>
            </a:r>
            <a:r>
              <a:rPr lang="en-US" sz="2400" dirty="0"/>
              <a:t> og p-</a:t>
            </a:r>
            <a:r>
              <a:rPr lang="en-US" sz="2400" dirty="0" err="1"/>
              <a:t>værdi</a:t>
            </a:r>
            <a:endParaRPr lang="en-US" sz="2400" dirty="0"/>
          </a:p>
          <a:p>
            <a:r>
              <a:rPr lang="en-US" sz="2400" dirty="0" err="1"/>
              <a:t>Hvad</a:t>
            </a:r>
            <a:r>
              <a:rPr lang="en-US" sz="2400" dirty="0"/>
              <a:t> </a:t>
            </a:r>
            <a:r>
              <a:rPr lang="en-US" sz="2400" dirty="0" err="1"/>
              <a:t>betyder</a:t>
            </a:r>
            <a:r>
              <a:rPr lang="en-US" sz="2400" dirty="0"/>
              <a:t> </a:t>
            </a:r>
            <a:r>
              <a:rPr lang="en-US" sz="2400" dirty="0" err="1"/>
              <a:t>koefficienten</a:t>
            </a:r>
            <a:r>
              <a:rPr lang="en-US" sz="2400" dirty="0"/>
              <a:t>?</a:t>
            </a:r>
          </a:p>
          <a:p>
            <a:r>
              <a:rPr lang="en-US" sz="2400" dirty="0" err="1"/>
              <a:t>Hvad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vi </a:t>
            </a:r>
            <a:r>
              <a:rPr lang="en-US" sz="2400" dirty="0" err="1"/>
              <a:t>bruge</a:t>
            </a:r>
            <a:r>
              <a:rPr lang="en-US" sz="2400" dirty="0"/>
              <a:t> </a:t>
            </a:r>
            <a:r>
              <a:rPr lang="en-US" sz="2400" dirty="0" err="1"/>
              <a:t>modellen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9431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D57C2-C812-D70A-331B-9E993F6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Input variable – transformation 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C60B8556-072E-1DC8-03E3-B5BD8224AC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43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BA1B4-57C5-FEE9-95AF-63E8FCE4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Koefficienter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4A5620D-9C7A-0EF8-A891-5716DC29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15444"/>
            <a:ext cx="6400800" cy="2171700"/>
          </a:xfrm>
        </p:spPr>
      </p:pic>
    </p:spTree>
    <p:extLst>
      <p:ext uri="{BB962C8B-B14F-4D97-AF65-F5344CB8AC3E}">
        <p14:creationId xmlns:p14="http://schemas.microsoft.com/office/powerpoint/2010/main" val="275908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Opgave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3084C8A-33AD-415C-BBBF-FDC0FB0C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216503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8976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Optimeringsalgoritmer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Hvad er det vi egentlig vil med vores Machine Learning modeller?</a:t>
            </a:r>
          </a:p>
        </p:txBody>
      </p:sp>
    </p:spTree>
    <p:extLst>
      <p:ext uri="{BB962C8B-B14F-4D97-AF65-F5344CB8AC3E}">
        <p14:creationId xmlns:p14="http://schemas.microsoft.com/office/powerpoint/2010/main" val="319784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4591B-81AB-4941-9294-9D3B21C7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MLR – optimering 1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2CE76254-5142-4CB3-AFBB-708637C94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905" y="1519311"/>
            <a:ext cx="7862801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0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 – </a:t>
            </a:r>
            <a:r>
              <a:rPr lang="en-US" sz="3300" dirty="0" err="1"/>
              <a:t>sådan</a:t>
            </a:r>
            <a:r>
              <a:rPr lang="en-US" sz="3300"/>
              <a:t> starter vi op</a:t>
            </a:r>
            <a:endParaRPr lang="en-US" sz="3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90689"/>
            <a:ext cx="4590464" cy="5019600"/>
          </a:xfrm>
        </p:spPr>
        <p:txBody>
          <a:bodyPr>
            <a:normAutofit fontScale="85000" lnSpcReduction="20000"/>
          </a:bodyPr>
          <a:lstStyle/>
          <a:p>
            <a:r>
              <a:rPr lang="da-DK" dirty="0"/>
              <a:t>Noget opsamling fra uge introuger</a:t>
            </a:r>
          </a:p>
          <a:p>
            <a:endParaRPr lang="da-DK" dirty="0"/>
          </a:p>
          <a:p>
            <a:r>
              <a:rPr lang="da-DK" dirty="0"/>
              <a:t>Multiple lineær regression (MLR) i R</a:t>
            </a:r>
          </a:p>
          <a:p>
            <a:endParaRPr lang="da-DK" dirty="0"/>
          </a:p>
          <a:p>
            <a:r>
              <a:rPr lang="da-DK" dirty="0"/>
              <a:t>Koefficienter og variable</a:t>
            </a:r>
          </a:p>
          <a:p>
            <a:endParaRPr lang="da-DK" dirty="0"/>
          </a:p>
          <a:p>
            <a:r>
              <a:rPr lang="da-DK" dirty="0"/>
              <a:t>Optimeringsalgoritmer</a:t>
            </a:r>
          </a:p>
          <a:p>
            <a:endParaRPr lang="da-DK" dirty="0"/>
          </a:p>
          <a:p>
            <a:r>
              <a:rPr lang="da-DK" dirty="0"/>
              <a:t>Opgaver til forståelse af algoritmers optimering</a:t>
            </a:r>
          </a:p>
          <a:p>
            <a:endParaRPr lang="da-DK" b="0" i="0" u="none" strike="noStrike" baseline="0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A4B115F-62AD-4B12-A944-07573019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03" b="11753"/>
          <a:stretch/>
        </p:blipFill>
        <p:spPr>
          <a:xfrm>
            <a:off x="5092504" y="2397381"/>
            <a:ext cx="3886200" cy="32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32324-1275-466C-BA6F-94B697E8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MLR – optimering 2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FE5D7931-FD16-4B04-B1E2-9A49A94A7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64" y="1438889"/>
            <a:ext cx="5016871" cy="52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28847-E872-4A34-94EA-79AFE5EB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MLR – optimering (beregning)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D19CDDD-64BA-4478-8D19-233628108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00" y="1690689"/>
            <a:ext cx="8603800" cy="1547446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F2E84D48-B20E-4482-87C6-DB8F272E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79" y="3238135"/>
            <a:ext cx="7038242" cy="1090206"/>
          </a:xfrm>
          <a:prstGeom prst="rect">
            <a:avLst/>
          </a:prstGeom>
        </p:spPr>
      </p:pic>
      <p:pic>
        <p:nvPicPr>
          <p:cNvPr id="6" name="Pladsholder til indhold 3">
            <a:extLst>
              <a:ext uri="{FF2B5EF4-FFF2-40B4-BE49-F238E27FC236}">
                <a16:creationId xmlns:a16="http://schemas.microsoft.com/office/drawing/2014/main" id="{D7E18157-BA0C-4FEE-80A0-E2A947943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445230"/>
            <a:ext cx="7860825" cy="100488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90A74350-E558-4F53-A82B-A755ECF8A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879" y="5639954"/>
            <a:ext cx="3248537" cy="5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8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F4073-6DE0-4DCE-BD4B-8A7BE796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sz="3300" dirty="0"/>
              <a:t>MLR – hvordan I henter tallene ind i R? (eksempler)</a:t>
            </a: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C06A1AA0-4B56-410B-922F-AFA31E808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/>
              <a:t>coef</a:t>
            </a:r>
            <a:r>
              <a:rPr lang="da-DK" dirty="0"/>
              <a:t> &lt;- summary(</a:t>
            </a:r>
            <a:r>
              <a:rPr lang="da-DK" dirty="0" err="1"/>
              <a:t>lmm.forbrug.ftillid.ftillid</a:t>
            </a:r>
            <a:r>
              <a:rPr lang="da-DK" dirty="0"/>
              <a:t>)$</a:t>
            </a:r>
            <a:r>
              <a:rPr lang="da-DK" dirty="0" err="1"/>
              <a:t>coef</a:t>
            </a:r>
            <a:endParaRPr lang="da-DK" dirty="0"/>
          </a:p>
          <a:p>
            <a:r>
              <a:rPr lang="da-DK" dirty="0"/>
              <a:t>R2 &lt;- summary(</a:t>
            </a:r>
            <a:r>
              <a:rPr lang="da-DK" dirty="0" err="1"/>
              <a:t>lmm.forbrug.ftillid.ftillid</a:t>
            </a:r>
            <a:r>
              <a:rPr lang="da-DK" dirty="0"/>
              <a:t>)$</a:t>
            </a:r>
            <a:r>
              <a:rPr lang="da-DK" dirty="0" err="1"/>
              <a:t>r.squared</a:t>
            </a:r>
            <a:endParaRPr lang="da-DK" dirty="0"/>
          </a:p>
        </p:txBody>
      </p:sp>
      <p:sp>
        <p:nvSpPr>
          <p:cNvPr id="10" name="Pladsholder til indhold 9">
            <a:extLst>
              <a:ext uri="{FF2B5EF4-FFF2-40B4-BE49-F238E27FC236}">
                <a16:creationId xmlns:a16="http://schemas.microsoft.com/office/drawing/2014/main" id="{F70313E3-0E57-4EBB-A86D-C1A4E5994E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err="1"/>
              <a:t>predicted</a:t>
            </a:r>
            <a:r>
              <a:rPr lang="da-DK" dirty="0"/>
              <a:t> &lt;- </a:t>
            </a:r>
            <a:r>
              <a:rPr lang="da-DK" dirty="0" err="1"/>
              <a:t>predict</a:t>
            </a:r>
            <a:r>
              <a:rPr lang="da-DK" dirty="0"/>
              <a:t>(</a:t>
            </a:r>
            <a:r>
              <a:rPr lang="da-DK" dirty="0" err="1"/>
              <a:t>lmm.forbrug.ftillid.ftillid</a:t>
            </a:r>
            <a:r>
              <a:rPr lang="da-DK" dirty="0"/>
              <a:t>)</a:t>
            </a:r>
          </a:p>
          <a:p>
            <a:r>
              <a:rPr lang="da-DK" dirty="0"/>
              <a:t>residual &lt;- summary(</a:t>
            </a:r>
            <a:r>
              <a:rPr lang="da-DK" dirty="0" err="1"/>
              <a:t>lmm.forbrug.ftillid.ftillid</a:t>
            </a:r>
            <a:r>
              <a:rPr lang="da-DK" dirty="0"/>
              <a:t>)$residual</a:t>
            </a:r>
          </a:p>
        </p:txBody>
      </p:sp>
    </p:spTree>
    <p:extLst>
      <p:ext uri="{BB962C8B-B14F-4D97-AF65-F5344CB8AC3E}">
        <p14:creationId xmlns:p14="http://schemas.microsoft.com/office/powerpoint/2010/main" val="4023945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91850-5CB2-E114-B5E1-16BFEBDB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Potentielle problemer med modellen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FAD7E39-C606-DD05-4594-F688B5CDD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 6 antagelser – måske har I hørt om dem før</a:t>
            </a:r>
          </a:p>
        </p:txBody>
      </p:sp>
    </p:spTree>
    <p:extLst>
      <p:ext uri="{BB962C8B-B14F-4D97-AF65-F5344CB8AC3E}">
        <p14:creationId xmlns:p14="http://schemas.microsoft.com/office/powerpoint/2010/main" val="1200258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D3708-7CF7-1BD8-E55D-67934D23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De 6 antagelser</a:t>
            </a: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34312865-5F85-19BB-65C7-C32EE94DF5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82730"/>
            <a:ext cx="3886200" cy="3437128"/>
          </a:xfrm>
        </p:spPr>
      </p:pic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6D70DD5B-6B01-98CF-1DB4-3135DDFA73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9990498"/>
              </p:ext>
            </p:extLst>
          </p:nvPr>
        </p:nvGraphicFramePr>
        <p:xfrm>
          <a:off x="4629150" y="1825625"/>
          <a:ext cx="3886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6837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A3289-B546-BFD8-D1AE-42C7630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De 6 antagelser er tre grupper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2684DFD8-79B7-AAD1-7397-4EFA94BB7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65916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242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Opgaver til forståelse af algoritmers optimering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Programmering i R – glæden stiger blandt de studerende på dataanalyse</a:t>
            </a:r>
          </a:p>
        </p:txBody>
      </p:sp>
    </p:spTree>
    <p:extLst>
      <p:ext uri="{BB962C8B-B14F-4D97-AF65-F5344CB8AC3E}">
        <p14:creationId xmlns:p14="http://schemas.microsoft.com/office/powerpoint/2010/main" val="3800459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Opgave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3084C8A-33AD-415C-BBBF-FDC0FB0C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861348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484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/>
          <a:p>
            <a:r>
              <a:rPr lang="da-DK" dirty="0"/>
              <a:t>Opgave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155874"/>
            <a:ext cx="3948875" cy="440531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3084C8A-33AD-415C-BBBF-FDC0FB0C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154696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339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2EFD8BD-C5F0-484F-8EDE-60FE473B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652463"/>
            <a:ext cx="3868340" cy="823912"/>
          </a:xfrm>
        </p:spPr>
        <p:txBody>
          <a:bodyPr/>
          <a:lstStyle/>
          <a:p>
            <a:r>
              <a:rPr lang="en-US" err="1"/>
              <a:t>Bøger</a:t>
            </a:r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BB2B05C-33AC-4656-887B-00E1BE2D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476375"/>
            <a:ext cx="3868340" cy="3684588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da-DK" sz="1800" cap="all" dirty="0">
                <a:solidFill>
                  <a:srgbClr val="00163B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a-DK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Hands-On Programming with R / </a:t>
            </a:r>
            <a:r>
              <a:rPr lang="da-DK" sz="18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Grolemund</a:t>
            </a:r>
            <a:r>
              <a:rPr lang="da-DK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8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Garrett</a:t>
            </a:r>
            <a:r>
              <a:rPr lang="da-DK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8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O'Reilly</a:t>
            </a:r>
            <a:endParaRPr lang="da-DK" sz="1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a-DK" sz="1800" b="0" i="0" u="none" strike="noStrike" noProof="0" dirty="0">
                <a:solidFill>
                  <a:schemeClr val="dk1"/>
                </a:solidFill>
                <a:latin typeface="+mn-lt"/>
              </a:rPr>
              <a:t>R for Data Science / </a:t>
            </a:r>
            <a:r>
              <a:rPr lang="da-DK" sz="1800" b="0" i="0" u="none" strike="noStrike" noProof="0" dirty="0" err="1">
                <a:solidFill>
                  <a:schemeClr val="dk1"/>
                </a:solidFill>
                <a:latin typeface="+mn-lt"/>
              </a:rPr>
              <a:t>Wickham</a:t>
            </a:r>
            <a:r>
              <a:rPr lang="da-DK" sz="1800" b="0" i="0" u="none" strike="noStrike" noProof="0" dirty="0">
                <a:solidFill>
                  <a:schemeClr val="dk1"/>
                </a:solidFill>
                <a:latin typeface="+mn-lt"/>
              </a:rPr>
              <a:t>, </a:t>
            </a:r>
            <a:r>
              <a:rPr lang="da-DK" sz="1800" b="0" i="0" u="none" strike="noStrike" noProof="0" dirty="0" err="1">
                <a:solidFill>
                  <a:schemeClr val="dk1"/>
                </a:solidFill>
                <a:latin typeface="+mn-lt"/>
              </a:rPr>
              <a:t>Hadley</a:t>
            </a:r>
            <a:r>
              <a:rPr lang="da-DK" sz="1800" b="0" i="0" u="none" strike="noStrike" noProof="0" dirty="0">
                <a:solidFill>
                  <a:schemeClr val="dk1"/>
                </a:solidFill>
                <a:latin typeface="+mn-lt"/>
              </a:rPr>
              <a:t> and </a:t>
            </a:r>
            <a:r>
              <a:rPr lang="da-DK" sz="1800" b="0" i="0" u="none" strike="noStrike" noProof="0" dirty="0" err="1">
                <a:solidFill>
                  <a:schemeClr val="dk1"/>
                </a:solidFill>
                <a:latin typeface="+mn-lt"/>
              </a:rPr>
              <a:t>Grolemund</a:t>
            </a:r>
            <a:r>
              <a:rPr lang="da-DK" sz="1800" b="0" i="0" u="none" strike="noStrike" noProof="0" dirty="0">
                <a:solidFill>
                  <a:schemeClr val="dk1"/>
                </a:solidFill>
                <a:latin typeface="+mn-lt"/>
              </a:rPr>
              <a:t>, </a:t>
            </a:r>
            <a:r>
              <a:rPr lang="da-DK" sz="1800" b="0" i="0" u="none" strike="noStrike" noProof="0" dirty="0" err="1">
                <a:solidFill>
                  <a:schemeClr val="dk1"/>
                </a:solidFill>
                <a:latin typeface="+mn-lt"/>
              </a:rPr>
              <a:t>Garrett</a:t>
            </a:r>
            <a:r>
              <a:rPr lang="da-DK" sz="1800" b="0" i="0" u="none" strike="noStrike" noProof="0" dirty="0">
                <a:solidFill>
                  <a:schemeClr val="dk1"/>
                </a:solidFill>
                <a:latin typeface="+mn-lt"/>
              </a:rPr>
              <a:t>, </a:t>
            </a:r>
            <a:r>
              <a:rPr lang="da-DK" sz="1800" b="0" i="0" u="none" strike="noStrike" noProof="0" dirty="0" err="1">
                <a:solidFill>
                  <a:schemeClr val="dk1"/>
                </a:solidFill>
                <a:latin typeface="+mn-lt"/>
              </a:rPr>
              <a:t>O'Reilly</a:t>
            </a:r>
            <a:endParaRPr lang="da-DK" sz="1800" b="0" i="0" u="none" strike="noStrike" noProof="0" dirty="0">
              <a:solidFill>
                <a:schemeClr val="dk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An Introduction to Statistical Learning – with Applications in R / 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James Gareth, Witten, Hastie 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m.fl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sz="18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Anvendt statistik for de finansielle uddannelser / Kenneth Hansen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endParaRPr lang="da-D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lang="da-DK" sz="1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891B1BA-E756-4B50-92CE-4450D862E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52463"/>
            <a:ext cx="3887391" cy="823912"/>
          </a:xfrm>
        </p:spPr>
        <p:txBody>
          <a:bodyPr/>
          <a:lstStyle/>
          <a:p>
            <a:r>
              <a:rPr lang="en-US" dirty="0"/>
              <a:t>Downloads, </a:t>
            </a:r>
            <a:r>
              <a:rPr lang="en-US" dirty="0" err="1"/>
              <a:t>artikler</a:t>
            </a:r>
            <a:r>
              <a:rPr lang="en-US" dirty="0"/>
              <a:t> mm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AC06DA5-0575-4B77-8DB2-E21E9D0A6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476375"/>
            <a:ext cx="4171950" cy="3684588"/>
          </a:xfrm>
        </p:spPr>
        <p:txBody>
          <a:bodyPr>
            <a:normAutofit fontScale="25000" lnSpcReduction="20000"/>
          </a:bodyPr>
          <a:lstStyle/>
          <a:p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Carat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 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package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 i R: </a:t>
            </a:r>
            <a:r>
              <a:rPr lang="da-DK" sz="5600" b="0" i="0" u="none" strike="noStrike" noProof="0">
                <a:latin typeface="+mn-lt"/>
              </a:rPr>
              <a:t>https://topepo.github.io/caret/</a:t>
            </a:r>
            <a:endParaRPr lang="da-DK" sz="5600" b="0" i="0" u="none" strike="noStrike" noProof="0">
              <a:solidFill>
                <a:schemeClr val="dk1"/>
              </a:solidFill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a-DK" sz="5600" b="0" i="0" err="1">
                <a:solidFill>
                  <a:srgbClr val="000000"/>
                </a:solidFill>
                <a:effectLst/>
                <a:latin typeface="+mn-lt"/>
              </a:rPr>
              <a:t>Haubo</a:t>
            </a:r>
            <a:r>
              <a:rPr lang="da-DK" sz="5600" b="0" i="0">
                <a:solidFill>
                  <a:srgbClr val="000000"/>
                </a:solidFill>
                <a:effectLst/>
                <a:latin typeface="+mn-lt"/>
              </a:rPr>
              <a:t> B Christensen, DTU &amp; Christensens </a:t>
            </a:r>
            <a:r>
              <a:rPr lang="da-DK" sz="5600" b="0" i="0" err="1">
                <a:solidFill>
                  <a:srgbClr val="000000"/>
                </a:solidFill>
                <a:effectLst/>
                <a:latin typeface="+mn-lt"/>
              </a:rPr>
              <a:t>Statistics</a:t>
            </a:r>
            <a:r>
              <a:rPr lang="da-DK" sz="5600" b="0" i="0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Cumulative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 Link Models for 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Ordinal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 Regression with R Package 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Ordinal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, Rune 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Haubo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 B Christensen, DTU &amp; Christensens 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Statistics</a:t>
            </a:r>
            <a:endParaRPr lang="da-DK" sz="5600" b="0" i="0" u="none" strike="noStrike" noProof="0">
              <a:solidFill>
                <a:schemeClr val="dk1"/>
              </a:solidFill>
              <a:latin typeface="+mn-lt"/>
            </a:endParaRPr>
          </a:p>
          <a:p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A factor model approach to 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nowcasting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 Danish GDP, Nationalbanken</a:t>
            </a:r>
          </a:p>
          <a:p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Macroeconomic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 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Nowcasting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 and 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Forecasting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 with Big Data, 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Federal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 Reserves</a:t>
            </a:r>
          </a:p>
          <a:p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Forbruget fortsætter fremgangen i 2016, DI</a:t>
            </a:r>
          </a:p>
          <a:p>
            <a:r>
              <a:rPr lang="da-DK" sz="5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Covid-19 økonomiske konsekvenser for dansk erhvervsliv, </a:t>
            </a:r>
            <a:r>
              <a:rPr lang="da-DK" sz="5600" kern="120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AxelFuture</a:t>
            </a:r>
            <a:r>
              <a:rPr lang="da-DK" sz="5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og PWC</a:t>
            </a:r>
          </a:p>
          <a:p>
            <a:r>
              <a:rPr lang="da-DK" sz="5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Virksomhederne er presset af Coronakrisen, DI</a:t>
            </a:r>
            <a:endParaRPr lang="da-DK" sz="5600">
              <a:latin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3D4EB2-0E84-4958-A83F-3376C23E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85800"/>
            <a:ext cx="8380439" cy="1004889"/>
          </a:xfrm>
        </p:spPr>
        <p:txBody>
          <a:bodyPr>
            <a:normAutofit/>
          </a:bodyPr>
          <a:lstStyle/>
          <a:p>
            <a:r>
              <a:rPr lang="en-US" dirty="0" err="1"/>
              <a:t>Opsamling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uge</a:t>
            </a:r>
            <a:r>
              <a:rPr lang="en-US" dirty="0"/>
              <a:t> 2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773E9388-4066-4344-B625-87136258E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206" y="1825625"/>
            <a:ext cx="661958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350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77B84-5556-4028-9C94-FD98EC51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Opsamling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uge</a:t>
            </a:r>
            <a:r>
              <a:rPr lang="en-US" dirty="0"/>
              <a:t> 2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9E76722-CE75-4066-9306-3F3111AC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5167311"/>
          </a:xfrm>
        </p:spPr>
        <p:txBody>
          <a:bodyPr>
            <a:normAutofit fontScale="92500" lnSpcReduction="20000"/>
          </a:bodyPr>
          <a:lstStyle/>
          <a:p>
            <a:r>
              <a:rPr lang="da-DK" b="1" dirty="0"/>
              <a:t>Årlig realvækst</a:t>
            </a:r>
            <a:r>
              <a:rPr lang="da-DK" dirty="0"/>
              <a:t> i husholdningernes privatforbrug (NKH – P.31 Husholdningernes forbrugsudgifter)</a:t>
            </a:r>
          </a:p>
          <a:p>
            <a:pPr lvl="1"/>
            <a:r>
              <a:rPr lang="nn-NO" b="1" dirty="0"/>
              <a:t>(diff(log(as.numeric(p_forbrug)), lag=4))*100</a:t>
            </a:r>
            <a:endParaRPr lang="da-DK" b="1" dirty="0"/>
          </a:p>
          <a:p>
            <a:pPr lvl="1"/>
            <a:r>
              <a:rPr lang="da-DK" dirty="0"/>
              <a:t>(exp(</a:t>
            </a:r>
            <a:r>
              <a:rPr lang="da-DK" dirty="0" err="1"/>
              <a:t>diff</a:t>
            </a:r>
            <a:r>
              <a:rPr lang="da-DK" dirty="0"/>
              <a:t>(log(</a:t>
            </a:r>
            <a:r>
              <a:rPr lang="da-DK" dirty="0" err="1"/>
              <a:t>as.numeric</a:t>
            </a:r>
            <a:r>
              <a:rPr lang="da-DK" dirty="0"/>
              <a:t>(</a:t>
            </a:r>
            <a:r>
              <a:rPr lang="da-DK" dirty="0" err="1"/>
              <a:t>p_forbrug</a:t>
            </a:r>
            <a:r>
              <a:rPr lang="da-DK" dirty="0"/>
              <a:t>)), lag=4))-1)*100</a:t>
            </a:r>
          </a:p>
          <a:p>
            <a:endParaRPr lang="da-DK" dirty="0"/>
          </a:p>
          <a:p>
            <a:r>
              <a:rPr lang="da-DK" dirty="0"/>
              <a:t>DST forbrugertillid (FORV1 – Forbrugerforventninger (nettotal) efter indikator), </a:t>
            </a:r>
            <a:r>
              <a:rPr lang="da-DK" b="1" dirty="0"/>
              <a:t>omregnet til kvartal </a:t>
            </a:r>
          </a:p>
          <a:p>
            <a:pPr lvl="1"/>
            <a:r>
              <a:rPr lang="en-US" b="1" dirty="0" err="1"/>
              <a:t>ftillidts</a:t>
            </a:r>
            <a:r>
              <a:rPr lang="en-US" b="1" dirty="0"/>
              <a:t> &lt;- </a:t>
            </a:r>
            <a:r>
              <a:rPr lang="en-US" b="1" dirty="0" err="1"/>
              <a:t>ts</a:t>
            </a:r>
            <a:r>
              <a:rPr lang="en-US" b="1" dirty="0"/>
              <a:t>(t(</a:t>
            </a:r>
            <a:r>
              <a:rPr lang="en-US" b="1" dirty="0" err="1"/>
              <a:t>ftillid</a:t>
            </a:r>
            <a:r>
              <a:rPr lang="en-US" b="1" dirty="0"/>
              <a:t>), start = c(2000, 1), frequency = 12)</a:t>
            </a:r>
          </a:p>
          <a:p>
            <a:pPr lvl="1"/>
            <a:r>
              <a:rPr lang="da-DK" dirty="0" err="1"/>
              <a:t>ftillidq</a:t>
            </a:r>
            <a:r>
              <a:rPr lang="da-DK" dirty="0"/>
              <a:t> &lt;- </a:t>
            </a:r>
            <a:r>
              <a:rPr lang="da-DK" dirty="0" err="1"/>
              <a:t>aggregate</a:t>
            </a:r>
            <a:r>
              <a:rPr lang="da-DK" dirty="0"/>
              <a:t>(</a:t>
            </a:r>
            <a:r>
              <a:rPr lang="da-DK" dirty="0" err="1"/>
              <a:t>ftillidts</a:t>
            </a:r>
            <a:r>
              <a:rPr lang="da-DK" dirty="0"/>
              <a:t>, </a:t>
            </a:r>
            <a:r>
              <a:rPr lang="da-DK" dirty="0" err="1"/>
              <a:t>nfrequency</a:t>
            </a:r>
            <a:r>
              <a:rPr lang="da-DK" dirty="0"/>
              <a:t> = 4)/3</a:t>
            </a:r>
          </a:p>
        </p:txBody>
      </p:sp>
    </p:spTree>
    <p:extLst>
      <p:ext uri="{BB962C8B-B14F-4D97-AF65-F5344CB8AC3E}">
        <p14:creationId xmlns:p14="http://schemas.microsoft.com/office/powerpoint/2010/main" val="201899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D21B3-3ABB-4CF1-9A24-BECC04A1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Opsamling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uge</a:t>
            </a:r>
            <a:r>
              <a:rPr lang="en-US" dirty="0"/>
              <a:t> 2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D30778-8B5F-4A8B-93F8-30A19E9A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0025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Korrelation mellem husholdningernes privatforbrug og DST forbrugertillid</a:t>
            </a:r>
          </a:p>
          <a:p>
            <a:pPr lvl="1"/>
            <a:r>
              <a:rPr lang="da-DK" dirty="0" err="1"/>
              <a:t>cor.forbrug.ftillid</a:t>
            </a:r>
            <a:r>
              <a:rPr lang="da-DK" dirty="0"/>
              <a:t> &lt;- </a:t>
            </a:r>
            <a:r>
              <a:rPr lang="da-DK" dirty="0" err="1"/>
              <a:t>cor</a:t>
            </a:r>
            <a:r>
              <a:rPr lang="da-DK" dirty="0"/>
              <a:t>(</a:t>
            </a:r>
            <a:r>
              <a:rPr lang="da-DK" dirty="0" err="1"/>
              <a:t>vkst_p_forbrug,ftillidq</a:t>
            </a:r>
            <a:r>
              <a:rPr lang="da-DK" dirty="0"/>
              <a:t>)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Simple lineær regression mellem husholdningernes privatforbrug og DST forbrugertillid</a:t>
            </a:r>
          </a:p>
          <a:p>
            <a:pPr lvl="1"/>
            <a:r>
              <a:rPr lang="da-DK" dirty="0" err="1"/>
              <a:t>lm.forbrug.ftillid</a:t>
            </a:r>
            <a:r>
              <a:rPr lang="da-DK" dirty="0"/>
              <a:t> &lt;- lm(</a:t>
            </a:r>
            <a:r>
              <a:rPr lang="da-DK" dirty="0" err="1"/>
              <a:t>vkst_p_forbrug</a:t>
            </a:r>
            <a:r>
              <a:rPr lang="da-DK" dirty="0"/>
              <a:t> ~ </a:t>
            </a:r>
            <a:r>
              <a:rPr lang="da-DK" dirty="0" err="1"/>
              <a:t>ftillidq</a:t>
            </a:r>
            <a:r>
              <a:rPr lang="da-DK" dirty="0"/>
              <a:t>[,1])</a:t>
            </a:r>
          </a:p>
          <a:p>
            <a:pPr lvl="1"/>
            <a:r>
              <a:rPr lang="da-DK" dirty="0"/>
              <a:t>I kan udskifte 1 med for (i in 1:ncol(</a:t>
            </a:r>
            <a:r>
              <a:rPr lang="da-DK" dirty="0" err="1"/>
              <a:t>ftillidq</a:t>
            </a:r>
            <a:r>
              <a:rPr lang="da-DK" dirty="0"/>
              <a:t>)), hvis I lave for alle underspørgsmål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675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47447-2E64-458B-92CA-7F8229C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Opsamling uge 2 – vejledende løsning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8D7B1A9-BFDB-4715-993F-327FB59B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Korrelationen mellem den årlige realvækst i husholdningerne privatforbrug og </a:t>
            </a:r>
            <a:r>
              <a:rPr lang="da-DK" dirty="0" err="1"/>
              <a:t>DST’s</a:t>
            </a:r>
            <a:r>
              <a:rPr lang="da-DK" dirty="0"/>
              <a:t> forbrugertillidsindikator for periode 1. kvartal 2000 til 2. kvartal 2021 er: 0,604</a:t>
            </a:r>
          </a:p>
          <a:p>
            <a:endParaRPr lang="da-DK" dirty="0"/>
          </a:p>
          <a:p>
            <a:r>
              <a:rPr lang="da-DK" dirty="0"/>
              <a:t>Diskutér i jeres gruppe, hvorfor jeres resultat(er) kan afvige fra ovenstående. (Husk jeres kode virker, så det må være noget andet end jeres evner i R</a:t>
            </a:r>
            <a:r>
              <a:rPr lang="da-DK" dirty="0">
                <a:sym typeface="Wingdings" panose="05000000000000000000" pitchFamily="2" charset="2"/>
              </a:rPr>
              <a:t>)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6036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39B9D-561E-4F0E-BB2C-1E3C159B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Opsamling uge 2 – vejledende løsning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54E14D-7508-483D-B7F3-ED0F6CA5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12800"/>
          </a:xfrm>
        </p:spPr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Diskutér i jeres gruppe, hvorfor jeres resultat kan afvige fra ovenstående.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25852EA-68A4-473E-8B8C-18E30949B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93" y="1871662"/>
            <a:ext cx="6297970" cy="367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6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3D4EB2-0E84-4958-A83F-3376C23E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85800"/>
            <a:ext cx="8380439" cy="1004889"/>
          </a:xfrm>
        </p:spPr>
        <p:txBody>
          <a:bodyPr>
            <a:normAutofit/>
          </a:bodyPr>
          <a:lstStyle/>
          <a:p>
            <a:r>
              <a:rPr lang="en-US" dirty="0" err="1"/>
              <a:t>Opsamling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uge</a:t>
            </a:r>
            <a:r>
              <a:rPr lang="en-US" dirty="0"/>
              <a:t> 2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773E9388-4066-4344-B625-87136258E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206" y="1825625"/>
            <a:ext cx="661958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8971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Multipel lineær regression i R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Data er på plads og nu begynder det mere tekniske</a:t>
            </a:r>
          </a:p>
        </p:txBody>
      </p:sp>
    </p:spTree>
    <p:extLst>
      <p:ext uri="{BB962C8B-B14F-4D97-AF65-F5344CB8AC3E}">
        <p14:creationId xmlns:p14="http://schemas.microsoft.com/office/powerpoint/2010/main" val="829705478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Initials xmlns="d40e101a-1fec-4fbd-a9d0-ed41492f4cd8" xsi:nil="true"/>
    <TaxCatchAll xmlns="c3c11eb6-de36-4131-bab2-6a22847efc4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29" ma:contentTypeDescription="Create a new document." ma:contentTypeScope="" ma:versionID="e86a6aeaf2d18666d4e73b3f46603a9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421dad6dab6cf5fe6c065c9cbf5badc1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d40e101a-1fec-4fbd-a9d0-ed41492f4cd8"/>
    <ds:schemaRef ds:uri="http://schemas.microsoft.com/sharepoint/v3"/>
    <ds:schemaRef ds:uri="c3c11eb6-de36-4131-bab2-6a22847efc48"/>
  </ds:schemaRefs>
</ds:datastoreItem>
</file>

<file path=customXml/itemProps2.xml><?xml version="1.0" encoding="utf-8"?>
<ds:datastoreItem xmlns:ds="http://schemas.openxmlformats.org/officeDocument/2006/customXml" ds:itemID="{E244ACF9-85FF-466B-B748-CD8B694F7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7852</TotalTime>
  <Words>1039</Words>
  <Application>Microsoft Office PowerPoint</Application>
  <PresentationFormat>Skærmshow (4:3)</PresentationFormat>
  <Paragraphs>127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0" baseType="lpstr">
      <vt:lpstr>Kontortema</vt:lpstr>
      <vt:lpstr>Dataanalyse</vt:lpstr>
      <vt:lpstr>Agenda – sådan starter vi op</vt:lpstr>
      <vt:lpstr>Opsamling fra uge 2</vt:lpstr>
      <vt:lpstr>Opsamling fra uge 2</vt:lpstr>
      <vt:lpstr>Opsamling fra uge 2</vt:lpstr>
      <vt:lpstr>Opsamling uge 2 – vejledende løsning</vt:lpstr>
      <vt:lpstr>Opsamling uge 2 – vejledende løsning</vt:lpstr>
      <vt:lpstr>Opsamling fra uge 2</vt:lpstr>
      <vt:lpstr>Multipel lineær regression i R </vt:lpstr>
      <vt:lpstr>Hvordan skriver i en multiple lineær regression i R?</vt:lpstr>
      <vt:lpstr>Hvordan skriver i en multiple lineær regression i R? (jeg snyder lidt fagligt)</vt:lpstr>
      <vt:lpstr>Koefficienter og variable</vt:lpstr>
      <vt:lpstr>Koefficienter</vt:lpstr>
      <vt:lpstr>Koefficienter</vt:lpstr>
      <vt:lpstr>Input variable – transformation </vt:lpstr>
      <vt:lpstr>Koefficienter</vt:lpstr>
      <vt:lpstr>Opgave</vt:lpstr>
      <vt:lpstr>Optimeringsalgoritmer </vt:lpstr>
      <vt:lpstr>MLR – optimering 1</vt:lpstr>
      <vt:lpstr>MLR – optimering 2</vt:lpstr>
      <vt:lpstr>MLR – optimering (beregning)</vt:lpstr>
      <vt:lpstr>MLR – hvordan I henter tallene ind i R? (eksempler)</vt:lpstr>
      <vt:lpstr>Potentielle problemer med modellen</vt:lpstr>
      <vt:lpstr>De 6 antagelser</vt:lpstr>
      <vt:lpstr>De 6 antagelser er tre grupper</vt:lpstr>
      <vt:lpstr>Opgaver til forståelse af algoritmers optimering </vt:lpstr>
      <vt:lpstr>Opgave</vt:lpstr>
      <vt:lpstr>Opgave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Thorbjørn Baum (BAUM - Adjunkt - Cphbusiness)</dc:creator>
  <cp:lastModifiedBy>Thorbjørn Baum (BAUM - Adjunkt - Cphbusiness)</cp:lastModifiedBy>
  <cp:revision>42</cp:revision>
  <dcterms:created xsi:type="dcterms:W3CDTF">2021-09-10T19:47:53Z</dcterms:created>
  <dcterms:modified xsi:type="dcterms:W3CDTF">2022-09-13T16:15:09Z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  <property fmtid="{D5CDD505-2E9C-101B-9397-08002B2CF9AE}" pid="3" name="MediaServiceImageTags">
    <vt:lpwstr/>
  </property>
</Properties>
</file>