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varScale="1">
        <p:scale>
          <a:sx n="81" d="100"/>
          <a:sy n="81" d="100"/>
        </p:scale>
        <p:origin x="754"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6" Type="http://schemas.microsoft.com/office/2016/11/relationships/changesInfo" Target="changesInfos/changesInfo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Rajdeep Choudhury" userId="3e0256962a649869" providerId="LiveId" clId="{0A4E611A-34BD-4116-A844-05BFB792152F}"/>
    <pc:docChg chg="modSld">
      <pc:chgData name="Rajdeep Choudhury" userId="3e0256962a649869" providerId="LiveId" clId="{0A4E611A-34BD-4116-A844-05BFB792152F}" dt="2024-07-25T14:42:35.989" v="5" actId="20577"/>
      <pc:docMkLst>
        <pc:docMk/>
      </pc:docMkLst>
      <pc:sldChg chg="modSp mod">
        <pc:chgData name="Rajdeep Choudhury" userId="3e0256962a649869" providerId="LiveId" clId="{0A4E611A-34BD-4116-A844-05BFB792152F}" dt="2024-07-25T14:42:35.989" v="5" actId="20577"/>
        <pc:sldMkLst>
          <pc:docMk/>
          <pc:sldMk cId="2553184833" sldId="257"/>
        </pc:sldMkLst>
        <pc:spChg chg="mod">
          <ac:chgData name="Rajdeep Choudhury" userId="3e0256962a649869" providerId="LiveId" clId="{0A4E611A-34BD-4116-A844-05BFB792152F}" dt="2024-07-25T14:42:35.989" v="5" actId="20577"/>
          <ac:spMkLst>
            <pc:docMk/>
            <pc:sldMk cId="2553184833" sldId="257"/>
            <ac:spMk id="10" creationId="{B2585115-3C5E-F9EE-83E0-0B794BF4B750}"/>
          </ac:spMkLst>
        </pc:spChg>
      </pc:sldChg>
    </pc:docChg>
  </pc:docChgLst>
</pc:chgInfo>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07635B-DC6D-A13E-3BB4-05359477F62F}"/>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BB20E388-C55B-7A13-F081-940788535E69}"/>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48B0970E-81EA-A4D3-D053-7DF27BAAB081}"/>
              </a:ext>
            </a:extLst>
          </p:cNvPr>
          <p:cNvSpPr>
            <a:spLocks noGrp="1"/>
          </p:cNvSpPr>
          <p:nvPr>
            <p:ph type="dt" sz="half" idx="10"/>
          </p:nvPr>
        </p:nvSpPr>
        <p:spPr/>
        <p:txBody>
          <a:bodyPr/>
          <a:lstStyle/>
          <a:p>
            <a:fld id="{C4172EB4-37DA-449E-BF54-A73DB0EE263B}" type="datetimeFigureOut">
              <a:rPr lang="en-IN" smtClean="0"/>
              <a:t>25-07-2024</a:t>
            </a:fld>
            <a:endParaRPr lang="en-IN"/>
          </a:p>
        </p:txBody>
      </p:sp>
      <p:sp>
        <p:nvSpPr>
          <p:cNvPr id="5" name="Footer Placeholder 4">
            <a:extLst>
              <a:ext uri="{FF2B5EF4-FFF2-40B4-BE49-F238E27FC236}">
                <a16:creationId xmlns:a16="http://schemas.microsoft.com/office/drawing/2014/main" id="{761E2575-C194-142B-8E17-A3AEA49C5E67}"/>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D4DA8EAB-8DD8-8831-7B8D-CABB3C7CA150}"/>
              </a:ext>
            </a:extLst>
          </p:cNvPr>
          <p:cNvSpPr>
            <a:spLocks noGrp="1"/>
          </p:cNvSpPr>
          <p:nvPr>
            <p:ph type="sldNum" sz="quarter" idx="12"/>
          </p:nvPr>
        </p:nvSpPr>
        <p:spPr/>
        <p:txBody>
          <a:bodyPr/>
          <a:lstStyle/>
          <a:p>
            <a:fld id="{AACB15DD-7B58-40C2-AD59-2EC89860D1FC}" type="slidenum">
              <a:rPr lang="en-IN" smtClean="0"/>
              <a:t>‹#›</a:t>
            </a:fld>
            <a:endParaRPr lang="en-IN"/>
          </a:p>
        </p:txBody>
      </p:sp>
    </p:spTree>
    <p:extLst>
      <p:ext uri="{BB962C8B-B14F-4D97-AF65-F5344CB8AC3E}">
        <p14:creationId xmlns:p14="http://schemas.microsoft.com/office/powerpoint/2010/main" val="11218868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15A6081-624C-22AC-C002-A829BAB43370}"/>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06D97FE5-534F-819C-7171-BB1F146E390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C28ECC6-B5EC-644A-9CA7-CFF10D7D573A}"/>
              </a:ext>
            </a:extLst>
          </p:cNvPr>
          <p:cNvSpPr>
            <a:spLocks noGrp="1"/>
          </p:cNvSpPr>
          <p:nvPr>
            <p:ph type="dt" sz="half" idx="10"/>
          </p:nvPr>
        </p:nvSpPr>
        <p:spPr/>
        <p:txBody>
          <a:bodyPr/>
          <a:lstStyle/>
          <a:p>
            <a:fld id="{C4172EB4-37DA-449E-BF54-A73DB0EE263B}" type="datetimeFigureOut">
              <a:rPr lang="en-IN" smtClean="0"/>
              <a:t>25-07-2024</a:t>
            </a:fld>
            <a:endParaRPr lang="en-IN"/>
          </a:p>
        </p:txBody>
      </p:sp>
      <p:sp>
        <p:nvSpPr>
          <p:cNvPr id="5" name="Footer Placeholder 4">
            <a:extLst>
              <a:ext uri="{FF2B5EF4-FFF2-40B4-BE49-F238E27FC236}">
                <a16:creationId xmlns:a16="http://schemas.microsoft.com/office/drawing/2014/main" id="{F09BBE65-B08D-29FB-FD1F-BED69B4CEC3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E71C664B-ED69-79B7-1F03-483EBC75F1ED}"/>
              </a:ext>
            </a:extLst>
          </p:cNvPr>
          <p:cNvSpPr>
            <a:spLocks noGrp="1"/>
          </p:cNvSpPr>
          <p:nvPr>
            <p:ph type="sldNum" sz="quarter" idx="12"/>
          </p:nvPr>
        </p:nvSpPr>
        <p:spPr/>
        <p:txBody>
          <a:bodyPr/>
          <a:lstStyle/>
          <a:p>
            <a:fld id="{AACB15DD-7B58-40C2-AD59-2EC89860D1FC}" type="slidenum">
              <a:rPr lang="en-IN" smtClean="0"/>
              <a:t>‹#›</a:t>
            </a:fld>
            <a:endParaRPr lang="en-IN"/>
          </a:p>
        </p:txBody>
      </p:sp>
    </p:spTree>
    <p:extLst>
      <p:ext uri="{BB962C8B-B14F-4D97-AF65-F5344CB8AC3E}">
        <p14:creationId xmlns:p14="http://schemas.microsoft.com/office/powerpoint/2010/main" val="394165895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89E6C0D3-AC2A-7FD9-FAA9-6FF2A60E6CEE}"/>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2F77BBB0-FAEA-7E09-F625-94380EC089EE}"/>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F0DA82C1-00F5-38FF-0F6E-F92E6F494975}"/>
              </a:ext>
            </a:extLst>
          </p:cNvPr>
          <p:cNvSpPr>
            <a:spLocks noGrp="1"/>
          </p:cNvSpPr>
          <p:nvPr>
            <p:ph type="dt" sz="half" idx="10"/>
          </p:nvPr>
        </p:nvSpPr>
        <p:spPr/>
        <p:txBody>
          <a:bodyPr/>
          <a:lstStyle/>
          <a:p>
            <a:fld id="{C4172EB4-37DA-449E-BF54-A73DB0EE263B}" type="datetimeFigureOut">
              <a:rPr lang="en-IN" smtClean="0"/>
              <a:t>25-07-2024</a:t>
            </a:fld>
            <a:endParaRPr lang="en-IN"/>
          </a:p>
        </p:txBody>
      </p:sp>
      <p:sp>
        <p:nvSpPr>
          <p:cNvPr id="5" name="Footer Placeholder 4">
            <a:extLst>
              <a:ext uri="{FF2B5EF4-FFF2-40B4-BE49-F238E27FC236}">
                <a16:creationId xmlns:a16="http://schemas.microsoft.com/office/drawing/2014/main" id="{364AD757-F42F-52A9-75AC-7C44D7262D9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61F3146-14A8-0925-34D8-5203665463A4}"/>
              </a:ext>
            </a:extLst>
          </p:cNvPr>
          <p:cNvSpPr>
            <a:spLocks noGrp="1"/>
          </p:cNvSpPr>
          <p:nvPr>
            <p:ph type="sldNum" sz="quarter" idx="12"/>
          </p:nvPr>
        </p:nvSpPr>
        <p:spPr/>
        <p:txBody>
          <a:bodyPr/>
          <a:lstStyle/>
          <a:p>
            <a:fld id="{AACB15DD-7B58-40C2-AD59-2EC89860D1FC}" type="slidenum">
              <a:rPr lang="en-IN" smtClean="0"/>
              <a:t>‹#›</a:t>
            </a:fld>
            <a:endParaRPr lang="en-IN"/>
          </a:p>
        </p:txBody>
      </p:sp>
    </p:spTree>
    <p:extLst>
      <p:ext uri="{BB962C8B-B14F-4D97-AF65-F5344CB8AC3E}">
        <p14:creationId xmlns:p14="http://schemas.microsoft.com/office/powerpoint/2010/main" val="399274009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63D20C-3639-A41D-3AB5-CCA41BF5E4C7}"/>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EDF5175E-450F-F76A-CB3C-99318A42FFE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78A8B87-6184-2975-F1F0-8CAD37A3C765}"/>
              </a:ext>
            </a:extLst>
          </p:cNvPr>
          <p:cNvSpPr>
            <a:spLocks noGrp="1"/>
          </p:cNvSpPr>
          <p:nvPr>
            <p:ph type="dt" sz="half" idx="10"/>
          </p:nvPr>
        </p:nvSpPr>
        <p:spPr/>
        <p:txBody>
          <a:bodyPr/>
          <a:lstStyle/>
          <a:p>
            <a:fld id="{C4172EB4-37DA-449E-BF54-A73DB0EE263B}" type="datetimeFigureOut">
              <a:rPr lang="en-IN" smtClean="0"/>
              <a:t>25-07-2024</a:t>
            </a:fld>
            <a:endParaRPr lang="en-IN"/>
          </a:p>
        </p:txBody>
      </p:sp>
      <p:sp>
        <p:nvSpPr>
          <p:cNvPr id="5" name="Footer Placeholder 4">
            <a:extLst>
              <a:ext uri="{FF2B5EF4-FFF2-40B4-BE49-F238E27FC236}">
                <a16:creationId xmlns:a16="http://schemas.microsoft.com/office/drawing/2014/main" id="{5E41F8D4-5007-9C67-F62D-37072C7EA8BA}"/>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E00C1D0-1BE9-498A-A28F-AF75912A0651}"/>
              </a:ext>
            </a:extLst>
          </p:cNvPr>
          <p:cNvSpPr>
            <a:spLocks noGrp="1"/>
          </p:cNvSpPr>
          <p:nvPr>
            <p:ph type="sldNum" sz="quarter" idx="12"/>
          </p:nvPr>
        </p:nvSpPr>
        <p:spPr/>
        <p:txBody>
          <a:bodyPr/>
          <a:lstStyle/>
          <a:p>
            <a:fld id="{AACB15DD-7B58-40C2-AD59-2EC89860D1FC}" type="slidenum">
              <a:rPr lang="en-IN" smtClean="0"/>
              <a:t>‹#›</a:t>
            </a:fld>
            <a:endParaRPr lang="en-IN"/>
          </a:p>
        </p:txBody>
      </p:sp>
    </p:spTree>
    <p:extLst>
      <p:ext uri="{BB962C8B-B14F-4D97-AF65-F5344CB8AC3E}">
        <p14:creationId xmlns:p14="http://schemas.microsoft.com/office/powerpoint/2010/main" val="19946357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5D481A-E647-BD1A-84A1-3CF86995804B}"/>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4C1B9F5-32BD-DDD2-C5FA-E79F0F34DB9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98ACC0B7-62F4-C2D6-1D32-4E4C92E1A285}"/>
              </a:ext>
            </a:extLst>
          </p:cNvPr>
          <p:cNvSpPr>
            <a:spLocks noGrp="1"/>
          </p:cNvSpPr>
          <p:nvPr>
            <p:ph type="dt" sz="half" idx="10"/>
          </p:nvPr>
        </p:nvSpPr>
        <p:spPr/>
        <p:txBody>
          <a:bodyPr/>
          <a:lstStyle/>
          <a:p>
            <a:fld id="{C4172EB4-37DA-449E-BF54-A73DB0EE263B}" type="datetimeFigureOut">
              <a:rPr lang="en-IN" smtClean="0"/>
              <a:t>25-07-2024</a:t>
            </a:fld>
            <a:endParaRPr lang="en-IN"/>
          </a:p>
        </p:txBody>
      </p:sp>
      <p:sp>
        <p:nvSpPr>
          <p:cNvPr id="5" name="Footer Placeholder 4">
            <a:extLst>
              <a:ext uri="{FF2B5EF4-FFF2-40B4-BE49-F238E27FC236}">
                <a16:creationId xmlns:a16="http://schemas.microsoft.com/office/drawing/2014/main" id="{7F6E3193-4898-8024-D069-385D5A01F11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27B0B1A0-A246-34AB-F517-4DBA2E45C19B}"/>
              </a:ext>
            </a:extLst>
          </p:cNvPr>
          <p:cNvSpPr>
            <a:spLocks noGrp="1"/>
          </p:cNvSpPr>
          <p:nvPr>
            <p:ph type="sldNum" sz="quarter" idx="12"/>
          </p:nvPr>
        </p:nvSpPr>
        <p:spPr/>
        <p:txBody>
          <a:bodyPr/>
          <a:lstStyle/>
          <a:p>
            <a:fld id="{AACB15DD-7B58-40C2-AD59-2EC89860D1FC}" type="slidenum">
              <a:rPr lang="en-IN" smtClean="0"/>
              <a:t>‹#›</a:t>
            </a:fld>
            <a:endParaRPr lang="en-IN"/>
          </a:p>
        </p:txBody>
      </p:sp>
    </p:spTree>
    <p:extLst>
      <p:ext uri="{BB962C8B-B14F-4D97-AF65-F5344CB8AC3E}">
        <p14:creationId xmlns:p14="http://schemas.microsoft.com/office/powerpoint/2010/main" val="106793168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7D8D3D8-6254-2688-4FAD-58D6B451BF3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18B08A52-F6D6-BD94-8263-FAEA1FA30818}"/>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EB64FC42-0381-12BA-EC13-308064B3B4E3}"/>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AEF29DBB-01BA-F78D-68EF-EB15614E685A}"/>
              </a:ext>
            </a:extLst>
          </p:cNvPr>
          <p:cNvSpPr>
            <a:spLocks noGrp="1"/>
          </p:cNvSpPr>
          <p:nvPr>
            <p:ph type="dt" sz="half" idx="10"/>
          </p:nvPr>
        </p:nvSpPr>
        <p:spPr/>
        <p:txBody>
          <a:bodyPr/>
          <a:lstStyle/>
          <a:p>
            <a:fld id="{C4172EB4-37DA-449E-BF54-A73DB0EE263B}" type="datetimeFigureOut">
              <a:rPr lang="en-IN" smtClean="0"/>
              <a:t>25-07-2024</a:t>
            </a:fld>
            <a:endParaRPr lang="en-IN"/>
          </a:p>
        </p:txBody>
      </p:sp>
      <p:sp>
        <p:nvSpPr>
          <p:cNvPr id="6" name="Footer Placeholder 5">
            <a:extLst>
              <a:ext uri="{FF2B5EF4-FFF2-40B4-BE49-F238E27FC236}">
                <a16:creationId xmlns:a16="http://schemas.microsoft.com/office/drawing/2014/main" id="{C6920883-78DE-F947-0C0D-6A47832DDF49}"/>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9C296943-DE26-1048-C06D-F8FFA39BB4A6}"/>
              </a:ext>
            </a:extLst>
          </p:cNvPr>
          <p:cNvSpPr>
            <a:spLocks noGrp="1"/>
          </p:cNvSpPr>
          <p:nvPr>
            <p:ph type="sldNum" sz="quarter" idx="12"/>
          </p:nvPr>
        </p:nvSpPr>
        <p:spPr/>
        <p:txBody>
          <a:bodyPr/>
          <a:lstStyle/>
          <a:p>
            <a:fld id="{AACB15DD-7B58-40C2-AD59-2EC89860D1FC}" type="slidenum">
              <a:rPr lang="en-IN" smtClean="0"/>
              <a:t>‹#›</a:t>
            </a:fld>
            <a:endParaRPr lang="en-IN"/>
          </a:p>
        </p:txBody>
      </p:sp>
    </p:spTree>
    <p:extLst>
      <p:ext uri="{BB962C8B-B14F-4D97-AF65-F5344CB8AC3E}">
        <p14:creationId xmlns:p14="http://schemas.microsoft.com/office/powerpoint/2010/main" val="19901947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C2DD5C-2401-C0F8-A653-138470D26B92}"/>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D4B684A-84FF-530E-026C-DADC9B1FC1CD}"/>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4A9A927-60B3-5B7A-9C02-1DE96EE5848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6D5F41AB-A8F0-3503-2DCC-882EC394C405}"/>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5619A69F-191C-D619-6AF7-E4FCDE6371B4}"/>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9A8059E4-B0F0-690F-EF47-8E40BA09CB4A}"/>
              </a:ext>
            </a:extLst>
          </p:cNvPr>
          <p:cNvSpPr>
            <a:spLocks noGrp="1"/>
          </p:cNvSpPr>
          <p:nvPr>
            <p:ph type="dt" sz="half" idx="10"/>
          </p:nvPr>
        </p:nvSpPr>
        <p:spPr/>
        <p:txBody>
          <a:bodyPr/>
          <a:lstStyle/>
          <a:p>
            <a:fld id="{C4172EB4-37DA-449E-BF54-A73DB0EE263B}" type="datetimeFigureOut">
              <a:rPr lang="en-IN" smtClean="0"/>
              <a:t>25-07-2024</a:t>
            </a:fld>
            <a:endParaRPr lang="en-IN"/>
          </a:p>
        </p:txBody>
      </p:sp>
      <p:sp>
        <p:nvSpPr>
          <p:cNvPr id="8" name="Footer Placeholder 7">
            <a:extLst>
              <a:ext uri="{FF2B5EF4-FFF2-40B4-BE49-F238E27FC236}">
                <a16:creationId xmlns:a16="http://schemas.microsoft.com/office/drawing/2014/main" id="{E3A34122-5553-592B-10CF-63CCAEBFD509}"/>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3860A8DB-1EFD-B351-A559-198C1F8AE305}"/>
              </a:ext>
            </a:extLst>
          </p:cNvPr>
          <p:cNvSpPr>
            <a:spLocks noGrp="1"/>
          </p:cNvSpPr>
          <p:nvPr>
            <p:ph type="sldNum" sz="quarter" idx="12"/>
          </p:nvPr>
        </p:nvSpPr>
        <p:spPr/>
        <p:txBody>
          <a:bodyPr/>
          <a:lstStyle/>
          <a:p>
            <a:fld id="{AACB15DD-7B58-40C2-AD59-2EC89860D1FC}" type="slidenum">
              <a:rPr lang="en-IN" smtClean="0"/>
              <a:t>‹#›</a:t>
            </a:fld>
            <a:endParaRPr lang="en-IN"/>
          </a:p>
        </p:txBody>
      </p:sp>
    </p:spTree>
    <p:extLst>
      <p:ext uri="{BB962C8B-B14F-4D97-AF65-F5344CB8AC3E}">
        <p14:creationId xmlns:p14="http://schemas.microsoft.com/office/powerpoint/2010/main" val="357761523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901645-BEC4-0DC6-02B8-325A4A3A2A39}"/>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B848EF39-4373-454A-20BB-02B301E44F1A}"/>
              </a:ext>
            </a:extLst>
          </p:cNvPr>
          <p:cNvSpPr>
            <a:spLocks noGrp="1"/>
          </p:cNvSpPr>
          <p:nvPr>
            <p:ph type="dt" sz="half" idx="10"/>
          </p:nvPr>
        </p:nvSpPr>
        <p:spPr/>
        <p:txBody>
          <a:bodyPr/>
          <a:lstStyle/>
          <a:p>
            <a:fld id="{C4172EB4-37DA-449E-BF54-A73DB0EE263B}" type="datetimeFigureOut">
              <a:rPr lang="en-IN" smtClean="0"/>
              <a:t>25-07-2024</a:t>
            </a:fld>
            <a:endParaRPr lang="en-IN"/>
          </a:p>
        </p:txBody>
      </p:sp>
      <p:sp>
        <p:nvSpPr>
          <p:cNvPr id="4" name="Footer Placeholder 3">
            <a:extLst>
              <a:ext uri="{FF2B5EF4-FFF2-40B4-BE49-F238E27FC236}">
                <a16:creationId xmlns:a16="http://schemas.microsoft.com/office/drawing/2014/main" id="{6389ED8B-9B10-9A3A-78BA-7CF128DDA929}"/>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820B859A-A6A9-75E3-C27F-D52DA143FAEB}"/>
              </a:ext>
            </a:extLst>
          </p:cNvPr>
          <p:cNvSpPr>
            <a:spLocks noGrp="1"/>
          </p:cNvSpPr>
          <p:nvPr>
            <p:ph type="sldNum" sz="quarter" idx="12"/>
          </p:nvPr>
        </p:nvSpPr>
        <p:spPr/>
        <p:txBody>
          <a:bodyPr/>
          <a:lstStyle/>
          <a:p>
            <a:fld id="{AACB15DD-7B58-40C2-AD59-2EC89860D1FC}" type="slidenum">
              <a:rPr lang="en-IN" smtClean="0"/>
              <a:t>‹#›</a:t>
            </a:fld>
            <a:endParaRPr lang="en-IN"/>
          </a:p>
        </p:txBody>
      </p:sp>
    </p:spTree>
    <p:extLst>
      <p:ext uri="{BB962C8B-B14F-4D97-AF65-F5344CB8AC3E}">
        <p14:creationId xmlns:p14="http://schemas.microsoft.com/office/powerpoint/2010/main" val="397206860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D81D67F9-EC35-A07C-6DBD-B0ED12BE1D8F}"/>
              </a:ext>
            </a:extLst>
          </p:cNvPr>
          <p:cNvSpPr>
            <a:spLocks noGrp="1"/>
          </p:cNvSpPr>
          <p:nvPr>
            <p:ph type="dt" sz="half" idx="10"/>
          </p:nvPr>
        </p:nvSpPr>
        <p:spPr/>
        <p:txBody>
          <a:bodyPr/>
          <a:lstStyle/>
          <a:p>
            <a:fld id="{C4172EB4-37DA-449E-BF54-A73DB0EE263B}" type="datetimeFigureOut">
              <a:rPr lang="en-IN" smtClean="0"/>
              <a:t>25-07-2024</a:t>
            </a:fld>
            <a:endParaRPr lang="en-IN"/>
          </a:p>
        </p:txBody>
      </p:sp>
      <p:sp>
        <p:nvSpPr>
          <p:cNvPr id="3" name="Footer Placeholder 2">
            <a:extLst>
              <a:ext uri="{FF2B5EF4-FFF2-40B4-BE49-F238E27FC236}">
                <a16:creationId xmlns:a16="http://schemas.microsoft.com/office/drawing/2014/main" id="{1DC7325B-AF51-2A3A-A9EB-DC377F2789C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7208CF16-E468-D893-C803-D60FC46DBBEA}"/>
              </a:ext>
            </a:extLst>
          </p:cNvPr>
          <p:cNvSpPr>
            <a:spLocks noGrp="1"/>
          </p:cNvSpPr>
          <p:nvPr>
            <p:ph type="sldNum" sz="quarter" idx="12"/>
          </p:nvPr>
        </p:nvSpPr>
        <p:spPr/>
        <p:txBody>
          <a:bodyPr/>
          <a:lstStyle/>
          <a:p>
            <a:fld id="{AACB15DD-7B58-40C2-AD59-2EC89860D1FC}" type="slidenum">
              <a:rPr lang="en-IN" smtClean="0"/>
              <a:t>‹#›</a:t>
            </a:fld>
            <a:endParaRPr lang="en-IN"/>
          </a:p>
        </p:txBody>
      </p:sp>
    </p:spTree>
    <p:extLst>
      <p:ext uri="{BB962C8B-B14F-4D97-AF65-F5344CB8AC3E}">
        <p14:creationId xmlns:p14="http://schemas.microsoft.com/office/powerpoint/2010/main" val="11243650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875B4B-B2CB-68D4-F744-C8FB4D1FE49D}"/>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BE2A6E5F-BCDF-B66B-E04B-9D76647133F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4E2E23E2-4468-BCE6-4007-7AE1E2405EC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8EE3048C-5D2F-7377-713A-9CDBF682D1F0}"/>
              </a:ext>
            </a:extLst>
          </p:cNvPr>
          <p:cNvSpPr>
            <a:spLocks noGrp="1"/>
          </p:cNvSpPr>
          <p:nvPr>
            <p:ph type="dt" sz="half" idx="10"/>
          </p:nvPr>
        </p:nvSpPr>
        <p:spPr/>
        <p:txBody>
          <a:bodyPr/>
          <a:lstStyle/>
          <a:p>
            <a:fld id="{C4172EB4-37DA-449E-BF54-A73DB0EE263B}" type="datetimeFigureOut">
              <a:rPr lang="en-IN" smtClean="0"/>
              <a:t>25-07-2024</a:t>
            </a:fld>
            <a:endParaRPr lang="en-IN"/>
          </a:p>
        </p:txBody>
      </p:sp>
      <p:sp>
        <p:nvSpPr>
          <p:cNvPr id="6" name="Footer Placeholder 5">
            <a:extLst>
              <a:ext uri="{FF2B5EF4-FFF2-40B4-BE49-F238E27FC236}">
                <a16:creationId xmlns:a16="http://schemas.microsoft.com/office/drawing/2014/main" id="{1AAF17F0-5F1B-B3D5-AFAD-EB38E33C24B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CD87C13B-01D9-C279-4DF3-01C2159FF620}"/>
              </a:ext>
            </a:extLst>
          </p:cNvPr>
          <p:cNvSpPr>
            <a:spLocks noGrp="1"/>
          </p:cNvSpPr>
          <p:nvPr>
            <p:ph type="sldNum" sz="quarter" idx="12"/>
          </p:nvPr>
        </p:nvSpPr>
        <p:spPr/>
        <p:txBody>
          <a:bodyPr/>
          <a:lstStyle/>
          <a:p>
            <a:fld id="{AACB15DD-7B58-40C2-AD59-2EC89860D1FC}" type="slidenum">
              <a:rPr lang="en-IN" smtClean="0"/>
              <a:t>‹#›</a:t>
            </a:fld>
            <a:endParaRPr lang="en-IN"/>
          </a:p>
        </p:txBody>
      </p:sp>
    </p:spTree>
    <p:extLst>
      <p:ext uri="{BB962C8B-B14F-4D97-AF65-F5344CB8AC3E}">
        <p14:creationId xmlns:p14="http://schemas.microsoft.com/office/powerpoint/2010/main" val="318679407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0C859FF-A7A7-BEB4-9A91-881C55FFA0A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50B46465-DAE8-FA51-C2B2-DD9B943526AE}"/>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D67401FA-AE89-1A1D-C350-A0DAF9BAA3D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58E7752-83A8-B8F8-27D1-609B97C47EA8}"/>
              </a:ext>
            </a:extLst>
          </p:cNvPr>
          <p:cNvSpPr>
            <a:spLocks noGrp="1"/>
          </p:cNvSpPr>
          <p:nvPr>
            <p:ph type="dt" sz="half" idx="10"/>
          </p:nvPr>
        </p:nvSpPr>
        <p:spPr/>
        <p:txBody>
          <a:bodyPr/>
          <a:lstStyle/>
          <a:p>
            <a:fld id="{C4172EB4-37DA-449E-BF54-A73DB0EE263B}" type="datetimeFigureOut">
              <a:rPr lang="en-IN" smtClean="0"/>
              <a:t>25-07-2024</a:t>
            </a:fld>
            <a:endParaRPr lang="en-IN"/>
          </a:p>
        </p:txBody>
      </p:sp>
      <p:sp>
        <p:nvSpPr>
          <p:cNvPr id="6" name="Footer Placeholder 5">
            <a:extLst>
              <a:ext uri="{FF2B5EF4-FFF2-40B4-BE49-F238E27FC236}">
                <a16:creationId xmlns:a16="http://schemas.microsoft.com/office/drawing/2014/main" id="{A120F3E5-246D-B481-9C8E-01CAA4453A5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E5F06338-0EF5-9916-0C75-37F49471F131}"/>
              </a:ext>
            </a:extLst>
          </p:cNvPr>
          <p:cNvSpPr>
            <a:spLocks noGrp="1"/>
          </p:cNvSpPr>
          <p:nvPr>
            <p:ph type="sldNum" sz="quarter" idx="12"/>
          </p:nvPr>
        </p:nvSpPr>
        <p:spPr/>
        <p:txBody>
          <a:bodyPr/>
          <a:lstStyle/>
          <a:p>
            <a:fld id="{AACB15DD-7B58-40C2-AD59-2EC89860D1FC}" type="slidenum">
              <a:rPr lang="en-IN" smtClean="0"/>
              <a:t>‹#›</a:t>
            </a:fld>
            <a:endParaRPr lang="en-IN"/>
          </a:p>
        </p:txBody>
      </p:sp>
    </p:spTree>
    <p:extLst>
      <p:ext uri="{BB962C8B-B14F-4D97-AF65-F5344CB8AC3E}">
        <p14:creationId xmlns:p14="http://schemas.microsoft.com/office/powerpoint/2010/main" val="227681971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9AF50A15-4301-FF4B-85A6-A4696ADAF1CC}"/>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10F927C5-4E01-A6FE-B821-9BBD640C0F3A}"/>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B0A6342-F2E5-826D-2E7C-B6CF4D276834}"/>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4172EB4-37DA-449E-BF54-A73DB0EE263B}" type="datetimeFigureOut">
              <a:rPr lang="en-IN" smtClean="0"/>
              <a:t>25-07-2024</a:t>
            </a:fld>
            <a:endParaRPr lang="en-IN"/>
          </a:p>
        </p:txBody>
      </p:sp>
      <p:sp>
        <p:nvSpPr>
          <p:cNvPr id="5" name="Footer Placeholder 4">
            <a:extLst>
              <a:ext uri="{FF2B5EF4-FFF2-40B4-BE49-F238E27FC236}">
                <a16:creationId xmlns:a16="http://schemas.microsoft.com/office/drawing/2014/main" id="{7BA4DEF0-1794-6323-2100-1A9957B814E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888E685B-F3BD-4588-D2A2-B63650406322}"/>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AACB15DD-7B58-40C2-AD59-2EC89860D1FC}" type="slidenum">
              <a:rPr lang="en-IN" smtClean="0"/>
              <a:t>‹#›</a:t>
            </a:fld>
            <a:endParaRPr lang="en-IN"/>
          </a:p>
        </p:txBody>
      </p:sp>
    </p:spTree>
    <p:extLst>
      <p:ext uri="{BB962C8B-B14F-4D97-AF65-F5344CB8AC3E}">
        <p14:creationId xmlns:p14="http://schemas.microsoft.com/office/powerpoint/2010/main" val="425600249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14472BC3-6EAD-F2AA-EFB8-0B6A93B8382E}"/>
              </a:ext>
            </a:extLst>
          </p:cNvPr>
          <p:cNvSpPr>
            <a:spLocks noGrp="1"/>
          </p:cNvSpPr>
          <p:nvPr>
            <p:ph type="subTitle" idx="1"/>
          </p:nvPr>
        </p:nvSpPr>
        <p:spPr>
          <a:xfrm>
            <a:off x="1523999" y="3988537"/>
            <a:ext cx="9144000" cy="2544238"/>
          </a:xfrm>
        </p:spPr>
        <p:txBody>
          <a:bodyPr/>
          <a:lstStyle/>
          <a:p>
            <a:pPr algn="l"/>
            <a:r>
              <a:rPr lang="en-IN" sz="1800" dirty="0"/>
              <a:t>Name of the team: Cosmic Titans</a:t>
            </a:r>
          </a:p>
          <a:p>
            <a:pPr algn="l"/>
            <a:r>
              <a:rPr lang="en-IN" sz="1800" dirty="0"/>
              <a:t>Team members details: 	1. Rajdeep Choudhury (From Amity University)</a:t>
            </a:r>
          </a:p>
          <a:p>
            <a:pPr algn="l"/>
            <a:r>
              <a:rPr lang="en-IN" sz="1800" dirty="0"/>
              <a:t>			2. Poran Dip Boruah (From Assam Engineering College)</a:t>
            </a:r>
          </a:p>
          <a:p>
            <a:pPr algn="l"/>
            <a:r>
              <a:rPr lang="en-IN" sz="1800" dirty="0"/>
              <a:t>			3. Jitu Pegu (From Dhemaji Engineering College)</a:t>
            </a:r>
          </a:p>
          <a:p>
            <a:pPr algn="l"/>
            <a:r>
              <a:rPr lang="en-IN" sz="1800" dirty="0"/>
              <a:t>			4. Dikshyan Chakraborty (From Lovely Professional University)</a:t>
            </a:r>
          </a:p>
          <a:p>
            <a:pPr algn="l"/>
            <a:r>
              <a:rPr lang="en-IN" sz="1800" dirty="0"/>
              <a:t>			</a:t>
            </a:r>
          </a:p>
        </p:txBody>
      </p:sp>
      <p:pic>
        <p:nvPicPr>
          <p:cNvPr id="7" name="Picture 6">
            <a:extLst>
              <a:ext uri="{FF2B5EF4-FFF2-40B4-BE49-F238E27FC236}">
                <a16:creationId xmlns:a16="http://schemas.microsoft.com/office/drawing/2014/main" id="{2FD4F82C-832F-35C2-7437-C3DCEF95E895}"/>
              </a:ext>
            </a:extLst>
          </p:cNvPr>
          <p:cNvPicPr>
            <a:picLocks noChangeAspect="1"/>
          </p:cNvPicPr>
          <p:nvPr/>
        </p:nvPicPr>
        <p:blipFill rotWithShape="1">
          <a:blip r:embed="rId2">
            <a:extLst>
              <a:ext uri="{28A0092B-C50C-407E-A947-70E740481C1C}">
                <a14:useLocalDpi xmlns:a14="http://schemas.microsoft.com/office/drawing/2010/main" val="0"/>
              </a:ext>
            </a:extLst>
          </a:blip>
          <a:srcRect t="20079" b="12153"/>
          <a:stretch/>
        </p:blipFill>
        <p:spPr>
          <a:xfrm>
            <a:off x="-1" y="-9427"/>
            <a:ext cx="12192001" cy="3817856"/>
          </a:xfrm>
          <a:prstGeom prst="rect">
            <a:avLst/>
          </a:prstGeom>
        </p:spPr>
      </p:pic>
    </p:spTree>
    <p:extLst>
      <p:ext uri="{BB962C8B-B14F-4D97-AF65-F5344CB8AC3E}">
        <p14:creationId xmlns:p14="http://schemas.microsoft.com/office/powerpoint/2010/main" val="13781321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oogle Shape;135;p23">
            <a:extLst>
              <a:ext uri="{FF2B5EF4-FFF2-40B4-BE49-F238E27FC236}">
                <a16:creationId xmlns:a16="http://schemas.microsoft.com/office/drawing/2014/main" id="{300619FF-D042-3E46-A8EC-7AE64C90C0F9}"/>
              </a:ext>
            </a:extLst>
          </p:cNvPr>
          <p:cNvPicPr preferRelativeResize="0"/>
          <p:nvPr/>
        </p:nvPicPr>
        <p:blipFill rotWithShape="1">
          <a:blip r:embed="rId2">
            <a:alphaModFix/>
          </a:blip>
          <a:srcRect/>
          <a:stretch/>
        </p:blipFill>
        <p:spPr>
          <a:xfrm>
            <a:off x="798" y="0"/>
            <a:ext cx="12191202" cy="6858000"/>
          </a:xfrm>
          <a:prstGeom prst="rect">
            <a:avLst/>
          </a:prstGeom>
          <a:noFill/>
          <a:ln>
            <a:noFill/>
          </a:ln>
        </p:spPr>
      </p:pic>
    </p:spTree>
    <p:extLst>
      <p:ext uri="{BB962C8B-B14F-4D97-AF65-F5344CB8AC3E}">
        <p14:creationId xmlns:p14="http://schemas.microsoft.com/office/powerpoint/2010/main" val="321431786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Google Shape;64;p14">
            <a:extLst>
              <a:ext uri="{FF2B5EF4-FFF2-40B4-BE49-F238E27FC236}">
                <a16:creationId xmlns:a16="http://schemas.microsoft.com/office/drawing/2014/main" id="{BCF95956-2CE8-1F87-2E91-6C14380E7E7E}"/>
              </a:ext>
            </a:extLst>
          </p:cNvPr>
          <p:cNvPicPr preferRelativeResize="0"/>
          <p:nvPr/>
        </p:nvPicPr>
        <p:blipFill rotWithShape="1">
          <a:blip r:embed="rId2">
            <a:alphaModFix/>
          </a:blip>
          <a:srcRect r="-9" b="86943"/>
          <a:stretch/>
        </p:blipFill>
        <p:spPr>
          <a:xfrm>
            <a:off x="797" y="0"/>
            <a:ext cx="12191203" cy="1093509"/>
          </a:xfrm>
          <a:prstGeom prst="rect">
            <a:avLst/>
          </a:prstGeom>
          <a:noFill/>
          <a:ln>
            <a:noFill/>
          </a:ln>
        </p:spPr>
      </p:pic>
      <p:sp>
        <p:nvSpPr>
          <p:cNvPr id="10" name="TextBox 9">
            <a:extLst>
              <a:ext uri="{FF2B5EF4-FFF2-40B4-BE49-F238E27FC236}">
                <a16:creationId xmlns:a16="http://schemas.microsoft.com/office/drawing/2014/main" id="{B2585115-3C5E-F9EE-83E0-0B794BF4B750}"/>
              </a:ext>
            </a:extLst>
          </p:cNvPr>
          <p:cNvSpPr txBox="1"/>
          <p:nvPr/>
        </p:nvSpPr>
        <p:spPr>
          <a:xfrm>
            <a:off x="0" y="1093509"/>
            <a:ext cx="12192000" cy="5693866"/>
          </a:xfrm>
          <a:prstGeom prst="rect">
            <a:avLst/>
          </a:prstGeom>
          <a:noFill/>
        </p:spPr>
        <p:txBody>
          <a:bodyPr wrap="square" rtlCol="0">
            <a:spAutoFit/>
          </a:bodyPr>
          <a:lstStyle/>
          <a:p>
            <a:r>
              <a:rPr lang="en-US" sz="2800" b="1" u="sng" dirty="0">
                <a:solidFill>
                  <a:schemeClr val="dk1"/>
                </a:solidFill>
                <a:latin typeface="MV Boli" panose="02000500030200090000" pitchFamily="2" charset="0"/>
                <a:ea typeface="Poppins"/>
                <a:cs typeface="MV Boli" panose="02000500030200090000" pitchFamily="2" charset="0"/>
                <a:sym typeface="Poppins"/>
              </a:rPr>
              <a:t>Detailed solution and Approach</a:t>
            </a:r>
            <a:endParaRPr lang="en-US" sz="2800" b="1" u="sng" dirty="0">
              <a:latin typeface="MV Boli" panose="02000500030200090000" pitchFamily="2" charset="0"/>
              <a:ea typeface="Poppins"/>
              <a:cs typeface="MV Boli" panose="02000500030200090000" pitchFamily="2" charset="0"/>
              <a:sym typeface="Poppins"/>
            </a:endParaRPr>
          </a:p>
          <a:p>
            <a:r>
              <a:rPr lang="en-IN" sz="2800" dirty="0">
                <a:latin typeface="+mj-lt"/>
              </a:rPr>
              <a:t>Our team has chosen the problem statement 11: Luner surface image simulation and visualization. We use python programming language for this topic. We utilize python libraries like NumPy for numerical computations, Matplotlib for basic plotting and more advanced libraries like VTK for 3D rendering. To obtain high resolution topographic data of the Luner surface we used the data of</a:t>
            </a:r>
          </a:p>
          <a:p>
            <a:r>
              <a:rPr lang="en-IN" sz="2800" dirty="0">
                <a:latin typeface="+mj-lt"/>
              </a:rPr>
              <a:t>NASA’s Lunar Reconnaissance Orbiter(LRO) mission and other publicly available dataset. </a:t>
            </a:r>
          </a:p>
          <a:p>
            <a:r>
              <a:rPr lang="en-IN" sz="2800" dirty="0">
                <a:latin typeface="+mj-lt"/>
              </a:rPr>
              <a:t>We create a mesh grip that represents the Luner surface. This can be done by using NumPy’s mesh grid function, which will create a grid of x, y coordinates based on the topographical data.</a:t>
            </a:r>
          </a:p>
          <a:p>
            <a:r>
              <a:rPr lang="en-IN" sz="2800" dirty="0">
                <a:latin typeface="+mj-lt"/>
              </a:rPr>
              <a:t>To enhance realism, we implement lighting models to stimulate sunlight and shadows on the Luner surface.</a:t>
            </a:r>
          </a:p>
        </p:txBody>
      </p:sp>
    </p:spTree>
    <p:extLst>
      <p:ext uri="{BB962C8B-B14F-4D97-AF65-F5344CB8AC3E}">
        <p14:creationId xmlns:p14="http://schemas.microsoft.com/office/powerpoint/2010/main" val="255318483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oogle Shape;64;p14">
            <a:extLst>
              <a:ext uri="{FF2B5EF4-FFF2-40B4-BE49-F238E27FC236}">
                <a16:creationId xmlns:a16="http://schemas.microsoft.com/office/drawing/2014/main" id="{A1848135-E5FB-F6E1-AABF-19E7CA7FF315}"/>
              </a:ext>
            </a:extLst>
          </p:cNvPr>
          <p:cNvPicPr preferRelativeResize="0"/>
          <p:nvPr/>
        </p:nvPicPr>
        <p:blipFill rotWithShape="1">
          <a:blip r:embed="rId2">
            <a:alphaModFix/>
          </a:blip>
          <a:srcRect r="-9" b="86943"/>
          <a:stretch/>
        </p:blipFill>
        <p:spPr>
          <a:xfrm>
            <a:off x="797" y="0"/>
            <a:ext cx="12191203" cy="1093509"/>
          </a:xfrm>
          <a:prstGeom prst="rect">
            <a:avLst/>
          </a:prstGeom>
          <a:noFill/>
          <a:ln>
            <a:noFill/>
          </a:ln>
        </p:spPr>
      </p:pic>
      <p:sp>
        <p:nvSpPr>
          <p:cNvPr id="5" name="TextBox 4">
            <a:extLst>
              <a:ext uri="{FF2B5EF4-FFF2-40B4-BE49-F238E27FC236}">
                <a16:creationId xmlns:a16="http://schemas.microsoft.com/office/drawing/2014/main" id="{75AE2E4F-7C37-239E-09CA-1D85C0E033AA}"/>
              </a:ext>
            </a:extLst>
          </p:cNvPr>
          <p:cNvSpPr txBox="1"/>
          <p:nvPr/>
        </p:nvSpPr>
        <p:spPr>
          <a:xfrm>
            <a:off x="0" y="1093509"/>
            <a:ext cx="12191203" cy="5755422"/>
          </a:xfrm>
          <a:prstGeom prst="rect">
            <a:avLst/>
          </a:prstGeom>
          <a:noFill/>
        </p:spPr>
        <p:txBody>
          <a:bodyPr wrap="square" rtlCol="0">
            <a:spAutoFit/>
          </a:bodyPr>
          <a:lstStyle/>
          <a:p>
            <a:r>
              <a:rPr lang="en-IN" sz="2800" b="1" u="sng" dirty="0">
                <a:latin typeface="MV Boli" panose="02000500030200090000" pitchFamily="2" charset="0"/>
                <a:cs typeface="MV Boli" panose="02000500030200090000" pitchFamily="2" charset="0"/>
              </a:rPr>
              <a:t>Tools and Technology used</a:t>
            </a:r>
          </a:p>
          <a:p>
            <a:r>
              <a:rPr lang="en-US" sz="2400" dirty="0">
                <a:latin typeface="+mj-lt"/>
              </a:rPr>
              <a:t>To create a lunar surface simulation and visualization, you will need a variety of tools and technologies. Here's a detailed list:</a:t>
            </a:r>
            <a:endParaRPr lang="en-IN" sz="2400" dirty="0">
              <a:latin typeface="+mj-lt"/>
              <a:cs typeface="MV Boli" panose="02000500030200090000" pitchFamily="2" charset="0"/>
            </a:endParaRPr>
          </a:p>
          <a:p>
            <a:pPr marL="514350" indent="-514350">
              <a:buFont typeface="+mj-lt"/>
              <a:buAutoNum type="arabicPeriod"/>
            </a:pPr>
            <a:r>
              <a:rPr lang="en-IN" sz="2400" u="sng" dirty="0">
                <a:latin typeface="+mj-lt"/>
                <a:cs typeface="MV Boli" panose="02000500030200090000" pitchFamily="2" charset="0"/>
              </a:rPr>
              <a:t>For programming language:  </a:t>
            </a:r>
          </a:p>
          <a:p>
            <a:r>
              <a:rPr lang="en-IN" sz="2400" dirty="0">
                <a:latin typeface="+mj-lt"/>
                <a:cs typeface="MV Boli" panose="02000500030200090000" pitchFamily="2" charset="0"/>
              </a:rPr>
              <a:t>	We will use python programming language.</a:t>
            </a:r>
          </a:p>
          <a:p>
            <a:r>
              <a:rPr lang="en-IN" sz="2400" dirty="0">
                <a:latin typeface="+mj-lt"/>
                <a:cs typeface="MV Boli" panose="02000500030200090000" pitchFamily="2" charset="0"/>
              </a:rPr>
              <a:t>2.    </a:t>
            </a:r>
            <a:r>
              <a:rPr lang="en-IN" sz="2400" u="sng" dirty="0">
                <a:latin typeface="+mj-lt"/>
                <a:cs typeface="MV Boli" panose="02000500030200090000" pitchFamily="2" charset="0"/>
              </a:rPr>
              <a:t>Data handling:  </a:t>
            </a:r>
          </a:p>
          <a:p>
            <a:r>
              <a:rPr lang="en-IN" sz="2400" dirty="0">
                <a:latin typeface="+mj-lt"/>
                <a:cs typeface="MV Boli" panose="02000500030200090000" pitchFamily="2" charset="0"/>
              </a:rPr>
              <a:t>	We will use NumPy </a:t>
            </a:r>
            <a:r>
              <a:rPr lang="en-US" sz="2400" dirty="0">
                <a:latin typeface="+mj-lt"/>
                <a:cs typeface="MV Boli" panose="02000500030200090000" pitchFamily="2" charset="0"/>
              </a:rPr>
              <a:t>f</a:t>
            </a:r>
            <a:r>
              <a:rPr lang="en-US" sz="2400" dirty="0">
                <a:latin typeface="+mj-lt"/>
              </a:rPr>
              <a:t>or numerical operations and handling large data efficiency.</a:t>
            </a:r>
          </a:p>
          <a:p>
            <a:r>
              <a:rPr lang="en-US" sz="2400" dirty="0">
                <a:latin typeface="+mj-lt"/>
                <a:cs typeface="MV Boli" panose="02000500030200090000" pitchFamily="2" charset="0"/>
              </a:rPr>
              <a:t>3.    </a:t>
            </a:r>
            <a:r>
              <a:rPr lang="en-US" sz="2400" u="sng" dirty="0">
                <a:latin typeface="+mj-lt"/>
                <a:cs typeface="MV Boli" panose="02000500030200090000" pitchFamily="2" charset="0"/>
              </a:rPr>
              <a:t>Visualization:</a:t>
            </a:r>
          </a:p>
          <a:p>
            <a:r>
              <a:rPr lang="en-US" sz="2400" dirty="0">
                <a:latin typeface="+mj-lt"/>
                <a:cs typeface="MV Boli" panose="02000500030200090000" pitchFamily="2" charset="0"/>
              </a:rPr>
              <a:t>	We will use Matplotlib for creating static, Plotly for web-based visualization and VTK (The 	Visualization Toolkit) for 3D simulation and image processing.</a:t>
            </a:r>
          </a:p>
          <a:p>
            <a:r>
              <a:rPr lang="en-US" sz="2400" dirty="0">
                <a:latin typeface="+mj-lt"/>
                <a:cs typeface="MV Boli" panose="02000500030200090000" pitchFamily="2" charset="0"/>
              </a:rPr>
              <a:t>4.   </a:t>
            </a:r>
            <a:r>
              <a:rPr lang="en-US" sz="2400" u="sng" dirty="0">
                <a:latin typeface="+mj-lt"/>
                <a:cs typeface="MV Boli" panose="02000500030200090000" pitchFamily="2" charset="0"/>
              </a:rPr>
              <a:t> Development environment:</a:t>
            </a:r>
          </a:p>
          <a:p>
            <a:r>
              <a:rPr lang="en-US" sz="2400" dirty="0">
                <a:latin typeface="+mj-lt"/>
                <a:cs typeface="MV Boli" panose="02000500030200090000" pitchFamily="2" charset="0"/>
              </a:rPr>
              <a:t>	We will use PyCharm for a more robust development environment.				</a:t>
            </a:r>
          </a:p>
          <a:p>
            <a:pPr marL="457200" indent="-457200">
              <a:buAutoNum type="arabicPeriod" startAt="5"/>
            </a:pPr>
            <a:r>
              <a:rPr lang="en-US" sz="2400" u="sng" dirty="0">
                <a:latin typeface="+mj-lt"/>
                <a:cs typeface="MV Boli" panose="02000500030200090000" pitchFamily="2" charset="0"/>
              </a:rPr>
              <a:t>Data source</a:t>
            </a:r>
            <a:r>
              <a:rPr lang="en-US" sz="2400" dirty="0">
                <a:latin typeface="+mj-lt"/>
                <a:cs typeface="MV Boli" panose="02000500030200090000" pitchFamily="2" charset="0"/>
              </a:rPr>
              <a:t>: </a:t>
            </a:r>
          </a:p>
          <a:p>
            <a:r>
              <a:rPr lang="en-US" sz="2400" dirty="0">
                <a:latin typeface="+mj-lt"/>
                <a:cs typeface="MV Boli" panose="02000500030200090000" pitchFamily="2" charset="0"/>
              </a:rPr>
              <a:t>	USGS (United States Geological Survey) and NASA’s PDS(Planetary Data System).</a:t>
            </a:r>
            <a:endParaRPr lang="en-IN" sz="2400" dirty="0">
              <a:latin typeface="+mj-lt"/>
              <a:cs typeface="MV Boli" panose="02000500030200090000" pitchFamily="2" charset="0"/>
            </a:endParaRPr>
          </a:p>
          <a:p>
            <a:endParaRPr lang="en-IN" sz="2800" b="1" u="sng" dirty="0">
              <a:latin typeface="+mj-lt"/>
              <a:cs typeface="MV Boli" panose="02000500030200090000" pitchFamily="2" charset="0"/>
            </a:endParaRPr>
          </a:p>
        </p:txBody>
      </p:sp>
    </p:spTree>
    <p:extLst>
      <p:ext uri="{BB962C8B-B14F-4D97-AF65-F5344CB8AC3E}">
        <p14:creationId xmlns:p14="http://schemas.microsoft.com/office/powerpoint/2010/main" val="5671036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oogle Shape;64;p14">
            <a:extLst>
              <a:ext uri="{FF2B5EF4-FFF2-40B4-BE49-F238E27FC236}">
                <a16:creationId xmlns:a16="http://schemas.microsoft.com/office/drawing/2014/main" id="{E8CC5735-733A-B085-80A6-98E4AEAC1E04}"/>
              </a:ext>
            </a:extLst>
          </p:cNvPr>
          <p:cNvPicPr preferRelativeResize="0"/>
          <p:nvPr/>
        </p:nvPicPr>
        <p:blipFill rotWithShape="1">
          <a:blip r:embed="rId2">
            <a:alphaModFix/>
          </a:blip>
          <a:srcRect r="-9" b="86943"/>
          <a:stretch/>
        </p:blipFill>
        <p:spPr>
          <a:xfrm>
            <a:off x="797" y="0"/>
            <a:ext cx="12191203" cy="1093509"/>
          </a:xfrm>
          <a:prstGeom prst="rect">
            <a:avLst/>
          </a:prstGeom>
          <a:noFill/>
          <a:ln>
            <a:noFill/>
          </a:ln>
        </p:spPr>
      </p:pic>
      <p:sp>
        <p:nvSpPr>
          <p:cNvPr id="5" name="TextBox 4">
            <a:extLst>
              <a:ext uri="{FF2B5EF4-FFF2-40B4-BE49-F238E27FC236}">
                <a16:creationId xmlns:a16="http://schemas.microsoft.com/office/drawing/2014/main" id="{77271775-069C-3199-F1E1-A3D0314CEB00}"/>
              </a:ext>
            </a:extLst>
          </p:cNvPr>
          <p:cNvSpPr txBox="1"/>
          <p:nvPr/>
        </p:nvSpPr>
        <p:spPr>
          <a:xfrm>
            <a:off x="0" y="1093509"/>
            <a:ext cx="12191203" cy="4893647"/>
          </a:xfrm>
          <a:prstGeom prst="rect">
            <a:avLst/>
          </a:prstGeom>
          <a:noFill/>
        </p:spPr>
        <p:txBody>
          <a:bodyPr wrap="square" rtlCol="0">
            <a:spAutoFit/>
          </a:bodyPr>
          <a:lstStyle/>
          <a:p>
            <a:r>
              <a:rPr lang="en-IN" sz="2800" b="1" u="sng" dirty="0">
                <a:latin typeface="MV Boli" panose="02000500030200090000" pitchFamily="2" charset="0"/>
                <a:cs typeface="MV Boli" panose="02000500030200090000" pitchFamily="2" charset="0"/>
              </a:rPr>
              <a:t>Opportunity should be explained the following</a:t>
            </a:r>
          </a:p>
          <a:p>
            <a:r>
              <a:rPr lang="en-IN" sz="2800" b="1" dirty="0">
                <a:cs typeface="MV Boli" panose="02000500030200090000" pitchFamily="2" charset="0"/>
              </a:rPr>
              <a:t>1. How different is it from any of the other existing ideas?</a:t>
            </a:r>
          </a:p>
          <a:p>
            <a:r>
              <a:rPr lang="en-IN" sz="2800" b="1" dirty="0">
                <a:cs typeface="MV Boli" panose="02000500030200090000" pitchFamily="2" charset="0"/>
              </a:rPr>
              <a:t>-&gt; </a:t>
            </a:r>
            <a:r>
              <a:rPr lang="en-IN" sz="2400" b="1" dirty="0">
                <a:latin typeface="+mj-lt"/>
                <a:cs typeface="MV Boli" panose="02000500030200090000" pitchFamily="2" charset="0"/>
              </a:rPr>
              <a:t>By using our program, we can get more accurate data more than other existing ideas.</a:t>
            </a:r>
          </a:p>
          <a:p>
            <a:r>
              <a:rPr lang="en-IN" sz="2800" b="1" dirty="0">
                <a:cs typeface="MV Boli" panose="02000500030200090000" pitchFamily="2" charset="0"/>
              </a:rPr>
              <a:t>2. How will it be able to solve the problem?</a:t>
            </a:r>
          </a:p>
          <a:p>
            <a:r>
              <a:rPr lang="en-IN" sz="2800" b="1" dirty="0">
                <a:cs typeface="MV Boli" panose="02000500030200090000" pitchFamily="2" charset="0"/>
              </a:rPr>
              <a:t>-&gt; </a:t>
            </a:r>
            <a:r>
              <a:rPr lang="en-IN" sz="2400" b="1" dirty="0">
                <a:latin typeface="+mj-lt"/>
                <a:cs typeface="MV Boli" panose="02000500030200090000" pitchFamily="2" charset="0"/>
              </a:rPr>
              <a:t>Since it can provide accurate data, so it can help in upcoming Luner projects going on in ISRO and        also help to know more about Moon surface.</a:t>
            </a:r>
          </a:p>
          <a:p>
            <a:r>
              <a:rPr lang="en-IN" sz="2800" b="1" dirty="0">
                <a:cs typeface="MV Boli" panose="02000500030200090000" pitchFamily="2" charset="0"/>
              </a:rPr>
              <a:t>3. USP of the proposed solution.</a:t>
            </a:r>
          </a:p>
          <a:p>
            <a:r>
              <a:rPr lang="en-IN" sz="2400" b="1" dirty="0">
                <a:latin typeface="+mj-lt"/>
                <a:cs typeface="MV Boli" panose="02000500030200090000" pitchFamily="2" charset="0"/>
              </a:rPr>
              <a:t>-&gt; 1. </a:t>
            </a:r>
            <a:r>
              <a:rPr lang="en-IN" sz="2400" b="1" u="sng" dirty="0">
                <a:latin typeface="+mj-lt"/>
                <a:cs typeface="MV Boli" panose="02000500030200090000" pitchFamily="2" charset="0"/>
              </a:rPr>
              <a:t>Modular Design: </a:t>
            </a:r>
            <a:r>
              <a:rPr lang="en-IN" sz="2400" b="1" dirty="0">
                <a:latin typeface="+mj-lt"/>
                <a:cs typeface="MV Boli" panose="02000500030200090000" pitchFamily="2" charset="0"/>
              </a:rPr>
              <a:t>Design with a modular approach, making it easy to extend and use for research and educational purpose.</a:t>
            </a:r>
          </a:p>
          <a:p>
            <a:r>
              <a:rPr lang="en-IN" sz="2400" b="1" dirty="0">
                <a:latin typeface="+mj-lt"/>
                <a:cs typeface="MV Boli" panose="02000500030200090000" pitchFamily="2" charset="0"/>
              </a:rPr>
              <a:t>2. </a:t>
            </a:r>
            <a:r>
              <a:rPr lang="en-IN" sz="2400" b="1" u="sng" dirty="0">
                <a:latin typeface="+mj-lt"/>
                <a:cs typeface="MV Boli" panose="02000500030200090000" pitchFamily="2" charset="0"/>
              </a:rPr>
              <a:t>Machine Learning Integration: </a:t>
            </a:r>
            <a:r>
              <a:rPr lang="en-IN" sz="2400" b="1" dirty="0">
                <a:latin typeface="+mj-lt"/>
                <a:cs typeface="MV Boli" panose="02000500030200090000" pitchFamily="2" charset="0"/>
              </a:rPr>
              <a:t>Offers optional integration with machine learning for predictive modelling and advanced simulations.</a:t>
            </a:r>
          </a:p>
          <a:p>
            <a:r>
              <a:rPr lang="en-IN" sz="2400" b="1" dirty="0">
                <a:latin typeface="+mj-lt"/>
                <a:cs typeface="MV Boli" panose="02000500030200090000" pitchFamily="2" charset="0"/>
              </a:rPr>
              <a:t>3. User friendly development and deployment.</a:t>
            </a:r>
            <a:endParaRPr lang="en-IN" sz="2800" b="1" dirty="0">
              <a:cs typeface="MV Boli" panose="02000500030200090000" pitchFamily="2" charset="0"/>
            </a:endParaRPr>
          </a:p>
        </p:txBody>
      </p:sp>
    </p:spTree>
    <p:extLst>
      <p:ext uri="{BB962C8B-B14F-4D97-AF65-F5344CB8AC3E}">
        <p14:creationId xmlns:p14="http://schemas.microsoft.com/office/powerpoint/2010/main" val="242488486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oogle Shape;64;p14">
            <a:extLst>
              <a:ext uri="{FF2B5EF4-FFF2-40B4-BE49-F238E27FC236}">
                <a16:creationId xmlns:a16="http://schemas.microsoft.com/office/drawing/2014/main" id="{5E829E5C-73BE-8919-EA9C-105FC7DCF130}"/>
              </a:ext>
            </a:extLst>
          </p:cNvPr>
          <p:cNvPicPr preferRelativeResize="0"/>
          <p:nvPr/>
        </p:nvPicPr>
        <p:blipFill rotWithShape="1">
          <a:blip r:embed="rId2">
            <a:alphaModFix/>
          </a:blip>
          <a:srcRect r="-9" b="86943"/>
          <a:stretch/>
        </p:blipFill>
        <p:spPr>
          <a:xfrm>
            <a:off x="797" y="0"/>
            <a:ext cx="12191203" cy="1093509"/>
          </a:xfrm>
          <a:prstGeom prst="rect">
            <a:avLst/>
          </a:prstGeom>
          <a:noFill/>
          <a:ln>
            <a:noFill/>
          </a:ln>
        </p:spPr>
      </p:pic>
      <p:sp>
        <p:nvSpPr>
          <p:cNvPr id="6" name="TextBox 5">
            <a:extLst>
              <a:ext uri="{FF2B5EF4-FFF2-40B4-BE49-F238E27FC236}">
                <a16:creationId xmlns:a16="http://schemas.microsoft.com/office/drawing/2014/main" id="{5616BDA4-9E4D-FA83-BC41-258AFD713305}"/>
              </a:ext>
            </a:extLst>
          </p:cNvPr>
          <p:cNvSpPr txBox="1"/>
          <p:nvPr/>
        </p:nvSpPr>
        <p:spPr>
          <a:xfrm>
            <a:off x="0" y="1093509"/>
            <a:ext cx="12191203" cy="954107"/>
          </a:xfrm>
          <a:prstGeom prst="rect">
            <a:avLst/>
          </a:prstGeom>
          <a:noFill/>
        </p:spPr>
        <p:txBody>
          <a:bodyPr wrap="square" rtlCol="0">
            <a:spAutoFit/>
          </a:bodyPr>
          <a:lstStyle/>
          <a:p>
            <a:r>
              <a:rPr lang="en-IN" sz="2800" b="1" u="sng" dirty="0">
                <a:latin typeface="MV Boli" panose="02000500030200090000" pitchFamily="2" charset="0"/>
                <a:cs typeface="MV Boli" panose="02000500030200090000" pitchFamily="2" charset="0"/>
              </a:rPr>
              <a:t>Proposed architecture/User diagram</a:t>
            </a:r>
          </a:p>
          <a:p>
            <a:endParaRPr lang="en-IN" sz="2800" dirty="0">
              <a:latin typeface="MV Boli" panose="02000500030200090000" pitchFamily="2" charset="0"/>
              <a:cs typeface="MV Boli" panose="02000500030200090000" pitchFamily="2" charset="0"/>
            </a:endParaRPr>
          </a:p>
        </p:txBody>
      </p:sp>
      <p:sp>
        <p:nvSpPr>
          <p:cNvPr id="9" name="Rectangle 8">
            <a:extLst>
              <a:ext uri="{FF2B5EF4-FFF2-40B4-BE49-F238E27FC236}">
                <a16:creationId xmlns:a16="http://schemas.microsoft.com/office/drawing/2014/main" id="{AB933A34-29DA-B955-B188-0613A00ACFFD}"/>
              </a:ext>
            </a:extLst>
          </p:cNvPr>
          <p:cNvSpPr/>
          <p:nvPr/>
        </p:nvSpPr>
        <p:spPr>
          <a:xfrm>
            <a:off x="6095600" y="4548433"/>
            <a:ext cx="2422689" cy="1932495"/>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IN" dirty="0"/>
              <a:t>Visualization</a:t>
            </a:r>
          </a:p>
          <a:p>
            <a:pPr algn="ctr"/>
            <a:endParaRPr lang="en-IN" dirty="0"/>
          </a:p>
          <a:p>
            <a:pPr algn="ctr"/>
            <a:r>
              <a:rPr lang="en-IN" dirty="0"/>
              <a:t>Tools: Matplotlib, Plotly,</a:t>
            </a:r>
          </a:p>
          <a:p>
            <a:pPr algn="ctr"/>
            <a:r>
              <a:rPr lang="en-IN" dirty="0"/>
              <a:t>VKT</a:t>
            </a:r>
          </a:p>
        </p:txBody>
      </p:sp>
      <p:sp>
        <p:nvSpPr>
          <p:cNvPr id="10" name="Rectangle 9">
            <a:extLst>
              <a:ext uri="{FF2B5EF4-FFF2-40B4-BE49-F238E27FC236}">
                <a16:creationId xmlns:a16="http://schemas.microsoft.com/office/drawing/2014/main" id="{EF53BE76-C632-3638-7CC2-6A440602F284}"/>
              </a:ext>
            </a:extLst>
          </p:cNvPr>
          <p:cNvSpPr/>
          <p:nvPr/>
        </p:nvSpPr>
        <p:spPr>
          <a:xfrm>
            <a:off x="7846242" y="2349986"/>
            <a:ext cx="2422689" cy="1932495"/>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IN" dirty="0"/>
              <a:t>Simulation</a:t>
            </a:r>
          </a:p>
          <a:p>
            <a:pPr algn="ctr"/>
            <a:endParaRPr lang="en-IN" dirty="0"/>
          </a:p>
          <a:p>
            <a:pPr algn="ctr"/>
            <a:r>
              <a:rPr lang="en-IN" dirty="0"/>
              <a:t>NumPy</a:t>
            </a:r>
          </a:p>
        </p:txBody>
      </p:sp>
      <p:sp>
        <p:nvSpPr>
          <p:cNvPr id="7" name="Rectangle 6">
            <a:extLst>
              <a:ext uri="{FF2B5EF4-FFF2-40B4-BE49-F238E27FC236}">
                <a16:creationId xmlns:a16="http://schemas.microsoft.com/office/drawing/2014/main" id="{5597518F-DA36-8117-57C0-32AF2A9AEBB0}"/>
              </a:ext>
            </a:extLst>
          </p:cNvPr>
          <p:cNvSpPr/>
          <p:nvPr/>
        </p:nvSpPr>
        <p:spPr>
          <a:xfrm>
            <a:off x="282804" y="2337847"/>
            <a:ext cx="2422689" cy="1932495"/>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IN" dirty="0"/>
              <a:t>Data Acquisition</a:t>
            </a:r>
          </a:p>
          <a:p>
            <a:pPr algn="ctr"/>
            <a:endParaRPr lang="en-IN" dirty="0"/>
          </a:p>
          <a:p>
            <a:pPr algn="ctr"/>
            <a:r>
              <a:rPr lang="en-IN" dirty="0"/>
              <a:t>Source: NASA’s PDS,USGS</a:t>
            </a:r>
          </a:p>
        </p:txBody>
      </p:sp>
      <p:sp>
        <p:nvSpPr>
          <p:cNvPr id="8" name="Rectangle 7">
            <a:extLst>
              <a:ext uri="{FF2B5EF4-FFF2-40B4-BE49-F238E27FC236}">
                <a16:creationId xmlns:a16="http://schemas.microsoft.com/office/drawing/2014/main" id="{543ECACE-B4AC-D6F6-9F2E-9BBECEB06424}"/>
              </a:ext>
            </a:extLst>
          </p:cNvPr>
          <p:cNvSpPr/>
          <p:nvPr/>
        </p:nvSpPr>
        <p:spPr>
          <a:xfrm>
            <a:off x="4064523" y="2337847"/>
            <a:ext cx="2422689" cy="1932495"/>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IN" dirty="0"/>
              <a:t>Programming Language</a:t>
            </a:r>
          </a:p>
          <a:p>
            <a:pPr algn="ctr"/>
            <a:endParaRPr lang="en-IN" dirty="0"/>
          </a:p>
          <a:p>
            <a:pPr algn="ctr"/>
            <a:r>
              <a:rPr lang="en-IN" dirty="0"/>
              <a:t>Python</a:t>
            </a:r>
          </a:p>
          <a:p>
            <a:pPr algn="ctr"/>
            <a:r>
              <a:rPr lang="en-IN" dirty="0"/>
              <a:t>Tools: NumPy, PIL</a:t>
            </a:r>
          </a:p>
        </p:txBody>
      </p:sp>
      <p:sp>
        <p:nvSpPr>
          <p:cNvPr id="11" name="Rectangle 10">
            <a:extLst>
              <a:ext uri="{FF2B5EF4-FFF2-40B4-BE49-F238E27FC236}">
                <a16:creationId xmlns:a16="http://schemas.microsoft.com/office/drawing/2014/main" id="{A093D4DC-EB8B-1D03-B7FB-37F142E3F6D9}"/>
              </a:ext>
            </a:extLst>
          </p:cNvPr>
          <p:cNvSpPr/>
          <p:nvPr/>
        </p:nvSpPr>
        <p:spPr>
          <a:xfrm>
            <a:off x="2058587" y="4560571"/>
            <a:ext cx="2422689" cy="1932495"/>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IN" dirty="0"/>
              <a:t>User Interface</a:t>
            </a:r>
          </a:p>
          <a:p>
            <a:pPr algn="ctr"/>
            <a:endParaRPr lang="en-IN" dirty="0"/>
          </a:p>
          <a:p>
            <a:pPr algn="ctr"/>
            <a:r>
              <a:rPr lang="en-IN" dirty="0"/>
              <a:t>PyCharm</a:t>
            </a:r>
          </a:p>
        </p:txBody>
      </p:sp>
      <p:cxnSp>
        <p:nvCxnSpPr>
          <p:cNvPr id="13" name="Straight Arrow Connector 12">
            <a:extLst>
              <a:ext uri="{FF2B5EF4-FFF2-40B4-BE49-F238E27FC236}">
                <a16:creationId xmlns:a16="http://schemas.microsoft.com/office/drawing/2014/main" id="{1B777A54-CD23-5272-30EC-C5FDCE7B3668}"/>
              </a:ext>
            </a:extLst>
          </p:cNvPr>
          <p:cNvCxnSpPr/>
          <p:nvPr/>
        </p:nvCxnSpPr>
        <p:spPr>
          <a:xfrm>
            <a:off x="2856322" y="3304094"/>
            <a:ext cx="108408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Straight Arrow Connector 13">
            <a:extLst>
              <a:ext uri="{FF2B5EF4-FFF2-40B4-BE49-F238E27FC236}">
                <a16:creationId xmlns:a16="http://schemas.microsoft.com/office/drawing/2014/main" id="{8784CD6D-8F07-732D-FB84-0D5574DE1705}"/>
              </a:ext>
            </a:extLst>
          </p:cNvPr>
          <p:cNvCxnSpPr/>
          <p:nvPr/>
        </p:nvCxnSpPr>
        <p:spPr>
          <a:xfrm>
            <a:off x="6592079" y="3304094"/>
            <a:ext cx="108408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6" name="Connector: Elbow 15">
            <a:extLst>
              <a:ext uri="{FF2B5EF4-FFF2-40B4-BE49-F238E27FC236}">
                <a16:creationId xmlns:a16="http://schemas.microsoft.com/office/drawing/2014/main" id="{A954D2AC-391D-95AD-B1B9-B0450E89C577}"/>
              </a:ext>
            </a:extLst>
          </p:cNvPr>
          <p:cNvCxnSpPr>
            <a:cxnSpLocks/>
          </p:cNvCxnSpPr>
          <p:nvPr/>
        </p:nvCxnSpPr>
        <p:spPr>
          <a:xfrm rot="10800000" flipV="1">
            <a:off x="8785781" y="4560571"/>
            <a:ext cx="942682" cy="878698"/>
          </a:xfrm>
          <a:prstGeom prst="bentConnector3">
            <a:avLst>
              <a:gd name="adj1" fmla="val -1000"/>
            </a:avLst>
          </a:prstGeom>
          <a:ln>
            <a:tailEnd type="triangle"/>
          </a:ln>
        </p:spPr>
        <p:style>
          <a:lnRef idx="1">
            <a:schemeClr val="dk1"/>
          </a:lnRef>
          <a:fillRef idx="0">
            <a:schemeClr val="dk1"/>
          </a:fillRef>
          <a:effectRef idx="0">
            <a:schemeClr val="dk1"/>
          </a:effectRef>
          <a:fontRef idx="minor">
            <a:schemeClr val="tx1"/>
          </a:fontRef>
        </p:style>
      </p:cxnSp>
      <p:cxnSp>
        <p:nvCxnSpPr>
          <p:cNvPr id="22" name="Straight Arrow Connector 21">
            <a:extLst>
              <a:ext uri="{FF2B5EF4-FFF2-40B4-BE49-F238E27FC236}">
                <a16:creationId xmlns:a16="http://schemas.microsoft.com/office/drawing/2014/main" id="{B9B24239-3F4D-A21F-65E0-8E5D3B248A5E}"/>
              </a:ext>
            </a:extLst>
          </p:cNvPr>
          <p:cNvCxnSpPr>
            <a:cxnSpLocks/>
          </p:cNvCxnSpPr>
          <p:nvPr/>
        </p:nvCxnSpPr>
        <p:spPr>
          <a:xfrm flipH="1">
            <a:off x="4713404" y="5526819"/>
            <a:ext cx="115006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2966965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oogle Shape;64;p14">
            <a:extLst>
              <a:ext uri="{FF2B5EF4-FFF2-40B4-BE49-F238E27FC236}">
                <a16:creationId xmlns:a16="http://schemas.microsoft.com/office/drawing/2014/main" id="{83BB8055-6CC1-0835-806C-F840320861FE}"/>
              </a:ext>
            </a:extLst>
          </p:cNvPr>
          <p:cNvPicPr preferRelativeResize="0"/>
          <p:nvPr/>
        </p:nvPicPr>
        <p:blipFill rotWithShape="1">
          <a:blip r:embed="rId2">
            <a:alphaModFix/>
          </a:blip>
          <a:srcRect r="-9" b="86943"/>
          <a:stretch/>
        </p:blipFill>
        <p:spPr>
          <a:xfrm>
            <a:off x="797" y="0"/>
            <a:ext cx="12191203" cy="1093509"/>
          </a:xfrm>
          <a:prstGeom prst="rect">
            <a:avLst/>
          </a:prstGeom>
          <a:noFill/>
          <a:ln>
            <a:noFill/>
          </a:ln>
        </p:spPr>
      </p:pic>
      <p:sp>
        <p:nvSpPr>
          <p:cNvPr id="5" name="TextBox 4">
            <a:extLst>
              <a:ext uri="{FF2B5EF4-FFF2-40B4-BE49-F238E27FC236}">
                <a16:creationId xmlns:a16="http://schemas.microsoft.com/office/drawing/2014/main" id="{6282608F-202D-5CAD-2E2D-33CCB6228655}"/>
              </a:ext>
            </a:extLst>
          </p:cNvPr>
          <p:cNvSpPr txBox="1"/>
          <p:nvPr/>
        </p:nvSpPr>
        <p:spPr>
          <a:xfrm>
            <a:off x="0" y="1093509"/>
            <a:ext cx="12191203" cy="3970318"/>
          </a:xfrm>
          <a:prstGeom prst="rect">
            <a:avLst/>
          </a:prstGeom>
          <a:noFill/>
        </p:spPr>
        <p:txBody>
          <a:bodyPr wrap="square" rtlCol="0">
            <a:spAutoFit/>
          </a:bodyPr>
          <a:lstStyle/>
          <a:p>
            <a:r>
              <a:rPr lang="en-IN" sz="2800" b="1" u="sng" dirty="0">
                <a:latin typeface="MV Boli" panose="02000500030200090000" pitchFamily="2" charset="0"/>
                <a:cs typeface="MV Boli" panose="02000500030200090000" pitchFamily="2" charset="0"/>
              </a:rPr>
              <a:t>List of features offered by the solution</a:t>
            </a:r>
          </a:p>
          <a:p>
            <a:endParaRPr lang="en-IN" sz="2800" b="1" u="sng" dirty="0">
              <a:latin typeface="MV Boli" panose="02000500030200090000" pitchFamily="2" charset="0"/>
              <a:cs typeface="MV Boli" panose="02000500030200090000" pitchFamily="2" charset="0"/>
            </a:endParaRPr>
          </a:p>
          <a:p>
            <a:r>
              <a:rPr lang="en-IN" sz="2800" dirty="0">
                <a:cs typeface="MV Boli" panose="02000500030200090000" pitchFamily="2" charset="0"/>
              </a:rPr>
              <a:t>The features are:</a:t>
            </a:r>
          </a:p>
          <a:p>
            <a:endParaRPr lang="en-IN" sz="2800" dirty="0">
              <a:cs typeface="MV Boli" panose="02000500030200090000" pitchFamily="2" charset="0"/>
            </a:endParaRPr>
          </a:p>
          <a:p>
            <a:r>
              <a:rPr lang="en-IN" sz="2800" dirty="0">
                <a:cs typeface="MV Boli" panose="02000500030200090000" pitchFamily="2" charset="0"/>
              </a:rPr>
              <a:t>1. High resolution data integration.</a:t>
            </a:r>
          </a:p>
          <a:p>
            <a:r>
              <a:rPr lang="en-IN" sz="2800" dirty="0">
                <a:cs typeface="MV Boli" panose="02000500030200090000" pitchFamily="2" charset="0"/>
              </a:rPr>
              <a:t>2. Realistic terrain simulation.</a:t>
            </a:r>
          </a:p>
          <a:p>
            <a:r>
              <a:rPr lang="en-IN" sz="2800" dirty="0">
                <a:cs typeface="MV Boli" panose="02000500030200090000" pitchFamily="2" charset="0"/>
              </a:rPr>
              <a:t>3. Interactive and immersive visualization.</a:t>
            </a:r>
          </a:p>
          <a:p>
            <a:r>
              <a:rPr lang="en-IN" sz="2800" dirty="0">
                <a:cs typeface="MV Boli" panose="02000500030200090000" pitchFamily="2" charset="0"/>
              </a:rPr>
              <a:t>4. User friendly development and testing.</a:t>
            </a:r>
          </a:p>
          <a:p>
            <a:r>
              <a:rPr lang="en-IN" sz="2800" dirty="0">
                <a:cs typeface="MV Boli" panose="02000500030200090000" pitchFamily="2" charset="0"/>
              </a:rPr>
              <a:t>5. Use as an education and research tools.</a:t>
            </a:r>
          </a:p>
        </p:txBody>
      </p:sp>
    </p:spTree>
    <p:extLst>
      <p:ext uri="{BB962C8B-B14F-4D97-AF65-F5344CB8AC3E}">
        <p14:creationId xmlns:p14="http://schemas.microsoft.com/office/powerpoint/2010/main" val="195976198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oogle Shape;64;p14">
            <a:extLst>
              <a:ext uri="{FF2B5EF4-FFF2-40B4-BE49-F238E27FC236}">
                <a16:creationId xmlns:a16="http://schemas.microsoft.com/office/drawing/2014/main" id="{01CA6A51-06A0-0230-CAC4-58E46E07B471}"/>
              </a:ext>
            </a:extLst>
          </p:cNvPr>
          <p:cNvPicPr preferRelativeResize="0"/>
          <p:nvPr/>
        </p:nvPicPr>
        <p:blipFill rotWithShape="1">
          <a:blip r:embed="rId2">
            <a:alphaModFix/>
          </a:blip>
          <a:srcRect r="-9" b="86943"/>
          <a:stretch/>
        </p:blipFill>
        <p:spPr>
          <a:xfrm>
            <a:off x="797" y="0"/>
            <a:ext cx="12191203" cy="1093509"/>
          </a:xfrm>
          <a:prstGeom prst="rect">
            <a:avLst/>
          </a:prstGeom>
          <a:noFill/>
          <a:ln>
            <a:noFill/>
          </a:ln>
        </p:spPr>
      </p:pic>
      <p:sp>
        <p:nvSpPr>
          <p:cNvPr id="5" name="TextBox 4">
            <a:extLst>
              <a:ext uri="{FF2B5EF4-FFF2-40B4-BE49-F238E27FC236}">
                <a16:creationId xmlns:a16="http://schemas.microsoft.com/office/drawing/2014/main" id="{3A9B95B6-4C3F-EB38-9742-74ED090474DC}"/>
              </a:ext>
            </a:extLst>
          </p:cNvPr>
          <p:cNvSpPr txBox="1"/>
          <p:nvPr/>
        </p:nvSpPr>
        <p:spPr>
          <a:xfrm>
            <a:off x="0" y="1093509"/>
            <a:ext cx="12191203" cy="954107"/>
          </a:xfrm>
          <a:prstGeom prst="rect">
            <a:avLst/>
          </a:prstGeom>
          <a:noFill/>
        </p:spPr>
        <p:txBody>
          <a:bodyPr wrap="square" rtlCol="0">
            <a:spAutoFit/>
          </a:bodyPr>
          <a:lstStyle/>
          <a:p>
            <a:r>
              <a:rPr lang="en-IN" sz="2800" b="1" u="sng" dirty="0">
                <a:latin typeface="MV Boli" panose="02000500030200090000" pitchFamily="2" charset="0"/>
                <a:cs typeface="MV Boli" panose="02000500030200090000" pitchFamily="2" charset="0"/>
              </a:rPr>
              <a:t>Process flow diagram</a:t>
            </a:r>
          </a:p>
          <a:p>
            <a:endParaRPr lang="en-IN" sz="2800" dirty="0">
              <a:latin typeface="MV Boli" panose="02000500030200090000" pitchFamily="2" charset="0"/>
              <a:cs typeface="MV Boli" panose="02000500030200090000" pitchFamily="2" charset="0"/>
            </a:endParaRPr>
          </a:p>
        </p:txBody>
      </p:sp>
      <p:sp>
        <p:nvSpPr>
          <p:cNvPr id="7" name="Rectangle 6">
            <a:extLst>
              <a:ext uri="{FF2B5EF4-FFF2-40B4-BE49-F238E27FC236}">
                <a16:creationId xmlns:a16="http://schemas.microsoft.com/office/drawing/2014/main" id="{420635DD-ABD8-6C82-A0DA-CE8AF91CAD27}"/>
              </a:ext>
            </a:extLst>
          </p:cNvPr>
          <p:cNvSpPr/>
          <p:nvPr/>
        </p:nvSpPr>
        <p:spPr>
          <a:xfrm>
            <a:off x="6095600" y="4548433"/>
            <a:ext cx="2422689" cy="1932495"/>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IN" dirty="0"/>
              <a:t>Visualization</a:t>
            </a:r>
          </a:p>
          <a:p>
            <a:pPr algn="ctr"/>
            <a:endParaRPr lang="en-IN" dirty="0"/>
          </a:p>
          <a:p>
            <a:pPr algn="ctr"/>
            <a:r>
              <a:rPr lang="en-IN" dirty="0"/>
              <a:t>Tools: Matplotlib, Plotly,</a:t>
            </a:r>
          </a:p>
          <a:p>
            <a:pPr algn="ctr"/>
            <a:r>
              <a:rPr lang="en-IN" dirty="0"/>
              <a:t>VKT</a:t>
            </a:r>
          </a:p>
        </p:txBody>
      </p:sp>
      <p:sp>
        <p:nvSpPr>
          <p:cNvPr id="8" name="Rectangle 7">
            <a:extLst>
              <a:ext uri="{FF2B5EF4-FFF2-40B4-BE49-F238E27FC236}">
                <a16:creationId xmlns:a16="http://schemas.microsoft.com/office/drawing/2014/main" id="{5929B404-CDDC-100B-FB10-DD4C9B2E2B18}"/>
              </a:ext>
            </a:extLst>
          </p:cNvPr>
          <p:cNvSpPr/>
          <p:nvPr/>
        </p:nvSpPr>
        <p:spPr>
          <a:xfrm>
            <a:off x="7846242" y="2349986"/>
            <a:ext cx="2422689" cy="1932495"/>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IN" dirty="0"/>
              <a:t>Simulation</a:t>
            </a:r>
          </a:p>
          <a:p>
            <a:pPr algn="ctr"/>
            <a:endParaRPr lang="en-IN" dirty="0"/>
          </a:p>
          <a:p>
            <a:pPr algn="ctr"/>
            <a:r>
              <a:rPr lang="en-IN" dirty="0"/>
              <a:t>NumPy</a:t>
            </a:r>
          </a:p>
        </p:txBody>
      </p:sp>
      <p:sp>
        <p:nvSpPr>
          <p:cNvPr id="9" name="Rectangle 8">
            <a:extLst>
              <a:ext uri="{FF2B5EF4-FFF2-40B4-BE49-F238E27FC236}">
                <a16:creationId xmlns:a16="http://schemas.microsoft.com/office/drawing/2014/main" id="{CB2B7795-D86A-B0FF-AC3B-3B17D2CB8DD5}"/>
              </a:ext>
            </a:extLst>
          </p:cNvPr>
          <p:cNvSpPr/>
          <p:nvPr/>
        </p:nvSpPr>
        <p:spPr>
          <a:xfrm>
            <a:off x="282804" y="2337847"/>
            <a:ext cx="2422689" cy="1932495"/>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IN" dirty="0"/>
              <a:t>Data Acquisition</a:t>
            </a:r>
          </a:p>
          <a:p>
            <a:pPr algn="ctr"/>
            <a:endParaRPr lang="en-IN" dirty="0"/>
          </a:p>
          <a:p>
            <a:pPr algn="ctr"/>
            <a:r>
              <a:rPr lang="en-IN" dirty="0"/>
              <a:t>Source: NASA’s PDS,USGS</a:t>
            </a:r>
          </a:p>
        </p:txBody>
      </p:sp>
      <p:sp>
        <p:nvSpPr>
          <p:cNvPr id="10" name="Rectangle 9">
            <a:extLst>
              <a:ext uri="{FF2B5EF4-FFF2-40B4-BE49-F238E27FC236}">
                <a16:creationId xmlns:a16="http://schemas.microsoft.com/office/drawing/2014/main" id="{B06BC31A-CBFF-6566-3E12-6DD17E51D936}"/>
              </a:ext>
            </a:extLst>
          </p:cNvPr>
          <p:cNvSpPr/>
          <p:nvPr/>
        </p:nvSpPr>
        <p:spPr>
          <a:xfrm>
            <a:off x="4064523" y="2337847"/>
            <a:ext cx="2422689" cy="1932495"/>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IN" dirty="0"/>
              <a:t>Programming Language</a:t>
            </a:r>
          </a:p>
          <a:p>
            <a:pPr algn="ctr"/>
            <a:endParaRPr lang="en-IN" dirty="0"/>
          </a:p>
          <a:p>
            <a:pPr algn="ctr"/>
            <a:r>
              <a:rPr lang="en-IN" dirty="0"/>
              <a:t>Python</a:t>
            </a:r>
          </a:p>
          <a:p>
            <a:pPr algn="ctr"/>
            <a:r>
              <a:rPr lang="en-IN" dirty="0"/>
              <a:t>Tools: NumPy, PIL</a:t>
            </a:r>
          </a:p>
        </p:txBody>
      </p:sp>
      <p:sp>
        <p:nvSpPr>
          <p:cNvPr id="11" name="Rectangle 10">
            <a:extLst>
              <a:ext uri="{FF2B5EF4-FFF2-40B4-BE49-F238E27FC236}">
                <a16:creationId xmlns:a16="http://schemas.microsoft.com/office/drawing/2014/main" id="{79455A40-63E9-1AD4-9E4A-E3D5B33E4D6F}"/>
              </a:ext>
            </a:extLst>
          </p:cNvPr>
          <p:cNvSpPr/>
          <p:nvPr/>
        </p:nvSpPr>
        <p:spPr>
          <a:xfrm>
            <a:off x="2058587" y="4560571"/>
            <a:ext cx="2422689" cy="1932495"/>
          </a:xfrm>
          <a:prstGeom prst="rect">
            <a:avLst/>
          </a:prstGeom>
          <a:solidFill>
            <a:schemeClr val="accent2">
              <a:alpha val="50000"/>
            </a:schemeClr>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r>
              <a:rPr lang="en-IN" dirty="0"/>
              <a:t>User Interface</a:t>
            </a:r>
          </a:p>
          <a:p>
            <a:pPr algn="ctr"/>
            <a:endParaRPr lang="en-IN" dirty="0"/>
          </a:p>
          <a:p>
            <a:pPr algn="ctr"/>
            <a:r>
              <a:rPr lang="en-IN" dirty="0"/>
              <a:t>PyCharm</a:t>
            </a:r>
          </a:p>
        </p:txBody>
      </p:sp>
      <p:cxnSp>
        <p:nvCxnSpPr>
          <p:cNvPr id="12" name="Straight Arrow Connector 11">
            <a:extLst>
              <a:ext uri="{FF2B5EF4-FFF2-40B4-BE49-F238E27FC236}">
                <a16:creationId xmlns:a16="http://schemas.microsoft.com/office/drawing/2014/main" id="{056CCB4A-D60E-BDE5-CAE9-E38CF2A4472B}"/>
              </a:ext>
            </a:extLst>
          </p:cNvPr>
          <p:cNvCxnSpPr/>
          <p:nvPr/>
        </p:nvCxnSpPr>
        <p:spPr>
          <a:xfrm>
            <a:off x="2856322" y="3304094"/>
            <a:ext cx="108408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3" name="Straight Arrow Connector 12">
            <a:extLst>
              <a:ext uri="{FF2B5EF4-FFF2-40B4-BE49-F238E27FC236}">
                <a16:creationId xmlns:a16="http://schemas.microsoft.com/office/drawing/2014/main" id="{0FFFE2D9-066C-2791-E1A4-0BFC467498D6}"/>
              </a:ext>
            </a:extLst>
          </p:cNvPr>
          <p:cNvCxnSpPr/>
          <p:nvPr/>
        </p:nvCxnSpPr>
        <p:spPr>
          <a:xfrm>
            <a:off x="6592079" y="3304094"/>
            <a:ext cx="1084082"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cxnSp>
        <p:nvCxnSpPr>
          <p:cNvPr id="14" name="Connector: Elbow 13">
            <a:extLst>
              <a:ext uri="{FF2B5EF4-FFF2-40B4-BE49-F238E27FC236}">
                <a16:creationId xmlns:a16="http://schemas.microsoft.com/office/drawing/2014/main" id="{987DF049-E504-483E-73BA-C8A90BE3B6F5}"/>
              </a:ext>
            </a:extLst>
          </p:cNvPr>
          <p:cNvCxnSpPr>
            <a:cxnSpLocks/>
          </p:cNvCxnSpPr>
          <p:nvPr/>
        </p:nvCxnSpPr>
        <p:spPr>
          <a:xfrm rot="10800000" flipV="1">
            <a:off x="8785781" y="4560571"/>
            <a:ext cx="942682" cy="878698"/>
          </a:xfrm>
          <a:prstGeom prst="bentConnector3">
            <a:avLst>
              <a:gd name="adj1" fmla="val -1000"/>
            </a:avLst>
          </a:prstGeom>
          <a:ln>
            <a:tailEnd type="triangle"/>
          </a:ln>
        </p:spPr>
        <p:style>
          <a:lnRef idx="1">
            <a:schemeClr val="dk1"/>
          </a:lnRef>
          <a:fillRef idx="0">
            <a:schemeClr val="dk1"/>
          </a:fillRef>
          <a:effectRef idx="0">
            <a:schemeClr val="dk1"/>
          </a:effectRef>
          <a:fontRef idx="minor">
            <a:schemeClr val="tx1"/>
          </a:fontRef>
        </p:style>
      </p:cxnSp>
      <p:cxnSp>
        <p:nvCxnSpPr>
          <p:cNvPr id="15" name="Straight Arrow Connector 14">
            <a:extLst>
              <a:ext uri="{FF2B5EF4-FFF2-40B4-BE49-F238E27FC236}">
                <a16:creationId xmlns:a16="http://schemas.microsoft.com/office/drawing/2014/main" id="{F4E026EA-316B-3EA0-DB70-6770AC4EA561}"/>
              </a:ext>
            </a:extLst>
          </p:cNvPr>
          <p:cNvCxnSpPr>
            <a:cxnSpLocks/>
          </p:cNvCxnSpPr>
          <p:nvPr/>
        </p:nvCxnSpPr>
        <p:spPr>
          <a:xfrm flipH="1">
            <a:off x="4713404" y="5526819"/>
            <a:ext cx="1150068" cy="0"/>
          </a:xfrm>
          <a:prstGeom prst="straightConnector1">
            <a:avLst/>
          </a:prstGeom>
          <a:ln>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8188606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oogle Shape;64;p14">
            <a:extLst>
              <a:ext uri="{FF2B5EF4-FFF2-40B4-BE49-F238E27FC236}">
                <a16:creationId xmlns:a16="http://schemas.microsoft.com/office/drawing/2014/main" id="{FEDF2F2D-915A-E074-CE8E-014FD6FBC17B}"/>
              </a:ext>
            </a:extLst>
          </p:cNvPr>
          <p:cNvPicPr preferRelativeResize="0"/>
          <p:nvPr/>
        </p:nvPicPr>
        <p:blipFill rotWithShape="1">
          <a:blip r:embed="rId2">
            <a:alphaModFix/>
          </a:blip>
          <a:srcRect r="-9" b="86943"/>
          <a:stretch/>
        </p:blipFill>
        <p:spPr>
          <a:xfrm>
            <a:off x="797" y="0"/>
            <a:ext cx="12191203" cy="1093509"/>
          </a:xfrm>
          <a:prstGeom prst="rect">
            <a:avLst/>
          </a:prstGeom>
          <a:noFill/>
          <a:ln>
            <a:noFill/>
          </a:ln>
        </p:spPr>
      </p:pic>
      <p:sp>
        <p:nvSpPr>
          <p:cNvPr id="5" name="TextBox 4">
            <a:extLst>
              <a:ext uri="{FF2B5EF4-FFF2-40B4-BE49-F238E27FC236}">
                <a16:creationId xmlns:a16="http://schemas.microsoft.com/office/drawing/2014/main" id="{92E847C3-4FAD-EE8C-1414-BAA5157081AC}"/>
              </a:ext>
            </a:extLst>
          </p:cNvPr>
          <p:cNvSpPr txBox="1"/>
          <p:nvPr/>
        </p:nvSpPr>
        <p:spPr>
          <a:xfrm>
            <a:off x="0" y="1093509"/>
            <a:ext cx="12191203" cy="5878532"/>
          </a:xfrm>
          <a:prstGeom prst="rect">
            <a:avLst/>
          </a:prstGeom>
          <a:noFill/>
        </p:spPr>
        <p:txBody>
          <a:bodyPr wrap="square" rtlCol="0">
            <a:spAutoFit/>
          </a:bodyPr>
          <a:lstStyle/>
          <a:p>
            <a:r>
              <a:rPr lang="en-IN" sz="2800" b="1" u="sng" dirty="0">
                <a:latin typeface="MV Boli" panose="02000500030200090000" pitchFamily="2" charset="0"/>
                <a:cs typeface="MV Boli" panose="02000500030200090000" pitchFamily="2" charset="0"/>
              </a:rPr>
              <a:t>Solution brief</a:t>
            </a:r>
          </a:p>
          <a:p>
            <a:r>
              <a:rPr lang="en-IN" sz="2400" dirty="0">
                <a:latin typeface="+mj-lt"/>
                <a:cs typeface="MV Boli" panose="02000500030200090000" pitchFamily="2" charset="0"/>
              </a:rPr>
              <a:t>Creating a Luner surface simulation and visualization system involves collecting high resolution data, processing it for accuracy, stimulating realistic terrain features and providing interactive visualization. This solution leverages various Python libraries and tools to achieve these goals efficiently.</a:t>
            </a:r>
          </a:p>
          <a:p>
            <a:r>
              <a:rPr lang="en-IN" sz="2800" u="sng" dirty="0">
                <a:cs typeface="MV Boli" panose="02000500030200090000" pitchFamily="2" charset="0"/>
              </a:rPr>
              <a:t>Key Components:</a:t>
            </a:r>
          </a:p>
          <a:p>
            <a:r>
              <a:rPr lang="en-US" sz="2800" dirty="0">
                <a:latin typeface="+mj-lt"/>
              </a:rPr>
              <a:t>To create a lunar surface simulation and visualization, you will need a variety of tools and technologies. Here's a detailed list:</a:t>
            </a:r>
            <a:endParaRPr lang="en-IN" sz="2800" dirty="0">
              <a:latin typeface="+mj-lt"/>
              <a:cs typeface="MV Boli" panose="02000500030200090000" pitchFamily="2" charset="0"/>
            </a:endParaRPr>
          </a:p>
          <a:p>
            <a:pPr marL="514350" indent="-514350">
              <a:buFont typeface="+mj-lt"/>
              <a:buAutoNum type="arabicPeriod"/>
            </a:pPr>
            <a:r>
              <a:rPr lang="en-IN" sz="2800" u="sng" dirty="0">
                <a:latin typeface="+mj-lt"/>
                <a:cs typeface="MV Boli" panose="02000500030200090000" pitchFamily="2" charset="0"/>
              </a:rPr>
              <a:t>For programming language:  </a:t>
            </a:r>
          </a:p>
          <a:p>
            <a:r>
              <a:rPr lang="en-IN" sz="2800" dirty="0">
                <a:latin typeface="+mj-lt"/>
                <a:cs typeface="MV Boli" panose="02000500030200090000" pitchFamily="2" charset="0"/>
              </a:rPr>
              <a:t>	We will use python programming language.</a:t>
            </a:r>
          </a:p>
          <a:p>
            <a:r>
              <a:rPr lang="en-IN" sz="2800" dirty="0">
                <a:latin typeface="+mj-lt"/>
                <a:cs typeface="MV Boli" panose="02000500030200090000" pitchFamily="2" charset="0"/>
              </a:rPr>
              <a:t>2.   </a:t>
            </a:r>
            <a:r>
              <a:rPr lang="en-IN" sz="2800" u="sng" dirty="0">
                <a:latin typeface="+mj-lt"/>
                <a:cs typeface="MV Boli" panose="02000500030200090000" pitchFamily="2" charset="0"/>
              </a:rPr>
              <a:t>Data handling:  </a:t>
            </a:r>
          </a:p>
          <a:p>
            <a:r>
              <a:rPr lang="en-IN" sz="2800" dirty="0">
                <a:latin typeface="+mj-lt"/>
                <a:cs typeface="MV Boli" panose="02000500030200090000" pitchFamily="2" charset="0"/>
              </a:rPr>
              <a:t>	We will use NumPy </a:t>
            </a:r>
            <a:r>
              <a:rPr lang="en-US" sz="2800" dirty="0">
                <a:latin typeface="+mj-lt"/>
                <a:cs typeface="MV Boli" panose="02000500030200090000" pitchFamily="2" charset="0"/>
              </a:rPr>
              <a:t>f</a:t>
            </a:r>
            <a:r>
              <a:rPr lang="en-US" sz="2800" dirty="0">
                <a:latin typeface="+mj-lt"/>
              </a:rPr>
              <a:t>or numerical operations and handling large data 	efficiency.</a:t>
            </a:r>
          </a:p>
          <a:p>
            <a:endParaRPr lang="en-IN" sz="2800" dirty="0">
              <a:latin typeface="MV Boli" panose="02000500030200090000" pitchFamily="2" charset="0"/>
              <a:cs typeface="MV Boli" panose="02000500030200090000" pitchFamily="2" charset="0"/>
            </a:endParaRPr>
          </a:p>
        </p:txBody>
      </p:sp>
    </p:spTree>
    <p:extLst>
      <p:ext uri="{BB962C8B-B14F-4D97-AF65-F5344CB8AC3E}">
        <p14:creationId xmlns:p14="http://schemas.microsoft.com/office/powerpoint/2010/main" val="85257825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Google Shape;64;p14">
            <a:extLst>
              <a:ext uri="{FF2B5EF4-FFF2-40B4-BE49-F238E27FC236}">
                <a16:creationId xmlns:a16="http://schemas.microsoft.com/office/drawing/2014/main" id="{427316D0-D089-ABA6-D5A3-BA9B4CF07A49}"/>
              </a:ext>
            </a:extLst>
          </p:cNvPr>
          <p:cNvPicPr preferRelativeResize="0"/>
          <p:nvPr/>
        </p:nvPicPr>
        <p:blipFill rotWithShape="1">
          <a:blip r:embed="rId2">
            <a:alphaModFix/>
          </a:blip>
          <a:srcRect r="-9" b="86943"/>
          <a:stretch/>
        </p:blipFill>
        <p:spPr>
          <a:xfrm>
            <a:off x="797" y="0"/>
            <a:ext cx="12191203" cy="1093509"/>
          </a:xfrm>
          <a:prstGeom prst="rect">
            <a:avLst/>
          </a:prstGeom>
          <a:noFill/>
          <a:ln>
            <a:noFill/>
          </a:ln>
        </p:spPr>
      </p:pic>
      <p:sp>
        <p:nvSpPr>
          <p:cNvPr id="5" name="TextBox 4">
            <a:extLst>
              <a:ext uri="{FF2B5EF4-FFF2-40B4-BE49-F238E27FC236}">
                <a16:creationId xmlns:a16="http://schemas.microsoft.com/office/drawing/2014/main" id="{5F100DD1-9D31-5ECE-8D24-1EF685C44100}"/>
              </a:ext>
            </a:extLst>
          </p:cNvPr>
          <p:cNvSpPr txBox="1"/>
          <p:nvPr/>
        </p:nvSpPr>
        <p:spPr>
          <a:xfrm>
            <a:off x="0" y="1093509"/>
            <a:ext cx="12191203" cy="4585871"/>
          </a:xfrm>
          <a:prstGeom prst="rect">
            <a:avLst/>
          </a:prstGeom>
          <a:noFill/>
        </p:spPr>
        <p:txBody>
          <a:bodyPr wrap="square" rtlCol="0">
            <a:spAutoFit/>
          </a:bodyPr>
          <a:lstStyle/>
          <a:p>
            <a:r>
              <a:rPr lang="en-US" sz="2400" dirty="0">
                <a:latin typeface="+mj-lt"/>
                <a:cs typeface="MV Boli" panose="02000500030200090000" pitchFamily="2" charset="0"/>
              </a:rPr>
              <a:t>3.    </a:t>
            </a:r>
            <a:r>
              <a:rPr lang="en-US" sz="2400" u="sng" dirty="0">
                <a:latin typeface="+mj-lt"/>
                <a:cs typeface="MV Boli" panose="02000500030200090000" pitchFamily="2" charset="0"/>
              </a:rPr>
              <a:t>Visualization:</a:t>
            </a:r>
          </a:p>
          <a:p>
            <a:r>
              <a:rPr lang="en-US" sz="2400" dirty="0">
                <a:latin typeface="+mj-lt"/>
                <a:cs typeface="MV Boli" panose="02000500030200090000" pitchFamily="2" charset="0"/>
              </a:rPr>
              <a:t>	We will use Matplotlib for creating static, Plotly for web-based visualization and VTK (The 	Visualization Toolkit) for 3D simulation and image processing.</a:t>
            </a:r>
          </a:p>
          <a:p>
            <a:r>
              <a:rPr lang="en-US" sz="2400" dirty="0">
                <a:latin typeface="+mj-lt"/>
                <a:cs typeface="MV Boli" panose="02000500030200090000" pitchFamily="2" charset="0"/>
              </a:rPr>
              <a:t>4.   </a:t>
            </a:r>
            <a:r>
              <a:rPr lang="en-US" sz="2400" u="sng" dirty="0">
                <a:latin typeface="+mj-lt"/>
                <a:cs typeface="MV Boli" panose="02000500030200090000" pitchFamily="2" charset="0"/>
              </a:rPr>
              <a:t> Development environment:</a:t>
            </a:r>
          </a:p>
          <a:p>
            <a:r>
              <a:rPr lang="en-US" sz="2400" dirty="0">
                <a:latin typeface="+mj-lt"/>
                <a:cs typeface="MV Boli" panose="02000500030200090000" pitchFamily="2" charset="0"/>
              </a:rPr>
              <a:t>	We will use PyCharm for a more robust development environment.				</a:t>
            </a:r>
          </a:p>
          <a:p>
            <a:pPr marL="457200" indent="-457200">
              <a:buAutoNum type="arabicPeriod" startAt="5"/>
            </a:pPr>
            <a:r>
              <a:rPr lang="en-US" sz="2400" u="sng" dirty="0">
                <a:latin typeface="+mj-lt"/>
                <a:cs typeface="MV Boli" panose="02000500030200090000" pitchFamily="2" charset="0"/>
              </a:rPr>
              <a:t>Data source</a:t>
            </a:r>
            <a:r>
              <a:rPr lang="en-US" sz="2400" dirty="0">
                <a:latin typeface="+mj-lt"/>
                <a:cs typeface="MV Boli" panose="02000500030200090000" pitchFamily="2" charset="0"/>
              </a:rPr>
              <a:t>: </a:t>
            </a:r>
          </a:p>
          <a:p>
            <a:r>
              <a:rPr lang="en-US" sz="2400" dirty="0">
                <a:latin typeface="+mj-lt"/>
                <a:cs typeface="MV Boli" panose="02000500030200090000" pitchFamily="2" charset="0"/>
              </a:rPr>
              <a:t>	USGS (United States Geological Survey) and NASA’s PDS(Planetary Data System).</a:t>
            </a:r>
          </a:p>
          <a:p>
            <a:endParaRPr lang="en-US" sz="2400" dirty="0">
              <a:latin typeface="+mj-lt"/>
              <a:cs typeface="MV Boli" panose="02000500030200090000" pitchFamily="2" charset="0"/>
            </a:endParaRPr>
          </a:p>
          <a:p>
            <a:r>
              <a:rPr lang="en-US" sz="2400" dirty="0">
                <a:latin typeface="+mj-lt"/>
                <a:cs typeface="MV Boli" panose="02000500030200090000" pitchFamily="2" charset="0"/>
              </a:rPr>
              <a:t>By combining high-fidelity data, advanced processing techniques, realistic simulations and interactive visualizations, this solution provides a comprehensive and user friendly tool for exploring and studying the Luner surface.</a:t>
            </a:r>
            <a:endParaRPr lang="en-IN" sz="2400" dirty="0">
              <a:latin typeface="+mj-lt"/>
              <a:cs typeface="MV Boli" panose="02000500030200090000" pitchFamily="2" charset="0"/>
            </a:endParaRPr>
          </a:p>
          <a:p>
            <a:endParaRPr lang="en-IN" sz="2800" b="1" u="sng" dirty="0">
              <a:latin typeface="+mj-lt"/>
              <a:cs typeface="MV Boli" panose="02000500030200090000" pitchFamily="2" charset="0"/>
            </a:endParaRPr>
          </a:p>
        </p:txBody>
      </p:sp>
    </p:spTree>
    <p:extLst>
      <p:ext uri="{BB962C8B-B14F-4D97-AF65-F5344CB8AC3E}">
        <p14:creationId xmlns:p14="http://schemas.microsoft.com/office/powerpoint/2010/main" val="53607250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795</Words>
  <Application>Microsoft Office PowerPoint</Application>
  <PresentationFormat>Widescreen</PresentationFormat>
  <Paragraphs>93</Paragraphs>
  <Slides>10</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10</vt:i4>
      </vt:variant>
    </vt:vector>
  </HeadingPairs>
  <TitlesOfParts>
    <vt:vector size="15" baseType="lpstr">
      <vt:lpstr>Arial</vt:lpstr>
      <vt:lpstr>Calibri</vt:lpstr>
      <vt:lpstr>Calibri Light</vt:lpstr>
      <vt:lpstr>MV Boli</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Rajdeep Choudhury</dc:creator>
  <cp:lastModifiedBy>Rajdeep Choudhury</cp:lastModifiedBy>
  <cp:revision>1</cp:revision>
  <dcterms:created xsi:type="dcterms:W3CDTF">2024-07-25T14:41:33Z</dcterms:created>
  <dcterms:modified xsi:type="dcterms:W3CDTF">2024-07-25T14:43:02Z</dcterms:modified>
</cp:coreProperties>
</file>