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66" r:id="rId3"/>
    <p:sldId id="288" r:id="rId4"/>
    <p:sldId id="289" r:id="rId5"/>
    <p:sldId id="265" r:id="rId6"/>
    <p:sldId id="257" r:id="rId7"/>
    <p:sldId id="258" r:id="rId8"/>
    <p:sldId id="267" r:id="rId9"/>
    <p:sldId id="268" r:id="rId10"/>
    <p:sldId id="291" r:id="rId11"/>
    <p:sldId id="294" r:id="rId12"/>
    <p:sldId id="269" r:id="rId13"/>
    <p:sldId id="293" r:id="rId14"/>
    <p:sldId id="270" r:id="rId15"/>
    <p:sldId id="271" r:id="rId16"/>
    <p:sldId id="272" r:id="rId17"/>
    <p:sldId id="274" r:id="rId18"/>
    <p:sldId id="295" r:id="rId19"/>
    <p:sldId id="276" r:id="rId20"/>
    <p:sldId id="277" r:id="rId21"/>
    <p:sldId id="278" r:id="rId22"/>
    <p:sldId id="297" r:id="rId23"/>
    <p:sldId id="279" r:id="rId24"/>
    <p:sldId id="280" r:id="rId25"/>
    <p:sldId id="284" r:id="rId26"/>
    <p:sldId id="281" r:id="rId27"/>
    <p:sldId id="262" r:id="rId28"/>
    <p:sldId id="286" r:id="rId29"/>
    <p:sldId id="292" r:id="rId30"/>
    <p:sldId id="287" r:id="rId31"/>
    <p:sldId id="296" r:id="rId32"/>
    <p:sldId id="283" r:id="rId33"/>
    <p:sldId id="282" r:id="rId34"/>
    <p:sldId id="261" r:id="rId35"/>
    <p:sldId id="285" r:id="rId36"/>
    <p:sldId id="26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9059" autoAdjust="0"/>
  </p:normalViewPr>
  <p:slideViewPr>
    <p:cSldViewPr snapToGrid="0">
      <p:cViewPr varScale="1">
        <p:scale>
          <a:sx n="63" d="100"/>
          <a:sy n="63" d="100"/>
        </p:scale>
        <p:origin x="91" y="48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002E2B-6BC1-4FC0-91A6-556E9C28121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F455C93D-266A-49D8-8114-9EF88BB9C886}">
      <dgm:prSet phldrT="[Text]"/>
      <dgm:spPr>
        <a:ln>
          <a:noFill/>
        </a:ln>
      </dgm:spPr>
      <dgm:t>
        <a:bodyPr/>
        <a:lstStyle/>
        <a:p>
          <a:r>
            <a:rPr lang="pl-PL" dirty="0"/>
            <a:t>Tokenizer</a:t>
          </a:r>
          <a:endParaRPr lang="en-US" dirty="0"/>
        </a:p>
      </dgm:t>
    </dgm:pt>
    <dgm:pt modelId="{3B8098DB-42F7-4988-B0EB-6774F3F9809E}" type="parTrans" cxnId="{B9779DB3-0240-4EBD-8611-A989144E3C86}">
      <dgm:prSet/>
      <dgm:spPr/>
      <dgm:t>
        <a:bodyPr/>
        <a:lstStyle/>
        <a:p>
          <a:endParaRPr lang="en-US"/>
        </a:p>
      </dgm:t>
    </dgm:pt>
    <dgm:pt modelId="{FFA86587-BD4A-4029-88A2-AFC50A194C4F}" type="sibTrans" cxnId="{B9779DB3-0240-4EBD-8611-A989144E3C86}">
      <dgm:prSet/>
      <dgm:spPr/>
      <dgm:t>
        <a:bodyPr/>
        <a:lstStyle/>
        <a:p>
          <a:endParaRPr lang="en-US"/>
        </a:p>
      </dgm:t>
    </dgm:pt>
    <dgm:pt modelId="{370C4108-009A-42D9-B1B0-5F85A34C9395}">
      <dgm:prSet phldrT="[Text]"/>
      <dgm:spPr/>
      <dgm:t>
        <a:bodyPr/>
        <a:lstStyle/>
        <a:p>
          <a:r>
            <a:rPr lang="pl-PL" dirty="0"/>
            <a:t>Tagger</a:t>
          </a:r>
          <a:endParaRPr lang="en-US" dirty="0"/>
        </a:p>
      </dgm:t>
    </dgm:pt>
    <dgm:pt modelId="{B355FD36-A4B0-4759-BBCB-4D497FC6B49E}" type="parTrans" cxnId="{D1EDC769-5845-4792-94C1-855E5367061D}">
      <dgm:prSet/>
      <dgm:spPr>
        <a:ln w="63500">
          <a:solidFill>
            <a:schemeClr val="accent1"/>
          </a:solidFill>
          <a:tailEnd type="triangle"/>
        </a:ln>
      </dgm:spPr>
      <dgm:t>
        <a:bodyPr/>
        <a:lstStyle/>
        <a:p>
          <a:endParaRPr lang="en-US"/>
        </a:p>
      </dgm:t>
    </dgm:pt>
    <dgm:pt modelId="{2D9C35F6-4161-4950-8A5D-01EBC62E5BC1}" type="sibTrans" cxnId="{D1EDC769-5845-4792-94C1-855E5367061D}">
      <dgm:prSet/>
      <dgm:spPr/>
      <dgm:t>
        <a:bodyPr/>
        <a:lstStyle/>
        <a:p>
          <a:endParaRPr lang="en-US"/>
        </a:p>
      </dgm:t>
    </dgm:pt>
    <dgm:pt modelId="{11FEA1F8-E688-4514-99C7-798A2ED9D373}">
      <dgm:prSet phldrT="[Text]"/>
      <dgm:spPr/>
      <dgm:t>
        <a:bodyPr/>
        <a:lstStyle/>
        <a:p>
          <a:r>
            <a:rPr lang="pl-PL" dirty="0"/>
            <a:t>Dep. Parser</a:t>
          </a:r>
          <a:endParaRPr lang="en-US" dirty="0"/>
        </a:p>
      </dgm:t>
    </dgm:pt>
    <dgm:pt modelId="{6E3706C6-EA9C-4765-BF3A-1FC2D2D4B8BC}" type="parTrans" cxnId="{8C6D005C-637F-4E7B-AE49-37C7735992F3}">
      <dgm:prSet/>
      <dgm:spPr>
        <a:ln w="63500">
          <a:solidFill>
            <a:schemeClr val="accent1"/>
          </a:solidFill>
          <a:tailEnd type="triangle"/>
        </a:ln>
      </dgm:spPr>
      <dgm:t>
        <a:bodyPr/>
        <a:lstStyle/>
        <a:p>
          <a:endParaRPr lang="en-US"/>
        </a:p>
      </dgm:t>
    </dgm:pt>
    <dgm:pt modelId="{2639C09D-BA16-4DBA-B03D-02797E1E262C}" type="sibTrans" cxnId="{8C6D005C-637F-4E7B-AE49-37C7735992F3}">
      <dgm:prSet/>
      <dgm:spPr/>
      <dgm:t>
        <a:bodyPr/>
        <a:lstStyle/>
        <a:p>
          <a:endParaRPr lang="en-US"/>
        </a:p>
      </dgm:t>
    </dgm:pt>
    <dgm:pt modelId="{80DB008E-DBBF-422F-AC5D-B9A1EF20DF23}">
      <dgm:prSet phldrT="[Text]"/>
      <dgm:spPr/>
      <dgm:t>
        <a:bodyPr/>
        <a:lstStyle/>
        <a:p>
          <a:r>
            <a:rPr lang="pl-PL" dirty="0"/>
            <a:t>NER</a:t>
          </a:r>
          <a:endParaRPr lang="en-US" dirty="0"/>
        </a:p>
      </dgm:t>
    </dgm:pt>
    <dgm:pt modelId="{1D8F1887-A23C-477A-8F1D-F95781727FF1}" type="parTrans" cxnId="{C5C83065-B328-4FA0-A68B-165021FB4D97}">
      <dgm:prSet/>
      <dgm:spPr>
        <a:ln w="63500">
          <a:solidFill>
            <a:schemeClr val="accent1"/>
          </a:solidFill>
          <a:tailEnd type="triangle"/>
        </a:ln>
      </dgm:spPr>
      <dgm:t>
        <a:bodyPr/>
        <a:lstStyle/>
        <a:p>
          <a:endParaRPr lang="en-US"/>
        </a:p>
      </dgm:t>
    </dgm:pt>
    <dgm:pt modelId="{50B05DF0-CD98-4714-91FD-1795D5317D78}" type="sibTrans" cxnId="{C5C83065-B328-4FA0-A68B-165021FB4D97}">
      <dgm:prSet/>
      <dgm:spPr/>
      <dgm:t>
        <a:bodyPr/>
        <a:lstStyle/>
        <a:p>
          <a:endParaRPr lang="en-US"/>
        </a:p>
      </dgm:t>
    </dgm:pt>
    <dgm:pt modelId="{6371A1E7-ECBD-4626-9F1D-F39979CAC7C4}">
      <dgm:prSet/>
      <dgm:spPr/>
      <dgm:t>
        <a:bodyPr/>
        <a:lstStyle/>
        <a:p>
          <a:r>
            <a:rPr lang="pl-PL" dirty="0"/>
            <a:t>Lemmatizer</a:t>
          </a:r>
          <a:endParaRPr lang="en-US" dirty="0"/>
        </a:p>
      </dgm:t>
    </dgm:pt>
    <dgm:pt modelId="{1A1D4866-E310-45F1-9B48-845665864C81}" type="parTrans" cxnId="{39790C18-F9DD-4F24-B6B8-192F020087D7}">
      <dgm:prSet/>
      <dgm:spPr>
        <a:ln w="63500">
          <a:solidFill>
            <a:schemeClr val="accent1"/>
          </a:solidFill>
          <a:tailEnd type="triangle"/>
        </a:ln>
      </dgm:spPr>
      <dgm:t>
        <a:bodyPr/>
        <a:lstStyle/>
        <a:p>
          <a:endParaRPr lang="en-US"/>
        </a:p>
      </dgm:t>
    </dgm:pt>
    <dgm:pt modelId="{A903D2E0-7BF4-43D3-802F-35E23BC7FAF0}" type="sibTrans" cxnId="{39790C18-F9DD-4F24-B6B8-192F020087D7}">
      <dgm:prSet/>
      <dgm:spPr/>
      <dgm:t>
        <a:bodyPr/>
        <a:lstStyle/>
        <a:p>
          <a:endParaRPr lang="en-US"/>
        </a:p>
      </dgm:t>
    </dgm:pt>
    <dgm:pt modelId="{373FB6B4-6DC0-4EA0-8082-24062FDEA3CE}" type="pres">
      <dgm:prSet presAssocID="{5F002E2B-6BC1-4FC0-91A6-556E9C28121D}" presName="hierChild1" presStyleCnt="0">
        <dgm:presLayoutVars>
          <dgm:orgChart val="1"/>
          <dgm:chPref val="1"/>
          <dgm:dir/>
          <dgm:animOne val="branch"/>
          <dgm:animLvl val="lvl"/>
          <dgm:resizeHandles/>
        </dgm:presLayoutVars>
      </dgm:prSet>
      <dgm:spPr/>
    </dgm:pt>
    <dgm:pt modelId="{04F7C63C-AC41-4410-92F6-B9BA1BE65FC7}" type="pres">
      <dgm:prSet presAssocID="{F455C93D-266A-49D8-8114-9EF88BB9C886}" presName="hierRoot1" presStyleCnt="0">
        <dgm:presLayoutVars>
          <dgm:hierBranch val="init"/>
        </dgm:presLayoutVars>
      </dgm:prSet>
      <dgm:spPr/>
    </dgm:pt>
    <dgm:pt modelId="{DAAA2835-015A-4C00-8D3B-4AB7F46C3EED}" type="pres">
      <dgm:prSet presAssocID="{F455C93D-266A-49D8-8114-9EF88BB9C886}" presName="rootComposite1" presStyleCnt="0"/>
      <dgm:spPr/>
    </dgm:pt>
    <dgm:pt modelId="{E33DBA4C-E338-4AFB-BA55-18D0855F9DEE}" type="pres">
      <dgm:prSet presAssocID="{F455C93D-266A-49D8-8114-9EF88BB9C886}" presName="rootText1" presStyleLbl="node0" presStyleIdx="0" presStyleCnt="1" custScaleX="23018" custScaleY="12877" custLinFactNeighborX="-3776" custLinFactNeighborY="14131">
        <dgm:presLayoutVars>
          <dgm:chPref val="3"/>
        </dgm:presLayoutVars>
      </dgm:prSet>
      <dgm:spPr/>
    </dgm:pt>
    <dgm:pt modelId="{B98CA6E2-04E7-4C41-865D-5735DF0FA740}" type="pres">
      <dgm:prSet presAssocID="{F455C93D-266A-49D8-8114-9EF88BB9C886}" presName="rootConnector1" presStyleLbl="node1" presStyleIdx="0" presStyleCnt="0"/>
      <dgm:spPr/>
    </dgm:pt>
    <dgm:pt modelId="{048B6F2E-B6B0-4C84-8C3A-84B724AA3D86}" type="pres">
      <dgm:prSet presAssocID="{F455C93D-266A-49D8-8114-9EF88BB9C886}" presName="hierChild2" presStyleCnt="0"/>
      <dgm:spPr/>
    </dgm:pt>
    <dgm:pt modelId="{271B8F54-6BEE-4BC5-AA4E-3CBE6C21C61D}" type="pres">
      <dgm:prSet presAssocID="{B355FD36-A4B0-4759-BBCB-4D497FC6B49E}" presName="Name37" presStyleLbl="parChTrans1D2" presStyleIdx="0" presStyleCnt="3"/>
      <dgm:spPr/>
    </dgm:pt>
    <dgm:pt modelId="{D18F33AA-74F3-4214-B2B9-0A15F124D6BF}" type="pres">
      <dgm:prSet presAssocID="{370C4108-009A-42D9-B1B0-5F85A34C9395}" presName="hierRoot2" presStyleCnt="0">
        <dgm:presLayoutVars>
          <dgm:hierBranch val="init"/>
        </dgm:presLayoutVars>
      </dgm:prSet>
      <dgm:spPr/>
    </dgm:pt>
    <dgm:pt modelId="{F6D995AB-AD2F-4B48-807D-93801BB0CDAD}" type="pres">
      <dgm:prSet presAssocID="{370C4108-009A-42D9-B1B0-5F85A34C9395}" presName="rootComposite" presStyleCnt="0"/>
      <dgm:spPr/>
    </dgm:pt>
    <dgm:pt modelId="{058F9A60-0E5E-47A5-AD71-439759E720B4}" type="pres">
      <dgm:prSet presAssocID="{370C4108-009A-42D9-B1B0-5F85A34C9395}" presName="rootText" presStyleLbl="node2" presStyleIdx="0" presStyleCnt="3" custScaleX="23018" custScaleY="12877" custLinFactNeighborX="924" custLinFactNeighborY="-18856">
        <dgm:presLayoutVars>
          <dgm:chPref val="3"/>
        </dgm:presLayoutVars>
      </dgm:prSet>
      <dgm:spPr/>
    </dgm:pt>
    <dgm:pt modelId="{1B8FA57D-7728-4600-BF02-12D6C8B2DBC9}" type="pres">
      <dgm:prSet presAssocID="{370C4108-009A-42D9-B1B0-5F85A34C9395}" presName="rootConnector" presStyleLbl="node2" presStyleIdx="0" presStyleCnt="3"/>
      <dgm:spPr/>
    </dgm:pt>
    <dgm:pt modelId="{E5ABFCE4-3C08-4AEA-8F87-62CDD4F7E4FC}" type="pres">
      <dgm:prSet presAssocID="{370C4108-009A-42D9-B1B0-5F85A34C9395}" presName="hierChild4" presStyleCnt="0"/>
      <dgm:spPr/>
    </dgm:pt>
    <dgm:pt modelId="{6F8F51C0-4679-4216-BF7B-01B39629126D}" type="pres">
      <dgm:prSet presAssocID="{1A1D4866-E310-45F1-9B48-845665864C81}" presName="Name37" presStyleLbl="parChTrans1D3" presStyleIdx="0" presStyleCnt="1"/>
      <dgm:spPr/>
    </dgm:pt>
    <dgm:pt modelId="{6BB361AB-9179-468D-8175-9AF851CB2A90}" type="pres">
      <dgm:prSet presAssocID="{6371A1E7-ECBD-4626-9F1D-F39979CAC7C4}" presName="hierRoot2" presStyleCnt="0">
        <dgm:presLayoutVars>
          <dgm:hierBranch val="init"/>
        </dgm:presLayoutVars>
      </dgm:prSet>
      <dgm:spPr/>
    </dgm:pt>
    <dgm:pt modelId="{45C813D1-B7EC-4E00-A138-DC3602C9584C}" type="pres">
      <dgm:prSet presAssocID="{6371A1E7-ECBD-4626-9F1D-F39979CAC7C4}" presName="rootComposite" presStyleCnt="0"/>
      <dgm:spPr/>
    </dgm:pt>
    <dgm:pt modelId="{DF4AFD60-7DC8-4564-93A7-85752D0509D6}" type="pres">
      <dgm:prSet presAssocID="{6371A1E7-ECBD-4626-9F1D-F39979CAC7C4}" presName="rootText" presStyleLbl="node3" presStyleIdx="0" presStyleCnt="1" custScaleX="23018" custScaleY="12877" custLinFactNeighborX="15140" custLinFactNeighborY="-59395">
        <dgm:presLayoutVars>
          <dgm:chPref val="3"/>
        </dgm:presLayoutVars>
      </dgm:prSet>
      <dgm:spPr/>
    </dgm:pt>
    <dgm:pt modelId="{5E82505D-DCCD-4769-B51B-A0A2F1496FC4}" type="pres">
      <dgm:prSet presAssocID="{6371A1E7-ECBD-4626-9F1D-F39979CAC7C4}" presName="rootConnector" presStyleLbl="node3" presStyleIdx="0" presStyleCnt="1"/>
      <dgm:spPr/>
    </dgm:pt>
    <dgm:pt modelId="{99C2C482-0D0F-4F91-9DBF-2E6F404C3CC6}" type="pres">
      <dgm:prSet presAssocID="{6371A1E7-ECBD-4626-9F1D-F39979CAC7C4}" presName="hierChild4" presStyleCnt="0"/>
      <dgm:spPr/>
    </dgm:pt>
    <dgm:pt modelId="{99F91239-966B-4BFA-A8A3-0DA66DD2C23A}" type="pres">
      <dgm:prSet presAssocID="{6371A1E7-ECBD-4626-9F1D-F39979CAC7C4}" presName="hierChild5" presStyleCnt="0"/>
      <dgm:spPr/>
    </dgm:pt>
    <dgm:pt modelId="{9DDCD91B-EF17-422B-8CFA-83A558A6C2C1}" type="pres">
      <dgm:prSet presAssocID="{370C4108-009A-42D9-B1B0-5F85A34C9395}" presName="hierChild5" presStyleCnt="0"/>
      <dgm:spPr/>
    </dgm:pt>
    <dgm:pt modelId="{88409D60-3B5E-42F2-9F06-A3B2FBEACF17}" type="pres">
      <dgm:prSet presAssocID="{6E3706C6-EA9C-4765-BF3A-1FC2D2D4B8BC}" presName="Name37" presStyleLbl="parChTrans1D2" presStyleIdx="1" presStyleCnt="3"/>
      <dgm:spPr/>
    </dgm:pt>
    <dgm:pt modelId="{F9577CE3-4902-47DB-A22F-9C4859B78F22}" type="pres">
      <dgm:prSet presAssocID="{11FEA1F8-E688-4514-99C7-798A2ED9D373}" presName="hierRoot2" presStyleCnt="0">
        <dgm:presLayoutVars>
          <dgm:hierBranch val="init"/>
        </dgm:presLayoutVars>
      </dgm:prSet>
      <dgm:spPr/>
    </dgm:pt>
    <dgm:pt modelId="{C4E73EA5-71A2-4EC0-8742-55C88CB5958E}" type="pres">
      <dgm:prSet presAssocID="{11FEA1F8-E688-4514-99C7-798A2ED9D373}" presName="rootComposite" presStyleCnt="0"/>
      <dgm:spPr/>
    </dgm:pt>
    <dgm:pt modelId="{D7D742F5-3236-40D2-A63B-663C2A13C845}" type="pres">
      <dgm:prSet presAssocID="{11FEA1F8-E688-4514-99C7-798A2ED9D373}" presName="rootText" presStyleLbl="node2" presStyleIdx="1" presStyleCnt="3" custScaleX="23018" custScaleY="12877" custLinFactNeighborX="11817" custLinFactNeighborY="-16593">
        <dgm:presLayoutVars>
          <dgm:chPref val="3"/>
        </dgm:presLayoutVars>
      </dgm:prSet>
      <dgm:spPr/>
    </dgm:pt>
    <dgm:pt modelId="{669AC7BA-8506-43F4-8BA0-22F1C08500E8}" type="pres">
      <dgm:prSet presAssocID="{11FEA1F8-E688-4514-99C7-798A2ED9D373}" presName="rootConnector" presStyleLbl="node2" presStyleIdx="1" presStyleCnt="3"/>
      <dgm:spPr/>
    </dgm:pt>
    <dgm:pt modelId="{E865E1F8-DF86-430A-8883-EC26B1E14F14}" type="pres">
      <dgm:prSet presAssocID="{11FEA1F8-E688-4514-99C7-798A2ED9D373}" presName="hierChild4" presStyleCnt="0"/>
      <dgm:spPr/>
    </dgm:pt>
    <dgm:pt modelId="{A566C3B6-F4F6-479E-A8E1-2A2668F1869E}" type="pres">
      <dgm:prSet presAssocID="{11FEA1F8-E688-4514-99C7-798A2ED9D373}" presName="hierChild5" presStyleCnt="0"/>
      <dgm:spPr/>
    </dgm:pt>
    <dgm:pt modelId="{7B72CA2C-5C14-4D31-8D0E-54DB134EA36F}" type="pres">
      <dgm:prSet presAssocID="{1D8F1887-A23C-477A-8F1D-F95781727FF1}" presName="Name37" presStyleLbl="parChTrans1D2" presStyleIdx="2" presStyleCnt="3"/>
      <dgm:spPr/>
    </dgm:pt>
    <dgm:pt modelId="{D0FBF0F1-D1F4-4A9A-B6F5-2EE795DC4BD3}" type="pres">
      <dgm:prSet presAssocID="{80DB008E-DBBF-422F-AC5D-B9A1EF20DF23}" presName="hierRoot2" presStyleCnt="0">
        <dgm:presLayoutVars>
          <dgm:hierBranch val="init"/>
        </dgm:presLayoutVars>
      </dgm:prSet>
      <dgm:spPr/>
    </dgm:pt>
    <dgm:pt modelId="{80DF4305-28A2-48FF-B576-06FB8F194D33}" type="pres">
      <dgm:prSet presAssocID="{80DB008E-DBBF-422F-AC5D-B9A1EF20DF23}" presName="rootComposite" presStyleCnt="0"/>
      <dgm:spPr/>
    </dgm:pt>
    <dgm:pt modelId="{802BFFE5-854F-4346-83B2-04285C462D43}" type="pres">
      <dgm:prSet presAssocID="{80DB008E-DBBF-422F-AC5D-B9A1EF20DF23}" presName="rootText" presStyleLbl="node2" presStyleIdx="2" presStyleCnt="3" custScaleX="23018" custScaleY="12877" custLinFactNeighborX="1107" custLinFactNeighborY="-17087">
        <dgm:presLayoutVars>
          <dgm:chPref val="3"/>
        </dgm:presLayoutVars>
      </dgm:prSet>
      <dgm:spPr/>
    </dgm:pt>
    <dgm:pt modelId="{9A392DDE-660B-436C-A0BE-6038DFB13208}" type="pres">
      <dgm:prSet presAssocID="{80DB008E-DBBF-422F-AC5D-B9A1EF20DF23}" presName="rootConnector" presStyleLbl="node2" presStyleIdx="2" presStyleCnt="3"/>
      <dgm:spPr/>
    </dgm:pt>
    <dgm:pt modelId="{4F5B52F1-7E97-423A-872B-787C3DA252ED}" type="pres">
      <dgm:prSet presAssocID="{80DB008E-DBBF-422F-AC5D-B9A1EF20DF23}" presName="hierChild4" presStyleCnt="0"/>
      <dgm:spPr/>
    </dgm:pt>
    <dgm:pt modelId="{ED702CC6-2BDF-4D04-A558-B3726439B9A2}" type="pres">
      <dgm:prSet presAssocID="{80DB008E-DBBF-422F-AC5D-B9A1EF20DF23}" presName="hierChild5" presStyleCnt="0"/>
      <dgm:spPr/>
    </dgm:pt>
    <dgm:pt modelId="{736DC8E5-117C-4869-97F3-4A2F85348D61}" type="pres">
      <dgm:prSet presAssocID="{F455C93D-266A-49D8-8114-9EF88BB9C886}" presName="hierChild3" presStyleCnt="0"/>
      <dgm:spPr/>
    </dgm:pt>
  </dgm:ptLst>
  <dgm:cxnLst>
    <dgm:cxn modelId="{1E56B90B-A7D8-4A10-9616-BF2AF2AE7B60}" type="presOf" srcId="{F455C93D-266A-49D8-8114-9EF88BB9C886}" destId="{E33DBA4C-E338-4AFB-BA55-18D0855F9DEE}" srcOrd="0" destOrd="0" presId="urn:microsoft.com/office/officeart/2005/8/layout/orgChart1"/>
    <dgm:cxn modelId="{08E4E014-8696-4658-9086-B86FCC0EC4FB}" type="presOf" srcId="{6371A1E7-ECBD-4626-9F1D-F39979CAC7C4}" destId="{DF4AFD60-7DC8-4564-93A7-85752D0509D6}" srcOrd="0" destOrd="0" presId="urn:microsoft.com/office/officeart/2005/8/layout/orgChart1"/>
    <dgm:cxn modelId="{39790C18-F9DD-4F24-B6B8-192F020087D7}" srcId="{370C4108-009A-42D9-B1B0-5F85A34C9395}" destId="{6371A1E7-ECBD-4626-9F1D-F39979CAC7C4}" srcOrd="0" destOrd="0" parTransId="{1A1D4866-E310-45F1-9B48-845665864C81}" sibTransId="{A903D2E0-7BF4-43D3-802F-35E23BC7FAF0}"/>
    <dgm:cxn modelId="{365FDB1E-B690-4373-80E7-40ACFC4DB2AA}" type="presOf" srcId="{80DB008E-DBBF-422F-AC5D-B9A1EF20DF23}" destId="{802BFFE5-854F-4346-83B2-04285C462D43}" srcOrd="0" destOrd="0" presId="urn:microsoft.com/office/officeart/2005/8/layout/orgChart1"/>
    <dgm:cxn modelId="{5A6A3A3D-25D9-4CA6-A744-F75A783A5414}" type="presOf" srcId="{1D8F1887-A23C-477A-8F1D-F95781727FF1}" destId="{7B72CA2C-5C14-4D31-8D0E-54DB134EA36F}" srcOrd="0" destOrd="0" presId="urn:microsoft.com/office/officeart/2005/8/layout/orgChart1"/>
    <dgm:cxn modelId="{8C6D005C-637F-4E7B-AE49-37C7735992F3}" srcId="{F455C93D-266A-49D8-8114-9EF88BB9C886}" destId="{11FEA1F8-E688-4514-99C7-798A2ED9D373}" srcOrd="1" destOrd="0" parTransId="{6E3706C6-EA9C-4765-BF3A-1FC2D2D4B8BC}" sibTransId="{2639C09D-BA16-4DBA-B03D-02797E1E262C}"/>
    <dgm:cxn modelId="{BA6F2561-33CB-4215-9F1F-A59238A27A2D}" type="presOf" srcId="{370C4108-009A-42D9-B1B0-5F85A34C9395}" destId="{1B8FA57D-7728-4600-BF02-12D6C8B2DBC9}" srcOrd="1" destOrd="0" presId="urn:microsoft.com/office/officeart/2005/8/layout/orgChart1"/>
    <dgm:cxn modelId="{C5C83065-B328-4FA0-A68B-165021FB4D97}" srcId="{F455C93D-266A-49D8-8114-9EF88BB9C886}" destId="{80DB008E-DBBF-422F-AC5D-B9A1EF20DF23}" srcOrd="2" destOrd="0" parTransId="{1D8F1887-A23C-477A-8F1D-F95781727FF1}" sibTransId="{50B05DF0-CD98-4714-91FD-1795D5317D78}"/>
    <dgm:cxn modelId="{D1EDC769-5845-4792-94C1-855E5367061D}" srcId="{F455C93D-266A-49D8-8114-9EF88BB9C886}" destId="{370C4108-009A-42D9-B1B0-5F85A34C9395}" srcOrd="0" destOrd="0" parTransId="{B355FD36-A4B0-4759-BBCB-4D497FC6B49E}" sibTransId="{2D9C35F6-4161-4950-8A5D-01EBC62E5BC1}"/>
    <dgm:cxn modelId="{F0A8497B-920E-43CF-9454-22E084ABB0E2}" type="presOf" srcId="{F455C93D-266A-49D8-8114-9EF88BB9C886}" destId="{B98CA6E2-04E7-4C41-865D-5735DF0FA740}" srcOrd="1" destOrd="0" presId="urn:microsoft.com/office/officeart/2005/8/layout/orgChart1"/>
    <dgm:cxn modelId="{D0835E82-ACB6-45E1-8726-F6A36D741689}" type="presOf" srcId="{370C4108-009A-42D9-B1B0-5F85A34C9395}" destId="{058F9A60-0E5E-47A5-AD71-439759E720B4}" srcOrd="0" destOrd="0" presId="urn:microsoft.com/office/officeart/2005/8/layout/orgChart1"/>
    <dgm:cxn modelId="{13A95C9D-D4D3-46E8-A0B7-EAA02FC11170}" type="presOf" srcId="{11FEA1F8-E688-4514-99C7-798A2ED9D373}" destId="{D7D742F5-3236-40D2-A63B-663C2A13C845}" srcOrd="0" destOrd="0" presId="urn:microsoft.com/office/officeart/2005/8/layout/orgChart1"/>
    <dgm:cxn modelId="{EAC41AA7-55B2-4EE1-80D1-D73F3DCE2202}" type="presOf" srcId="{6371A1E7-ECBD-4626-9F1D-F39979CAC7C4}" destId="{5E82505D-DCCD-4769-B51B-A0A2F1496FC4}" srcOrd="1" destOrd="0" presId="urn:microsoft.com/office/officeart/2005/8/layout/orgChart1"/>
    <dgm:cxn modelId="{B9779DB3-0240-4EBD-8611-A989144E3C86}" srcId="{5F002E2B-6BC1-4FC0-91A6-556E9C28121D}" destId="{F455C93D-266A-49D8-8114-9EF88BB9C886}" srcOrd="0" destOrd="0" parTransId="{3B8098DB-42F7-4988-B0EB-6774F3F9809E}" sibTransId="{FFA86587-BD4A-4029-88A2-AFC50A194C4F}"/>
    <dgm:cxn modelId="{649B91B6-036D-42A4-B27A-A12AFFDAB3D1}" type="presOf" srcId="{1A1D4866-E310-45F1-9B48-845665864C81}" destId="{6F8F51C0-4679-4216-BF7B-01B39629126D}" srcOrd="0" destOrd="0" presId="urn:microsoft.com/office/officeart/2005/8/layout/orgChart1"/>
    <dgm:cxn modelId="{926423D3-927B-4BE5-B832-DB536BE3F8E0}" type="presOf" srcId="{5F002E2B-6BC1-4FC0-91A6-556E9C28121D}" destId="{373FB6B4-6DC0-4EA0-8082-24062FDEA3CE}" srcOrd="0" destOrd="0" presId="urn:microsoft.com/office/officeart/2005/8/layout/orgChart1"/>
    <dgm:cxn modelId="{0AF20BE3-B4EE-42D7-9047-F64565D7FBEF}" type="presOf" srcId="{B355FD36-A4B0-4759-BBCB-4D497FC6B49E}" destId="{271B8F54-6BEE-4BC5-AA4E-3CBE6C21C61D}" srcOrd="0" destOrd="0" presId="urn:microsoft.com/office/officeart/2005/8/layout/orgChart1"/>
    <dgm:cxn modelId="{067CB0EE-02CB-4944-8847-F5554C479201}" type="presOf" srcId="{80DB008E-DBBF-422F-AC5D-B9A1EF20DF23}" destId="{9A392DDE-660B-436C-A0BE-6038DFB13208}" srcOrd="1" destOrd="0" presId="urn:microsoft.com/office/officeart/2005/8/layout/orgChart1"/>
    <dgm:cxn modelId="{59728AF3-2FB4-4377-9621-2D75DC48A89B}" type="presOf" srcId="{6E3706C6-EA9C-4765-BF3A-1FC2D2D4B8BC}" destId="{88409D60-3B5E-42F2-9F06-A3B2FBEACF17}" srcOrd="0" destOrd="0" presId="urn:microsoft.com/office/officeart/2005/8/layout/orgChart1"/>
    <dgm:cxn modelId="{4B7AF4FF-0828-40B7-9451-1BC267C2552B}" type="presOf" srcId="{11FEA1F8-E688-4514-99C7-798A2ED9D373}" destId="{669AC7BA-8506-43F4-8BA0-22F1C08500E8}" srcOrd="1" destOrd="0" presId="urn:microsoft.com/office/officeart/2005/8/layout/orgChart1"/>
    <dgm:cxn modelId="{54BFD11F-8513-4851-8DC8-123FC7EB224F}" type="presParOf" srcId="{373FB6B4-6DC0-4EA0-8082-24062FDEA3CE}" destId="{04F7C63C-AC41-4410-92F6-B9BA1BE65FC7}" srcOrd="0" destOrd="0" presId="urn:microsoft.com/office/officeart/2005/8/layout/orgChart1"/>
    <dgm:cxn modelId="{52EF6156-38AF-458D-98B0-245FB60DBBF2}" type="presParOf" srcId="{04F7C63C-AC41-4410-92F6-B9BA1BE65FC7}" destId="{DAAA2835-015A-4C00-8D3B-4AB7F46C3EED}" srcOrd="0" destOrd="0" presId="urn:microsoft.com/office/officeart/2005/8/layout/orgChart1"/>
    <dgm:cxn modelId="{F13C980B-CB20-4F9A-B59D-90450839145D}" type="presParOf" srcId="{DAAA2835-015A-4C00-8D3B-4AB7F46C3EED}" destId="{E33DBA4C-E338-4AFB-BA55-18D0855F9DEE}" srcOrd="0" destOrd="0" presId="urn:microsoft.com/office/officeart/2005/8/layout/orgChart1"/>
    <dgm:cxn modelId="{C473C48B-8107-411C-8A91-22D0A71C6AB0}" type="presParOf" srcId="{DAAA2835-015A-4C00-8D3B-4AB7F46C3EED}" destId="{B98CA6E2-04E7-4C41-865D-5735DF0FA740}" srcOrd="1" destOrd="0" presId="urn:microsoft.com/office/officeart/2005/8/layout/orgChart1"/>
    <dgm:cxn modelId="{BEB0105E-D71E-42DE-B407-82DC45378382}" type="presParOf" srcId="{04F7C63C-AC41-4410-92F6-B9BA1BE65FC7}" destId="{048B6F2E-B6B0-4C84-8C3A-84B724AA3D86}" srcOrd="1" destOrd="0" presId="urn:microsoft.com/office/officeart/2005/8/layout/orgChart1"/>
    <dgm:cxn modelId="{7EA7A66D-7F67-47A8-B1AA-34DA620DC763}" type="presParOf" srcId="{048B6F2E-B6B0-4C84-8C3A-84B724AA3D86}" destId="{271B8F54-6BEE-4BC5-AA4E-3CBE6C21C61D}" srcOrd="0" destOrd="0" presId="urn:microsoft.com/office/officeart/2005/8/layout/orgChart1"/>
    <dgm:cxn modelId="{133EE453-E9BB-4287-A9C6-A6DBFA8B6CBB}" type="presParOf" srcId="{048B6F2E-B6B0-4C84-8C3A-84B724AA3D86}" destId="{D18F33AA-74F3-4214-B2B9-0A15F124D6BF}" srcOrd="1" destOrd="0" presId="urn:microsoft.com/office/officeart/2005/8/layout/orgChart1"/>
    <dgm:cxn modelId="{5D5AF7B9-2F22-45DF-8DF4-D18905C561CB}" type="presParOf" srcId="{D18F33AA-74F3-4214-B2B9-0A15F124D6BF}" destId="{F6D995AB-AD2F-4B48-807D-93801BB0CDAD}" srcOrd="0" destOrd="0" presId="urn:microsoft.com/office/officeart/2005/8/layout/orgChart1"/>
    <dgm:cxn modelId="{B35BA872-84DC-45BC-BAAD-3CB74E5B05E4}" type="presParOf" srcId="{F6D995AB-AD2F-4B48-807D-93801BB0CDAD}" destId="{058F9A60-0E5E-47A5-AD71-439759E720B4}" srcOrd="0" destOrd="0" presId="urn:microsoft.com/office/officeart/2005/8/layout/orgChart1"/>
    <dgm:cxn modelId="{90F1584C-2376-4235-AFE9-144F697B7C03}" type="presParOf" srcId="{F6D995AB-AD2F-4B48-807D-93801BB0CDAD}" destId="{1B8FA57D-7728-4600-BF02-12D6C8B2DBC9}" srcOrd="1" destOrd="0" presId="urn:microsoft.com/office/officeart/2005/8/layout/orgChart1"/>
    <dgm:cxn modelId="{5DC64D73-0DD4-4D19-B52B-2491472956CF}" type="presParOf" srcId="{D18F33AA-74F3-4214-B2B9-0A15F124D6BF}" destId="{E5ABFCE4-3C08-4AEA-8F87-62CDD4F7E4FC}" srcOrd="1" destOrd="0" presId="urn:microsoft.com/office/officeart/2005/8/layout/orgChart1"/>
    <dgm:cxn modelId="{271F9344-C2B1-4E37-B581-0D7962F36B89}" type="presParOf" srcId="{E5ABFCE4-3C08-4AEA-8F87-62CDD4F7E4FC}" destId="{6F8F51C0-4679-4216-BF7B-01B39629126D}" srcOrd="0" destOrd="0" presId="urn:microsoft.com/office/officeart/2005/8/layout/orgChart1"/>
    <dgm:cxn modelId="{8D96BC45-5B8C-40FA-A2E2-42E71E79AE8A}" type="presParOf" srcId="{E5ABFCE4-3C08-4AEA-8F87-62CDD4F7E4FC}" destId="{6BB361AB-9179-468D-8175-9AF851CB2A90}" srcOrd="1" destOrd="0" presId="urn:microsoft.com/office/officeart/2005/8/layout/orgChart1"/>
    <dgm:cxn modelId="{69F4DE76-5E65-45D4-AA9F-8BAA5BBF8B2E}" type="presParOf" srcId="{6BB361AB-9179-468D-8175-9AF851CB2A90}" destId="{45C813D1-B7EC-4E00-A138-DC3602C9584C}" srcOrd="0" destOrd="0" presId="urn:microsoft.com/office/officeart/2005/8/layout/orgChart1"/>
    <dgm:cxn modelId="{B7229002-0A89-4D35-86E3-05051DFB0982}" type="presParOf" srcId="{45C813D1-B7EC-4E00-A138-DC3602C9584C}" destId="{DF4AFD60-7DC8-4564-93A7-85752D0509D6}" srcOrd="0" destOrd="0" presId="urn:microsoft.com/office/officeart/2005/8/layout/orgChart1"/>
    <dgm:cxn modelId="{9CFB659D-ABD8-45B4-857D-07F3F4BB1147}" type="presParOf" srcId="{45C813D1-B7EC-4E00-A138-DC3602C9584C}" destId="{5E82505D-DCCD-4769-B51B-A0A2F1496FC4}" srcOrd="1" destOrd="0" presId="urn:microsoft.com/office/officeart/2005/8/layout/orgChart1"/>
    <dgm:cxn modelId="{E203F1DB-CB1D-474A-AB34-F58DB34E216A}" type="presParOf" srcId="{6BB361AB-9179-468D-8175-9AF851CB2A90}" destId="{99C2C482-0D0F-4F91-9DBF-2E6F404C3CC6}" srcOrd="1" destOrd="0" presId="urn:microsoft.com/office/officeart/2005/8/layout/orgChart1"/>
    <dgm:cxn modelId="{47127C3A-AC79-48BB-B16C-391CE8757E2B}" type="presParOf" srcId="{6BB361AB-9179-468D-8175-9AF851CB2A90}" destId="{99F91239-966B-4BFA-A8A3-0DA66DD2C23A}" srcOrd="2" destOrd="0" presId="urn:microsoft.com/office/officeart/2005/8/layout/orgChart1"/>
    <dgm:cxn modelId="{906BC915-ACD7-4C92-841F-277923BF5F6A}" type="presParOf" srcId="{D18F33AA-74F3-4214-B2B9-0A15F124D6BF}" destId="{9DDCD91B-EF17-422B-8CFA-83A558A6C2C1}" srcOrd="2" destOrd="0" presId="urn:microsoft.com/office/officeart/2005/8/layout/orgChart1"/>
    <dgm:cxn modelId="{1345BC08-CF2B-45C2-8381-39ABD945BFF9}" type="presParOf" srcId="{048B6F2E-B6B0-4C84-8C3A-84B724AA3D86}" destId="{88409D60-3B5E-42F2-9F06-A3B2FBEACF17}" srcOrd="2" destOrd="0" presId="urn:microsoft.com/office/officeart/2005/8/layout/orgChart1"/>
    <dgm:cxn modelId="{02D0D5F3-C2EE-4B05-AD33-04B609A932AF}" type="presParOf" srcId="{048B6F2E-B6B0-4C84-8C3A-84B724AA3D86}" destId="{F9577CE3-4902-47DB-A22F-9C4859B78F22}" srcOrd="3" destOrd="0" presId="urn:microsoft.com/office/officeart/2005/8/layout/orgChart1"/>
    <dgm:cxn modelId="{AF40C899-DE1B-4CE6-80E0-F401A65BC683}" type="presParOf" srcId="{F9577CE3-4902-47DB-A22F-9C4859B78F22}" destId="{C4E73EA5-71A2-4EC0-8742-55C88CB5958E}" srcOrd="0" destOrd="0" presId="urn:microsoft.com/office/officeart/2005/8/layout/orgChart1"/>
    <dgm:cxn modelId="{9A0CD775-4D2D-4444-9B89-7DA1730BF37E}" type="presParOf" srcId="{C4E73EA5-71A2-4EC0-8742-55C88CB5958E}" destId="{D7D742F5-3236-40D2-A63B-663C2A13C845}" srcOrd="0" destOrd="0" presId="urn:microsoft.com/office/officeart/2005/8/layout/orgChart1"/>
    <dgm:cxn modelId="{4FF6E4B6-BFEB-45D4-9070-008FF007000A}" type="presParOf" srcId="{C4E73EA5-71A2-4EC0-8742-55C88CB5958E}" destId="{669AC7BA-8506-43F4-8BA0-22F1C08500E8}" srcOrd="1" destOrd="0" presId="urn:microsoft.com/office/officeart/2005/8/layout/orgChart1"/>
    <dgm:cxn modelId="{CA3BF0B5-B303-4D6B-8B0A-838761D8074F}" type="presParOf" srcId="{F9577CE3-4902-47DB-A22F-9C4859B78F22}" destId="{E865E1F8-DF86-430A-8883-EC26B1E14F14}" srcOrd="1" destOrd="0" presId="urn:microsoft.com/office/officeart/2005/8/layout/orgChart1"/>
    <dgm:cxn modelId="{721D23DD-1679-4508-92B4-64C53F157AE3}" type="presParOf" srcId="{F9577CE3-4902-47DB-A22F-9C4859B78F22}" destId="{A566C3B6-F4F6-479E-A8E1-2A2668F1869E}" srcOrd="2" destOrd="0" presId="urn:microsoft.com/office/officeart/2005/8/layout/orgChart1"/>
    <dgm:cxn modelId="{DB30AF58-D88A-486B-873E-5CB4059193EA}" type="presParOf" srcId="{048B6F2E-B6B0-4C84-8C3A-84B724AA3D86}" destId="{7B72CA2C-5C14-4D31-8D0E-54DB134EA36F}" srcOrd="4" destOrd="0" presId="urn:microsoft.com/office/officeart/2005/8/layout/orgChart1"/>
    <dgm:cxn modelId="{8599CAE5-AC6A-4BC8-A69B-3C9010FC579A}" type="presParOf" srcId="{048B6F2E-B6B0-4C84-8C3A-84B724AA3D86}" destId="{D0FBF0F1-D1F4-4A9A-B6F5-2EE795DC4BD3}" srcOrd="5" destOrd="0" presId="urn:microsoft.com/office/officeart/2005/8/layout/orgChart1"/>
    <dgm:cxn modelId="{0DB2D804-A7D1-4887-B1F6-D2FC8456FF7F}" type="presParOf" srcId="{D0FBF0F1-D1F4-4A9A-B6F5-2EE795DC4BD3}" destId="{80DF4305-28A2-48FF-B576-06FB8F194D33}" srcOrd="0" destOrd="0" presId="urn:microsoft.com/office/officeart/2005/8/layout/orgChart1"/>
    <dgm:cxn modelId="{D4C81D2B-1A83-4641-A626-A875DC3AB3D0}" type="presParOf" srcId="{80DF4305-28A2-48FF-B576-06FB8F194D33}" destId="{802BFFE5-854F-4346-83B2-04285C462D43}" srcOrd="0" destOrd="0" presId="urn:microsoft.com/office/officeart/2005/8/layout/orgChart1"/>
    <dgm:cxn modelId="{1F0AD061-C19C-48C2-8F84-BBB9BEE47542}" type="presParOf" srcId="{80DF4305-28A2-48FF-B576-06FB8F194D33}" destId="{9A392DDE-660B-436C-A0BE-6038DFB13208}" srcOrd="1" destOrd="0" presId="urn:microsoft.com/office/officeart/2005/8/layout/orgChart1"/>
    <dgm:cxn modelId="{858524FB-936E-4BAA-AA0C-A8A470FC2F29}" type="presParOf" srcId="{D0FBF0F1-D1F4-4A9A-B6F5-2EE795DC4BD3}" destId="{4F5B52F1-7E97-423A-872B-787C3DA252ED}" srcOrd="1" destOrd="0" presId="urn:microsoft.com/office/officeart/2005/8/layout/orgChart1"/>
    <dgm:cxn modelId="{BB4D8646-A5B6-4136-B2BA-D7CF36518696}" type="presParOf" srcId="{D0FBF0F1-D1F4-4A9A-B6F5-2EE795DC4BD3}" destId="{ED702CC6-2BDF-4D04-A558-B3726439B9A2}" srcOrd="2" destOrd="0" presId="urn:microsoft.com/office/officeart/2005/8/layout/orgChart1"/>
    <dgm:cxn modelId="{2FBE8999-5FE9-4EF0-B4C3-211343D58CC7}" type="presParOf" srcId="{04F7C63C-AC41-4410-92F6-B9BA1BE65FC7}" destId="{736DC8E5-117C-4869-97F3-4A2F85348D61}"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002E2B-6BC1-4FC0-91A6-556E9C28121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F455C93D-266A-49D8-8114-9EF88BB9C886}">
      <dgm:prSet phldrT="[Text]"/>
      <dgm:spPr>
        <a:ln>
          <a:noFill/>
        </a:ln>
      </dgm:spPr>
      <dgm:t>
        <a:bodyPr/>
        <a:lstStyle/>
        <a:p>
          <a:r>
            <a:rPr lang="pl-PL" dirty="0"/>
            <a:t>Preprocessor</a:t>
          </a:r>
          <a:endParaRPr lang="en-US" dirty="0"/>
        </a:p>
      </dgm:t>
    </dgm:pt>
    <dgm:pt modelId="{3B8098DB-42F7-4988-B0EB-6774F3F9809E}" type="parTrans" cxnId="{B9779DB3-0240-4EBD-8611-A989144E3C86}">
      <dgm:prSet/>
      <dgm:spPr/>
      <dgm:t>
        <a:bodyPr/>
        <a:lstStyle/>
        <a:p>
          <a:endParaRPr lang="en-US"/>
        </a:p>
      </dgm:t>
    </dgm:pt>
    <dgm:pt modelId="{FFA86587-BD4A-4029-88A2-AFC50A194C4F}" type="sibTrans" cxnId="{B9779DB3-0240-4EBD-8611-A989144E3C86}">
      <dgm:prSet/>
      <dgm:spPr/>
      <dgm:t>
        <a:bodyPr/>
        <a:lstStyle/>
        <a:p>
          <a:endParaRPr lang="en-US"/>
        </a:p>
      </dgm:t>
    </dgm:pt>
    <dgm:pt modelId="{370C4108-009A-42D9-B1B0-5F85A34C9395}">
      <dgm:prSet phldrT="[Text]"/>
      <dgm:spPr/>
      <dgm:t>
        <a:bodyPr/>
        <a:lstStyle/>
        <a:p>
          <a:r>
            <a:rPr lang="pl-PL" dirty="0"/>
            <a:t>Dep. Parser</a:t>
          </a:r>
          <a:endParaRPr lang="en-US" dirty="0"/>
        </a:p>
      </dgm:t>
    </dgm:pt>
    <dgm:pt modelId="{B355FD36-A4B0-4759-BBCB-4D497FC6B49E}" type="parTrans" cxnId="{D1EDC769-5845-4792-94C1-855E5367061D}">
      <dgm:prSet>
        <dgm:style>
          <a:lnRef idx="1">
            <a:schemeClr val="accent1"/>
          </a:lnRef>
          <a:fillRef idx="0">
            <a:schemeClr val="accent1"/>
          </a:fillRef>
          <a:effectRef idx="0">
            <a:schemeClr val="accent1"/>
          </a:effectRef>
          <a:fontRef idx="minor">
            <a:schemeClr val="tx1"/>
          </a:fontRef>
        </dgm:style>
      </dgm:prSet>
      <dgm:spPr>
        <a:ln w="63500">
          <a:headEnd type="none"/>
          <a:tailEnd type="triangle"/>
        </a:ln>
      </dgm:spPr>
      <dgm:t>
        <a:bodyPr anchor="t" anchorCtr="1"/>
        <a:lstStyle/>
        <a:p>
          <a:endParaRPr lang="en-US"/>
        </a:p>
      </dgm:t>
    </dgm:pt>
    <dgm:pt modelId="{2D9C35F6-4161-4950-8A5D-01EBC62E5BC1}" type="sibTrans" cxnId="{D1EDC769-5845-4792-94C1-855E5367061D}">
      <dgm:prSet/>
      <dgm:spPr/>
      <dgm:t>
        <a:bodyPr/>
        <a:lstStyle/>
        <a:p>
          <a:endParaRPr lang="en-US"/>
        </a:p>
      </dgm:t>
    </dgm:pt>
    <dgm:pt modelId="{11FEA1F8-E688-4514-99C7-798A2ED9D373}">
      <dgm:prSet phldrT="[Text]"/>
      <dgm:spPr/>
      <dgm:t>
        <a:bodyPr/>
        <a:lstStyle/>
        <a:p>
          <a:r>
            <a:rPr lang="pl-PL" dirty="0"/>
            <a:t>NER</a:t>
          </a:r>
          <a:endParaRPr lang="en-US" dirty="0"/>
        </a:p>
      </dgm:t>
    </dgm:pt>
    <dgm:pt modelId="{6E3706C6-EA9C-4765-BF3A-1FC2D2D4B8BC}" type="parTrans" cxnId="{8C6D005C-637F-4E7B-AE49-37C7735992F3}">
      <dgm:prSet/>
      <dgm:spPr>
        <a:ln w="63500">
          <a:solidFill>
            <a:schemeClr val="accent1"/>
          </a:solidFill>
          <a:tailEnd type="triangle"/>
        </a:ln>
      </dgm:spPr>
      <dgm:t>
        <a:bodyPr/>
        <a:lstStyle/>
        <a:p>
          <a:endParaRPr lang="en-US"/>
        </a:p>
      </dgm:t>
    </dgm:pt>
    <dgm:pt modelId="{2639C09D-BA16-4DBA-B03D-02797E1E262C}" type="sibTrans" cxnId="{8C6D005C-637F-4E7B-AE49-37C7735992F3}">
      <dgm:prSet/>
      <dgm:spPr/>
      <dgm:t>
        <a:bodyPr/>
        <a:lstStyle/>
        <a:p>
          <a:endParaRPr lang="en-US"/>
        </a:p>
      </dgm:t>
    </dgm:pt>
    <dgm:pt modelId="{80DB008E-DBBF-422F-AC5D-B9A1EF20DF23}">
      <dgm:prSet phldrT="[Text]"/>
      <dgm:spPr/>
      <dgm:t>
        <a:bodyPr/>
        <a:lstStyle/>
        <a:p>
          <a:r>
            <a:rPr lang="pl-PL" dirty="0"/>
            <a:t>Flexer</a:t>
          </a:r>
          <a:endParaRPr lang="en-US" dirty="0"/>
        </a:p>
      </dgm:t>
    </dgm:pt>
    <dgm:pt modelId="{1D8F1887-A23C-477A-8F1D-F95781727FF1}" type="parTrans" cxnId="{C5C83065-B328-4FA0-A68B-165021FB4D97}">
      <dgm:prSet/>
      <dgm:spPr>
        <a:ln w="63500">
          <a:solidFill>
            <a:schemeClr val="accent1"/>
          </a:solidFill>
          <a:tailEnd type="triangle"/>
        </a:ln>
      </dgm:spPr>
      <dgm:t>
        <a:bodyPr/>
        <a:lstStyle/>
        <a:p>
          <a:endParaRPr lang="en-US"/>
        </a:p>
      </dgm:t>
    </dgm:pt>
    <dgm:pt modelId="{50B05DF0-CD98-4714-91FD-1795D5317D78}" type="sibTrans" cxnId="{C5C83065-B328-4FA0-A68B-165021FB4D97}">
      <dgm:prSet/>
      <dgm:spPr/>
      <dgm:t>
        <a:bodyPr/>
        <a:lstStyle/>
        <a:p>
          <a:endParaRPr lang="en-US"/>
        </a:p>
      </dgm:t>
    </dgm:pt>
    <dgm:pt modelId="{373FB6B4-6DC0-4EA0-8082-24062FDEA3CE}" type="pres">
      <dgm:prSet presAssocID="{5F002E2B-6BC1-4FC0-91A6-556E9C28121D}" presName="hierChild1" presStyleCnt="0">
        <dgm:presLayoutVars>
          <dgm:orgChart val="1"/>
          <dgm:chPref val="1"/>
          <dgm:dir/>
          <dgm:animOne val="branch"/>
          <dgm:animLvl val="lvl"/>
          <dgm:resizeHandles/>
        </dgm:presLayoutVars>
      </dgm:prSet>
      <dgm:spPr/>
    </dgm:pt>
    <dgm:pt modelId="{04F7C63C-AC41-4410-92F6-B9BA1BE65FC7}" type="pres">
      <dgm:prSet presAssocID="{F455C93D-266A-49D8-8114-9EF88BB9C886}" presName="hierRoot1" presStyleCnt="0">
        <dgm:presLayoutVars>
          <dgm:hierBranch val="init"/>
        </dgm:presLayoutVars>
      </dgm:prSet>
      <dgm:spPr/>
    </dgm:pt>
    <dgm:pt modelId="{DAAA2835-015A-4C00-8D3B-4AB7F46C3EED}" type="pres">
      <dgm:prSet presAssocID="{F455C93D-266A-49D8-8114-9EF88BB9C886}" presName="rootComposite1" presStyleCnt="0"/>
      <dgm:spPr/>
    </dgm:pt>
    <dgm:pt modelId="{E33DBA4C-E338-4AFB-BA55-18D0855F9DEE}" type="pres">
      <dgm:prSet presAssocID="{F455C93D-266A-49D8-8114-9EF88BB9C886}" presName="rootText1" presStyleLbl="node0" presStyleIdx="0" presStyleCnt="1" custScaleX="23018" custScaleY="12877" custLinFactNeighborX="-3776" custLinFactNeighborY="17095">
        <dgm:presLayoutVars>
          <dgm:chPref val="3"/>
        </dgm:presLayoutVars>
      </dgm:prSet>
      <dgm:spPr/>
    </dgm:pt>
    <dgm:pt modelId="{B98CA6E2-04E7-4C41-865D-5735DF0FA740}" type="pres">
      <dgm:prSet presAssocID="{F455C93D-266A-49D8-8114-9EF88BB9C886}" presName="rootConnector1" presStyleLbl="node1" presStyleIdx="0" presStyleCnt="0"/>
      <dgm:spPr/>
    </dgm:pt>
    <dgm:pt modelId="{048B6F2E-B6B0-4C84-8C3A-84B724AA3D86}" type="pres">
      <dgm:prSet presAssocID="{F455C93D-266A-49D8-8114-9EF88BB9C886}" presName="hierChild2" presStyleCnt="0"/>
      <dgm:spPr/>
    </dgm:pt>
    <dgm:pt modelId="{271B8F54-6BEE-4BC5-AA4E-3CBE6C21C61D}" type="pres">
      <dgm:prSet presAssocID="{B355FD36-A4B0-4759-BBCB-4D497FC6B49E}" presName="Name37" presStyleLbl="parChTrans1D2" presStyleIdx="0" presStyleCnt="3"/>
      <dgm:spPr/>
    </dgm:pt>
    <dgm:pt modelId="{D18F33AA-74F3-4214-B2B9-0A15F124D6BF}" type="pres">
      <dgm:prSet presAssocID="{370C4108-009A-42D9-B1B0-5F85A34C9395}" presName="hierRoot2" presStyleCnt="0">
        <dgm:presLayoutVars>
          <dgm:hierBranch val="init"/>
        </dgm:presLayoutVars>
      </dgm:prSet>
      <dgm:spPr/>
    </dgm:pt>
    <dgm:pt modelId="{F6D995AB-AD2F-4B48-807D-93801BB0CDAD}" type="pres">
      <dgm:prSet presAssocID="{370C4108-009A-42D9-B1B0-5F85A34C9395}" presName="rootComposite" presStyleCnt="0"/>
      <dgm:spPr/>
    </dgm:pt>
    <dgm:pt modelId="{058F9A60-0E5E-47A5-AD71-439759E720B4}" type="pres">
      <dgm:prSet presAssocID="{370C4108-009A-42D9-B1B0-5F85A34C9395}" presName="rootText" presStyleLbl="node2" presStyleIdx="0" presStyleCnt="3" custScaleX="23018" custScaleY="12877" custLinFactNeighborX="2035" custLinFactNeighborY="-14029">
        <dgm:presLayoutVars>
          <dgm:chPref val="3"/>
        </dgm:presLayoutVars>
      </dgm:prSet>
      <dgm:spPr/>
    </dgm:pt>
    <dgm:pt modelId="{1B8FA57D-7728-4600-BF02-12D6C8B2DBC9}" type="pres">
      <dgm:prSet presAssocID="{370C4108-009A-42D9-B1B0-5F85A34C9395}" presName="rootConnector" presStyleLbl="node2" presStyleIdx="0" presStyleCnt="3"/>
      <dgm:spPr/>
    </dgm:pt>
    <dgm:pt modelId="{E5ABFCE4-3C08-4AEA-8F87-62CDD4F7E4FC}" type="pres">
      <dgm:prSet presAssocID="{370C4108-009A-42D9-B1B0-5F85A34C9395}" presName="hierChild4" presStyleCnt="0"/>
      <dgm:spPr/>
    </dgm:pt>
    <dgm:pt modelId="{9DDCD91B-EF17-422B-8CFA-83A558A6C2C1}" type="pres">
      <dgm:prSet presAssocID="{370C4108-009A-42D9-B1B0-5F85A34C9395}" presName="hierChild5" presStyleCnt="0"/>
      <dgm:spPr/>
    </dgm:pt>
    <dgm:pt modelId="{88409D60-3B5E-42F2-9F06-A3B2FBEACF17}" type="pres">
      <dgm:prSet presAssocID="{6E3706C6-EA9C-4765-BF3A-1FC2D2D4B8BC}" presName="Name37" presStyleLbl="parChTrans1D2" presStyleIdx="1" presStyleCnt="3"/>
      <dgm:spPr/>
    </dgm:pt>
    <dgm:pt modelId="{F9577CE3-4902-47DB-A22F-9C4859B78F22}" type="pres">
      <dgm:prSet presAssocID="{11FEA1F8-E688-4514-99C7-798A2ED9D373}" presName="hierRoot2" presStyleCnt="0">
        <dgm:presLayoutVars>
          <dgm:hierBranch val="init"/>
        </dgm:presLayoutVars>
      </dgm:prSet>
      <dgm:spPr/>
    </dgm:pt>
    <dgm:pt modelId="{C4E73EA5-71A2-4EC0-8742-55C88CB5958E}" type="pres">
      <dgm:prSet presAssocID="{11FEA1F8-E688-4514-99C7-798A2ED9D373}" presName="rootComposite" presStyleCnt="0"/>
      <dgm:spPr/>
    </dgm:pt>
    <dgm:pt modelId="{D7D742F5-3236-40D2-A63B-663C2A13C845}" type="pres">
      <dgm:prSet presAssocID="{11FEA1F8-E688-4514-99C7-798A2ED9D373}" presName="rootText" presStyleLbl="node2" presStyleIdx="1" presStyleCnt="3" custScaleX="23018" custScaleY="12877" custLinFactNeighborX="11928" custLinFactNeighborY="-15879">
        <dgm:presLayoutVars>
          <dgm:chPref val="3"/>
        </dgm:presLayoutVars>
      </dgm:prSet>
      <dgm:spPr/>
    </dgm:pt>
    <dgm:pt modelId="{669AC7BA-8506-43F4-8BA0-22F1C08500E8}" type="pres">
      <dgm:prSet presAssocID="{11FEA1F8-E688-4514-99C7-798A2ED9D373}" presName="rootConnector" presStyleLbl="node2" presStyleIdx="1" presStyleCnt="3"/>
      <dgm:spPr/>
    </dgm:pt>
    <dgm:pt modelId="{E865E1F8-DF86-430A-8883-EC26B1E14F14}" type="pres">
      <dgm:prSet presAssocID="{11FEA1F8-E688-4514-99C7-798A2ED9D373}" presName="hierChild4" presStyleCnt="0"/>
      <dgm:spPr/>
    </dgm:pt>
    <dgm:pt modelId="{A566C3B6-F4F6-479E-A8E1-2A2668F1869E}" type="pres">
      <dgm:prSet presAssocID="{11FEA1F8-E688-4514-99C7-798A2ED9D373}" presName="hierChild5" presStyleCnt="0"/>
      <dgm:spPr/>
    </dgm:pt>
    <dgm:pt modelId="{7B72CA2C-5C14-4D31-8D0E-54DB134EA36F}" type="pres">
      <dgm:prSet presAssocID="{1D8F1887-A23C-477A-8F1D-F95781727FF1}" presName="Name37" presStyleLbl="parChTrans1D2" presStyleIdx="2" presStyleCnt="3"/>
      <dgm:spPr/>
    </dgm:pt>
    <dgm:pt modelId="{D0FBF0F1-D1F4-4A9A-B6F5-2EE795DC4BD3}" type="pres">
      <dgm:prSet presAssocID="{80DB008E-DBBF-422F-AC5D-B9A1EF20DF23}" presName="hierRoot2" presStyleCnt="0">
        <dgm:presLayoutVars>
          <dgm:hierBranch val="init"/>
        </dgm:presLayoutVars>
      </dgm:prSet>
      <dgm:spPr/>
    </dgm:pt>
    <dgm:pt modelId="{80DF4305-28A2-48FF-B576-06FB8F194D33}" type="pres">
      <dgm:prSet presAssocID="{80DB008E-DBBF-422F-AC5D-B9A1EF20DF23}" presName="rootComposite" presStyleCnt="0"/>
      <dgm:spPr/>
    </dgm:pt>
    <dgm:pt modelId="{802BFFE5-854F-4346-83B2-04285C462D43}" type="pres">
      <dgm:prSet presAssocID="{80DB008E-DBBF-422F-AC5D-B9A1EF20DF23}" presName="rootText" presStyleLbl="node2" presStyleIdx="2" presStyleCnt="3" custScaleX="23018" custScaleY="12877" custLinFactNeighborX="50" custLinFactNeighborY="-15879">
        <dgm:presLayoutVars>
          <dgm:chPref val="3"/>
        </dgm:presLayoutVars>
      </dgm:prSet>
      <dgm:spPr/>
    </dgm:pt>
    <dgm:pt modelId="{9A392DDE-660B-436C-A0BE-6038DFB13208}" type="pres">
      <dgm:prSet presAssocID="{80DB008E-DBBF-422F-AC5D-B9A1EF20DF23}" presName="rootConnector" presStyleLbl="node2" presStyleIdx="2" presStyleCnt="3"/>
      <dgm:spPr/>
    </dgm:pt>
    <dgm:pt modelId="{4F5B52F1-7E97-423A-872B-787C3DA252ED}" type="pres">
      <dgm:prSet presAssocID="{80DB008E-DBBF-422F-AC5D-B9A1EF20DF23}" presName="hierChild4" presStyleCnt="0"/>
      <dgm:spPr/>
    </dgm:pt>
    <dgm:pt modelId="{ED702CC6-2BDF-4D04-A558-B3726439B9A2}" type="pres">
      <dgm:prSet presAssocID="{80DB008E-DBBF-422F-AC5D-B9A1EF20DF23}" presName="hierChild5" presStyleCnt="0"/>
      <dgm:spPr/>
    </dgm:pt>
    <dgm:pt modelId="{736DC8E5-117C-4869-97F3-4A2F85348D61}" type="pres">
      <dgm:prSet presAssocID="{F455C93D-266A-49D8-8114-9EF88BB9C886}" presName="hierChild3" presStyleCnt="0"/>
      <dgm:spPr/>
    </dgm:pt>
  </dgm:ptLst>
  <dgm:cxnLst>
    <dgm:cxn modelId="{1E56B90B-A7D8-4A10-9616-BF2AF2AE7B60}" type="presOf" srcId="{F455C93D-266A-49D8-8114-9EF88BB9C886}" destId="{E33DBA4C-E338-4AFB-BA55-18D0855F9DEE}" srcOrd="0" destOrd="0" presId="urn:microsoft.com/office/officeart/2005/8/layout/orgChart1"/>
    <dgm:cxn modelId="{365FDB1E-B690-4373-80E7-40ACFC4DB2AA}" type="presOf" srcId="{80DB008E-DBBF-422F-AC5D-B9A1EF20DF23}" destId="{802BFFE5-854F-4346-83B2-04285C462D43}" srcOrd="0" destOrd="0" presId="urn:microsoft.com/office/officeart/2005/8/layout/orgChart1"/>
    <dgm:cxn modelId="{5A6A3A3D-25D9-4CA6-A744-F75A783A5414}" type="presOf" srcId="{1D8F1887-A23C-477A-8F1D-F95781727FF1}" destId="{7B72CA2C-5C14-4D31-8D0E-54DB134EA36F}" srcOrd="0" destOrd="0" presId="urn:microsoft.com/office/officeart/2005/8/layout/orgChart1"/>
    <dgm:cxn modelId="{8C6D005C-637F-4E7B-AE49-37C7735992F3}" srcId="{F455C93D-266A-49D8-8114-9EF88BB9C886}" destId="{11FEA1F8-E688-4514-99C7-798A2ED9D373}" srcOrd="1" destOrd="0" parTransId="{6E3706C6-EA9C-4765-BF3A-1FC2D2D4B8BC}" sibTransId="{2639C09D-BA16-4DBA-B03D-02797E1E262C}"/>
    <dgm:cxn modelId="{BA6F2561-33CB-4215-9F1F-A59238A27A2D}" type="presOf" srcId="{370C4108-009A-42D9-B1B0-5F85A34C9395}" destId="{1B8FA57D-7728-4600-BF02-12D6C8B2DBC9}" srcOrd="1" destOrd="0" presId="urn:microsoft.com/office/officeart/2005/8/layout/orgChart1"/>
    <dgm:cxn modelId="{C5C83065-B328-4FA0-A68B-165021FB4D97}" srcId="{F455C93D-266A-49D8-8114-9EF88BB9C886}" destId="{80DB008E-DBBF-422F-AC5D-B9A1EF20DF23}" srcOrd="2" destOrd="0" parTransId="{1D8F1887-A23C-477A-8F1D-F95781727FF1}" sibTransId="{50B05DF0-CD98-4714-91FD-1795D5317D78}"/>
    <dgm:cxn modelId="{D1EDC769-5845-4792-94C1-855E5367061D}" srcId="{F455C93D-266A-49D8-8114-9EF88BB9C886}" destId="{370C4108-009A-42D9-B1B0-5F85A34C9395}" srcOrd="0" destOrd="0" parTransId="{B355FD36-A4B0-4759-BBCB-4D497FC6B49E}" sibTransId="{2D9C35F6-4161-4950-8A5D-01EBC62E5BC1}"/>
    <dgm:cxn modelId="{F0A8497B-920E-43CF-9454-22E084ABB0E2}" type="presOf" srcId="{F455C93D-266A-49D8-8114-9EF88BB9C886}" destId="{B98CA6E2-04E7-4C41-865D-5735DF0FA740}" srcOrd="1" destOrd="0" presId="urn:microsoft.com/office/officeart/2005/8/layout/orgChart1"/>
    <dgm:cxn modelId="{D0835E82-ACB6-45E1-8726-F6A36D741689}" type="presOf" srcId="{370C4108-009A-42D9-B1B0-5F85A34C9395}" destId="{058F9A60-0E5E-47A5-AD71-439759E720B4}" srcOrd="0" destOrd="0" presId="urn:microsoft.com/office/officeart/2005/8/layout/orgChart1"/>
    <dgm:cxn modelId="{13A95C9D-D4D3-46E8-A0B7-EAA02FC11170}" type="presOf" srcId="{11FEA1F8-E688-4514-99C7-798A2ED9D373}" destId="{D7D742F5-3236-40D2-A63B-663C2A13C845}" srcOrd="0" destOrd="0" presId="urn:microsoft.com/office/officeart/2005/8/layout/orgChart1"/>
    <dgm:cxn modelId="{B9779DB3-0240-4EBD-8611-A989144E3C86}" srcId="{5F002E2B-6BC1-4FC0-91A6-556E9C28121D}" destId="{F455C93D-266A-49D8-8114-9EF88BB9C886}" srcOrd="0" destOrd="0" parTransId="{3B8098DB-42F7-4988-B0EB-6774F3F9809E}" sibTransId="{FFA86587-BD4A-4029-88A2-AFC50A194C4F}"/>
    <dgm:cxn modelId="{926423D3-927B-4BE5-B832-DB536BE3F8E0}" type="presOf" srcId="{5F002E2B-6BC1-4FC0-91A6-556E9C28121D}" destId="{373FB6B4-6DC0-4EA0-8082-24062FDEA3CE}" srcOrd="0" destOrd="0" presId="urn:microsoft.com/office/officeart/2005/8/layout/orgChart1"/>
    <dgm:cxn modelId="{0AF20BE3-B4EE-42D7-9047-F64565D7FBEF}" type="presOf" srcId="{B355FD36-A4B0-4759-BBCB-4D497FC6B49E}" destId="{271B8F54-6BEE-4BC5-AA4E-3CBE6C21C61D}" srcOrd="0" destOrd="0" presId="urn:microsoft.com/office/officeart/2005/8/layout/orgChart1"/>
    <dgm:cxn modelId="{067CB0EE-02CB-4944-8847-F5554C479201}" type="presOf" srcId="{80DB008E-DBBF-422F-AC5D-B9A1EF20DF23}" destId="{9A392DDE-660B-436C-A0BE-6038DFB13208}" srcOrd="1" destOrd="0" presId="urn:microsoft.com/office/officeart/2005/8/layout/orgChart1"/>
    <dgm:cxn modelId="{59728AF3-2FB4-4377-9621-2D75DC48A89B}" type="presOf" srcId="{6E3706C6-EA9C-4765-BF3A-1FC2D2D4B8BC}" destId="{88409D60-3B5E-42F2-9F06-A3B2FBEACF17}" srcOrd="0" destOrd="0" presId="urn:microsoft.com/office/officeart/2005/8/layout/orgChart1"/>
    <dgm:cxn modelId="{4B7AF4FF-0828-40B7-9451-1BC267C2552B}" type="presOf" srcId="{11FEA1F8-E688-4514-99C7-798A2ED9D373}" destId="{669AC7BA-8506-43F4-8BA0-22F1C08500E8}" srcOrd="1" destOrd="0" presId="urn:microsoft.com/office/officeart/2005/8/layout/orgChart1"/>
    <dgm:cxn modelId="{54BFD11F-8513-4851-8DC8-123FC7EB224F}" type="presParOf" srcId="{373FB6B4-6DC0-4EA0-8082-24062FDEA3CE}" destId="{04F7C63C-AC41-4410-92F6-B9BA1BE65FC7}" srcOrd="0" destOrd="0" presId="urn:microsoft.com/office/officeart/2005/8/layout/orgChart1"/>
    <dgm:cxn modelId="{52EF6156-38AF-458D-98B0-245FB60DBBF2}" type="presParOf" srcId="{04F7C63C-AC41-4410-92F6-B9BA1BE65FC7}" destId="{DAAA2835-015A-4C00-8D3B-4AB7F46C3EED}" srcOrd="0" destOrd="0" presId="urn:microsoft.com/office/officeart/2005/8/layout/orgChart1"/>
    <dgm:cxn modelId="{F13C980B-CB20-4F9A-B59D-90450839145D}" type="presParOf" srcId="{DAAA2835-015A-4C00-8D3B-4AB7F46C3EED}" destId="{E33DBA4C-E338-4AFB-BA55-18D0855F9DEE}" srcOrd="0" destOrd="0" presId="urn:microsoft.com/office/officeart/2005/8/layout/orgChart1"/>
    <dgm:cxn modelId="{C473C48B-8107-411C-8A91-22D0A71C6AB0}" type="presParOf" srcId="{DAAA2835-015A-4C00-8D3B-4AB7F46C3EED}" destId="{B98CA6E2-04E7-4C41-865D-5735DF0FA740}" srcOrd="1" destOrd="0" presId="urn:microsoft.com/office/officeart/2005/8/layout/orgChart1"/>
    <dgm:cxn modelId="{BEB0105E-D71E-42DE-B407-82DC45378382}" type="presParOf" srcId="{04F7C63C-AC41-4410-92F6-B9BA1BE65FC7}" destId="{048B6F2E-B6B0-4C84-8C3A-84B724AA3D86}" srcOrd="1" destOrd="0" presId="urn:microsoft.com/office/officeart/2005/8/layout/orgChart1"/>
    <dgm:cxn modelId="{7EA7A66D-7F67-47A8-B1AA-34DA620DC763}" type="presParOf" srcId="{048B6F2E-B6B0-4C84-8C3A-84B724AA3D86}" destId="{271B8F54-6BEE-4BC5-AA4E-3CBE6C21C61D}" srcOrd="0" destOrd="0" presId="urn:microsoft.com/office/officeart/2005/8/layout/orgChart1"/>
    <dgm:cxn modelId="{133EE453-E9BB-4287-A9C6-A6DBFA8B6CBB}" type="presParOf" srcId="{048B6F2E-B6B0-4C84-8C3A-84B724AA3D86}" destId="{D18F33AA-74F3-4214-B2B9-0A15F124D6BF}" srcOrd="1" destOrd="0" presId="urn:microsoft.com/office/officeart/2005/8/layout/orgChart1"/>
    <dgm:cxn modelId="{5D5AF7B9-2F22-45DF-8DF4-D18905C561CB}" type="presParOf" srcId="{D18F33AA-74F3-4214-B2B9-0A15F124D6BF}" destId="{F6D995AB-AD2F-4B48-807D-93801BB0CDAD}" srcOrd="0" destOrd="0" presId="urn:microsoft.com/office/officeart/2005/8/layout/orgChart1"/>
    <dgm:cxn modelId="{B35BA872-84DC-45BC-BAAD-3CB74E5B05E4}" type="presParOf" srcId="{F6D995AB-AD2F-4B48-807D-93801BB0CDAD}" destId="{058F9A60-0E5E-47A5-AD71-439759E720B4}" srcOrd="0" destOrd="0" presId="urn:microsoft.com/office/officeart/2005/8/layout/orgChart1"/>
    <dgm:cxn modelId="{90F1584C-2376-4235-AFE9-144F697B7C03}" type="presParOf" srcId="{F6D995AB-AD2F-4B48-807D-93801BB0CDAD}" destId="{1B8FA57D-7728-4600-BF02-12D6C8B2DBC9}" srcOrd="1" destOrd="0" presId="urn:microsoft.com/office/officeart/2005/8/layout/orgChart1"/>
    <dgm:cxn modelId="{5DC64D73-0DD4-4D19-B52B-2491472956CF}" type="presParOf" srcId="{D18F33AA-74F3-4214-B2B9-0A15F124D6BF}" destId="{E5ABFCE4-3C08-4AEA-8F87-62CDD4F7E4FC}" srcOrd="1" destOrd="0" presId="urn:microsoft.com/office/officeart/2005/8/layout/orgChart1"/>
    <dgm:cxn modelId="{906BC915-ACD7-4C92-841F-277923BF5F6A}" type="presParOf" srcId="{D18F33AA-74F3-4214-B2B9-0A15F124D6BF}" destId="{9DDCD91B-EF17-422B-8CFA-83A558A6C2C1}" srcOrd="2" destOrd="0" presId="urn:microsoft.com/office/officeart/2005/8/layout/orgChart1"/>
    <dgm:cxn modelId="{1345BC08-CF2B-45C2-8381-39ABD945BFF9}" type="presParOf" srcId="{048B6F2E-B6B0-4C84-8C3A-84B724AA3D86}" destId="{88409D60-3B5E-42F2-9F06-A3B2FBEACF17}" srcOrd="2" destOrd="0" presId="urn:microsoft.com/office/officeart/2005/8/layout/orgChart1"/>
    <dgm:cxn modelId="{02D0D5F3-C2EE-4B05-AD33-04B609A932AF}" type="presParOf" srcId="{048B6F2E-B6B0-4C84-8C3A-84B724AA3D86}" destId="{F9577CE3-4902-47DB-A22F-9C4859B78F22}" srcOrd="3" destOrd="0" presId="urn:microsoft.com/office/officeart/2005/8/layout/orgChart1"/>
    <dgm:cxn modelId="{AF40C899-DE1B-4CE6-80E0-F401A65BC683}" type="presParOf" srcId="{F9577CE3-4902-47DB-A22F-9C4859B78F22}" destId="{C4E73EA5-71A2-4EC0-8742-55C88CB5958E}" srcOrd="0" destOrd="0" presId="urn:microsoft.com/office/officeart/2005/8/layout/orgChart1"/>
    <dgm:cxn modelId="{9A0CD775-4D2D-4444-9B89-7DA1730BF37E}" type="presParOf" srcId="{C4E73EA5-71A2-4EC0-8742-55C88CB5958E}" destId="{D7D742F5-3236-40D2-A63B-663C2A13C845}" srcOrd="0" destOrd="0" presId="urn:microsoft.com/office/officeart/2005/8/layout/orgChart1"/>
    <dgm:cxn modelId="{4FF6E4B6-BFEB-45D4-9070-008FF007000A}" type="presParOf" srcId="{C4E73EA5-71A2-4EC0-8742-55C88CB5958E}" destId="{669AC7BA-8506-43F4-8BA0-22F1C08500E8}" srcOrd="1" destOrd="0" presId="urn:microsoft.com/office/officeart/2005/8/layout/orgChart1"/>
    <dgm:cxn modelId="{CA3BF0B5-B303-4D6B-8B0A-838761D8074F}" type="presParOf" srcId="{F9577CE3-4902-47DB-A22F-9C4859B78F22}" destId="{E865E1F8-DF86-430A-8883-EC26B1E14F14}" srcOrd="1" destOrd="0" presId="urn:microsoft.com/office/officeart/2005/8/layout/orgChart1"/>
    <dgm:cxn modelId="{721D23DD-1679-4508-92B4-64C53F157AE3}" type="presParOf" srcId="{F9577CE3-4902-47DB-A22F-9C4859B78F22}" destId="{A566C3B6-F4F6-479E-A8E1-2A2668F1869E}" srcOrd="2" destOrd="0" presId="urn:microsoft.com/office/officeart/2005/8/layout/orgChart1"/>
    <dgm:cxn modelId="{DB30AF58-D88A-486B-873E-5CB4059193EA}" type="presParOf" srcId="{048B6F2E-B6B0-4C84-8C3A-84B724AA3D86}" destId="{7B72CA2C-5C14-4D31-8D0E-54DB134EA36F}" srcOrd="4" destOrd="0" presId="urn:microsoft.com/office/officeart/2005/8/layout/orgChart1"/>
    <dgm:cxn modelId="{8599CAE5-AC6A-4BC8-A69B-3C9010FC579A}" type="presParOf" srcId="{048B6F2E-B6B0-4C84-8C3A-84B724AA3D86}" destId="{D0FBF0F1-D1F4-4A9A-B6F5-2EE795DC4BD3}" srcOrd="5" destOrd="0" presId="urn:microsoft.com/office/officeart/2005/8/layout/orgChart1"/>
    <dgm:cxn modelId="{0DB2D804-A7D1-4887-B1F6-D2FC8456FF7F}" type="presParOf" srcId="{D0FBF0F1-D1F4-4A9A-B6F5-2EE795DC4BD3}" destId="{80DF4305-28A2-48FF-B576-06FB8F194D33}" srcOrd="0" destOrd="0" presId="urn:microsoft.com/office/officeart/2005/8/layout/orgChart1"/>
    <dgm:cxn modelId="{D4C81D2B-1A83-4641-A626-A875DC3AB3D0}" type="presParOf" srcId="{80DF4305-28A2-48FF-B576-06FB8F194D33}" destId="{802BFFE5-854F-4346-83B2-04285C462D43}" srcOrd="0" destOrd="0" presId="urn:microsoft.com/office/officeart/2005/8/layout/orgChart1"/>
    <dgm:cxn modelId="{1F0AD061-C19C-48C2-8F84-BBB9BEE47542}" type="presParOf" srcId="{80DF4305-28A2-48FF-B576-06FB8F194D33}" destId="{9A392DDE-660B-436C-A0BE-6038DFB13208}" srcOrd="1" destOrd="0" presId="urn:microsoft.com/office/officeart/2005/8/layout/orgChart1"/>
    <dgm:cxn modelId="{858524FB-936E-4BAA-AA0C-A8A470FC2F29}" type="presParOf" srcId="{D0FBF0F1-D1F4-4A9A-B6F5-2EE795DC4BD3}" destId="{4F5B52F1-7E97-423A-872B-787C3DA252ED}" srcOrd="1" destOrd="0" presId="urn:microsoft.com/office/officeart/2005/8/layout/orgChart1"/>
    <dgm:cxn modelId="{BB4D8646-A5B6-4136-B2BA-D7CF36518696}" type="presParOf" srcId="{D0FBF0F1-D1F4-4A9A-B6F5-2EE795DC4BD3}" destId="{ED702CC6-2BDF-4D04-A558-B3726439B9A2}" srcOrd="2" destOrd="0" presId="urn:microsoft.com/office/officeart/2005/8/layout/orgChart1"/>
    <dgm:cxn modelId="{2FBE8999-5FE9-4EF0-B4C3-211343D58CC7}" type="presParOf" srcId="{04F7C63C-AC41-4410-92F6-B9BA1BE65FC7}" destId="{736DC8E5-117C-4869-97F3-4A2F85348D61}"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72CA2C-5C14-4D31-8D0E-54DB134EA36F}">
      <dsp:nvSpPr>
        <dsp:cNvPr id="0" name=""/>
        <dsp:cNvSpPr/>
      </dsp:nvSpPr>
      <dsp:spPr>
        <a:xfrm>
          <a:off x="5332764" y="1195432"/>
          <a:ext cx="4315748" cy="475781"/>
        </a:xfrm>
        <a:custGeom>
          <a:avLst/>
          <a:gdLst/>
          <a:ahLst/>
          <a:cxnLst/>
          <a:rect l="0" t="0" r="0" b="0"/>
          <a:pathLst>
            <a:path>
              <a:moveTo>
                <a:pt x="0" y="0"/>
              </a:moveTo>
              <a:lnTo>
                <a:pt x="4315748" y="0"/>
              </a:lnTo>
              <a:lnTo>
                <a:pt x="4315748" y="475781"/>
              </a:lnTo>
            </a:path>
          </a:pathLst>
        </a:custGeom>
        <a:noFill/>
        <a:ln w="63500" cap="flat" cmpd="sng" algn="ctr">
          <a:solidFill>
            <a:schemeClr val="accent1"/>
          </a:solidFill>
          <a:prstDash val="solid"/>
          <a:miter lim="800000"/>
          <a:tailEnd type="triangle"/>
        </a:ln>
        <a:effectLst/>
      </dsp:spPr>
      <dsp:style>
        <a:lnRef idx="2">
          <a:scrgbClr r="0" g="0" b="0"/>
        </a:lnRef>
        <a:fillRef idx="0">
          <a:scrgbClr r="0" g="0" b="0"/>
        </a:fillRef>
        <a:effectRef idx="0">
          <a:scrgbClr r="0" g="0" b="0"/>
        </a:effectRef>
        <a:fontRef idx="minor"/>
      </dsp:style>
    </dsp:sp>
    <dsp:sp modelId="{88409D60-3B5E-42F2-9F06-A3B2FBEACF17}">
      <dsp:nvSpPr>
        <dsp:cNvPr id="0" name=""/>
        <dsp:cNvSpPr/>
      </dsp:nvSpPr>
      <dsp:spPr>
        <a:xfrm>
          <a:off x="5332764" y="1195432"/>
          <a:ext cx="1376157" cy="497580"/>
        </a:xfrm>
        <a:custGeom>
          <a:avLst/>
          <a:gdLst/>
          <a:ahLst/>
          <a:cxnLst/>
          <a:rect l="0" t="0" r="0" b="0"/>
          <a:pathLst>
            <a:path>
              <a:moveTo>
                <a:pt x="0" y="0"/>
              </a:moveTo>
              <a:lnTo>
                <a:pt x="1376157" y="0"/>
              </a:lnTo>
              <a:lnTo>
                <a:pt x="1376157" y="497580"/>
              </a:lnTo>
            </a:path>
          </a:pathLst>
        </a:custGeom>
        <a:noFill/>
        <a:ln w="63500" cap="flat" cmpd="sng" algn="ctr">
          <a:solidFill>
            <a:schemeClr val="accent1"/>
          </a:solidFill>
          <a:prstDash val="solid"/>
          <a:miter lim="800000"/>
          <a:tailEnd type="triangle"/>
        </a:ln>
        <a:effectLst/>
      </dsp:spPr>
      <dsp:style>
        <a:lnRef idx="2">
          <a:scrgbClr r="0" g="0" b="0"/>
        </a:lnRef>
        <a:fillRef idx="0">
          <a:scrgbClr r="0" g="0" b="0"/>
        </a:fillRef>
        <a:effectRef idx="0">
          <a:scrgbClr r="0" g="0" b="0"/>
        </a:effectRef>
        <a:fontRef idx="minor"/>
      </dsp:style>
    </dsp:sp>
    <dsp:sp modelId="{6F8F51C0-4679-4216-BF7B-01B39629126D}">
      <dsp:nvSpPr>
        <dsp:cNvPr id="0" name=""/>
        <dsp:cNvSpPr/>
      </dsp:nvSpPr>
      <dsp:spPr>
        <a:xfrm>
          <a:off x="1050181" y="2161381"/>
          <a:ext cx="1559347" cy="348584"/>
        </a:xfrm>
        <a:custGeom>
          <a:avLst/>
          <a:gdLst/>
          <a:ahLst/>
          <a:cxnLst/>
          <a:rect l="0" t="0" r="0" b="0"/>
          <a:pathLst>
            <a:path>
              <a:moveTo>
                <a:pt x="0" y="0"/>
              </a:moveTo>
              <a:lnTo>
                <a:pt x="0" y="348584"/>
              </a:lnTo>
              <a:lnTo>
                <a:pt x="1559347" y="348584"/>
              </a:lnTo>
            </a:path>
          </a:pathLst>
        </a:custGeom>
        <a:noFill/>
        <a:ln w="63500" cap="flat" cmpd="sng" algn="ctr">
          <a:solidFill>
            <a:schemeClr val="accent1"/>
          </a:solidFill>
          <a:prstDash val="solid"/>
          <a:miter lim="800000"/>
          <a:tailEnd type="triangle"/>
        </a:ln>
        <a:effectLst/>
      </dsp:spPr>
      <dsp:style>
        <a:lnRef idx="2">
          <a:scrgbClr r="0" g="0" b="0"/>
        </a:lnRef>
        <a:fillRef idx="0">
          <a:scrgbClr r="0" g="0" b="0"/>
        </a:fillRef>
        <a:effectRef idx="0">
          <a:scrgbClr r="0" g="0" b="0"/>
        </a:effectRef>
        <a:fontRef idx="minor"/>
      </dsp:style>
    </dsp:sp>
    <dsp:sp modelId="{271B8F54-6BEE-4BC5-AA4E-3CBE6C21C61D}">
      <dsp:nvSpPr>
        <dsp:cNvPr id="0" name=""/>
        <dsp:cNvSpPr/>
      </dsp:nvSpPr>
      <dsp:spPr>
        <a:xfrm>
          <a:off x="1862761" y="1195432"/>
          <a:ext cx="3470002" cy="397720"/>
        </a:xfrm>
        <a:custGeom>
          <a:avLst/>
          <a:gdLst/>
          <a:ahLst/>
          <a:cxnLst/>
          <a:rect l="0" t="0" r="0" b="0"/>
          <a:pathLst>
            <a:path>
              <a:moveTo>
                <a:pt x="3470002" y="0"/>
              </a:moveTo>
              <a:lnTo>
                <a:pt x="0" y="0"/>
              </a:lnTo>
              <a:lnTo>
                <a:pt x="0" y="397720"/>
              </a:lnTo>
            </a:path>
          </a:pathLst>
        </a:custGeom>
        <a:noFill/>
        <a:ln w="63500" cap="flat" cmpd="sng" algn="ctr">
          <a:solidFill>
            <a:schemeClr val="accent1"/>
          </a:solidFill>
          <a:prstDash val="solid"/>
          <a:miter lim="800000"/>
          <a:tailEnd type="triangle"/>
        </a:ln>
        <a:effectLst/>
      </dsp:spPr>
      <dsp:style>
        <a:lnRef idx="2">
          <a:scrgbClr r="0" g="0" b="0"/>
        </a:lnRef>
        <a:fillRef idx="0">
          <a:scrgbClr r="0" g="0" b="0"/>
        </a:fillRef>
        <a:effectRef idx="0">
          <a:scrgbClr r="0" g="0" b="0"/>
        </a:effectRef>
        <a:fontRef idx="minor"/>
      </dsp:style>
    </dsp:sp>
    <dsp:sp modelId="{E33DBA4C-E338-4AFB-BA55-18D0855F9DEE}">
      <dsp:nvSpPr>
        <dsp:cNvPr id="0" name=""/>
        <dsp:cNvSpPr/>
      </dsp:nvSpPr>
      <dsp:spPr>
        <a:xfrm>
          <a:off x="4317039" y="627203"/>
          <a:ext cx="2031449" cy="568228"/>
        </a:xfrm>
        <a:prstGeom prst="rect">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pl-PL" sz="3200" kern="1200" dirty="0"/>
            <a:t>Tokenizer</a:t>
          </a:r>
          <a:endParaRPr lang="en-US" sz="3200" kern="1200" dirty="0"/>
        </a:p>
      </dsp:txBody>
      <dsp:txXfrm>
        <a:off x="4317039" y="627203"/>
        <a:ext cx="2031449" cy="568228"/>
      </dsp:txXfrm>
    </dsp:sp>
    <dsp:sp modelId="{058F9A60-0E5E-47A5-AD71-439759E720B4}">
      <dsp:nvSpPr>
        <dsp:cNvPr id="0" name=""/>
        <dsp:cNvSpPr/>
      </dsp:nvSpPr>
      <dsp:spPr>
        <a:xfrm>
          <a:off x="847036" y="1593152"/>
          <a:ext cx="2031449" cy="5682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pl-PL" sz="3200" kern="1200" dirty="0"/>
            <a:t>Tagger</a:t>
          </a:r>
          <a:endParaRPr lang="en-US" sz="3200" kern="1200" dirty="0"/>
        </a:p>
      </dsp:txBody>
      <dsp:txXfrm>
        <a:off x="847036" y="1593152"/>
        <a:ext cx="2031449" cy="568228"/>
      </dsp:txXfrm>
    </dsp:sp>
    <dsp:sp modelId="{DF4AFD60-7DC8-4564-93A7-85752D0509D6}">
      <dsp:nvSpPr>
        <dsp:cNvPr id="0" name=""/>
        <dsp:cNvSpPr/>
      </dsp:nvSpPr>
      <dsp:spPr>
        <a:xfrm>
          <a:off x="2609529" y="2225851"/>
          <a:ext cx="2031449" cy="5682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pl-PL" sz="3200" kern="1200" dirty="0"/>
            <a:t>Lemmatizer</a:t>
          </a:r>
          <a:endParaRPr lang="en-US" sz="3200" kern="1200" dirty="0"/>
        </a:p>
      </dsp:txBody>
      <dsp:txXfrm>
        <a:off x="2609529" y="2225851"/>
        <a:ext cx="2031449" cy="568228"/>
      </dsp:txXfrm>
    </dsp:sp>
    <dsp:sp modelId="{D7D742F5-3236-40D2-A63B-663C2A13C845}">
      <dsp:nvSpPr>
        <dsp:cNvPr id="0" name=""/>
        <dsp:cNvSpPr/>
      </dsp:nvSpPr>
      <dsp:spPr>
        <a:xfrm>
          <a:off x="5693196" y="1693013"/>
          <a:ext cx="2031449" cy="5682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pl-PL" sz="3200" kern="1200" dirty="0"/>
            <a:t>Dep. Parser</a:t>
          </a:r>
          <a:endParaRPr lang="en-US" sz="3200" kern="1200" dirty="0"/>
        </a:p>
      </dsp:txBody>
      <dsp:txXfrm>
        <a:off x="5693196" y="1693013"/>
        <a:ext cx="2031449" cy="568228"/>
      </dsp:txXfrm>
    </dsp:sp>
    <dsp:sp modelId="{802BFFE5-854F-4346-83B2-04285C462D43}">
      <dsp:nvSpPr>
        <dsp:cNvPr id="0" name=""/>
        <dsp:cNvSpPr/>
      </dsp:nvSpPr>
      <dsp:spPr>
        <a:xfrm>
          <a:off x="8632788" y="1671214"/>
          <a:ext cx="2031449" cy="5682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pl-PL" sz="3200" kern="1200" dirty="0"/>
            <a:t>NER</a:t>
          </a:r>
          <a:endParaRPr lang="en-US" sz="3200" kern="1200" dirty="0"/>
        </a:p>
      </dsp:txBody>
      <dsp:txXfrm>
        <a:off x="8632788" y="1671214"/>
        <a:ext cx="2031449" cy="5682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72CA2C-5C14-4D31-8D0E-54DB134EA36F}">
      <dsp:nvSpPr>
        <dsp:cNvPr id="0" name=""/>
        <dsp:cNvSpPr/>
      </dsp:nvSpPr>
      <dsp:spPr>
        <a:xfrm>
          <a:off x="5073057" y="2316863"/>
          <a:ext cx="4685532" cy="441977"/>
        </a:xfrm>
        <a:custGeom>
          <a:avLst/>
          <a:gdLst/>
          <a:ahLst/>
          <a:cxnLst/>
          <a:rect l="0" t="0" r="0" b="0"/>
          <a:pathLst>
            <a:path>
              <a:moveTo>
                <a:pt x="0" y="0"/>
              </a:moveTo>
              <a:lnTo>
                <a:pt x="4685532" y="0"/>
              </a:lnTo>
              <a:lnTo>
                <a:pt x="4685532" y="441977"/>
              </a:lnTo>
            </a:path>
          </a:pathLst>
        </a:custGeom>
        <a:noFill/>
        <a:ln w="63500" cap="flat" cmpd="sng" algn="ctr">
          <a:solidFill>
            <a:schemeClr val="accent1"/>
          </a:solidFill>
          <a:prstDash val="solid"/>
          <a:miter lim="800000"/>
          <a:tailEnd type="triangle"/>
        </a:ln>
        <a:effectLst/>
      </dsp:spPr>
      <dsp:style>
        <a:lnRef idx="2">
          <a:scrgbClr r="0" g="0" b="0"/>
        </a:lnRef>
        <a:fillRef idx="0">
          <a:scrgbClr r="0" g="0" b="0"/>
        </a:fillRef>
        <a:effectRef idx="0">
          <a:scrgbClr r="0" g="0" b="0"/>
        </a:effectRef>
        <a:fontRef idx="minor"/>
      </dsp:style>
    </dsp:sp>
    <dsp:sp modelId="{88409D60-3B5E-42F2-9F06-A3B2FBEACF17}">
      <dsp:nvSpPr>
        <dsp:cNvPr id="0" name=""/>
        <dsp:cNvSpPr/>
      </dsp:nvSpPr>
      <dsp:spPr>
        <a:xfrm>
          <a:off x="5073057" y="2316863"/>
          <a:ext cx="1537959" cy="441977"/>
        </a:xfrm>
        <a:custGeom>
          <a:avLst/>
          <a:gdLst/>
          <a:ahLst/>
          <a:cxnLst/>
          <a:rect l="0" t="0" r="0" b="0"/>
          <a:pathLst>
            <a:path>
              <a:moveTo>
                <a:pt x="0" y="0"/>
              </a:moveTo>
              <a:lnTo>
                <a:pt x="1537959" y="0"/>
              </a:lnTo>
              <a:lnTo>
                <a:pt x="1537959" y="441977"/>
              </a:lnTo>
            </a:path>
          </a:pathLst>
        </a:custGeom>
        <a:noFill/>
        <a:ln w="63500" cap="flat" cmpd="sng" algn="ctr">
          <a:solidFill>
            <a:schemeClr val="accent1"/>
          </a:solidFill>
          <a:prstDash val="solid"/>
          <a:miter lim="800000"/>
          <a:tailEnd type="triangle"/>
        </a:ln>
        <a:effectLst/>
      </dsp:spPr>
      <dsp:style>
        <a:lnRef idx="2">
          <a:scrgbClr r="0" g="0" b="0"/>
        </a:lnRef>
        <a:fillRef idx="0">
          <a:scrgbClr r="0" g="0" b="0"/>
        </a:fillRef>
        <a:effectRef idx="0">
          <a:scrgbClr r="0" g="0" b="0"/>
        </a:effectRef>
        <a:fontRef idx="minor"/>
      </dsp:style>
    </dsp:sp>
    <dsp:sp modelId="{271B8F54-6BEE-4BC5-AA4E-3CBE6C21C61D}">
      <dsp:nvSpPr>
        <dsp:cNvPr id="0" name=""/>
        <dsp:cNvSpPr/>
      </dsp:nvSpPr>
      <dsp:spPr>
        <a:xfrm>
          <a:off x="1331284" y="2316863"/>
          <a:ext cx="3741773" cy="532566"/>
        </a:xfrm>
        <a:custGeom>
          <a:avLst/>
          <a:gdLst/>
          <a:ahLst/>
          <a:cxnLst/>
          <a:rect l="0" t="0" r="0" b="0"/>
          <a:pathLst>
            <a:path>
              <a:moveTo>
                <a:pt x="3741773" y="0"/>
              </a:moveTo>
              <a:lnTo>
                <a:pt x="0" y="0"/>
              </a:lnTo>
              <a:lnTo>
                <a:pt x="0" y="532566"/>
              </a:lnTo>
            </a:path>
          </a:pathLst>
        </a:custGeom>
        <a:noFill/>
        <a:ln w="63500" cap="flat" cmpd="sng" algn="ctr">
          <a:solidFill>
            <a:schemeClr val="accent1"/>
          </a:solidFill>
          <a:prstDash val="solid"/>
          <a:miter lim="800000"/>
          <a:headEnd type="none"/>
          <a:tailEnd type="triangle"/>
        </a:ln>
        <a:effectLst/>
      </dsp:spPr>
      <dsp:style>
        <a:lnRef idx="1">
          <a:schemeClr val="accent1"/>
        </a:lnRef>
        <a:fillRef idx="0">
          <a:schemeClr val="accent1"/>
        </a:fillRef>
        <a:effectRef idx="0">
          <a:schemeClr val="accent1"/>
        </a:effectRef>
        <a:fontRef idx="minor">
          <a:schemeClr val="tx1"/>
        </a:fontRef>
      </dsp:style>
    </dsp:sp>
    <dsp:sp modelId="{E33DBA4C-E338-4AFB-BA55-18D0855F9DEE}">
      <dsp:nvSpPr>
        <dsp:cNvPr id="0" name=""/>
        <dsp:cNvSpPr/>
      </dsp:nvSpPr>
      <dsp:spPr>
        <a:xfrm>
          <a:off x="3945932" y="1686313"/>
          <a:ext cx="2254250" cy="630549"/>
        </a:xfrm>
        <a:prstGeom prst="rect">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pl-PL" sz="3200" kern="1200" dirty="0"/>
            <a:t>Preprocessor</a:t>
          </a:r>
          <a:endParaRPr lang="en-US" sz="3200" kern="1200" dirty="0"/>
        </a:p>
      </dsp:txBody>
      <dsp:txXfrm>
        <a:off x="3945932" y="1686313"/>
        <a:ext cx="2254250" cy="630549"/>
      </dsp:txXfrm>
    </dsp:sp>
    <dsp:sp modelId="{058F9A60-0E5E-47A5-AD71-439759E720B4}">
      <dsp:nvSpPr>
        <dsp:cNvPr id="0" name=""/>
        <dsp:cNvSpPr/>
      </dsp:nvSpPr>
      <dsp:spPr>
        <a:xfrm>
          <a:off x="204159" y="2849429"/>
          <a:ext cx="2254250" cy="63054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pl-PL" sz="3200" kern="1200" dirty="0"/>
            <a:t>Dep. Parser</a:t>
          </a:r>
          <a:endParaRPr lang="en-US" sz="3200" kern="1200" dirty="0"/>
        </a:p>
      </dsp:txBody>
      <dsp:txXfrm>
        <a:off x="204159" y="2849429"/>
        <a:ext cx="2254250" cy="630549"/>
      </dsp:txXfrm>
    </dsp:sp>
    <dsp:sp modelId="{D7D742F5-3236-40D2-A63B-663C2A13C845}">
      <dsp:nvSpPr>
        <dsp:cNvPr id="0" name=""/>
        <dsp:cNvSpPr/>
      </dsp:nvSpPr>
      <dsp:spPr>
        <a:xfrm>
          <a:off x="5483891" y="2758840"/>
          <a:ext cx="2254250" cy="63054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pl-PL" sz="3200" kern="1200" dirty="0"/>
            <a:t>NER</a:t>
          </a:r>
          <a:endParaRPr lang="en-US" sz="3200" kern="1200" dirty="0"/>
        </a:p>
      </dsp:txBody>
      <dsp:txXfrm>
        <a:off x="5483891" y="2758840"/>
        <a:ext cx="2254250" cy="630549"/>
      </dsp:txXfrm>
    </dsp:sp>
    <dsp:sp modelId="{802BFFE5-854F-4346-83B2-04285C462D43}">
      <dsp:nvSpPr>
        <dsp:cNvPr id="0" name=""/>
        <dsp:cNvSpPr/>
      </dsp:nvSpPr>
      <dsp:spPr>
        <a:xfrm>
          <a:off x="8631464" y="2758840"/>
          <a:ext cx="2254250" cy="63054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pl-PL" sz="3200" kern="1200" dirty="0"/>
            <a:t>Flexer</a:t>
          </a:r>
          <a:endParaRPr lang="en-US" sz="3200" kern="1200" dirty="0"/>
        </a:p>
      </dsp:txBody>
      <dsp:txXfrm>
        <a:off x="8631464" y="2758840"/>
        <a:ext cx="2254250" cy="63054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0D78B0-3A5F-422B-9B5C-1E9E70834059}" type="datetimeFigureOut">
              <a:rPr lang="en-US" smtClean="0"/>
              <a:t>12-Jan-20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1A4B0C-B2FB-4D15-A543-760C25BC8111}" type="slidenum">
              <a:rPr lang="en-US" smtClean="0"/>
              <a:t>‹#›</a:t>
            </a:fld>
            <a:endParaRPr lang="en-US"/>
          </a:p>
        </p:txBody>
      </p:sp>
    </p:spTree>
    <p:extLst>
      <p:ext uri="{BB962C8B-B14F-4D97-AF65-F5344CB8AC3E}">
        <p14:creationId xmlns:p14="http://schemas.microsoft.com/office/powerpoint/2010/main" val="1106558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a:t>
            </a:r>
            <a:r>
              <a:rPr lang="en-US" dirty="0" err="1"/>
              <a:t>Ryszard</a:t>
            </a:r>
            <a:r>
              <a:rPr lang="en-US" dirty="0"/>
              <a:t> </a:t>
            </a:r>
            <a:r>
              <a:rPr lang="en-US" dirty="0" err="1"/>
              <a:t>Tuora</a:t>
            </a:r>
            <a:r>
              <a:rPr lang="en-US" dirty="0"/>
              <a:t>, and today I will talk to you about our efforts in implementing </a:t>
            </a:r>
            <a:r>
              <a:rPr lang="en-US" dirty="0" err="1"/>
              <a:t>spaCy</a:t>
            </a:r>
            <a:r>
              <a:rPr lang="en-US" dirty="0"/>
              <a:t> for polish.</a:t>
            </a:r>
            <a:r>
              <a:rPr lang="pl-PL" dirty="0"/>
              <a:t> I have two sins to confess, first, I will be talking in English (despite talking about Polish), and second, I will assume some basic knowledge about Natural Language Processing (NLP).</a:t>
            </a:r>
            <a:endParaRPr lang="en-US" dirty="0"/>
          </a:p>
        </p:txBody>
      </p:sp>
      <p:sp>
        <p:nvSpPr>
          <p:cNvPr id="4" name="Slide Number Placeholder 3"/>
          <p:cNvSpPr>
            <a:spLocks noGrp="1"/>
          </p:cNvSpPr>
          <p:nvPr>
            <p:ph type="sldNum" sz="quarter" idx="5"/>
          </p:nvPr>
        </p:nvSpPr>
        <p:spPr/>
        <p:txBody>
          <a:bodyPr/>
          <a:lstStyle/>
          <a:p>
            <a:fld id="{A61A4B0C-B2FB-4D15-A543-760C25BC8111}" type="slidenum">
              <a:rPr lang="en-US" smtClean="0"/>
              <a:t>1</a:t>
            </a:fld>
            <a:endParaRPr lang="en-US"/>
          </a:p>
        </p:txBody>
      </p:sp>
    </p:spTree>
    <p:extLst>
      <p:ext uri="{BB962C8B-B14F-4D97-AF65-F5344CB8AC3E}">
        <p14:creationId xmlns:p14="http://schemas.microsoft.com/office/powerpoint/2010/main" val="109996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Porównanie z lotu ptaka</a:t>
            </a:r>
            <a:endParaRPr lang="en-US" dirty="0"/>
          </a:p>
        </p:txBody>
      </p:sp>
      <p:sp>
        <p:nvSpPr>
          <p:cNvPr id="4" name="Slide Number Placeholder 3"/>
          <p:cNvSpPr>
            <a:spLocks noGrp="1"/>
          </p:cNvSpPr>
          <p:nvPr>
            <p:ph type="sldNum" sz="quarter" idx="5"/>
          </p:nvPr>
        </p:nvSpPr>
        <p:spPr/>
        <p:txBody>
          <a:bodyPr/>
          <a:lstStyle/>
          <a:p>
            <a:fld id="{A61A4B0C-B2FB-4D15-A543-760C25BC8111}" type="slidenum">
              <a:rPr lang="en-US" smtClean="0"/>
              <a:t>10</a:t>
            </a:fld>
            <a:endParaRPr lang="en-US"/>
          </a:p>
        </p:txBody>
      </p:sp>
    </p:spTree>
    <p:extLst>
      <p:ext uri="{BB962C8B-B14F-4D97-AF65-F5344CB8AC3E}">
        <p14:creationId xmlns:p14="http://schemas.microsoft.com/office/powerpoint/2010/main" val="649585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Spacy already has support for 11 languages, but Polish is not among them. There are rich resources and existing solutions for NLP in Polish. However there is no single pipeline integrating them in this accessible way. T</a:t>
            </a:r>
            <a:r>
              <a:rPr lang="pl-PL" dirty="0"/>
              <a:t>h</a:t>
            </a:r>
            <a:r>
              <a:rPr lang="en-US" dirty="0"/>
              <a:t>e only possible conclusion from these premises is: let us create a Polish model for </a:t>
            </a:r>
            <a:r>
              <a:rPr lang="en-US" dirty="0" err="1"/>
              <a:t>spaCy</a:t>
            </a:r>
            <a:r>
              <a:rPr lang="en-US" dirty="0"/>
              <a:t>.</a:t>
            </a:r>
          </a:p>
        </p:txBody>
      </p:sp>
      <p:sp>
        <p:nvSpPr>
          <p:cNvPr id="4" name="Slide Number Placeholder 3"/>
          <p:cNvSpPr>
            <a:spLocks noGrp="1"/>
          </p:cNvSpPr>
          <p:nvPr>
            <p:ph type="sldNum" sz="quarter" idx="5"/>
          </p:nvPr>
        </p:nvSpPr>
        <p:spPr/>
        <p:txBody>
          <a:bodyPr/>
          <a:lstStyle/>
          <a:p>
            <a:fld id="{A61A4B0C-B2FB-4D15-A543-760C25BC8111}" type="slidenum">
              <a:rPr lang="en-US" smtClean="0"/>
              <a:t>11</a:t>
            </a:fld>
            <a:endParaRPr lang="en-US"/>
          </a:p>
        </p:txBody>
      </p:sp>
    </p:spTree>
    <p:extLst>
      <p:ext uri="{BB962C8B-B14F-4D97-AF65-F5344CB8AC3E}">
        <p14:creationId xmlns:p14="http://schemas.microsoft.com/office/powerpoint/2010/main" val="1611709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Fasttext</a:t>
            </a:r>
          </a:p>
          <a:p>
            <a:r>
              <a:rPr lang="pl-PL" dirty="0"/>
              <a:t>Reguły prof. Miłkowskiego</a:t>
            </a:r>
            <a:endParaRPr lang="en-US" dirty="0"/>
          </a:p>
        </p:txBody>
      </p:sp>
      <p:sp>
        <p:nvSpPr>
          <p:cNvPr id="4" name="Slide Number Placeholder 3"/>
          <p:cNvSpPr>
            <a:spLocks noGrp="1"/>
          </p:cNvSpPr>
          <p:nvPr>
            <p:ph type="sldNum" sz="quarter" idx="5"/>
          </p:nvPr>
        </p:nvSpPr>
        <p:spPr/>
        <p:txBody>
          <a:bodyPr/>
          <a:lstStyle/>
          <a:p>
            <a:fld id="{A61A4B0C-B2FB-4D15-A543-760C25BC8111}" type="slidenum">
              <a:rPr lang="en-US" smtClean="0"/>
              <a:t>12</a:t>
            </a:fld>
            <a:endParaRPr lang="en-US"/>
          </a:p>
        </p:txBody>
      </p:sp>
    </p:spTree>
    <p:extLst>
      <p:ext uri="{BB962C8B-B14F-4D97-AF65-F5344CB8AC3E}">
        <p14:creationId xmlns:p14="http://schemas.microsoft.com/office/powerpoint/2010/main" val="1042156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Spacy nie mówi zbyt wiele na temat wewnętrznej architektury, chcą to jeszcze opublikować,</a:t>
            </a:r>
            <a:endParaRPr lang="en-US" dirty="0"/>
          </a:p>
        </p:txBody>
      </p:sp>
      <p:sp>
        <p:nvSpPr>
          <p:cNvPr id="4" name="Slide Number Placeholder 3"/>
          <p:cNvSpPr>
            <a:spLocks noGrp="1"/>
          </p:cNvSpPr>
          <p:nvPr>
            <p:ph type="sldNum" sz="quarter" idx="5"/>
          </p:nvPr>
        </p:nvSpPr>
        <p:spPr/>
        <p:txBody>
          <a:bodyPr/>
          <a:lstStyle/>
          <a:p>
            <a:fld id="{A61A4B0C-B2FB-4D15-A543-760C25BC8111}" type="slidenum">
              <a:rPr lang="en-US" smtClean="0"/>
              <a:t>13</a:t>
            </a:fld>
            <a:endParaRPr lang="en-US"/>
          </a:p>
        </p:txBody>
      </p:sp>
    </p:spTree>
    <p:extLst>
      <p:ext uri="{BB962C8B-B14F-4D97-AF65-F5344CB8AC3E}">
        <p14:creationId xmlns:p14="http://schemas.microsoft.com/office/powerpoint/2010/main" val="2345183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Spacy already has support for 11 languages, but Polish is not among them. There are rich resources and existing solutions for NLP in Polish. However there is no single pipeline integrating them in this accessible way. T</a:t>
            </a:r>
            <a:r>
              <a:rPr lang="pl-PL" dirty="0"/>
              <a:t>h</a:t>
            </a:r>
            <a:r>
              <a:rPr lang="en-US" dirty="0"/>
              <a:t>e only possible conclusion from these premises is: let us create a Polish model for </a:t>
            </a:r>
            <a:r>
              <a:rPr lang="en-US" dirty="0" err="1"/>
              <a:t>spaCy</a:t>
            </a:r>
            <a:r>
              <a:rPr lang="en-US" dirty="0"/>
              <a:t>.</a:t>
            </a:r>
          </a:p>
        </p:txBody>
      </p:sp>
      <p:sp>
        <p:nvSpPr>
          <p:cNvPr id="4" name="Slide Number Placeholder 3"/>
          <p:cNvSpPr>
            <a:spLocks noGrp="1"/>
          </p:cNvSpPr>
          <p:nvPr>
            <p:ph type="sldNum" sz="quarter" idx="5"/>
          </p:nvPr>
        </p:nvSpPr>
        <p:spPr/>
        <p:txBody>
          <a:bodyPr/>
          <a:lstStyle/>
          <a:p>
            <a:fld id="{A61A4B0C-B2FB-4D15-A543-760C25BC8111}" type="slidenum">
              <a:rPr lang="en-US" smtClean="0"/>
              <a:t>14</a:t>
            </a:fld>
            <a:endParaRPr lang="en-US"/>
          </a:p>
        </p:txBody>
      </p:sp>
    </p:spTree>
    <p:extLst>
      <p:ext uri="{BB962C8B-B14F-4D97-AF65-F5344CB8AC3E}">
        <p14:creationId xmlns:p14="http://schemas.microsoft.com/office/powerpoint/2010/main" val="20127702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Spacy already has support for 11 languages, but Polish is not among them. There are rich resources and existing solutions for NLP in Polish. However there is no single pipeline integrating them in this accessible way. T</a:t>
            </a:r>
            <a:r>
              <a:rPr lang="pl-PL" dirty="0"/>
              <a:t>h</a:t>
            </a:r>
            <a:r>
              <a:rPr lang="en-US" dirty="0"/>
              <a:t>e only possible conclusion from these premises is: let us create a Polish model for </a:t>
            </a:r>
            <a:r>
              <a:rPr lang="en-US" dirty="0" err="1"/>
              <a:t>spaCy</a:t>
            </a:r>
            <a:r>
              <a:rPr lang="en-US" dirty="0"/>
              <a:t>.</a:t>
            </a:r>
          </a:p>
        </p:txBody>
      </p:sp>
      <p:sp>
        <p:nvSpPr>
          <p:cNvPr id="4" name="Slide Number Placeholder 3"/>
          <p:cNvSpPr>
            <a:spLocks noGrp="1"/>
          </p:cNvSpPr>
          <p:nvPr>
            <p:ph type="sldNum" sz="quarter" idx="5"/>
          </p:nvPr>
        </p:nvSpPr>
        <p:spPr/>
        <p:txBody>
          <a:bodyPr/>
          <a:lstStyle/>
          <a:p>
            <a:fld id="{A61A4B0C-B2FB-4D15-A543-760C25BC8111}" type="slidenum">
              <a:rPr lang="en-US" smtClean="0"/>
              <a:t>15</a:t>
            </a:fld>
            <a:endParaRPr lang="en-US"/>
          </a:p>
        </p:txBody>
      </p:sp>
    </p:spTree>
    <p:extLst>
      <p:ext uri="{BB962C8B-B14F-4D97-AF65-F5344CB8AC3E}">
        <p14:creationId xmlns:p14="http://schemas.microsoft.com/office/powerpoint/2010/main" val="4039579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PDB licencja </a:t>
            </a:r>
            <a:endParaRPr lang="en-US" dirty="0"/>
          </a:p>
        </p:txBody>
      </p:sp>
      <p:sp>
        <p:nvSpPr>
          <p:cNvPr id="4" name="Slide Number Placeholder 3"/>
          <p:cNvSpPr>
            <a:spLocks noGrp="1"/>
          </p:cNvSpPr>
          <p:nvPr>
            <p:ph type="sldNum" sz="quarter" idx="5"/>
          </p:nvPr>
        </p:nvSpPr>
        <p:spPr/>
        <p:txBody>
          <a:bodyPr/>
          <a:lstStyle/>
          <a:p>
            <a:fld id="{A61A4B0C-B2FB-4D15-A543-760C25BC8111}" type="slidenum">
              <a:rPr lang="en-US" smtClean="0"/>
              <a:t>16</a:t>
            </a:fld>
            <a:endParaRPr lang="en-US"/>
          </a:p>
        </p:txBody>
      </p:sp>
    </p:spTree>
    <p:extLst>
      <p:ext uri="{BB962C8B-B14F-4D97-AF65-F5344CB8AC3E}">
        <p14:creationId xmlns:p14="http://schemas.microsoft.com/office/powerpoint/2010/main" val="28121352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Spacy already has support for 11 languages, but Polish is not among them. There are rich resources and existing solutions for NLP in Polish. However there is no single pipeline integrating them in this accessible way. T</a:t>
            </a:r>
            <a:r>
              <a:rPr lang="pl-PL" dirty="0"/>
              <a:t>h</a:t>
            </a:r>
            <a:r>
              <a:rPr lang="en-US" dirty="0"/>
              <a:t>e only possible conclusion from these premises is: let us create a Polish model for </a:t>
            </a:r>
            <a:r>
              <a:rPr lang="en-US" dirty="0" err="1"/>
              <a:t>spaCy</a:t>
            </a:r>
            <a:r>
              <a:rPr lang="en-US" dirty="0"/>
              <a:t>.</a:t>
            </a:r>
          </a:p>
        </p:txBody>
      </p:sp>
      <p:sp>
        <p:nvSpPr>
          <p:cNvPr id="4" name="Slide Number Placeholder 3"/>
          <p:cNvSpPr>
            <a:spLocks noGrp="1"/>
          </p:cNvSpPr>
          <p:nvPr>
            <p:ph type="sldNum" sz="quarter" idx="5"/>
          </p:nvPr>
        </p:nvSpPr>
        <p:spPr/>
        <p:txBody>
          <a:bodyPr/>
          <a:lstStyle/>
          <a:p>
            <a:fld id="{A61A4B0C-B2FB-4D15-A543-760C25BC8111}" type="slidenum">
              <a:rPr lang="en-US" smtClean="0"/>
              <a:t>17</a:t>
            </a:fld>
            <a:endParaRPr lang="en-US"/>
          </a:p>
        </p:txBody>
      </p:sp>
    </p:spTree>
    <p:extLst>
      <p:ext uri="{BB962C8B-B14F-4D97-AF65-F5344CB8AC3E}">
        <p14:creationId xmlns:p14="http://schemas.microsoft.com/office/powerpoint/2010/main" val="3627479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Spacy already has support for 11 languages, but Polish is not among them. There are rich resources and existing solutions for NLP in Polish. However there is no single pipeline integrating them in this accessible way. T</a:t>
            </a:r>
            <a:r>
              <a:rPr lang="pl-PL" dirty="0"/>
              <a:t>h</a:t>
            </a:r>
            <a:r>
              <a:rPr lang="en-US" dirty="0"/>
              <a:t>e only possible conclusion from these premises is: let us create a Polish model for </a:t>
            </a:r>
            <a:r>
              <a:rPr lang="en-US" dirty="0" err="1"/>
              <a:t>spaCy</a:t>
            </a:r>
            <a:r>
              <a:rPr lang="en-US" dirty="0"/>
              <a:t>.</a:t>
            </a:r>
          </a:p>
        </p:txBody>
      </p:sp>
      <p:sp>
        <p:nvSpPr>
          <p:cNvPr id="4" name="Slide Number Placeholder 3"/>
          <p:cNvSpPr>
            <a:spLocks noGrp="1"/>
          </p:cNvSpPr>
          <p:nvPr>
            <p:ph type="sldNum" sz="quarter" idx="5"/>
          </p:nvPr>
        </p:nvSpPr>
        <p:spPr/>
        <p:txBody>
          <a:bodyPr/>
          <a:lstStyle/>
          <a:p>
            <a:fld id="{A61A4B0C-B2FB-4D15-A543-760C25BC8111}" type="slidenum">
              <a:rPr lang="en-US" smtClean="0"/>
              <a:t>18</a:t>
            </a:fld>
            <a:endParaRPr lang="en-US"/>
          </a:p>
        </p:txBody>
      </p:sp>
    </p:spTree>
    <p:extLst>
      <p:ext uri="{BB962C8B-B14F-4D97-AF65-F5344CB8AC3E}">
        <p14:creationId xmlns:p14="http://schemas.microsoft.com/office/powerpoint/2010/main" val="3585534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Spacy already has support for 11 languages, but Polish is not among them. There are rich resources and existing solutions for NLP in Polish. However there is no single pipeline integrating them in this accessible way. T</a:t>
            </a:r>
            <a:r>
              <a:rPr lang="pl-PL" dirty="0"/>
              <a:t>h</a:t>
            </a:r>
            <a:r>
              <a:rPr lang="en-US" dirty="0"/>
              <a:t>e only possible conclusion from these premises is: let us create a Polish model for </a:t>
            </a:r>
            <a:r>
              <a:rPr lang="en-US" dirty="0" err="1"/>
              <a:t>spaCy</a:t>
            </a:r>
            <a:r>
              <a:rPr lang="en-US" dirty="0"/>
              <a:t>.</a:t>
            </a:r>
          </a:p>
        </p:txBody>
      </p:sp>
      <p:sp>
        <p:nvSpPr>
          <p:cNvPr id="4" name="Slide Number Placeholder 3"/>
          <p:cNvSpPr>
            <a:spLocks noGrp="1"/>
          </p:cNvSpPr>
          <p:nvPr>
            <p:ph type="sldNum" sz="quarter" idx="5"/>
          </p:nvPr>
        </p:nvSpPr>
        <p:spPr/>
        <p:txBody>
          <a:bodyPr/>
          <a:lstStyle/>
          <a:p>
            <a:fld id="{A61A4B0C-B2FB-4D15-A543-760C25BC8111}" type="slidenum">
              <a:rPr lang="en-US" smtClean="0"/>
              <a:t>19</a:t>
            </a:fld>
            <a:endParaRPr lang="en-US"/>
          </a:p>
        </p:txBody>
      </p:sp>
    </p:spTree>
    <p:extLst>
      <p:ext uri="{BB962C8B-B14F-4D97-AF65-F5344CB8AC3E}">
        <p14:creationId xmlns:p14="http://schemas.microsoft.com/office/powerpoint/2010/main" val="1318481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A brief introduction to spaCy: </a:t>
            </a:r>
            <a:r>
              <a:rPr lang="en-US" dirty="0"/>
              <a:t>Spacy is a general-purpose, open-source library for NLP in Python. Its main goal is accessibility for production use, and as you can see it is quite successful in achieving this goal. Its been in development for over 4 years, and the latest version was released just two weeks ago.</a:t>
            </a:r>
            <a:r>
              <a:rPr lang="pl-PL" dirty="0"/>
              <a:t> A standard pipeline consists of a tokenizer, POS tagger, dependency parser and NER.</a:t>
            </a:r>
            <a:endParaRPr lang="en-US" dirty="0"/>
          </a:p>
        </p:txBody>
      </p:sp>
      <p:sp>
        <p:nvSpPr>
          <p:cNvPr id="4" name="Slide Number Placeholder 3"/>
          <p:cNvSpPr>
            <a:spLocks noGrp="1"/>
          </p:cNvSpPr>
          <p:nvPr>
            <p:ph type="sldNum" sz="quarter" idx="5"/>
          </p:nvPr>
        </p:nvSpPr>
        <p:spPr/>
        <p:txBody>
          <a:bodyPr/>
          <a:lstStyle/>
          <a:p>
            <a:fld id="{A61A4B0C-B2FB-4D15-A543-760C25BC8111}" type="slidenum">
              <a:rPr lang="en-US" smtClean="0"/>
              <a:t>2</a:t>
            </a:fld>
            <a:endParaRPr lang="en-US"/>
          </a:p>
        </p:txBody>
      </p:sp>
    </p:spTree>
    <p:extLst>
      <p:ext uri="{BB962C8B-B14F-4D97-AF65-F5344CB8AC3E}">
        <p14:creationId xmlns:p14="http://schemas.microsoft.com/office/powerpoint/2010/main" val="64628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Spacy already has support for 11 languages, but Polish is not among them. There are rich resources and existing solutions for NLP in Polish. However there is no single pipeline integrating them in this accessible way. T</a:t>
            </a:r>
            <a:r>
              <a:rPr lang="pl-PL" dirty="0"/>
              <a:t>h</a:t>
            </a:r>
            <a:r>
              <a:rPr lang="en-US" dirty="0"/>
              <a:t>e only possible conclusion from these premises is: let us create a Polish model for </a:t>
            </a:r>
            <a:r>
              <a:rPr lang="en-US" dirty="0" err="1"/>
              <a:t>spaCy</a:t>
            </a:r>
            <a:r>
              <a:rPr lang="en-US" dirty="0"/>
              <a:t>.</a:t>
            </a:r>
          </a:p>
        </p:txBody>
      </p:sp>
      <p:sp>
        <p:nvSpPr>
          <p:cNvPr id="4" name="Slide Number Placeholder 3"/>
          <p:cNvSpPr>
            <a:spLocks noGrp="1"/>
          </p:cNvSpPr>
          <p:nvPr>
            <p:ph type="sldNum" sz="quarter" idx="5"/>
          </p:nvPr>
        </p:nvSpPr>
        <p:spPr/>
        <p:txBody>
          <a:bodyPr/>
          <a:lstStyle/>
          <a:p>
            <a:fld id="{A61A4B0C-B2FB-4D15-A543-760C25BC8111}" type="slidenum">
              <a:rPr lang="en-US" smtClean="0"/>
              <a:t>20</a:t>
            </a:fld>
            <a:endParaRPr lang="en-US"/>
          </a:p>
        </p:txBody>
      </p:sp>
    </p:spTree>
    <p:extLst>
      <p:ext uri="{BB962C8B-B14F-4D97-AF65-F5344CB8AC3E}">
        <p14:creationId xmlns:p14="http://schemas.microsoft.com/office/powerpoint/2010/main" val="2572647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Spacy already has support for 11 languages, but Polish is not among them. There are rich resources and existing solutions for NLP in Polish. However there is no single pipeline integrating them in this accessible way. T</a:t>
            </a:r>
            <a:r>
              <a:rPr lang="pl-PL" dirty="0"/>
              <a:t>h</a:t>
            </a:r>
            <a:r>
              <a:rPr lang="en-US" dirty="0"/>
              <a:t>e only possible conclusion from these premises is: let us create a Polish model for </a:t>
            </a:r>
            <a:r>
              <a:rPr lang="en-US" dirty="0" err="1"/>
              <a:t>spaCy</a:t>
            </a:r>
            <a:r>
              <a:rPr lang="en-US" dirty="0"/>
              <a:t>.</a:t>
            </a:r>
          </a:p>
        </p:txBody>
      </p:sp>
      <p:sp>
        <p:nvSpPr>
          <p:cNvPr id="4" name="Slide Number Placeholder 3"/>
          <p:cNvSpPr>
            <a:spLocks noGrp="1"/>
          </p:cNvSpPr>
          <p:nvPr>
            <p:ph type="sldNum" sz="quarter" idx="5"/>
          </p:nvPr>
        </p:nvSpPr>
        <p:spPr/>
        <p:txBody>
          <a:bodyPr/>
          <a:lstStyle/>
          <a:p>
            <a:fld id="{A61A4B0C-B2FB-4D15-A543-760C25BC8111}" type="slidenum">
              <a:rPr lang="en-US" smtClean="0"/>
              <a:t>21</a:t>
            </a:fld>
            <a:endParaRPr lang="en-US"/>
          </a:p>
        </p:txBody>
      </p:sp>
    </p:spTree>
    <p:extLst>
      <p:ext uri="{BB962C8B-B14F-4D97-AF65-F5344CB8AC3E}">
        <p14:creationId xmlns:p14="http://schemas.microsoft.com/office/powerpoint/2010/main" val="35430640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Spacy already has support for 11 languages, but Polish is not among them. There are rich resources and existing solutions for NLP in Polish. However there is no single pipeline integrating them in this accessible way. T</a:t>
            </a:r>
            <a:r>
              <a:rPr lang="pl-PL" dirty="0"/>
              <a:t>h</a:t>
            </a:r>
            <a:r>
              <a:rPr lang="en-US" dirty="0"/>
              <a:t>e only possible conclusion from these premises is: let us create a Polish model for </a:t>
            </a:r>
            <a:r>
              <a:rPr lang="en-US" dirty="0" err="1"/>
              <a:t>spaCy</a:t>
            </a:r>
            <a:r>
              <a:rPr lang="en-US" dirty="0"/>
              <a:t>.</a:t>
            </a:r>
          </a:p>
        </p:txBody>
      </p:sp>
      <p:sp>
        <p:nvSpPr>
          <p:cNvPr id="4" name="Slide Number Placeholder 3"/>
          <p:cNvSpPr>
            <a:spLocks noGrp="1"/>
          </p:cNvSpPr>
          <p:nvPr>
            <p:ph type="sldNum" sz="quarter" idx="5"/>
          </p:nvPr>
        </p:nvSpPr>
        <p:spPr/>
        <p:txBody>
          <a:bodyPr/>
          <a:lstStyle/>
          <a:p>
            <a:fld id="{A61A4B0C-B2FB-4D15-A543-760C25BC8111}" type="slidenum">
              <a:rPr lang="en-US" smtClean="0"/>
              <a:t>22</a:t>
            </a:fld>
            <a:endParaRPr lang="en-US"/>
          </a:p>
        </p:txBody>
      </p:sp>
    </p:spTree>
    <p:extLst>
      <p:ext uri="{BB962C8B-B14F-4D97-AF65-F5344CB8AC3E}">
        <p14:creationId xmlns:p14="http://schemas.microsoft.com/office/powerpoint/2010/main" val="5611243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Facebook</a:t>
            </a:r>
            <a:endParaRPr lang="en-US" dirty="0"/>
          </a:p>
        </p:txBody>
      </p:sp>
      <p:sp>
        <p:nvSpPr>
          <p:cNvPr id="4" name="Slide Number Placeholder 3"/>
          <p:cNvSpPr>
            <a:spLocks noGrp="1"/>
          </p:cNvSpPr>
          <p:nvPr>
            <p:ph type="sldNum" sz="quarter" idx="5"/>
          </p:nvPr>
        </p:nvSpPr>
        <p:spPr/>
        <p:txBody>
          <a:bodyPr/>
          <a:lstStyle/>
          <a:p>
            <a:fld id="{A61A4B0C-B2FB-4D15-A543-760C25BC8111}" type="slidenum">
              <a:rPr lang="en-US" smtClean="0"/>
              <a:t>23</a:t>
            </a:fld>
            <a:endParaRPr lang="en-US"/>
          </a:p>
        </p:txBody>
      </p:sp>
    </p:spTree>
    <p:extLst>
      <p:ext uri="{BB962C8B-B14F-4D97-AF65-F5344CB8AC3E}">
        <p14:creationId xmlns:p14="http://schemas.microsoft.com/office/powerpoint/2010/main" val="17423895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Spacy already has support for 11 languages, but Polish is not among them. There are rich resources and existing solutions for NLP in Polish. However there is no single pipeline integrating them in this accessible way. T</a:t>
            </a:r>
            <a:r>
              <a:rPr lang="pl-PL" dirty="0"/>
              <a:t>h</a:t>
            </a:r>
            <a:r>
              <a:rPr lang="en-US" dirty="0"/>
              <a:t>e only possible conclusion from these premises is: let us create a Polish model for </a:t>
            </a:r>
            <a:r>
              <a:rPr lang="en-US" dirty="0" err="1"/>
              <a:t>spaCy</a:t>
            </a:r>
            <a:r>
              <a:rPr lang="en-US" dirty="0"/>
              <a:t>.</a:t>
            </a:r>
          </a:p>
        </p:txBody>
      </p:sp>
      <p:sp>
        <p:nvSpPr>
          <p:cNvPr id="4" name="Slide Number Placeholder 3"/>
          <p:cNvSpPr>
            <a:spLocks noGrp="1"/>
          </p:cNvSpPr>
          <p:nvPr>
            <p:ph type="sldNum" sz="quarter" idx="5"/>
          </p:nvPr>
        </p:nvSpPr>
        <p:spPr/>
        <p:txBody>
          <a:bodyPr/>
          <a:lstStyle/>
          <a:p>
            <a:fld id="{A61A4B0C-B2FB-4D15-A543-760C25BC8111}" type="slidenum">
              <a:rPr lang="en-US" smtClean="0"/>
              <a:t>24</a:t>
            </a:fld>
            <a:endParaRPr lang="en-US"/>
          </a:p>
        </p:txBody>
      </p:sp>
    </p:spTree>
    <p:extLst>
      <p:ext uri="{BB962C8B-B14F-4D97-AF65-F5344CB8AC3E}">
        <p14:creationId xmlns:p14="http://schemas.microsoft.com/office/powerpoint/2010/main" val="18580600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We already have a prototype which works quite well, but w</a:t>
            </a:r>
            <a:r>
              <a:rPr lang="en-US" dirty="0"/>
              <a:t>e</a:t>
            </a:r>
            <a:r>
              <a:rPr lang="pl-PL" dirty="0"/>
              <a:t> still</a:t>
            </a:r>
            <a:r>
              <a:rPr lang="en-US" dirty="0"/>
              <a:t> want to further develop our model. Naturally we want to optimize it </a:t>
            </a:r>
            <a:r>
              <a:rPr lang="pl-PL" dirty="0"/>
              <a:t>more</a:t>
            </a:r>
            <a:r>
              <a:rPr lang="en-US" dirty="0"/>
              <a:t>, but also </a:t>
            </a:r>
            <a:r>
              <a:rPr lang="en-US" dirty="0" err="1"/>
              <a:t>inclu</a:t>
            </a:r>
            <a:r>
              <a:rPr lang="pl-PL" dirty="0"/>
              <a:t>d</a:t>
            </a:r>
            <a:r>
              <a:rPr lang="en-US" dirty="0"/>
              <a:t>e new components in the pipeline. We also want to enable users to use some smaller, quicker and simpler models, and access our </a:t>
            </a:r>
            <a:r>
              <a:rPr lang="en-US" dirty="0" err="1"/>
              <a:t>morfeusz</a:t>
            </a:r>
            <a:r>
              <a:rPr lang="en-US" dirty="0"/>
              <a:t>-based model easier. If you have any suggestions, please tell us!</a:t>
            </a:r>
          </a:p>
        </p:txBody>
      </p:sp>
      <p:sp>
        <p:nvSpPr>
          <p:cNvPr id="4" name="Slide Number Placeholder 3"/>
          <p:cNvSpPr>
            <a:spLocks noGrp="1"/>
          </p:cNvSpPr>
          <p:nvPr>
            <p:ph type="sldNum" sz="quarter" idx="5"/>
          </p:nvPr>
        </p:nvSpPr>
        <p:spPr/>
        <p:txBody>
          <a:bodyPr/>
          <a:lstStyle/>
          <a:p>
            <a:fld id="{A61A4B0C-B2FB-4D15-A543-760C25BC8111}" type="slidenum">
              <a:rPr lang="en-US" smtClean="0"/>
              <a:t>25</a:t>
            </a:fld>
            <a:endParaRPr lang="en-US"/>
          </a:p>
        </p:txBody>
      </p:sp>
    </p:spTree>
    <p:extLst>
      <p:ext uri="{BB962C8B-B14F-4D97-AF65-F5344CB8AC3E}">
        <p14:creationId xmlns:p14="http://schemas.microsoft.com/office/powerpoint/2010/main" val="41871976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usage is still as simple as before. In under 10 lines of </a:t>
            </a:r>
            <a:r>
              <a:rPr lang="pl-PL" dirty="0"/>
              <a:t>Python </a:t>
            </a:r>
            <a:r>
              <a:rPr lang="en-US" dirty="0"/>
              <a:t>code you can import spacy, load our model, process the text and access the results.</a:t>
            </a:r>
          </a:p>
        </p:txBody>
      </p:sp>
      <p:sp>
        <p:nvSpPr>
          <p:cNvPr id="4" name="Slide Number Placeholder 3"/>
          <p:cNvSpPr>
            <a:spLocks noGrp="1"/>
          </p:cNvSpPr>
          <p:nvPr>
            <p:ph type="sldNum" sz="quarter" idx="5"/>
          </p:nvPr>
        </p:nvSpPr>
        <p:spPr/>
        <p:txBody>
          <a:bodyPr/>
          <a:lstStyle/>
          <a:p>
            <a:fld id="{A61A4B0C-B2FB-4D15-A543-760C25BC8111}" type="slidenum">
              <a:rPr lang="en-US" smtClean="0"/>
              <a:t>26</a:t>
            </a:fld>
            <a:endParaRPr lang="en-US"/>
          </a:p>
        </p:txBody>
      </p:sp>
    </p:spTree>
    <p:extLst>
      <p:ext uri="{BB962C8B-B14F-4D97-AF65-F5344CB8AC3E}">
        <p14:creationId xmlns:p14="http://schemas.microsoft.com/office/powerpoint/2010/main" val="13949279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usage is still as simple as before. In under 10 lines of </a:t>
            </a:r>
            <a:r>
              <a:rPr lang="pl-PL" dirty="0"/>
              <a:t>Python </a:t>
            </a:r>
            <a:r>
              <a:rPr lang="en-US" dirty="0"/>
              <a:t>code you can import spacy, load our model, process the text and access the results.</a:t>
            </a:r>
          </a:p>
        </p:txBody>
      </p:sp>
      <p:sp>
        <p:nvSpPr>
          <p:cNvPr id="4" name="Slide Number Placeholder 3"/>
          <p:cNvSpPr>
            <a:spLocks noGrp="1"/>
          </p:cNvSpPr>
          <p:nvPr>
            <p:ph type="sldNum" sz="quarter" idx="5"/>
          </p:nvPr>
        </p:nvSpPr>
        <p:spPr/>
        <p:txBody>
          <a:bodyPr/>
          <a:lstStyle/>
          <a:p>
            <a:fld id="{A61A4B0C-B2FB-4D15-A543-760C25BC8111}" type="slidenum">
              <a:rPr lang="en-US" smtClean="0"/>
              <a:t>27</a:t>
            </a:fld>
            <a:endParaRPr lang="en-US"/>
          </a:p>
        </p:txBody>
      </p:sp>
    </p:spTree>
    <p:extLst>
      <p:ext uri="{BB962C8B-B14F-4D97-AF65-F5344CB8AC3E}">
        <p14:creationId xmlns:p14="http://schemas.microsoft.com/office/powerpoint/2010/main" val="29339218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usage is still as simple as before. In under 10 lines of </a:t>
            </a:r>
            <a:r>
              <a:rPr lang="pl-PL" dirty="0"/>
              <a:t>Python </a:t>
            </a:r>
            <a:r>
              <a:rPr lang="en-US" dirty="0"/>
              <a:t>code you can import spacy, load our model, process the text and access the results.</a:t>
            </a:r>
          </a:p>
        </p:txBody>
      </p:sp>
      <p:sp>
        <p:nvSpPr>
          <p:cNvPr id="4" name="Slide Number Placeholder 3"/>
          <p:cNvSpPr>
            <a:spLocks noGrp="1"/>
          </p:cNvSpPr>
          <p:nvPr>
            <p:ph type="sldNum" sz="quarter" idx="5"/>
          </p:nvPr>
        </p:nvSpPr>
        <p:spPr/>
        <p:txBody>
          <a:bodyPr/>
          <a:lstStyle/>
          <a:p>
            <a:fld id="{A61A4B0C-B2FB-4D15-A543-760C25BC8111}" type="slidenum">
              <a:rPr lang="en-US" smtClean="0"/>
              <a:t>28</a:t>
            </a:fld>
            <a:endParaRPr lang="en-US"/>
          </a:p>
        </p:txBody>
      </p:sp>
    </p:spTree>
    <p:extLst>
      <p:ext uri="{BB962C8B-B14F-4D97-AF65-F5344CB8AC3E}">
        <p14:creationId xmlns:p14="http://schemas.microsoft.com/office/powerpoint/2010/main" val="27175830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usage is still as simple as before. In under 10 lines of </a:t>
            </a:r>
            <a:r>
              <a:rPr lang="pl-PL" dirty="0"/>
              <a:t>Python </a:t>
            </a:r>
            <a:r>
              <a:rPr lang="en-US" dirty="0"/>
              <a:t>code you can import spacy, load our model, process the text and access the results.</a:t>
            </a:r>
          </a:p>
        </p:txBody>
      </p:sp>
      <p:sp>
        <p:nvSpPr>
          <p:cNvPr id="4" name="Slide Number Placeholder 3"/>
          <p:cNvSpPr>
            <a:spLocks noGrp="1"/>
          </p:cNvSpPr>
          <p:nvPr>
            <p:ph type="sldNum" sz="quarter" idx="5"/>
          </p:nvPr>
        </p:nvSpPr>
        <p:spPr/>
        <p:txBody>
          <a:bodyPr/>
          <a:lstStyle/>
          <a:p>
            <a:fld id="{A61A4B0C-B2FB-4D15-A543-760C25BC8111}" type="slidenum">
              <a:rPr lang="en-US" smtClean="0"/>
              <a:t>29</a:t>
            </a:fld>
            <a:endParaRPr lang="en-US"/>
          </a:p>
        </p:txBody>
      </p:sp>
    </p:spTree>
    <p:extLst>
      <p:ext uri="{BB962C8B-B14F-4D97-AF65-F5344CB8AC3E}">
        <p14:creationId xmlns:p14="http://schemas.microsoft.com/office/powerpoint/2010/main" val="989664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Spacy already has support for 11 languages, but Polish is not among them. There are rich resources and existing solutions for NLP in Polish. However there is no single pipeline integrating them in this accessible way. T</a:t>
            </a:r>
            <a:r>
              <a:rPr lang="pl-PL" dirty="0"/>
              <a:t>h</a:t>
            </a:r>
            <a:r>
              <a:rPr lang="en-US" dirty="0"/>
              <a:t>e only possible conclusion from these premises is: let us create a Polish model for </a:t>
            </a:r>
            <a:r>
              <a:rPr lang="en-US" dirty="0" err="1"/>
              <a:t>spaCy</a:t>
            </a:r>
            <a:r>
              <a:rPr lang="en-US" dirty="0"/>
              <a:t>.</a:t>
            </a:r>
          </a:p>
        </p:txBody>
      </p:sp>
      <p:sp>
        <p:nvSpPr>
          <p:cNvPr id="4" name="Slide Number Placeholder 3"/>
          <p:cNvSpPr>
            <a:spLocks noGrp="1"/>
          </p:cNvSpPr>
          <p:nvPr>
            <p:ph type="sldNum" sz="quarter" idx="5"/>
          </p:nvPr>
        </p:nvSpPr>
        <p:spPr/>
        <p:txBody>
          <a:bodyPr/>
          <a:lstStyle/>
          <a:p>
            <a:fld id="{A61A4B0C-B2FB-4D15-A543-760C25BC8111}" type="slidenum">
              <a:rPr lang="en-US" smtClean="0"/>
              <a:t>3</a:t>
            </a:fld>
            <a:endParaRPr lang="en-US"/>
          </a:p>
        </p:txBody>
      </p:sp>
    </p:spTree>
    <p:extLst>
      <p:ext uri="{BB962C8B-B14F-4D97-AF65-F5344CB8AC3E}">
        <p14:creationId xmlns:p14="http://schemas.microsoft.com/office/powerpoint/2010/main" val="11134730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Spacy already has support for 11 languages, but Polish is not among them. There are rich resources and existing solutions for NLP in Polish. However there is no single pipeline integrating them in this accessible way. T</a:t>
            </a:r>
            <a:r>
              <a:rPr lang="pl-PL" dirty="0"/>
              <a:t>h</a:t>
            </a:r>
            <a:r>
              <a:rPr lang="en-US" dirty="0"/>
              <a:t>e only possible conclusion from these premises is: let us create a Polish model for </a:t>
            </a:r>
            <a:r>
              <a:rPr lang="en-US" dirty="0" err="1"/>
              <a:t>spaCy</a:t>
            </a:r>
            <a:r>
              <a:rPr lang="en-US" dirty="0"/>
              <a:t>.</a:t>
            </a:r>
          </a:p>
        </p:txBody>
      </p:sp>
      <p:sp>
        <p:nvSpPr>
          <p:cNvPr id="4" name="Slide Number Placeholder 3"/>
          <p:cNvSpPr>
            <a:spLocks noGrp="1"/>
          </p:cNvSpPr>
          <p:nvPr>
            <p:ph type="sldNum" sz="quarter" idx="5"/>
          </p:nvPr>
        </p:nvSpPr>
        <p:spPr/>
        <p:txBody>
          <a:bodyPr/>
          <a:lstStyle/>
          <a:p>
            <a:fld id="{A61A4B0C-B2FB-4D15-A543-760C25BC8111}" type="slidenum">
              <a:rPr lang="en-US" smtClean="0"/>
              <a:t>30</a:t>
            </a:fld>
            <a:endParaRPr lang="en-US"/>
          </a:p>
        </p:txBody>
      </p:sp>
    </p:spTree>
    <p:extLst>
      <p:ext uri="{BB962C8B-B14F-4D97-AF65-F5344CB8AC3E}">
        <p14:creationId xmlns:p14="http://schemas.microsoft.com/office/powerpoint/2010/main" val="11888304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is what we've already done, in two versions. The basic one follows the canonical spacy architecture, with independent Dependency Parser, NER and a Tagger which is later used for lemmatization. Additionally we've created a model which uses Morfeusz2 as an external dependency. We fit it in our Preprocessor which tokenizes the text, and provides morphosyntactic analyses which are later disambiguated by the tagger, and passed into the parser and NER components.</a:t>
            </a:r>
          </a:p>
        </p:txBody>
      </p:sp>
      <p:sp>
        <p:nvSpPr>
          <p:cNvPr id="4" name="Slide Number Placeholder 3"/>
          <p:cNvSpPr>
            <a:spLocks noGrp="1"/>
          </p:cNvSpPr>
          <p:nvPr>
            <p:ph type="sldNum" sz="quarter" idx="5"/>
          </p:nvPr>
        </p:nvSpPr>
        <p:spPr/>
        <p:txBody>
          <a:bodyPr/>
          <a:lstStyle/>
          <a:p>
            <a:fld id="{A61A4B0C-B2FB-4D15-A543-760C25BC8111}" type="slidenum">
              <a:rPr lang="en-US" smtClean="0"/>
              <a:t>31</a:t>
            </a:fld>
            <a:endParaRPr lang="en-US"/>
          </a:p>
        </p:txBody>
      </p:sp>
    </p:spTree>
    <p:extLst>
      <p:ext uri="{BB962C8B-B14F-4D97-AF65-F5344CB8AC3E}">
        <p14:creationId xmlns:p14="http://schemas.microsoft.com/office/powerpoint/2010/main" val="26165257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LAS I UAS, vs. LEMMAS</a:t>
            </a:r>
          </a:p>
          <a:p>
            <a:r>
              <a:rPr lang="pl-PL" dirty="0"/>
              <a:t>UPOS</a:t>
            </a:r>
          </a:p>
          <a:p>
            <a:r>
              <a:rPr lang="pl-PL" dirty="0"/>
              <a:t>FEATS</a:t>
            </a:r>
          </a:p>
          <a:p>
            <a:endParaRPr lang="en-US" dirty="0"/>
          </a:p>
        </p:txBody>
      </p:sp>
      <p:sp>
        <p:nvSpPr>
          <p:cNvPr id="4" name="Slide Number Placeholder 3"/>
          <p:cNvSpPr>
            <a:spLocks noGrp="1"/>
          </p:cNvSpPr>
          <p:nvPr>
            <p:ph type="sldNum" sz="quarter" idx="5"/>
          </p:nvPr>
        </p:nvSpPr>
        <p:spPr/>
        <p:txBody>
          <a:bodyPr/>
          <a:lstStyle/>
          <a:p>
            <a:fld id="{A61A4B0C-B2FB-4D15-A543-760C25BC8111}" type="slidenum">
              <a:rPr lang="en-US" smtClean="0"/>
              <a:t>32</a:t>
            </a:fld>
            <a:endParaRPr lang="en-US"/>
          </a:p>
        </p:txBody>
      </p:sp>
    </p:spTree>
    <p:extLst>
      <p:ext uri="{BB962C8B-B14F-4D97-AF65-F5344CB8AC3E}">
        <p14:creationId xmlns:p14="http://schemas.microsoft.com/office/powerpoint/2010/main" val="9123354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usage is still as simple as before. In under 10 lines of </a:t>
            </a:r>
            <a:r>
              <a:rPr lang="pl-PL" dirty="0"/>
              <a:t>Python </a:t>
            </a:r>
            <a:r>
              <a:rPr lang="en-US" dirty="0"/>
              <a:t>code you can import spacy, load our model, process the text and access the results.</a:t>
            </a:r>
          </a:p>
        </p:txBody>
      </p:sp>
      <p:sp>
        <p:nvSpPr>
          <p:cNvPr id="4" name="Slide Number Placeholder 3"/>
          <p:cNvSpPr>
            <a:spLocks noGrp="1"/>
          </p:cNvSpPr>
          <p:nvPr>
            <p:ph type="sldNum" sz="quarter" idx="5"/>
          </p:nvPr>
        </p:nvSpPr>
        <p:spPr/>
        <p:txBody>
          <a:bodyPr/>
          <a:lstStyle/>
          <a:p>
            <a:fld id="{A61A4B0C-B2FB-4D15-A543-760C25BC8111}" type="slidenum">
              <a:rPr lang="en-US" smtClean="0"/>
              <a:t>33</a:t>
            </a:fld>
            <a:endParaRPr lang="en-US"/>
          </a:p>
        </p:txBody>
      </p:sp>
    </p:spTree>
    <p:extLst>
      <p:ext uri="{BB962C8B-B14F-4D97-AF65-F5344CB8AC3E}">
        <p14:creationId xmlns:p14="http://schemas.microsoft.com/office/powerpoint/2010/main" val="21509833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We already have a prototype which works quite well, but w</a:t>
            </a:r>
            <a:r>
              <a:rPr lang="en-US" dirty="0"/>
              <a:t>e</a:t>
            </a:r>
            <a:r>
              <a:rPr lang="pl-PL" dirty="0"/>
              <a:t> still</a:t>
            </a:r>
            <a:r>
              <a:rPr lang="en-US" dirty="0"/>
              <a:t> want to further develop our model. Naturally we want to optimize it </a:t>
            </a:r>
            <a:r>
              <a:rPr lang="pl-PL" dirty="0"/>
              <a:t>more</a:t>
            </a:r>
            <a:r>
              <a:rPr lang="en-US" dirty="0"/>
              <a:t>, but also </a:t>
            </a:r>
            <a:r>
              <a:rPr lang="en-US" dirty="0" err="1"/>
              <a:t>inclu</a:t>
            </a:r>
            <a:r>
              <a:rPr lang="pl-PL" dirty="0"/>
              <a:t>d</a:t>
            </a:r>
            <a:r>
              <a:rPr lang="en-US" dirty="0"/>
              <a:t>e new components in the pipeline. We also want to enable users to use some smaller, quicker and simpler models, and access our </a:t>
            </a:r>
            <a:r>
              <a:rPr lang="en-US" dirty="0" err="1"/>
              <a:t>morfeusz</a:t>
            </a:r>
            <a:r>
              <a:rPr lang="en-US" dirty="0"/>
              <a:t>-based model easier. If you have any suggestions, please tell us!</a:t>
            </a:r>
          </a:p>
        </p:txBody>
      </p:sp>
      <p:sp>
        <p:nvSpPr>
          <p:cNvPr id="4" name="Slide Number Placeholder 3"/>
          <p:cNvSpPr>
            <a:spLocks noGrp="1"/>
          </p:cNvSpPr>
          <p:nvPr>
            <p:ph type="sldNum" sz="quarter" idx="5"/>
          </p:nvPr>
        </p:nvSpPr>
        <p:spPr/>
        <p:txBody>
          <a:bodyPr/>
          <a:lstStyle/>
          <a:p>
            <a:fld id="{A61A4B0C-B2FB-4D15-A543-760C25BC8111}" type="slidenum">
              <a:rPr lang="en-US" smtClean="0"/>
              <a:t>34</a:t>
            </a:fld>
            <a:endParaRPr lang="en-US"/>
          </a:p>
        </p:txBody>
      </p:sp>
    </p:spTree>
    <p:extLst>
      <p:ext uri="{BB962C8B-B14F-4D97-AF65-F5344CB8AC3E}">
        <p14:creationId xmlns:p14="http://schemas.microsoft.com/office/powerpoint/2010/main" val="32107883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We already have a prototype which works quite well, but w</a:t>
            </a:r>
            <a:r>
              <a:rPr lang="en-US" dirty="0"/>
              <a:t>e</a:t>
            </a:r>
            <a:r>
              <a:rPr lang="pl-PL" dirty="0"/>
              <a:t> still</a:t>
            </a:r>
            <a:r>
              <a:rPr lang="en-US" dirty="0"/>
              <a:t> want to further develop our model. Naturally we want to optimize it </a:t>
            </a:r>
            <a:r>
              <a:rPr lang="pl-PL" dirty="0"/>
              <a:t>more</a:t>
            </a:r>
            <a:r>
              <a:rPr lang="en-US" dirty="0"/>
              <a:t>, but also </a:t>
            </a:r>
            <a:r>
              <a:rPr lang="en-US" dirty="0" err="1"/>
              <a:t>inclu</a:t>
            </a:r>
            <a:r>
              <a:rPr lang="pl-PL" dirty="0"/>
              <a:t>d</a:t>
            </a:r>
            <a:r>
              <a:rPr lang="en-US" dirty="0"/>
              <a:t>e new components in the pipeline. We also want to enable users to use some smaller, quicker and simpler models, and access our </a:t>
            </a:r>
            <a:r>
              <a:rPr lang="en-US" dirty="0" err="1"/>
              <a:t>morfeusz</a:t>
            </a:r>
            <a:r>
              <a:rPr lang="en-US" dirty="0"/>
              <a:t>-based model easier. If you have any suggestions, please tell us!</a:t>
            </a:r>
          </a:p>
        </p:txBody>
      </p:sp>
      <p:sp>
        <p:nvSpPr>
          <p:cNvPr id="4" name="Slide Number Placeholder 3"/>
          <p:cNvSpPr>
            <a:spLocks noGrp="1"/>
          </p:cNvSpPr>
          <p:nvPr>
            <p:ph type="sldNum" sz="quarter" idx="5"/>
          </p:nvPr>
        </p:nvSpPr>
        <p:spPr/>
        <p:txBody>
          <a:bodyPr/>
          <a:lstStyle/>
          <a:p>
            <a:fld id="{A61A4B0C-B2FB-4D15-A543-760C25BC8111}" type="slidenum">
              <a:rPr lang="en-US" smtClean="0"/>
              <a:t>35</a:t>
            </a:fld>
            <a:endParaRPr lang="en-US"/>
          </a:p>
        </p:txBody>
      </p:sp>
    </p:spTree>
    <p:extLst>
      <p:ext uri="{BB962C8B-B14F-4D97-AF65-F5344CB8AC3E}">
        <p14:creationId xmlns:p14="http://schemas.microsoft.com/office/powerpoint/2010/main" val="19448037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very much</a:t>
            </a:r>
            <a:r>
              <a:rPr lang="pl-PL" dirty="0"/>
              <a:t>! I invite you to the poster session for more details!</a:t>
            </a:r>
            <a:endParaRPr lang="en-US" dirty="0"/>
          </a:p>
        </p:txBody>
      </p:sp>
      <p:sp>
        <p:nvSpPr>
          <p:cNvPr id="4" name="Slide Number Placeholder 3"/>
          <p:cNvSpPr>
            <a:spLocks noGrp="1"/>
          </p:cNvSpPr>
          <p:nvPr>
            <p:ph type="sldNum" sz="quarter" idx="5"/>
          </p:nvPr>
        </p:nvSpPr>
        <p:spPr/>
        <p:txBody>
          <a:bodyPr/>
          <a:lstStyle/>
          <a:p>
            <a:fld id="{A61A4B0C-B2FB-4D15-A543-760C25BC8111}" type="slidenum">
              <a:rPr lang="en-US" smtClean="0"/>
              <a:t>36</a:t>
            </a:fld>
            <a:endParaRPr lang="en-US"/>
          </a:p>
        </p:txBody>
      </p:sp>
    </p:spTree>
    <p:extLst>
      <p:ext uri="{BB962C8B-B14F-4D97-AF65-F5344CB8AC3E}">
        <p14:creationId xmlns:p14="http://schemas.microsoft.com/office/powerpoint/2010/main" val="3528749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Przekrój narzędzi NLP dla kompleksowej analizy tekstu</a:t>
            </a:r>
          </a:p>
          <a:p>
            <a:r>
              <a:rPr lang="pl-PL" dirty="0"/>
              <a:t>Zastosowanie w biznesie</a:t>
            </a:r>
          </a:p>
          <a:p>
            <a:endParaRPr lang="en-US" dirty="0"/>
          </a:p>
        </p:txBody>
      </p:sp>
      <p:sp>
        <p:nvSpPr>
          <p:cNvPr id="4" name="Slide Number Placeholder 3"/>
          <p:cNvSpPr>
            <a:spLocks noGrp="1"/>
          </p:cNvSpPr>
          <p:nvPr>
            <p:ph type="sldNum" sz="quarter" idx="5"/>
          </p:nvPr>
        </p:nvSpPr>
        <p:spPr/>
        <p:txBody>
          <a:bodyPr/>
          <a:lstStyle/>
          <a:p>
            <a:fld id="{A61A4B0C-B2FB-4D15-A543-760C25BC8111}" type="slidenum">
              <a:rPr lang="en-US" smtClean="0"/>
              <a:t>4</a:t>
            </a:fld>
            <a:endParaRPr lang="en-US"/>
          </a:p>
        </p:txBody>
      </p:sp>
    </p:spTree>
    <p:extLst>
      <p:ext uri="{BB962C8B-B14F-4D97-AF65-F5344CB8AC3E}">
        <p14:creationId xmlns:p14="http://schemas.microsoft.com/office/powerpoint/2010/main" val="322635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A brief introduction to spaCy: </a:t>
            </a:r>
            <a:r>
              <a:rPr lang="en-US" dirty="0"/>
              <a:t>Spacy is a general-purpose, open-source library for NLP in Python. Its main goal is accessibility for production use, and as you can see it is quite successful in achieving this goal. Its been in development for over 4 years, and the latest version was released just two weeks ago.</a:t>
            </a:r>
            <a:r>
              <a:rPr lang="pl-PL" dirty="0"/>
              <a:t> A standard pipeline consists of a tokenizer, POS tagger, dependency parser and NER.</a:t>
            </a:r>
            <a:endParaRPr lang="en-US" dirty="0"/>
          </a:p>
        </p:txBody>
      </p:sp>
      <p:sp>
        <p:nvSpPr>
          <p:cNvPr id="4" name="Slide Number Placeholder 3"/>
          <p:cNvSpPr>
            <a:spLocks noGrp="1"/>
          </p:cNvSpPr>
          <p:nvPr>
            <p:ph type="sldNum" sz="quarter" idx="5"/>
          </p:nvPr>
        </p:nvSpPr>
        <p:spPr/>
        <p:txBody>
          <a:bodyPr/>
          <a:lstStyle/>
          <a:p>
            <a:fld id="{A61A4B0C-B2FB-4D15-A543-760C25BC8111}" type="slidenum">
              <a:rPr lang="en-US" smtClean="0"/>
              <a:t>5</a:t>
            </a:fld>
            <a:endParaRPr lang="en-US"/>
          </a:p>
        </p:txBody>
      </p:sp>
    </p:spTree>
    <p:extLst>
      <p:ext uri="{BB962C8B-B14F-4D97-AF65-F5344CB8AC3E}">
        <p14:creationId xmlns:p14="http://schemas.microsoft.com/office/powerpoint/2010/main" val="235472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A brief introduction to spaCy: </a:t>
            </a:r>
            <a:r>
              <a:rPr lang="en-US" dirty="0"/>
              <a:t>Spacy is a general-purpose, open-source library for NLP in Python. Its main goal is accessibility for production use, and as you can see it is quite successful in achieving this goal. Its been in development for over 4 years, and the latest version was released just two weeks ago.</a:t>
            </a:r>
            <a:r>
              <a:rPr lang="pl-PL" dirty="0"/>
              <a:t> A standard pipeline consists of a tokenizer, POS tagger, dependency parser and NER.</a:t>
            </a:r>
            <a:endParaRPr lang="en-US" dirty="0"/>
          </a:p>
        </p:txBody>
      </p:sp>
      <p:sp>
        <p:nvSpPr>
          <p:cNvPr id="4" name="Slide Number Placeholder 3"/>
          <p:cNvSpPr>
            <a:spLocks noGrp="1"/>
          </p:cNvSpPr>
          <p:nvPr>
            <p:ph type="sldNum" sz="quarter" idx="5"/>
          </p:nvPr>
        </p:nvSpPr>
        <p:spPr/>
        <p:txBody>
          <a:bodyPr/>
          <a:lstStyle/>
          <a:p>
            <a:fld id="{A61A4B0C-B2FB-4D15-A543-760C25BC8111}" type="slidenum">
              <a:rPr lang="en-US" smtClean="0"/>
              <a:t>6</a:t>
            </a:fld>
            <a:endParaRPr lang="en-US"/>
          </a:p>
        </p:txBody>
      </p:sp>
    </p:spTree>
    <p:extLst>
      <p:ext uri="{BB962C8B-B14F-4D97-AF65-F5344CB8AC3E}">
        <p14:creationId xmlns:p14="http://schemas.microsoft.com/office/powerpoint/2010/main" val="1244867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Równolegle powstający model na MIMie, słabsza podstawa lingwistyczna</a:t>
            </a:r>
            <a:endParaRPr lang="en-US" dirty="0"/>
          </a:p>
        </p:txBody>
      </p:sp>
      <p:sp>
        <p:nvSpPr>
          <p:cNvPr id="4" name="Slide Number Placeholder 3"/>
          <p:cNvSpPr>
            <a:spLocks noGrp="1"/>
          </p:cNvSpPr>
          <p:nvPr>
            <p:ph type="sldNum" sz="quarter" idx="5"/>
          </p:nvPr>
        </p:nvSpPr>
        <p:spPr/>
        <p:txBody>
          <a:bodyPr/>
          <a:lstStyle/>
          <a:p>
            <a:fld id="{A61A4B0C-B2FB-4D15-A543-760C25BC8111}" type="slidenum">
              <a:rPr lang="en-US" smtClean="0"/>
              <a:t>7</a:t>
            </a:fld>
            <a:endParaRPr lang="en-US"/>
          </a:p>
        </p:txBody>
      </p:sp>
    </p:spTree>
    <p:extLst>
      <p:ext uri="{BB962C8B-B14F-4D97-AF65-F5344CB8AC3E}">
        <p14:creationId xmlns:p14="http://schemas.microsoft.com/office/powerpoint/2010/main" val="639301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Spacy already has support for 11 languages, but Polish is not among them. There are rich resources and existing solutions for NLP in Polish. However there is no single pipeline integrating them in this accessible way. T</a:t>
            </a:r>
            <a:r>
              <a:rPr lang="pl-PL" dirty="0"/>
              <a:t>h</a:t>
            </a:r>
            <a:r>
              <a:rPr lang="en-US" dirty="0"/>
              <a:t>e only possible conclusion from these premises is: let us create a Polish model for </a:t>
            </a:r>
            <a:r>
              <a:rPr lang="en-US" dirty="0" err="1"/>
              <a:t>spaCy</a:t>
            </a:r>
            <a:r>
              <a:rPr lang="en-US" dirty="0"/>
              <a:t>.</a:t>
            </a:r>
          </a:p>
        </p:txBody>
      </p:sp>
      <p:sp>
        <p:nvSpPr>
          <p:cNvPr id="4" name="Slide Number Placeholder 3"/>
          <p:cNvSpPr>
            <a:spLocks noGrp="1"/>
          </p:cNvSpPr>
          <p:nvPr>
            <p:ph type="sldNum" sz="quarter" idx="5"/>
          </p:nvPr>
        </p:nvSpPr>
        <p:spPr/>
        <p:txBody>
          <a:bodyPr/>
          <a:lstStyle/>
          <a:p>
            <a:fld id="{A61A4B0C-B2FB-4D15-A543-760C25BC8111}" type="slidenum">
              <a:rPr lang="en-US" smtClean="0"/>
              <a:t>8</a:t>
            </a:fld>
            <a:endParaRPr lang="en-US"/>
          </a:p>
        </p:txBody>
      </p:sp>
    </p:spTree>
    <p:extLst>
      <p:ext uri="{BB962C8B-B14F-4D97-AF65-F5344CB8AC3E}">
        <p14:creationId xmlns:p14="http://schemas.microsoft.com/office/powerpoint/2010/main" val="3540188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Niezależność komponentów</a:t>
            </a:r>
            <a:endParaRPr lang="en-US" dirty="0"/>
          </a:p>
        </p:txBody>
      </p:sp>
      <p:sp>
        <p:nvSpPr>
          <p:cNvPr id="4" name="Slide Number Placeholder 3"/>
          <p:cNvSpPr>
            <a:spLocks noGrp="1"/>
          </p:cNvSpPr>
          <p:nvPr>
            <p:ph type="sldNum" sz="quarter" idx="5"/>
          </p:nvPr>
        </p:nvSpPr>
        <p:spPr/>
        <p:txBody>
          <a:bodyPr/>
          <a:lstStyle/>
          <a:p>
            <a:fld id="{A61A4B0C-B2FB-4D15-A543-760C25BC8111}" type="slidenum">
              <a:rPr lang="en-US" smtClean="0"/>
              <a:t>9</a:t>
            </a:fld>
            <a:endParaRPr lang="en-US"/>
          </a:p>
        </p:txBody>
      </p:sp>
    </p:spTree>
    <p:extLst>
      <p:ext uri="{BB962C8B-B14F-4D97-AF65-F5344CB8AC3E}">
        <p14:creationId xmlns:p14="http://schemas.microsoft.com/office/powerpoint/2010/main" val="2690577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FE4B0-92EE-4B08-A68B-4024903B29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14FFE5-0CFD-4FEF-AD0B-B2B68F4D39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A4EF51-70A0-47A2-B7E8-AE48C2B990DC}"/>
              </a:ext>
            </a:extLst>
          </p:cNvPr>
          <p:cNvSpPr>
            <a:spLocks noGrp="1"/>
          </p:cNvSpPr>
          <p:nvPr>
            <p:ph type="dt" sz="half" idx="10"/>
          </p:nvPr>
        </p:nvSpPr>
        <p:spPr/>
        <p:txBody>
          <a:bodyPr/>
          <a:lstStyle/>
          <a:p>
            <a:fld id="{CE63528E-E79F-4469-83D7-BEB4F61EC299}" type="datetime1">
              <a:rPr lang="en-US" smtClean="0"/>
              <a:t>12-Jan-20</a:t>
            </a:fld>
            <a:endParaRPr lang="en-US"/>
          </a:p>
        </p:txBody>
      </p:sp>
      <p:sp>
        <p:nvSpPr>
          <p:cNvPr id="5" name="Footer Placeholder 4">
            <a:extLst>
              <a:ext uri="{FF2B5EF4-FFF2-40B4-BE49-F238E27FC236}">
                <a16:creationId xmlns:a16="http://schemas.microsoft.com/office/drawing/2014/main" id="{ABD5F5B4-C05C-43C8-A116-8E2908BD7D2B}"/>
              </a:ext>
            </a:extLst>
          </p:cNvPr>
          <p:cNvSpPr>
            <a:spLocks noGrp="1"/>
          </p:cNvSpPr>
          <p:nvPr>
            <p:ph type="ftr" sz="quarter" idx="11"/>
          </p:nvPr>
        </p:nvSpPr>
        <p:spPr/>
        <p:txBody>
          <a:bodyPr/>
          <a:lstStyle/>
          <a:p>
            <a:r>
              <a:rPr lang="en-US"/>
              <a:t>Institute of Computer Science, Polish Academy of Sciences Linguistic Engineering Group zil.ipipan.waw.pl</a:t>
            </a:r>
          </a:p>
        </p:txBody>
      </p:sp>
      <p:sp>
        <p:nvSpPr>
          <p:cNvPr id="6" name="Slide Number Placeholder 5">
            <a:extLst>
              <a:ext uri="{FF2B5EF4-FFF2-40B4-BE49-F238E27FC236}">
                <a16:creationId xmlns:a16="http://schemas.microsoft.com/office/drawing/2014/main" id="{9716D5F2-7AF6-47BF-AA54-FF1CFF1DCA06}"/>
              </a:ext>
            </a:extLst>
          </p:cNvPr>
          <p:cNvSpPr>
            <a:spLocks noGrp="1"/>
          </p:cNvSpPr>
          <p:nvPr>
            <p:ph type="sldNum" sz="quarter" idx="12"/>
          </p:nvPr>
        </p:nvSpPr>
        <p:spPr/>
        <p:txBody>
          <a:bodyPr/>
          <a:lstStyle/>
          <a:p>
            <a:fld id="{B13AB3AB-1A8E-4F62-B070-76416F5CF628}" type="slidenum">
              <a:rPr lang="en-US" smtClean="0"/>
              <a:t>‹#›</a:t>
            </a:fld>
            <a:endParaRPr lang="en-US"/>
          </a:p>
        </p:txBody>
      </p:sp>
    </p:spTree>
    <p:extLst>
      <p:ext uri="{BB962C8B-B14F-4D97-AF65-F5344CB8AC3E}">
        <p14:creationId xmlns:p14="http://schemas.microsoft.com/office/powerpoint/2010/main" val="3624842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265B3-5D16-4D33-879E-3748EE53DF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77EFB9-42D2-4233-9164-0E9B175648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2A1EA2-A3FD-497C-AAD3-F2C009FE818F}"/>
              </a:ext>
            </a:extLst>
          </p:cNvPr>
          <p:cNvSpPr>
            <a:spLocks noGrp="1"/>
          </p:cNvSpPr>
          <p:nvPr>
            <p:ph type="dt" sz="half" idx="10"/>
          </p:nvPr>
        </p:nvSpPr>
        <p:spPr/>
        <p:txBody>
          <a:bodyPr/>
          <a:lstStyle/>
          <a:p>
            <a:fld id="{51DDC356-F128-493E-B714-A20AB6A06167}" type="datetime1">
              <a:rPr lang="en-US" smtClean="0"/>
              <a:t>12-Jan-20</a:t>
            </a:fld>
            <a:endParaRPr lang="en-US"/>
          </a:p>
        </p:txBody>
      </p:sp>
      <p:sp>
        <p:nvSpPr>
          <p:cNvPr id="5" name="Footer Placeholder 4">
            <a:extLst>
              <a:ext uri="{FF2B5EF4-FFF2-40B4-BE49-F238E27FC236}">
                <a16:creationId xmlns:a16="http://schemas.microsoft.com/office/drawing/2014/main" id="{AE874D3C-D9BF-43BD-8064-86F6656C7944}"/>
              </a:ext>
            </a:extLst>
          </p:cNvPr>
          <p:cNvSpPr>
            <a:spLocks noGrp="1"/>
          </p:cNvSpPr>
          <p:nvPr>
            <p:ph type="ftr" sz="quarter" idx="11"/>
          </p:nvPr>
        </p:nvSpPr>
        <p:spPr/>
        <p:txBody>
          <a:bodyPr/>
          <a:lstStyle/>
          <a:p>
            <a:r>
              <a:rPr lang="en-US"/>
              <a:t>Institute of Computer Science, Polish Academy of Sciences Linguistic Engineering Group zil.ipipan.waw.pl</a:t>
            </a:r>
          </a:p>
        </p:txBody>
      </p:sp>
      <p:sp>
        <p:nvSpPr>
          <p:cNvPr id="6" name="Slide Number Placeholder 5">
            <a:extLst>
              <a:ext uri="{FF2B5EF4-FFF2-40B4-BE49-F238E27FC236}">
                <a16:creationId xmlns:a16="http://schemas.microsoft.com/office/drawing/2014/main" id="{17A27545-697A-4E1C-8D18-22FD3C74D700}"/>
              </a:ext>
            </a:extLst>
          </p:cNvPr>
          <p:cNvSpPr>
            <a:spLocks noGrp="1"/>
          </p:cNvSpPr>
          <p:nvPr>
            <p:ph type="sldNum" sz="quarter" idx="12"/>
          </p:nvPr>
        </p:nvSpPr>
        <p:spPr/>
        <p:txBody>
          <a:bodyPr/>
          <a:lstStyle/>
          <a:p>
            <a:fld id="{B13AB3AB-1A8E-4F62-B070-76416F5CF628}" type="slidenum">
              <a:rPr lang="en-US" smtClean="0"/>
              <a:t>‹#›</a:t>
            </a:fld>
            <a:endParaRPr lang="en-US"/>
          </a:p>
        </p:txBody>
      </p:sp>
    </p:spTree>
    <p:extLst>
      <p:ext uri="{BB962C8B-B14F-4D97-AF65-F5344CB8AC3E}">
        <p14:creationId xmlns:p14="http://schemas.microsoft.com/office/powerpoint/2010/main" val="1884979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BD24F9-030C-4415-BA00-8E8D4E5A51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B8648B-CE11-4D22-8468-585C4837EB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1BE99-AB55-4CBC-8901-DAC8F169F9EC}"/>
              </a:ext>
            </a:extLst>
          </p:cNvPr>
          <p:cNvSpPr>
            <a:spLocks noGrp="1"/>
          </p:cNvSpPr>
          <p:nvPr>
            <p:ph type="dt" sz="half" idx="10"/>
          </p:nvPr>
        </p:nvSpPr>
        <p:spPr/>
        <p:txBody>
          <a:bodyPr/>
          <a:lstStyle/>
          <a:p>
            <a:fld id="{1D3DD608-7951-49C7-AD05-BE6E91BD294F}" type="datetime1">
              <a:rPr lang="en-US" smtClean="0"/>
              <a:t>12-Jan-20</a:t>
            </a:fld>
            <a:endParaRPr lang="en-US"/>
          </a:p>
        </p:txBody>
      </p:sp>
      <p:sp>
        <p:nvSpPr>
          <p:cNvPr id="5" name="Footer Placeholder 4">
            <a:extLst>
              <a:ext uri="{FF2B5EF4-FFF2-40B4-BE49-F238E27FC236}">
                <a16:creationId xmlns:a16="http://schemas.microsoft.com/office/drawing/2014/main" id="{4C3EF248-9DD7-49C7-B9D1-1CEFE41C2413}"/>
              </a:ext>
            </a:extLst>
          </p:cNvPr>
          <p:cNvSpPr>
            <a:spLocks noGrp="1"/>
          </p:cNvSpPr>
          <p:nvPr>
            <p:ph type="ftr" sz="quarter" idx="11"/>
          </p:nvPr>
        </p:nvSpPr>
        <p:spPr/>
        <p:txBody>
          <a:bodyPr/>
          <a:lstStyle/>
          <a:p>
            <a:r>
              <a:rPr lang="en-US"/>
              <a:t>Institute of Computer Science, Polish Academy of Sciences Linguistic Engineering Group zil.ipipan.waw.pl</a:t>
            </a:r>
          </a:p>
        </p:txBody>
      </p:sp>
      <p:sp>
        <p:nvSpPr>
          <p:cNvPr id="6" name="Slide Number Placeholder 5">
            <a:extLst>
              <a:ext uri="{FF2B5EF4-FFF2-40B4-BE49-F238E27FC236}">
                <a16:creationId xmlns:a16="http://schemas.microsoft.com/office/drawing/2014/main" id="{13181F52-363C-4144-BE3E-83FA56491D32}"/>
              </a:ext>
            </a:extLst>
          </p:cNvPr>
          <p:cNvSpPr>
            <a:spLocks noGrp="1"/>
          </p:cNvSpPr>
          <p:nvPr>
            <p:ph type="sldNum" sz="quarter" idx="12"/>
          </p:nvPr>
        </p:nvSpPr>
        <p:spPr/>
        <p:txBody>
          <a:bodyPr/>
          <a:lstStyle/>
          <a:p>
            <a:fld id="{B13AB3AB-1A8E-4F62-B070-76416F5CF628}" type="slidenum">
              <a:rPr lang="en-US" smtClean="0"/>
              <a:t>‹#›</a:t>
            </a:fld>
            <a:endParaRPr lang="en-US"/>
          </a:p>
        </p:txBody>
      </p:sp>
    </p:spTree>
    <p:extLst>
      <p:ext uri="{BB962C8B-B14F-4D97-AF65-F5344CB8AC3E}">
        <p14:creationId xmlns:p14="http://schemas.microsoft.com/office/powerpoint/2010/main" val="2909456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18EE8-94D6-4D67-8ACD-6BDC6BEBBF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8C0650-EA61-4531-A4FA-EA3CE8B993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2FBD18-240B-41B3-AEE2-6AFB24D5C39D}"/>
              </a:ext>
            </a:extLst>
          </p:cNvPr>
          <p:cNvSpPr>
            <a:spLocks noGrp="1"/>
          </p:cNvSpPr>
          <p:nvPr>
            <p:ph type="dt" sz="half" idx="10"/>
          </p:nvPr>
        </p:nvSpPr>
        <p:spPr/>
        <p:txBody>
          <a:bodyPr/>
          <a:lstStyle/>
          <a:p>
            <a:fld id="{73081137-BD09-4166-83C6-E42A89DA496C}" type="datetime1">
              <a:rPr lang="en-US" smtClean="0"/>
              <a:t>12-Jan-20</a:t>
            </a:fld>
            <a:endParaRPr lang="en-US"/>
          </a:p>
        </p:txBody>
      </p:sp>
      <p:sp>
        <p:nvSpPr>
          <p:cNvPr id="5" name="Footer Placeholder 4">
            <a:extLst>
              <a:ext uri="{FF2B5EF4-FFF2-40B4-BE49-F238E27FC236}">
                <a16:creationId xmlns:a16="http://schemas.microsoft.com/office/drawing/2014/main" id="{B39333E4-12DA-4ECF-89FF-55E9125F2D91}"/>
              </a:ext>
            </a:extLst>
          </p:cNvPr>
          <p:cNvSpPr>
            <a:spLocks noGrp="1"/>
          </p:cNvSpPr>
          <p:nvPr>
            <p:ph type="ftr" sz="quarter" idx="11"/>
          </p:nvPr>
        </p:nvSpPr>
        <p:spPr/>
        <p:txBody>
          <a:bodyPr/>
          <a:lstStyle/>
          <a:p>
            <a:r>
              <a:rPr lang="en-US"/>
              <a:t>Institute of Computer Science, Polish Academy of Sciences Linguistic Engineering Group zil.ipipan.waw.pl</a:t>
            </a:r>
          </a:p>
        </p:txBody>
      </p:sp>
      <p:sp>
        <p:nvSpPr>
          <p:cNvPr id="6" name="Slide Number Placeholder 5">
            <a:extLst>
              <a:ext uri="{FF2B5EF4-FFF2-40B4-BE49-F238E27FC236}">
                <a16:creationId xmlns:a16="http://schemas.microsoft.com/office/drawing/2014/main" id="{EE35D977-9BBE-4E83-AD5E-AC051FDBF5E7}"/>
              </a:ext>
            </a:extLst>
          </p:cNvPr>
          <p:cNvSpPr>
            <a:spLocks noGrp="1"/>
          </p:cNvSpPr>
          <p:nvPr>
            <p:ph type="sldNum" sz="quarter" idx="12"/>
          </p:nvPr>
        </p:nvSpPr>
        <p:spPr/>
        <p:txBody>
          <a:bodyPr/>
          <a:lstStyle/>
          <a:p>
            <a:fld id="{B13AB3AB-1A8E-4F62-B070-76416F5CF628}" type="slidenum">
              <a:rPr lang="en-US" smtClean="0"/>
              <a:t>‹#›</a:t>
            </a:fld>
            <a:endParaRPr lang="en-US"/>
          </a:p>
        </p:txBody>
      </p:sp>
    </p:spTree>
    <p:extLst>
      <p:ext uri="{BB962C8B-B14F-4D97-AF65-F5344CB8AC3E}">
        <p14:creationId xmlns:p14="http://schemas.microsoft.com/office/powerpoint/2010/main" val="1835818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81548-5B20-440A-BEFB-F3589EC6A3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F2C218-4621-46A3-ABC0-9984ECF126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2ECF21-E766-4B18-96D8-07BCB1978217}"/>
              </a:ext>
            </a:extLst>
          </p:cNvPr>
          <p:cNvSpPr>
            <a:spLocks noGrp="1"/>
          </p:cNvSpPr>
          <p:nvPr>
            <p:ph type="dt" sz="half" idx="10"/>
          </p:nvPr>
        </p:nvSpPr>
        <p:spPr/>
        <p:txBody>
          <a:bodyPr/>
          <a:lstStyle/>
          <a:p>
            <a:fld id="{AB152678-869F-4DCB-9E09-A5D08F9C205B}" type="datetime1">
              <a:rPr lang="en-US" smtClean="0"/>
              <a:t>12-Jan-20</a:t>
            </a:fld>
            <a:endParaRPr lang="en-US"/>
          </a:p>
        </p:txBody>
      </p:sp>
      <p:sp>
        <p:nvSpPr>
          <p:cNvPr id="5" name="Footer Placeholder 4">
            <a:extLst>
              <a:ext uri="{FF2B5EF4-FFF2-40B4-BE49-F238E27FC236}">
                <a16:creationId xmlns:a16="http://schemas.microsoft.com/office/drawing/2014/main" id="{1AE83475-2D7D-4198-84CC-174B6C0213E4}"/>
              </a:ext>
            </a:extLst>
          </p:cNvPr>
          <p:cNvSpPr>
            <a:spLocks noGrp="1"/>
          </p:cNvSpPr>
          <p:nvPr>
            <p:ph type="ftr" sz="quarter" idx="11"/>
          </p:nvPr>
        </p:nvSpPr>
        <p:spPr/>
        <p:txBody>
          <a:bodyPr/>
          <a:lstStyle/>
          <a:p>
            <a:r>
              <a:rPr lang="en-US"/>
              <a:t>Institute of Computer Science, Polish Academy of Sciences Linguistic Engineering Group zil.ipipan.waw.pl</a:t>
            </a:r>
          </a:p>
        </p:txBody>
      </p:sp>
      <p:sp>
        <p:nvSpPr>
          <p:cNvPr id="6" name="Slide Number Placeholder 5">
            <a:extLst>
              <a:ext uri="{FF2B5EF4-FFF2-40B4-BE49-F238E27FC236}">
                <a16:creationId xmlns:a16="http://schemas.microsoft.com/office/drawing/2014/main" id="{734AC47B-546A-4641-B44E-1E64FE7493AA}"/>
              </a:ext>
            </a:extLst>
          </p:cNvPr>
          <p:cNvSpPr>
            <a:spLocks noGrp="1"/>
          </p:cNvSpPr>
          <p:nvPr>
            <p:ph type="sldNum" sz="quarter" idx="12"/>
          </p:nvPr>
        </p:nvSpPr>
        <p:spPr/>
        <p:txBody>
          <a:bodyPr/>
          <a:lstStyle/>
          <a:p>
            <a:fld id="{B13AB3AB-1A8E-4F62-B070-76416F5CF628}" type="slidenum">
              <a:rPr lang="en-US" smtClean="0"/>
              <a:t>‹#›</a:t>
            </a:fld>
            <a:endParaRPr lang="en-US"/>
          </a:p>
        </p:txBody>
      </p:sp>
    </p:spTree>
    <p:extLst>
      <p:ext uri="{BB962C8B-B14F-4D97-AF65-F5344CB8AC3E}">
        <p14:creationId xmlns:p14="http://schemas.microsoft.com/office/powerpoint/2010/main" val="1473291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14DE1-5F56-4301-BBD5-7633473244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1A1338-3D7C-49D8-A7B2-6D2812018A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357CC4-6932-4EF0-991B-CC9320975B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7CD83C-9BDA-4598-B195-83514B35D6C1}"/>
              </a:ext>
            </a:extLst>
          </p:cNvPr>
          <p:cNvSpPr>
            <a:spLocks noGrp="1"/>
          </p:cNvSpPr>
          <p:nvPr>
            <p:ph type="dt" sz="half" idx="10"/>
          </p:nvPr>
        </p:nvSpPr>
        <p:spPr/>
        <p:txBody>
          <a:bodyPr/>
          <a:lstStyle/>
          <a:p>
            <a:fld id="{3FB240F8-8D0A-4101-A1FF-677F28369726}" type="datetime1">
              <a:rPr lang="en-US" smtClean="0"/>
              <a:t>12-Jan-20</a:t>
            </a:fld>
            <a:endParaRPr lang="en-US"/>
          </a:p>
        </p:txBody>
      </p:sp>
      <p:sp>
        <p:nvSpPr>
          <p:cNvPr id="6" name="Footer Placeholder 5">
            <a:extLst>
              <a:ext uri="{FF2B5EF4-FFF2-40B4-BE49-F238E27FC236}">
                <a16:creationId xmlns:a16="http://schemas.microsoft.com/office/drawing/2014/main" id="{4ACE0E66-B425-46AA-830B-9B05EBE12BC3}"/>
              </a:ext>
            </a:extLst>
          </p:cNvPr>
          <p:cNvSpPr>
            <a:spLocks noGrp="1"/>
          </p:cNvSpPr>
          <p:nvPr>
            <p:ph type="ftr" sz="quarter" idx="11"/>
          </p:nvPr>
        </p:nvSpPr>
        <p:spPr/>
        <p:txBody>
          <a:bodyPr/>
          <a:lstStyle/>
          <a:p>
            <a:r>
              <a:rPr lang="en-US"/>
              <a:t>Institute of Computer Science, Polish Academy of Sciences Linguistic Engineering Group zil.ipipan.waw.pl</a:t>
            </a:r>
          </a:p>
        </p:txBody>
      </p:sp>
      <p:sp>
        <p:nvSpPr>
          <p:cNvPr id="7" name="Slide Number Placeholder 6">
            <a:extLst>
              <a:ext uri="{FF2B5EF4-FFF2-40B4-BE49-F238E27FC236}">
                <a16:creationId xmlns:a16="http://schemas.microsoft.com/office/drawing/2014/main" id="{1B00F578-552A-450D-ADE3-EB1648AAEEB1}"/>
              </a:ext>
            </a:extLst>
          </p:cNvPr>
          <p:cNvSpPr>
            <a:spLocks noGrp="1"/>
          </p:cNvSpPr>
          <p:nvPr>
            <p:ph type="sldNum" sz="quarter" idx="12"/>
          </p:nvPr>
        </p:nvSpPr>
        <p:spPr/>
        <p:txBody>
          <a:bodyPr/>
          <a:lstStyle/>
          <a:p>
            <a:fld id="{B13AB3AB-1A8E-4F62-B070-76416F5CF628}" type="slidenum">
              <a:rPr lang="en-US" smtClean="0"/>
              <a:t>‹#›</a:t>
            </a:fld>
            <a:endParaRPr lang="en-US"/>
          </a:p>
        </p:txBody>
      </p:sp>
    </p:spTree>
    <p:extLst>
      <p:ext uri="{BB962C8B-B14F-4D97-AF65-F5344CB8AC3E}">
        <p14:creationId xmlns:p14="http://schemas.microsoft.com/office/powerpoint/2010/main" val="159678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4E84E-3F90-48A8-AF30-D44990EDFE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DD529A-248A-49AE-96A5-BEB6D29A44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617798-FB2A-4349-A181-A52C336275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67A5CD-1ABD-430A-8AE7-7D5CDE4979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8A434A-ECAA-4240-BB9C-4C9409C99A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649421-84FA-4175-B181-8DB4FDD424F4}"/>
              </a:ext>
            </a:extLst>
          </p:cNvPr>
          <p:cNvSpPr>
            <a:spLocks noGrp="1"/>
          </p:cNvSpPr>
          <p:nvPr>
            <p:ph type="dt" sz="half" idx="10"/>
          </p:nvPr>
        </p:nvSpPr>
        <p:spPr/>
        <p:txBody>
          <a:bodyPr/>
          <a:lstStyle/>
          <a:p>
            <a:fld id="{B1F9EEC0-7BF8-48AE-8692-ADBA38036B44}" type="datetime1">
              <a:rPr lang="en-US" smtClean="0"/>
              <a:t>12-Jan-20</a:t>
            </a:fld>
            <a:endParaRPr lang="en-US"/>
          </a:p>
        </p:txBody>
      </p:sp>
      <p:sp>
        <p:nvSpPr>
          <p:cNvPr id="8" name="Footer Placeholder 7">
            <a:extLst>
              <a:ext uri="{FF2B5EF4-FFF2-40B4-BE49-F238E27FC236}">
                <a16:creationId xmlns:a16="http://schemas.microsoft.com/office/drawing/2014/main" id="{E9151108-B7F6-47E7-AB52-B39BAE46B629}"/>
              </a:ext>
            </a:extLst>
          </p:cNvPr>
          <p:cNvSpPr>
            <a:spLocks noGrp="1"/>
          </p:cNvSpPr>
          <p:nvPr>
            <p:ph type="ftr" sz="quarter" idx="11"/>
          </p:nvPr>
        </p:nvSpPr>
        <p:spPr/>
        <p:txBody>
          <a:bodyPr/>
          <a:lstStyle/>
          <a:p>
            <a:r>
              <a:rPr lang="en-US"/>
              <a:t>Institute of Computer Science, Polish Academy of Sciences Linguistic Engineering Group zil.ipipan.waw.pl</a:t>
            </a:r>
          </a:p>
        </p:txBody>
      </p:sp>
      <p:sp>
        <p:nvSpPr>
          <p:cNvPr id="9" name="Slide Number Placeholder 8">
            <a:extLst>
              <a:ext uri="{FF2B5EF4-FFF2-40B4-BE49-F238E27FC236}">
                <a16:creationId xmlns:a16="http://schemas.microsoft.com/office/drawing/2014/main" id="{84DC4174-3226-4DDA-9D00-ABB795A3F0CE}"/>
              </a:ext>
            </a:extLst>
          </p:cNvPr>
          <p:cNvSpPr>
            <a:spLocks noGrp="1"/>
          </p:cNvSpPr>
          <p:nvPr>
            <p:ph type="sldNum" sz="quarter" idx="12"/>
          </p:nvPr>
        </p:nvSpPr>
        <p:spPr/>
        <p:txBody>
          <a:bodyPr/>
          <a:lstStyle/>
          <a:p>
            <a:fld id="{B13AB3AB-1A8E-4F62-B070-76416F5CF628}" type="slidenum">
              <a:rPr lang="en-US" smtClean="0"/>
              <a:t>‹#›</a:t>
            </a:fld>
            <a:endParaRPr lang="en-US"/>
          </a:p>
        </p:txBody>
      </p:sp>
    </p:spTree>
    <p:extLst>
      <p:ext uri="{BB962C8B-B14F-4D97-AF65-F5344CB8AC3E}">
        <p14:creationId xmlns:p14="http://schemas.microsoft.com/office/powerpoint/2010/main" val="47240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41F7-C9B9-4608-B4C9-993399DFC3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5AF8DF-F7DF-43D8-A791-A25B031E1EF5}"/>
              </a:ext>
            </a:extLst>
          </p:cNvPr>
          <p:cNvSpPr>
            <a:spLocks noGrp="1"/>
          </p:cNvSpPr>
          <p:nvPr>
            <p:ph type="dt" sz="half" idx="10"/>
          </p:nvPr>
        </p:nvSpPr>
        <p:spPr/>
        <p:txBody>
          <a:bodyPr/>
          <a:lstStyle/>
          <a:p>
            <a:fld id="{93C6F42D-4C20-4D0C-AD2B-EC58F0F72B29}" type="datetime1">
              <a:rPr lang="en-US" smtClean="0"/>
              <a:t>12-Jan-20</a:t>
            </a:fld>
            <a:endParaRPr lang="en-US"/>
          </a:p>
        </p:txBody>
      </p:sp>
      <p:sp>
        <p:nvSpPr>
          <p:cNvPr id="4" name="Footer Placeholder 3">
            <a:extLst>
              <a:ext uri="{FF2B5EF4-FFF2-40B4-BE49-F238E27FC236}">
                <a16:creationId xmlns:a16="http://schemas.microsoft.com/office/drawing/2014/main" id="{21D4568B-5308-4E17-BC4D-041B1BCDB6CF}"/>
              </a:ext>
            </a:extLst>
          </p:cNvPr>
          <p:cNvSpPr>
            <a:spLocks noGrp="1"/>
          </p:cNvSpPr>
          <p:nvPr>
            <p:ph type="ftr" sz="quarter" idx="11"/>
          </p:nvPr>
        </p:nvSpPr>
        <p:spPr/>
        <p:txBody>
          <a:bodyPr/>
          <a:lstStyle/>
          <a:p>
            <a:r>
              <a:rPr lang="en-US"/>
              <a:t>Institute of Computer Science, Polish Academy of Sciences Linguistic Engineering Group zil.ipipan.waw.pl</a:t>
            </a:r>
          </a:p>
        </p:txBody>
      </p:sp>
      <p:sp>
        <p:nvSpPr>
          <p:cNvPr id="5" name="Slide Number Placeholder 4">
            <a:extLst>
              <a:ext uri="{FF2B5EF4-FFF2-40B4-BE49-F238E27FC236}">
                <a16:creationId xmlns:a16="http://schemas.microsoft.com/office/drawing/2014/main" id="{5E5FFC82-AF17-48CE-AFCD-787FEEBCFA3B}"/>
              </a:ext>
            </a:extLst>
          </p:cNvPr>
          <p:cNvSpPr>
            <a:spLocks noGrp="1"/>
          </p:cNvSpPr>
          <p:nvPr>
            <p:ph type="sldNum" sz="quarter" idx="12"/>
          </p:nvPr>
        </p:nvSpPr>
        <p:spPr/>
        <p:txBody>
          <a:bodyPr/>
          <a:lstStyle/>
          <a:p>
            <a:fld id="{B13AB3AB-1A8E-4F62-B070-76416F5CF628}" type="slidenum">
              <a:rPr lang="en-US" smtClean="0"/>
              <a:t>‹#›</a:t>
            </a:fld>
            <a:endParaRPr lang="en-US"/>
          </a:p>
        </p:txBody>
      </p:sp>
    </p:spTree>
    <p:extLst>
      <p:ext uri="{BB962C8B-B14F-4D97-AF65-F5344CB8AC3E}">
        <p14:creationId xmlns:p14="http://schemas.microsoft.com/office/powerpoint/2010/main" val="3301208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BA8C98-E5E7-4237-B4A5-2DB9881AE77B}"/>
              </a:ext>
            </a:extLst>
          </p:cNvPr>
          <p:cNvSpPr>
            <a:spLocks noGrp="1"/>
          </p:cNvSpPr>
          <p:nvPr>
            <p:ph type="dt" sz="half" idx="10"/>
          </p:nvPr>
        </p:nvSpPr>
        <p:spPr/>
        <p:txBody>
          <a:bodyPr/>
          <a:lstStyle/>
          <a:p>
            <a:fld id="{D6EA1F43-997F-4BCF-AFAD-F250A7C6E18B}" type="datetime1">
              <a:rPr lang="en-US" smtClean="0"/>
              <a:t>12-Jan-20</a:t>
            </a:fld>
            <a:endParaRPr lang="en-US"/>
          </a:p>
        </p:txBody>
      </p:sp>
      <p:sp>
        <p:nvSpPr>
          <p:cNvPr id="3" name="Footer Placeholder 2">
            <a:extLst>
              <a:ext uri="{FF2B5EF4-FFF2-40B4-BE49-F238E27FC236}">
                <a16:creationId xmlns:a16="http://schemas.microsoft.com/office/drawing/2014/main" id="{A2784C4E-8AFB-435A-9CF2-185551566D81}"/>
              </a:ext>
            </a:extLst>
          </p:cNvPr>
          <p:cNvSpPr>
            <a:spLocks noGrp="1"/>
          </p:cNvSpPr>
          <p:nvPr>
            <p:ph type="ftr" sz="quarter" idx="11"/>
          </p:nvPr>
        </p:nvSpPr>
        <p:spPr/>
        <p:txBody>
          <a:bodyPr/>
          <a:lstStyle/>
          <a:p>
            <a:r>
              <a:rPr lang="en-US"/>
              <a:t>Institute of Computer Science, Polish Academy of Sciences Linguistic Engineering Group zil.ipipan.waw.pl</a:t>
            </a:r>
          </a:p>
        </p:txBody>
      </p:sp>
      <p:sp>
        <p:nvSpPr>
          <p:cNvPr id="4" name="Slide Number Placeholder 3">
            <a:extLst>
              <a:ext uri="{FF2B5EF4-FFF2-40B4-BE49-F238E27FC236}">
                <a16:creationId xmlns:a16="http://schemas.microsoft.com/office/drawing/2014/main" id="{A2441FE5-8882-4C76-A0A2-D9E5FF81561D}"/>
              </a:ext>
            </a:extLst>
          </p:cNvPr>
          <p:cNvSpPr>
            <a:spLocks noGrp="1"/>
          </p:cNvSpPr>
          <p:nvPr>
            <p:ph type="sldNum" sz="quarter" idx="12"/>
          </p:nvPr>
        </p:nvSpPr>
        <p:spPr/>
        <p:txBody>
          <a:bodyPr/>
          <a:lstStyle/>
          <a:p>
            <a:fld id="{B13AB3AB-1A8E-4F62-B070-76416F5CF628}" type="slidenum">
              <a:rPr lang="en-US" smtClean="0"/>
              <a:t>‹#›</a:t>
            </a:fld>
            <a:endParaRPr lang="en-US"/>
          </a:p>
        </p:txBody>
      </p:sp>
    </p:spTree>
    <p:extLst>
      <p:ext uri="{BB962C8B-B14F-4D97-AF65-F5344CB8AC3E}">
        <p14:creationId xmlns:p14="http://schemas.microsoft.com/office/powerpoint/2010/main" val="3823324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7BAE6-18CC-4C38-B8D2-25A2249568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D16D3A-6D02-43D0-8578-1229607EAA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DB2F80-2B3A-455F-8058-A5F412815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A137C6-5192-4C1B-A1B7-9D77268B8FF5}"/>
              </a:ext>
            </a:extLst>
          </p:cNvPr>
          <p:cNvSpPr>
            <a:spLocks noGrp="1"/>
          </p:cNvSpPr>
          <p:nvPr>
            <p:ph type="dt" sz="half" idx="10"/>
          </p:nvPr>
        </p:nvSpPr>
        <p:spPr/>
        <p:txBody>
          <a:bodyPr/>
          <a:lstStyle/>
          <a:p>
            <a:fld id="{B62EABB5-1D48-4576-9519-A294689D5C0B}" type="datetime1">
              <a:rPr lang="en-US" smtClean="0"/>
              <a:t>12-Jan-20</a:t>
            </a:fld>
            <a:endParaRPr lang="en-US"/>
          </a:p>
        </p:txBody>
      </p:sp>
      <p:sp>
        <p:nvSpPr>
          <p:cNvPr id="6" name="Footer Placeholder 5">
            <a:extLst>
              <a:ext uri="{FF2B5EF4-FFF2-40B4-BE49-F238E27FC236}">
                <a16:creationId xmlns:a16="http://schemas.microsoft.com/office/drawing/2014/main" id="{DCD21C5E-7DF1-43C5-BB9F-92F05B6F1687}"/>
              </a:ext>
            </a:extLst>
          </p:cNvPr>
          <p:cNvSpPr>
            <a:spLocks noGrp="1"/>
          </p:cNvSpPr>
          <p:nvPr>
            <p:ph type="ftr" sz="quarter" idx="11"/>
          </p:nvPr>
        </p:nvSpPr>
        <p:spPr/>
        <p:txBody>
          <a:bodyPr/>
          <a:lstStyle/>
          <a:p>
            <a:r>
              <a:rPr lang="en-US"/>
              <a:t>Institute of Computer Science, Polish Academy of Sciences Linguistic Engineering Group zil.ipipan.waw.pl</a:t>
            </a:r>
          </a:p>
        </p:txBody>
      </p:sp>
      <p:sp>
        <p:nvSpPr>
          <p:cNvPr id="7" name="Slide Number Placeholder 6">
            <a:extLst>
              <a:ext uri="{FF2B5EF4-FFF2-40B4-BE49-F238E27FC236}">
                <a16:creationId xmlns:a16="http://schemas.microsoft.com/office/drawing/2014/main" id="{8E93CBEB-7E40-41F5-949B-6A315E8EF47C}"/>
              </a:ext>
            </a:extLst>
          </p:cNvPr>
          <p:cNvSpPr>
            <a:spLocks noGrp="1"/>
          </p:cNvSpPr>
          <p:nvPr>
            <p:ph type="sldNum" sz="quarter" idx="12"/>
          </p:nvPr>
        </p:nvSpPr>
        <p:spPr/>
        <p:txBody>
          <a:bodyPr/>
          <a:lstStyle/>
          <a:p>
            <a:fld id="{B13AB3AB-1A8E-4F62-B070-76416F5CF628}" type="slidenum">
              <a:rPr lang="en-US" smtClean="0"/>
              <a:t>‹#›</a:t>
            </a:fld>
            <a:endParaRPr lang="en-US"/>
          </a:p>
        </p:txBody>
      </p:sp>
    </p:spTree>
    <p:extLst>
      <p:ext uri="{BB962C8B-B14F-4D97-AF65-F5344CB8AC3E}">
        <p14:creationId xmlns:p14="http://schemas.microsoft.com/office/powerpoint/2010/main" val="3408114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F2CE6-6E56-4CB1-B9CC-A9D1B353AF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A7DDD6-49BC-498E-8CEF-498F6EED90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A39B9F-38A1-404A-A6EF-2C88520FF8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DF1271-7437-4CF3-A527-368089772C40}"/>
              </a:ext>
            </a:extLst>
          </p:cNvPr>
          <p:cNvSpPr>
            <a:spLocks noGrp="1"/>
          </p:cNvSpPr>
          <p:nvPr>
            <p:ph type="dt" sz="half" idx="10"/>
          </p:nvPr>
        </p:nvSpPr>
        <p:spPr/>
        <p:txBody>
          <a:bodyPr/>
          <a:lstStyle/>
          <a:p>
            <a:fld id="{D1574609-B631-469A-9AB4-99B0BC95FD0A}" type="datetime1">
              <a:rPr lang="en-US" smtClean="0"/>
              <a:t>12-Jan-20</a:t>
            </a:fld>
            <a:endParaRPr lang="en-US"/>
          </a:p>
        </p:txBody>
      </p:sp>
      <p:sp>
        <p:nvSpPr>
          <p:cNvPr id="6" name="Footer Placeholder 5">
            <a:extLst>
              <a:ext uri="{FF2B5EF4-FFF2-40B4-BE49-F238E27FC236}">
                <a16:creationId xmlns:a16="http://schemas.microsoft.com/office/drawing/2014/main" id="{9BC9DAD8-2022-4992-96B5-225858524800}"/>
              </a:ext>
            </a:extLst>
          </p:cNvPr>
          <p:cNvSpPr>
            <a:spLocks noGrp="1"/>
          </p:cNvSpPr>
          <p:nvPr>
            <p:ph type="ftr" sz="quarter" idx="11"/>
          </p:nvPr>
        </p:nvSpPr>
        <p:spPr/>
        <p:txBody>
          <a:bodyPr/>
          <a:lstStyle/>
          <a:p>
            <a:r>
              <a:rPr lang="en-US"/>
              <a:t>Institute of Computer Science, Polish Academy of Sciences Linguistic Engineering Group zil.ipipan.waw.pl</a:t>
            </a:r>
          </a:p>
        </p:txBody>
      </p:sp>
      <p:sp>
        <p:nvSpPr>
          <p:cNvPr id="7" name="Slide Number Placeholder 6">
            <a:extLst>
              <a:ext uri="{FF2B5EF4-FFF2-40B4-BE49-F238E27FC236}">
                <a16:creationId xmlns:a16="http://schemas.microsoft.com/office/drawing/2014/main" id="{876C1945-9E00-4816-9B4F-64CF7C10133C}"/>
              </a:ext>
            </a:extLst>
          </p:cNvPr>
          <p:cNvSpPr>
            <a:spLocks noGrp="1"/>
          </p:cNvSpPr>
          <p:nvPr>
            <p:ph type="sldNum" sz="quarter" idx="12"/>
          </p:nvPr>
        </p:nvSpPr>
        <p:spPr/>
        <p:txBody>
          <a:bodyPr/>
          <a:lstStyle/>
          <a:p>
            <a:fld id="{B13AB3AB-1A8E-4F62-B070-76416F5CF628}" type="slidenum">
              <a:rPr lang="en-US" smtClean="0"/>
              <a:t>‹#›</a:t>
            </a:fld>
            <a:endParaRPr lang="en-US"/>
          </a:p>
        </p:txBody>
      </p:sp>
    </p:spTree>
    <p:extLst>
      <p:ext uri="{BB962C8B-B14F-4D97-AF65-F5344CB8AC3E}">
        <p14:creationId xmlns:p14="http://schemas.microsoft.com/office/powerpoint/2010/main" val="2508662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0906F1-C3DE-403B-A0A0-10B64C05D8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EF473B-E5B7-4F2B-A670-E10801E999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511977-68A4-4419-860C-899F25ACBB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EB5B7B-08CC-4CC7-8E70-277E6D36CE1F}" type="datetime1">
              <a:rPr lang="en-US" smtClean="0"/>
              <a:t>12-Jan-20</a:t>
            </a:fld>
            <a:endParaRPr lang="en-US"/>
          </a:p>
        </p:txBody>
      </p:sp>
      <p:sp>
        <p:nvSpPr>
          <p:cNvPr id="5" name="Footer Placeholder 4">
            <a:extLst>
              <a:ext uri="{FF2B5EF4-FFF2-40B4-BE49-F238E27FC236}">
                <a16:creationId xmlns:a16="http://schemas.microsoft.com/office/drawing/2014/main" id="{EA649361-8F02-4A3B-BA72-0A20CB7C55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Institute of Computer Science, Polish Academy of Sciences Linguistic Engineering Group zil.ipipan.waw.pl</a:t>
            </a:r>
          </a:p>
        </p:txBody>
      </p:sp>
      <p:sp>
        <p:nvSpPr>
          <p:cNvPr id="6" name="Slide Number Placeholder 5">
            <a:extLst>
              <a:ext uri="{FF2B5EF4-FFF2-40B4-BE49-F238E27FC236}">
                <a16:creationId xmlns:a16="http://schemas.microsoft.com/office/drawing/2014/main" id="{43B7D953-43AE-428A-9D29-E308CD98FD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3AB3AB-1A8E-4F62-B070-76416F5CF628}" type="slidenum">
              <a:rPr lang="en-US" smtClean="0"/>
              <a:t>‹#›</a:t>
            </a:fld>
            <a:endParaRPr lang="en-US"/>
          </a:p>
        </p:txBody>
      </p:sp>
    </p:spTree>
    <p:extLst>
      <p:ext uri="{BB962C8B-B14F-4D97-AF65-F5344CB8AC3E}">
        <p14:creationId xmlns:p14="http://schemas.microsoft.com/office/powerpoint/2010/main" val="1183096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zil.ipipan.waw.pl/SpacyP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github.com/ipipan/spacy-pl"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universaldependencies.org/conll18/evaluation.html"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3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hyperlink" Target="https://pepy.tech/project/spac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clip.ipipan.waw.pl/LR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F1E3C-BEF5-472A-8DEA-E74486844A5F}"/>
              </a:ext>
            </a:extLst>
          </p:cNvPr>
          <p:cNvSpPr>
            <a:spLocks noGrp="1"/>
          </p:cNvSpPr>
          <p:nvPr>
            <p:ph type="ctrTitle"/>
          </p:nvPr>
        </p:nvSpPr>
        <p:spPr>
          <a:xfrm>
            <a:off x="1524000" y="1514249"/>
            <a:ext cx="9144000" cy="2387600"/>
          </a:xfrm>
        </p:spPr>
        <p:txBody>
          <a:bodyPr>
            <a:noAutofit/>
          </a:bodyPr>
          <a:lstStyle/>
          <a:p>
            <a:pPr>
              <a:lnSpc>
                <a:spcPct val="150000"/>
              </a:lnSpc>
              <a:defRPr/>
            </a:pPr>
            <a:r>
              <a:rPr lang="pl-PL" sz="4800" b="1" dirty="0"/>
              <a:t>Integracja narzędzi do przetwarzania języka polskiego we frameworku</a:t>
            </a:r>
            <a:r>
              <a:rPr lang="en-US" altLang="en-US" sz="4800" dirty="0">
                <a:latin typeface="Lato" panose="020F0502020204030203" pitchFamily="34" charset="-18"/>
                <a:ea typeface="Arial" charset="0"/>
              </a:rPr>
              <a:t> </a:t>
            </a:r>
            <a:r>
              <a:rPr lang="pl-PL" altLang="en-US" sz="4800" b="1" dirty="0">
                <a:solidFill>
                  <a:schemeClr val="accent5">
                    <a:lumMod val="75000"/>
                  </a:schemeClr>
                </a:solidFill>
                <a:latin typeface="Lato" panose="020F0502020204030203" pitchFamily="34" charset="-18"/>
                <a:ea typeface="Arial" charset="0"/>
              </a:rPr>
              <a:t>s</a:t>
            </a:r>
            <a:r>
              <a:rPr lang="en-US" altLang="en-US" sz="4800" b="1" dirty="0">
                <a:solidFill>
                  <a:schemeClr val="accent5">
                    <a:lumMod val="75000"/>
                  </a:schemeClr>
                </a:solidFill>
                <a:latin typeface="Lato" panose="020F0502020204030203" pitchFamily="34" charset="-18"/>
                <a:ea typeface="Arial" charset="0"/>
              </a:rPr>
              <a:t>pa</a:t>
            </a:r>
            <a:r>
              <a:rPr lang="pl-PL" altLang="en-US" sz="4800" b="1" dirty="0">
                <a:solidFill>
                  <a:schemeClr val="accent5">
                    <a:lumMod val="75000"/>
                  </a:schemeClr>
                </a:solidFill>
                <a:latin typeface="Lato" panose="020F0502020204030203" pitchFamily="34" charset="-18"/>
                <a:ea typeface="Arial" charset="0"/>
              </a:rPr>
              <a:t>C</a:t>
            </a:r>
            <a:r>
              <a:rPr lang="en-US" altLang="en-US" sz="4800" b="1" dirty="0">
                <a:solidFill>
                  <a:schemeClr val="accent5">
                    <a:lumMod val="75000"/>
                  </a:schemeClr>
                </a:solidFill>
                <a:latin typeface="Lato" panose="020F0502020204030203" pitchFamily="34" charset="-18"/>
                <a:ea typeface="Arial" charset="0"/>
              </a:rPr>
              <a:t>y</a:t>
            </a:r>
            <a:endParaRPr lang="en-US" sz="4800" dirty="0">
              <a:solidFill>
                <a:schemeClr val="accent5">
                  <a:lumMod val="75000"/>
                </a:schemeClr>
              </a:solidFill>
            </a:endParaRPr>
          </a:p>
        </p:txBody>
      </p:sp>
      <p:sp>
        <p:nvSpPr>
          <p:cNvPr id="3" name="Subtitle 2">
            <a:extLst>
              <a:ext uri="{FF2B5EF4-FFF2-40B4-BE49-F238E27FC236}">
                <a16:creationId xmlns:a16="http://schemas.microsoft.com/office/drawing/2014/main" id="{F7242F40-03FC-4238-90BF-B57C8C0A3231}"/>
              </a:ext>
            </a:extLst>
          </p:cNvPr>
          <p:cNvSpPr>
            <a:spLocks noGrp="1"/>
          </p:cNvSpPr>
          <p:nvPr>
            <p:ph type="subTitle" idx="1"/>
          </p:nvPr>
        </p:nvSpPr>
        <p:spPr>
          <a:xfrm>
            <a:off x="1524000" y="4079875"/>
            <a:ext cx="9144000" cy="1655762"/>
          </a:xfrm>
        </p:spPr>
        <p:txBody>
          <a:bodyPr/>
          <a:lstStyle/>
          <a:p>
            <a:r>
              <a:rPr lang="pl-PL" altLang="en-US" dirty="0">
                <a:latin typeface="Lato" panose="020F0502020204030203" pitchFamily="34" charset="-18"/>
                <a:ea typeface="Arial" charset="0"/>
              </a:rPr>
              <a:t>Ryszard Tuora, Łukasz Kobyliński</a:t>
            </a:r>
          </a:p>
          <a:p>
            <a:r>
              <a:rPr lang="pl-PL" dirty="0">
                <a:latin typeface="Lato" panose="020F0502020204030203" pitchFamily="34" charset="-18"/>
              </a:rPr>
              <a:t>IPI PAN</a:t>
            </a:r>
          </a:p>
          <a:p>
            <a:r>
              <a:rPr lang="pl-PL" dirty="0">
                <a:latin typeface="Lato" panose="020F0502020204030203" pitchFamily="34" charset="-18"/>
              </a:rPr>
              <a:t>Warszawa, 13 stycznia 2020</a:t>
            </a:r>
          </a:p>
        </p:txBody>
      </p:sp>
      <p:sp>
        <p:nvSpPr>
          <p:cNvPr id="5" name="Footer Placeholder 4">
            <a:extLst>
              <a:ext uri="{FF2B5EF4-FFF2-40B4-BE49-F238E27FC236}">
                <a16:creationId xmlns:a16="http://schemas.microsoft.com/office/drawing/2014/main" id="{84CA5837-DB51-4958-81F6-07501837FA33}"/>
              </a:ext>
            </a:extLst>
          </p:cNvPr>
          <p:cNvSpPr>
            <a:spLocks noGrp="1"/>
          </p:cNvSpPr>
          <p:nvPr>
            <p:ph type="ftr" sz="quarter" idx="11"/>
          </p:nvPr>
        </p:nvSpPr>
        <p:spPr>
          <a:xfrm>
            <a:off x="0" y="6492875"/>
            <a:ext cx="12192000" cy="365125"/>
          </a:xfrm>
          <a:solidFill>
            <a:schemeClr val="accent1"/>
          </a:solidFill>
        </p:spPr>
        <p:txBody>
          <a:bodyPr/>
          <a:lstStyle/>
          <a:p>
            <a:r>
              <a:rPr lang="en-US" sz="1600" dirty="0">
                <a:solidFill>
                  <a:schemeClr val="bg1"/>
                </a:solidFill>
              </a:rPr>
              <a:t>Institute of Computer Science, Polish Academy of Sciences</a:t>
            </a:r>
            <a:r>
              <a:rPr lang="pl-PL" sz="1600" dirty="0">
                <a:solidFill>
                  <a:schemeClr val="bg1"/>
                </a:solidFill>
              </a:rPr>
              <a:t>	</a:t>
            </a:r>
            <a:r>
              <a:rPr lang="en-US" sz="1600" dirty="0">
                <a:solidFill>
                  <a:schemeClr val="bg1"/>
                </a:solidFill>
              </a:rPr>
              <a:t> Linguistic Engineering Group </a:t>
            </a:r>
            <a:r>
              <a:rPr lang="pl-PL" sz="1600" dirty="0">
                <a:solidFill>
                  <a:schemeClr val="bg1"/>
                </a:solidFill>
              </a:rPr>
              <a:t>	</a:t>
            </a:r>
            <a:r>
              <a:rPr lang="en-US" sz="1600" dirty="0">
                <a:solidFill>
                  <a:schemeClr val="bg1"/>
                </a:solidFill>
              </a:rPr>
              <a:t>zil.ipipan.waw.pl</a:t>
            </a:r>
          </a:p>
        </p:txBody>
      </p:sp>
    </p:spTree>
    <p:extLst>
      <p:ext uri="{BB962C8B-B14F-4D97-AF65-F5344CB8AC3E}">
        <p14:creationId xmlns:p14="http://schemas.microsoft.com/office/powerpoint/2010/main" val="3652987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BE229-1AFF-45E0-A3CA-43EB6DBC64F0}"/>
              </a:ext>
            </a:extLst>
          </p:cNvPr>
          <p:cNvSpPr>
            <a:spLocks noGrp="1"/>
          </p:cNvSpPr>
          <p:nvPr>
            <p:ph type="title"/>
          </p:nvPr>
        </p:nvSpPr>
        <p:spPr>
          <a:xfrm>
            <a:off x="838200" y="365125"/>
            <a:ext cx="10515600" cy="1325563"/>
          </a:xfrm>
        </p:spPr>
        <p:txBody>
          <a:bodyPr/>
          <a:lstStyle/>
          <a:p>
            <a:r>
              <a:rPr lang="pl-PL" dirty="0"/>
              <a:t>2 wersje </a:t>
            </a:r>
            <a:r>
              <a:rPr lang="pl-PL" b="1" dirty="0">
                <a:solidFill>
                  <a:schemeClr val="accent5">
                    <a:lumMod val="75000"/>
                  </a:schemeClr>
                </a:solidFill>
              </a:rPr>
              <a:t>spaCy</a:t>
            </a:r>
            <a:r>
              <a:rPr lang="pl-PL" dirty="0"/>
              <a:t>-PL</a:t>
            </a:r>
            <a:endParaRPr lang="en-US" dirty="0"/>
          </a:p>
        </p:txBody>
      </p:sp>
      <p:sp>
        <p:nvSpPr>
          <p:cNvPr id="11" name="Footer Placeholder 4">
            <a:extLst>
              <a:ext uri="{FF2B5EF4-FFF2-40B4-BE49-F238E27FC236}">
                <a16:creationId xmlns:a16="http://schemas.microsoft.com/office/drawing/2014/main" id="{7651059C-77BF-4D4D-B1ED-B328F206521C}"/>
              </a:ext>
            </a:extLst>
          </p:cNvPr>
          <p:cNvSpPr>
            <a:spLocks noGrp="1"/>
          </p:cNvSpPr>
          <p:nvPr>
            <p:ph type="ftr" sz="quarter" idx="11"/>
          </p:nvPr>
        </p:nvSpPr>
        <p:spPr>
          <a:xfrm>
            <a:off x="0" y="6492875"/>
            <a:ext cx="12192000" cy="365125"/>
          </a:xfrm>
          <a:solidFill>
            <a:schemeClr val="accent1"/>
          </a:solidFill>
        </p:spPr>
        <p:txBody>
          <a:bodyPr/>
          <a:lstStyle/>
          <a:p>
            <a:r>
              <a:rPr lang="en-US" sz="1600" dirty="0">
                <a:solidFill>
                  <a:schemeClr val="bg1"/>
                </a:solidFill>
              </a:rPr>
              <a:t>Institute of Computer Science, Polish Academy of Sciences</a:t>
            </a:r>
            <a:r>
              <a:rPr lang="pl-PL" sz="1600" dirty="0">
                <a:solidFill>
                  <a:schemeClr val="bg1"/>
                </a:solidFill>
              </a:rPr>
              <a:t>	</a:t>
            </a:r>
            <a:r>
              <a:rPr lang="en-US" sz="1600" dirty="0">
                <a:solidFill>
                  <a:schemeClr val="bg1"/>
                </a:solidFill>
              </a:rPr>
              <a:t> Linguistic Engineering Group </a:t>
            </a:r>
            <a:r>
              <a:rPr lang="pl-PL" sz="1600" dirty="0">
                <a:solidFill>
                  <a:schemeClr val="bg1"/>
                </a:solidFill>
              </a:rPr>
              <a:t>	</a:t>
            </a:r>
            <a:r>
              <a:rPr lang="en-US" sz="1600" dirty="0">
                <a:solidFill>
                  <a:schemeClr val="bg1"/>
                </a:solidFill>
              </a:rPr>
              <a:t>zil.ipipan.waw.pl</a:t>
            </a:r>
          </a:p>
        </p:txBody>
      </p:sp>
      <p:graphicFrame>
        <p:nvGraphicFramePr>
          <p:cNvPr id="6" name="Table 6">
            <a:extLst>
              <a:ext uri="{FF2B5EF4-FFF2-40B4-BE49-F238E27FC236}">
                <a16:creationId xmlns:a16="http://schemas.microsoft.com/office/drawing/2014/main" id="{9B50A234-4AAB-48CB-82E2-BD6220A223F8}"/>
              </a:ext>
            </a:extLst>
          </p:cNvPr>
          <p:cNvGraphicFramePr>
            <a:graphicFrameLocks noGrp="1"/>
          </p:cNvGraphicFramePr>
          <p:nvPr>
            <p:ph idx="1"/>
            <p:extLst>
              <p:ext uri="{D42A27DB-BD31-4B8C-83A1-F6EECF244321}">
                <p14:modId xmlns:p14="http://schemas.microsoft.com/office/powerpoint/2010/main" val="412627084"/>
              </p:ext>
            </p:extLst>
          </p:nvPr>
        </p:nvGraphicFramePr>
        <p:xfrm>
          <a:off x="2063930" y="1825624"/>
          <a:ext cx="8186060" cy="3791405"/>
        </p:xfrm>
        <a:graphic>
          <a:graphicData uri="http://schemas.openxmlformats.org/drawingml/2006/table">
            <a:tbl>
              <a:tblPr firstRow="1" bandRow="1">
                <a:tableStyleId>{3B4B98B0-60AC-42C2-AFA5-B58CD77FA1E5}</a:tableStyleId>
              </a:tblPr>
              <a:tblGrid>
                <a:gridCol w="4093030">
                  <a:extLst>
                    <a:ext uri="{9D8B030D-6E8A-4147-A177-3AD203B41FA5}">
                      <a16:colId xmlns:a16="http://schemas.microsoft.com/office/drawing/2014/main" val="2395704649"/>
                    </a:ext>
                  </a:extLst>
                </a:gridCol>
                <a:gridCol w="4093030">
                  <a:extLst>
                    <a:ext uri="{9D8B030D-6E8A-4147-A177-3AD203B41FA5}">
                      <a16:colId xmlns:a16="http://schemas.microsoft.com/office/drawing/2014/main" val="2617419220"/>
                    </a:ext>
                  </a:extLst>
                </a:gridCol>
              </a:tblGrid>
              <a:tr h="758281">
                <a:tc>
                  <a:txBody>
                    <a:bodyPr/>
                    <a:lstStyle/>
                    <a:p>
                      <a:pPr algn="ctr"/>
                      <a:r>
                        <a:rPr lang="pl-PL" dirty="0"/>
                        <a:t>Natywna</a:t>
                      </a:r>
                      <a:endParaRPr lang="en-US" dirty="0"/>
                    </a:p>
                  </a:txBody>
                  <a:tcPr anchor="ctr"/>
                </a:tc>
                <a:tc>
                  <a:txBody>
                    <a:bodyPr/>
                    <a:lstStyle/>
                    <a:p>
                      <a:pPr algn="ctr"/>
                      <a:r>
                        <a:rPr lang="pl-PL" dirty="0"/>
                        <a:t>„morfeuszowa”</a:t>
                      </a:r>
                      <a:endParaRPr lang="en-US" dirty="0"/>
                    </a:p>
                  </a:txBody>
                  <a:tcPr anchor="ctr"/>
                </a:tc>
                <a:extLst>
                  <a:ext uri="{0D108BD9-81ED-4DB2-BD59-A6C34878D82A}">
                    <a16:rowId xmlns:a16="http://schemas.microsoft.com/office/drawing/2014/main" val="3885859905"/>
                  </a:ext>
                </a:extLst>
              </a:tr>
              <a:tr h="758281">
                <a:tc>
                  <a:txBody>
                    <a:bodyPr/>
                    <a:lstStyle/>
                    <a:p>
                      <a:pPr marL="285750" indent="-285750" algn="ctr">
                        <a:buFontTx/>
                        <a:buChar char="-"/>
                      </a:pPr>
                      <a:r>
                        <a:rPr lang="pl-PL" dirty="0"/>
                        <a:t>Szybsza</a:t>
                      </a:r>
                      <a:endParaRPr lang="en-US" dirty="0"/>
                    </a:p>
                  </a:txBody>
                  <a:tcPr anchor="ctr"/>
                </a:tc>
                <a:tc>
                  <a:txBody>
                    <a:bodyPr/>
                    <a:lstStyle/>
                    <a:p>
                      <a:pPr marL="285750" indent="-285750" algn="ctr">
                        <a:buFontTx/>
                        <a:buChar char="-"/>
                      </a:pPr>
                      <a:r>
                        <a:rPr lang="pl-PL" dirty="0"/>
                        <a:t>Dokładniejsza</a:t>
                      </a:r>
                      <a:endParaRPr lang="en-US" dirty="0"/>
                    </a:p>
                  </a:txBody>
                  <a:tcPr anchor="ctr"/>
                </a:tc>
                <a:extLst>
                  <a:ext uri="{0D108BD9-81ED-4DB2-BD59-A6C34878D82A}">
                    <a16:rowId xmlns:a16="http://schemas.microsoft.com/office/drawing/2014/main" val="1100815112"/>
                  </a:ext>
                </a:extLst>
              </a:tr>
              <a:tr h="758281">
                <a:tc>
                  <a:txBody>
                    <a:bodyPr/>
                    <a:lstStyle/>
                    <a:p>
                      <a:pPr marL="285750" indent="-285750" algn="ctr">
                        <a:buFontTx/>
                        <a:buChar char="-"/>
                      </a:pPr>
                      <a:r>
                        <a:rPr lang="pl-PL" dirty="0"/>
                        <a:t>Samodzielna</a:t>
                      </a:r>
                      <a:endParaRPr lang="en-US" dirty="0"/>
                    </a:p>
                  </a:txBody>
                  <a:tcPr anchor="ctr"/>
                </a:tc>
                <a:tc>
                  <a:txBody>
                    <a:bodyPr/>
                    <a:lstStyle/>
                    <a:p>
                      <a:pPr algn="ctr"/>
                      <a:r>
                        <a:rPr lang="pl-PL" dirty="0"/>
                        <a:t>- Wymaga instalacji Morfeusza i kilku modułów</a:t>
                      </a:r>
                      <a:endParaRPr lang="en-US" dirty="0"/>
                    </a:p>
                  </a:txBody>
                  <a:tcPr anchor="ctr"/>
                </a:tc>
                <a:extLst>
                  <a:ext uri="{0D108BD9-81ED-4DB2-BD59-A6C34878D82A}">
                    <a16:rowId xmlns:a16="http://schemas.microsoft.com/office/drawing/2014/main" val="2185140252"/>
                  </a:ext>
                </a:extLst>
              </a:tr>
              <a:tr h="758281">
                <a:tc>
                  <a:txBody>
                    <a:bodyPr/>
                    <a:lstStyle/>
                    <a:p>
                      <a:pPr algn="ctr"/>
                      <a:r>
                        <a:rPr lang="pl-PL" dirty="0"/>
                        <a:t>- Tylko tagi POS</a:t>
                      </a:r>
                      <a:endParaRPr lang="en-US" dirty="0"/>
                    </a:p>
                  </a:txBody>
                  <a:tcPr anchor="ctr"/>
                </a:tc>
                <a:tc>
                  <a:txBody>
                    <a:bodyPr/>
                    <a:lstStyle/>
                    <a:p>
                      <a:pPr algn="ctr"/>
                      <a:r>
                        <a:rPr lang="pl-PL" dirty="0"/>
                        <a:t>- Pełna informacja morfosyntaktyczna</a:t>
                      </a:r>
                    </a:p>
                    <a:p>
                      <a:pPr algn="ctr"/>
                      <a:endParaRPr lang="en-US" dirty="0"/>
                    </a:p>
                  </a:txBody>
                  <a:tcPr anchor="ctr"/>
                </a:tc>
                <a:extLst>
                  <a:ext uri="{0D108BD9-81ED-4DB2-BD59-A6C34878D82A}">
                    <a16:rowId xmlns:a16="http://schemas.microsoft.com/office/drawing/2014/main" val="2676688991"/>
                  </a:ext>
                </a:extLst>
              </a:tr>
              <a:tr h="758281">
                <a:tc>
                  <a:txBody>
                    <a:bodyPr/>
                    <a:lstStyle/>
                    <a:p>
                      <a:pPr algn="ctr"/>
                      <a:r>
                        <a:rPr lang="pl-PL" dirty="0"/>
                        <a:t>-</a:t>
                      </a:r>
                      <a:endParaRPr lang="en-US" dirty="0"/>
                    </a:p>
                  </a:txBody>
                  <a:tcPr anchor="ctr"/>
                </a:tc>
                <a:tc>
                  <a:txBody>
                    <a:bodyPr/>
                    <a:lstStyle/>
                    <a:p>
                      <a:pPr algn="ctr"/>
                      <a:r>
                        <a:rPr lang="pl-PL" dirty="0"/>
                        <a:t>- Segmentacja aglutynantów</a:t>
                      </a:r>
                      <a:endParaRPr lang="en-US" dirty="0"/>
                    </a:p>
                  </a:txBody>
                  <a:tcPr anchor="ctr"/>
                </a:tc>
                <a:extLst>
                  <a:ext uri="{0D108BD9-81ED-4DB2-BD59-A6C34878D82A}">
                    <a16:rowId xmlns:a16="http://schemas.microsoft.com/office/drawing/2014/main" val="3242912720"/>
                  </a:ext>
                </a:extLst>
              </a:tr>
            </a:tbl>
          </a:graphicData>
        </a:graphic>
      </p:graphicFrame>
    </p:spTree>
    <p:extLst>
      <p:ext uri="{BB962C8B-B14F-4D97-AF65-F5344CB8AC3E}">
        <p14:creationId xmlns:p14="http://schemas.microsoft.com/office/powerpoint/2010/main" val="3794077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ADB098CD-3BAA-4E18-927A-3F9B46042AAB}"/>
              </a:ext>
            </a:extLst>
          </p:cNvPr>
          <p:cNvSpPr>
            <a:spLocks noGrp="1"/>
          </p:cNvSpPr>
          <p:nvPr>
            <p:ph type="ftr" sz="quarter" idx="11"/>
          </p:nvPr>
        </p:nvSpPr>
        <p:spPr>
          <a:xfrm>
            <a:off x="0" y="6492875"/>
            <a:ext cx="12192000" cy="365125"/>
          </a:xfrm>
          <a:solidFill>
            <a:schemeClr val="accent1"/>
          </a:solidFill>
        </p:spPr>
        <p:txBody>
          <a:bodyPr/>
          <a:lstStyle/>
          <a:p>
            <a:r>
              <a:rPr lang="en-US" sz="1600" dirty="0">
                <a:solidFill>
                  <a:schemeClr val="bg1"/>
                </a:solidFill>
              </a:rPr>
              <a:t>Institute of Computer Science, Polish Academy of Sciences</a:t>
            </a:r>
            <a:r>
              <a:rPr lang="pl-PL" sz="1600" dirty="0">
                <a:solidFill>
                  <a:schemeClr val="bg1"/>
                </a:solidFill>
              </a:rPr>
              <a:t>	</a:t>
            </a:r>
            <a:r>
              <a:rPr lang="en-US" sz="1600" dirty="0">
                <a:solidFill>
                  <a:schemeClr val="bg1"/>
                </a:solidFill>
              </a:rPr>
              <a:t> Linguistic Engineering Group </a:t>
            </a:r>
            <a:r>
              <a:rPr lang="pl-PL" sz="1600" dirty="0">
                <a:solidFill>
                  <a:schemeClr val="bg1"/>
                </a:solidFill>
              </a:rPr>
              <a:t>	</a:t>
            </a:r>
            <a:r>
              <a:rPr lang="en-US" sz="1600" dirty="0">
                <a:solidFill>
                  <a:schemeClr val="bg1"/>
                </a:solidFill>
              </a:rPr>
              <a:t>zil.ipipan.waw.pl</a:t>
            </a:r>
          </a:p>
        </p:txBody>
      </p:sp>
      <p:sp>
        <p:nvSpPr>
          <p:cNvPr id="5" name="Content Placeholder 4">
            <a:extLst>
              <a:ext uri="{FF2B5EF4-FFF2-40B4-BE49-F238E27FC236}">
                <a16:creationId xmlns:a16="http://schemas.microsoft.com/office/drawing/2014/main" id="{407549BB-2793-49A8-89F5-5B94F1D11664}"/>
              </a:ext>
            </a:extLst>
          </p:cNvPr>
          <p:cNvSpPr>
            <a:spLocks noGrp="1"/>
          </p:cNvSpPr>
          <p:nvPr>
            <p:ph idx="1"/>
          </p:nvPr>
        </p:nvSpPr>
        <p:spPr>
          <a:xfrm>
            <a:off x="838200" y="2922315"/>
            <a:ext cx="10515600" cy="1013369"/>
          </a:xfrm>
        </p:spPr>
        <p:txBody>
          <a:bodyPr/>
          <a:lstStyle/>
          <a:p>
            <a:pPr marL="0" indent="0" algn="ctr">
              <a:buNone/>
            </a:pPr>
            <a:r>
              <a:rPr lang="pl-PL" sz="6000" dirty="0"/>
              <a:t>Wersja natywna</a:t>
            </a:r>
            <a:endParaRPr lang="en-US" dirty="0"/>
          </a:p>
        </p:txBody>
      </p:sp>
    </p:spTree>
    <p:extLst>
      <p:ext uri="{BB962C8B-B14F-4D97-AF65-F5344CB8AC3E}">
        <p14:creationId xmlns:p14="http://schemas.microsoft.com/office/powerpoint/2010/main" val="4203893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B7EB0-6E46-43C3-B6FF-2C8FD6E8623B}"/>
              </a:ext>
            </a:extLst>
          </p:cNvPr>
          <p:cNvSpPr>
            <a:spLocks noGrp="1"/>
          </p:cNvSpPr>
          <p:nvPr>
            <p:ph type="title"/>
          </p:nvPr>
        </p:nvSpPr>
        <p:spPr/>
        <p:txBody>
          <a:bodyPr/>
          <a:lstStyle/>
          <a:p>
            <a:r>
              <a:rPr lang="pl-PL" b="1" dirty="0">
                <a:solidFill>
                  <a:schemeClr val="accent5">
                    <a:lumMod val="75000"/>
                  </a:schemeClr>
                </a:solidFill>
              </a:rPr>
              <a:t>spaCy</a:t>
            </a:r>
            <a:r>
              <a:rPr lang="pl-PL" dirty="0"/>
              <a:t> – wersja natywna</a:t>
            </a:r>
            <a:endParaRPr lang="en-US" dirty="0"/>
          </a:p>
        </p:txBody>
      </p:sp>
      <p:sp>
        <p:nvSpPr>
          <p:cNvPr id="3" name="Content Placeholder 2">
            <a:extLst>
              <a:ext uri="{FF2B5EF4-FFF2-40B4-BE49-F238E27FC236}">
                <a16:creationId xmlns:a16="http://schemas.microsoft.com/office/drawing/2014/main" id="{AA6A20A8-05BA-4A25-8C15-26C08563DA2B}"/>
              </a:ext>
            </a:extLst>
          </p:cNvPr>
          <p:cNvSpPr>
            <a:spLocks noGrp="1"/>
          </p:cNvSpPr>
          <p:nvPr>
            <p:ph idx="1"/>
          </p:nvPr>
        </p:nvSpPr>
        <p:spPr/>
        <p:txBody>
          <a:bodyPr>
            <a:normAutofit/>
          </a:bodyPr>
          <a:lstStyle/>
          <a:p>
            <a:r>
              <a:rPr lang="pl-PL" dirty="0"/>
              <a:t>Embeddingi KGR10, 100 wymiarów obcięte do 250 tys. najczęściej pojawiających się słów.</a:t>
            </a:r>
          </a:p>
          <a:p>
            <a:r>
              <a:rPr lang="pl-PL" dirty="0"/>
              <a:t>Natywny tokenizator oparty na domyślnych regułach</a:t>
            </a:r>
          </a:p>
          <a:p>
            <a:r>
              <a:rPr lang="pl-PL" dirty="0"/>
              <a:t>Natywny tagger</a:t>
            </a:r>
          </a:p>
          <a:p>
            <a:r>
              <a:rPr lang="pl-PL" dirty="0"/>
              <a:t>Przygotowany przez nas, słownikowy lematyzator</a:t>
            </a:r>
          </a:p>
          <a:p>
            <a:r>
              <a:rPr lang="pl-PL" dirty="0"/>
              <a:t>Natywny parser</a:t>
            </a:r>
          </a:p>
          <a:p>
            <a:r>
              <a:rPr lang="pl-PL" dirty="0"/>
              <a:t>Natywny komponent NER</a:t>
            </a:r>
          </a:p>
          <a:p>
            <a:r>
              <a:rPr lang="pl-PL" dirty="0"/>
              <a:t>166 MB po spakowaniu</a:t>
            </a:r>
          </a:p>
        </p:txBody>
      </p:sp>
      <p:sp>
        <p:nvSpPr>
          <p:cNvPr id="7" name="Footer Placeholder 4">
            <a:extLst>
              <a:ext uri="{FF2B5EF4-FFF2-40B4-BE49-F238E27FC236}">
                <a16:creationId xmlns:a16="http://schemas.microsoft.com/office/drawing/2014/main" id="{ADB098CD-3BAA-4E18-927A-3F9B46042AAB}"/>
              </a:ext>
            </a:extLst>
          </p:cNvPr>
          <p:cNvSpPr>
            <a:spLocks noGrp="1"/>
          </p:cNvSpPr>
          <p:nvPr>
            <p:ph type="ftr" sz="quarter" idx="11"/>
          </p:nvPr>
        </p:nvSpPr>
        <p:spPr>
          <a:xfrm>
            <a:off x="0" y="6492875"/>
            <a:ext cx="12192000" cy="365125"/>
          </a:xfrm>
          <a:solidFill>
            <a:schemeClr val="accent1"/>
          </a:solidFill>
        </p:spPr>
        <p:txBody>
          <a:bodyPr/>
          <a:lstStyle/>
          <a:p>
            <a:r>
              <a:rPr lang="en-US" sz="1600" dirty="0">
                <a:solidFill>
                  <a:schemeClr val="bg1"/>
                </a:solidFill>
              </a:rPr>
              <a:t>Institute of Computer Science, Polish Academy of Sciences</a:t>
            </a:r>
            <a:r>
              <a:rPr lang="pl-PL" sz="1600" dirty="0">
                <a:solidFill>
                  <a:schemeClr val="bg1"/>
                </a:solidFill>
              </a:rPr>
              <a:t>	</a:t>
            </a:r>
            <a:r>
              <a:rPr lang="en-US" sz="1600" dirty="0">
                <a:solidFill>
                  <a:schemeClr val="bg1"/>
                </a:solidFill>
              </a:rPr>
              <a:t> Linguistic Engineering Group </a:t>
            </a:r>
            <a:r>
              <a:rPr lang="pl-PL" sz="1600" dirty="0">
                <a:solidFill>
                  <a:schemeClr val="bg1"/>
                </a:solidFill>
              </a:rPr>
              <a:t>	</a:t>
            </a:r>
            <a:r>
              <a:rPr lang="en-US" sz="1600" dirty="0">
                <a:solidFill>
                  <a:schemeClr val="bg1"/>
                </a:solidFill>
              </a:rPr>
              <a:t>zil.ipipan.waw.pl</a:t>
            </a:r>
          </a:p>
        </p:txBody>
      </p:sp>
    </p:spTree>
    <p:extLst>
      <p:ext uri="{BB962C8B-B14F-4D97-AF65-F5344CB8AC3E}">
        <p14:creationId xmlns:p14="http://schemas.microsoft.com/office/powerpoint/2010/main" val="2551878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B7EB0-6E46-43C3-B6FF-2C8FD6E8623B}"/>
              </a:ext>
            </a:extLst>
          </p:cNvPr>
          <p:cNvSpPr>
            <a:spLocks noGrp="1"/>
          </p:cNvSpPr>
          <p:nvPr>
            <p:ph type="title"/>
          </p:nvPr>
        </p:nvSpPr>
        <p:spPr/>
        <p:txBody>
          <a:bodyPr/>
          <a:lstStyle/>
          <a:p>
            <a:r>
              <a:rPr lang="pl-PL" b="1" dirty="0">
                <a:solidFill>
                  <a:schemeClr val="accent5">
                    <a:lumMod val="75000"/>
                  </a:schemeClr>
                </a:solidFill>
              </a:rPr>
              <a:t>spaCy</a:t>
            </a:r>
            <a:r>
              <a:rPr lang="pl-PL" dirty="0"/>
              <a:t> – Architektura</a:t>
            </a:r>
            <a:endParaRPr lang="en-US" dirty="0"/>
          </a:p>
        </p:txBody>
      </p:sp>
      <p:sp>
        <p:nvSpPr>
          <p:cNvPr id="3" name="Content Placeholder 2">
            <a:extLst>
              <a:ext uri="{FF2B5EF4-FFF2-40B4-BE49-F238E27FC236}">
                <a16:creationId xmlns:a16="http://schemas.microsoft.com/office/drawing/2014/main" id="{AA6A20A8-05BA-4A25-8C15-26C08563DA2B}"/>
              </a:ext>
            </a:extLst>
          </p:cNvPr>
          <p:cNvSpPr>
            <a:spLocks noGrp="1"/>
          </p:cNvSpPr>
          <p:nvPr>
            <p:ph idx="1"/>
          </p:nvPr>
        </p:nvSpPr>
        <p:spPr/>
        <p:txBody>
          <a:bodyPr>
            <a:normAutofit/>
          </a:bodyPr>
          <a:lstStyle/>
          <a:p>
            <a:pPr marL="0" indent="0">
              <a:buNone/>
            </a:pPr>
            <a:r>
              <a:rPr lang="pl-PL" dirty="0"/>
              <a:t>W komponentach natywnych, </a:t>
            </a:r>
            <a:r>
              <a:rPr lang="pl-PL" dirty="0">
                <a:solidFill>
                  <a:schemeClr val="accent5">
                    <a:lumMod val="75000"/>
                  </a:schemeClr>
                </a:solidFill>
              </a:rPr>
              <a:t>spaCy </a:t>
            </a:r>
            <a:r>
              <a:rPr lang="pl-PL" dirty="0"/>
              <a:t>wykorzystuje dynamiczną reprezentację wektorową tokenów.</a:t>
            </a:r>
          </a:p>
          <a:p>
            <a:pPr marL="0" indent="0">
              <a:buNone/>
            </a:pPr>
            <a:endParaRPr lang="pl-PL" dirty="0"/>
          </a:p>
          <a:p>
            <a:pPr marL="0" indent="0">
              <a:buNone/>
            </a:pPr>
            <a:r>
              <a:rPr lang="pl-PL" dirty="0"/>
              <a:t>W budowaniu tej reprezentacji bierze pod uwagę zarówno embeddingi, jak i np. suffiksy, oraz kształt napisu. Konstruuje ją osobna sieć konwolucyjna.</a:t>
            </a:r>
          </a:p>
          <a:p>
            <a:pPr marL="0" indent="0">
              <a:buNone/>
            </a:pPr>
            <a:endParaRPr lang="pl-PL" dirty="0"/>
          </a:p>
          <a:p>
            <a:pPr marL="0" indent="0">
              <a:buNone/>
            </a:pPr>
            <a:r>
              <a:rPr lang="pl-PL" dirty="0"/>
              <a:t>Reprezentacja jest potem wykorzystywana w neuronowym klasyfikatorze.</a:t>
            </a:r>
          </a:p>
        </p:txBody>
      </p:sp>
      <p:sp>
        <p:nvSpPr>
          <p:cNvPr id="7" name="Footer Placeholder 4">
            <a:extLst>
              <a:ext uri="{FF2B5EF4-FFF2-40B4-BE49-F238E27FC236}">
                <a16:creationId xmlns:a16="http://schemas.microsoft.com/office/drawing/2014/main" id="{ADB098CD-3BAA-4E18-927A-3F9B46042AAB}"/>
              </a:ext>
            </a:extLst>
          </p:cNvPr>
          <p:cNvSpPr>
            <a:spLocks noGrp="1"/>
          </p:cNvSpPr>
          <p:nvPr>
            <p:ph type="ftr" sz="quarter" idx="11"/>
          </p:nvPr>
        </p:nvSpPr>
        <p:spPr>
          <a:xfrm>
            <a:off x="0" y="6492875"/>
            <a:ext cx="12192000" cy="365125"/>
          </a:xfrm>
          <a:solidFill>
            <a:schemeClr val="accent1"/>
          </a:solidFill>
        </p:spPr>
        <p:txBody>
          <a:bodyPr/>
          <a:lstStyle/>
          <a:p>
            <a:r>
              <a:rPr lang="en-US" sz="1600" dirty="0">
                <a:solidFill>
                  <a:schemeClr val="bg1"/>
                </a:solidFill>
              </a:rPr>
              <a:t>Institute of Computer Science, Polish Academy of Sciences</a:t>
            </a:r>
            <a:r>
              <a:rPr lang="pl-PL" sz="1600" dirty="0">
                <a:solidFill>
                  <a:schemeClr val="bg1"/>
                </a:solidFill>
              </a:rPr>
              <a:t>	</a:t>
            </a:r>
            <a:r>
              <a:rPr lang="en-US" sz="1600" dirty="0">
                <a:solidFill>
                  <a:schemeClr val="bg1"/>
                </a:solidFill>
              </a:rPr>
              <a:t> Linguistic Engineering Group </a:t>
            </a:r>
            <a:r>
              <a:rPr lang="pl-PL" sz="1600" dirty="0">
                <a:solidFill>
                  <a:schemeClr val="bg1"/>
                </a:solidFill>
              </a:rPr>
              <a:t>	</a:t>
            </a:r>
            <a:r>
              <a:rPr lang="en-US" sz="1600" dirty="0">
                <a:solidFill>
                  <a:schemeClr val="bg1"/>
                </a:solidFill>
              </a:rPr>
              <a:t>zil.ipipan.waw.pl</a:t>
            </a:r>
          </a:p>
        </p:txBody>
      </p:sp>
    </p:spTree>
    <p:extLst>
      <p:ext uri="{BB962C8B-B14F-4D97-AF65-F5344CB8AC3E}">
        <p14:creationId xmlns:p14="http://schemas.microsoft.com/office/powerpoint/2010/main" val="477192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B7EB0-6E46-43C3-B6FF-2C8FD6E8623B}"/>
              </a:ext>
            </a:extLst>
          </p:cNvPr>
          <p:cNvSpPr>
            <a:spLocks noGrp="1"/>
          </p:cNvSpPr>
          <p:nvPr>
            <p:ph type="title"/>
          </p:nvPr>
        </p:nvSpPr>
        <p:spPr/>
        <p:txBody>
          <a:bodyPr/>
          <a:lstStyle/>
          <a:p>
            <a:r>
              <a:rPr lang="pl-PL" b="1" dirty="0">
                <a:solidFill>
                  <a:schemeClr val="accent5">
                    <a:lumMod val="75000"/>
                  </a:schemeClr>
                </a:solidFill>
              </a:rPr>
              <a:t>spaCy</a:t>
            </a:r>
            <a:r>
              <a:rPr lang="pl-PL" dirty="0"/>
              <a:t>  - Tagger</a:t>
            </a:r>
            <a:endParaRPr lang="en-US" dirty="0"/>
          </a:p>
        </p:txBody>
      </p:sp>
      <p:sp>
        <p:nvSpPr>
          <p:cNvPr id="3" name="Content Placeholder 2">
            <a:extLst>
              <a:ext uri="{FF2B5EF4-FFF2-40B4-BE49-F238E27FC236}">
                <a16:creationId xmlns:a16="http://schemas.microsoft.com/office/drawing/2014/main" id="{AA6A20A8-05BA-4A25-8C15-26C08563DA2B}"/>
              </a:ext>
            </a:extLst>
          </p:cNvPr>
          <p:cNvSpPr>
            <a:spLocks noGrp="1"/>
          </p:cNvSpPr>
          <p:nvPr>
            <p:ph idx="1"/>
          </p:nvPr>
        </p:nvSpPr>
        <p:spPr>
          <a:xfrm>
            <a:off x="838199" y="1825625"/>
            <a:ext cx="5129981" cy="4351338"/>
          </a:xfrm>
        </p:spPr>
        <p:txBody>
          <a:bodyPr>
            <a:normAutofit/>
          </a:bodyPr>
          <a:lstStyle/>
          <a:p>
            <a:r>
              <a:rPr lang="pl-PL" dirty="0"/>
              <a:t>Wytrenowany na NKJP + Korpusie frekwencyjnym z lat 60tych.</a:t>
            </a:r>
          </a:p>
          <a:p>
            <a:r>
              <a:rPr lang="pl-PL" dirty="0"/>
              <a:t>Korzysta z tagsetu NKJP</a:t>
            </a:r>
          </a:p>
          <a:p>
            <a:r>
              <a:rPr lang="pl-PL" dirty="0"/>
              <a:t>Rzutuje także (w prosty sposób) wyniki na tagset UD.</a:t>
            </a:r>
          </a:p>
          <a:p>
            <a:r>
              <a:rPr lang="pl-PL" dirty="0">
                <a:solidFill>
                  <a:srgbClr val="FF0000"/>
                </a:solidFill>
              </a:rPr>
              <a:t>Nie wykonuje pełnej analizy morfosyntaktycznej</a:t>
            </a:r>
          </a:p>
        </p:txBody>
      </p:sp>
      <p:sp>
        <p:nvSpPr>
          <p:cNvPr id="7" name="Footer Placeholder 4">
            <a:extLst>
              <a:ext uri="{FF2B5EF4-FFF2-40B4-BE49-F238E27FC236}">
                <a16:creationId xmlns:a16="http://schemas.microsoft.com/office/drawing/2014/main" id="{ADB098CD-3BAA-4E18-927A-3F9B46042AAB}"/>
              </a:ext>
            </a:extLst>
          </p:cNvPr>
          <p:cNvSpPr>
            <a:spLocks noGrp="1"/>
          </p:cNvSpPr>
          <p:nvPr>
            <p:ph type="ftr" sz="quarter" idx="11"/>
          </p:nvPr>
        </p:nvSpPr>
        <p:spPr>
          <a:xfrm>
            <a:off x="0" y="6492875"/>
            <a:ext cx="12192000" cy="365125"/>
          </a:xfrm>
          <a:solidFill>
            <a:schemeClr val="accent1"/>
          </a:solidFill>
        </p:spPr>
        <p:txBody>
          <a:bodyPr/>
          <a:lstStyle/>
          <a:p>
            <a:r>
              <a:rPr lang="en-US" sz="1600" dirty="0">
                <a:solidFill>
                  <a:schemeClr val="bg1"/>
                </a:solidFill>
              </a:rPr>
              <a:t>Institute of Computer Science, Polish Academy of Sciences</a:t>
            </a:r>
            <a:r>
              <a:rPr lang="pl-PL" sz="1600" dirty="0">
                <a:solidFill>
                  <a:schemeClr val="bg1"/>
                </a:solidFill>
              </a:rPr>
              <a:t>	</a:t>
            </a:r>
            <a:r>
              <a:rPr lang="en-US" sz="1600" dirty="0">
                <a:solidFill>
                  <a:schemeClr val="bg1"/>
                </a:solidFill>
              </a:rPr>
              <a:t> Linguistic Engineering Group </a:t>
            </a:r>
            <a:r>
              <a:rPr lang="pl-PL" sz="1600" dirty="0">
                <a:solidFill>
                  <a:schemeClr val="bg1"/>
                </a:solidFill>
              </a:rPr>
              <a:t>	</a:t>
            </a:r>
            <a:r>
              <a:rPr lang="en-US" sz="1600" dirty="0">
                <a:solidFill>
                  <a:schemeClr val="bg1"/>
                </a:solidFill>
              </a:rPr>
              <a:t>zil.ipipan.waw.pl</a:t>
            </a:r>
          </a:p>
        </p:txBody>
      </p:sp>
      <p:pic>
        <p:nvPicPr>
          <p:cNvPr id="4" name="Picture 3">
            <a:extLst>
              <a:ext uri="{FF2B5EF4-FFF2-40B4-BE49-F238E27FC236}">
                <a16:creationId xmlns:a16="http://schemas.microsoft.com/office/drawing/2014/main" id="{735B12E5-3637-46C1-8D87-E1FF2DA611F2}"/>
              </a:ext>
            </a:extLst>
          </p:cNvPr>
          <p:cNvPicPr>
            <a:picLocks noChangeAspect="1"/>
          </p:cNvPicPr>
          <p:nvPr/>
        </p:nvPicPr>
        <p:blipFill rotWithShape="1">
          <a:blip r:embed="rId3"/>
          <a:srcRect l="45726" t="30251" r="27419" b="13261"/>
          <a:stretch/>
        </p:blipFill>
        <p:spPr>
          <a:xfrm>
            <a:off x="7108725" y="1390394"/>
            <a:ext cx="3962400" cy="4688246"/>
          </a:xfrm>
          <a:prstGeom prst="rect">
            <a:avLst/>
          </a:prstGeom>
        </p:spPr>
      </p:pic>
    </p:spTree>
    <p:extLst>
      <p:ext uri="{BB962C8B-B14F-4D97-AF65-F5344CB8AC3E}">
        <p14:creationId xmlns:p14="http://schemas.microsoft.com/office/powerpoint/2010/main" val="4114862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B7EB0-6E46-43C3-B6FF-2C8FD6E8623B}"/>
              </a:ext>
            </a:extLst>
          </p:cNvPr>
          <p:cNvSpPr>
            <a:spLocks noGrp="1"/>
          </p:cNvSpPr>
          <p:nvPr>
            <p:ph type="title"/>
          </p:nvPr>
        </p:nvSpPr>
        <p:spPr/>
        <p:txBody>
          <a:bodyPr/>
          <a:lstStyle/>
          <a:p>
            <a:r>
              <a:rPr lang="pl-PL" b="1" dirty="0">
                <a:solidFill>
                  <a:schemeClr val="accent5">
                    <a:lumMod val="75000"/>
                  </a:schemeClr>
                </a:solidFill>
              </a:rPr>
              <a:t>spaCy</a:t>
            </a:r>
            <a:r>
              <a:rPr lang="pl-PL" dirty="0"/>
              <a:t>  - Lematyzator</a:t>
            </a:r>
            <a:endParaRPr lang="en-US" dirty="0"/>
          </a:p>
        </p:txBody>
      </p:sp>
      <p:sp>
        <p:nvSpPr>
          <p:cNvPr id="3" name="Content Placeholder 2">
            <a:extLst>
              <a:ext uri="{FF2B5EF4-FFF2-40B4-BE49-F238E27FC236}">
                <a16:creationId xmlns:a16="http://schemas.microsoft.com/office/drawing/2014/main" id="{AA6A20A8-05BA-4A25-8C15-26C08563DA2B}"/>
              </a:ext>
            </a:extLst>
          </p:cNvPr>
          <p:cNvSpPr>
            <a:spLocks noGrp="1"/>
          </p:cNvSpPr>
          <p:nvPr>
            <p:ph idx="1"/>
          </p:nvPr>
        </p:nvSpPr>
        <p:spPr>
          <a:xfrm>
            <a:off x="838200" y="1825625"/>
            <a:ext cx="10515600" cy="4351338"/>
          </a:xfrm>
        </p:spPr>
        <p:txBody>
          <a:bodyPr>
            <a:normAutofit/>
          </a:bodyPr>
          <a:lstStyle/>
          <a:p>
            <a:r>
              <a:rPr lang="pl-PL" dirty="0"/>
              <a:t>Przygotowany przez nas komponent, wykorzystujący wprowadzone w 2.2 implementację lookup-tables.</a:t>
            </a:r>
          </a:p>
          <a:p>
            <a:r>
              <a:rPr lang="pl-PL" dirty="0"/>
              <a:t>Słownik lematów SGJP pochodzi z Morfeusza, i został podzielony na 10 podsłowników forma -&gt; lemat ze względu na tag UD.</a:t>
            </a:r>
          </a:p>
          <a:p>
            <a:r>
              <a:rPr lang="pl-PL" dirty="0"/>
              <a:t>Wykorzystuje kilka trików pozwalających na przyspieszenie i redukcję zajmowanego miejsca (np. odcinanie prefiksu negacji „nie-”)</a:t>
            </a:r>
          </a:p>
        </p:txBody>
      </p:sp>
      <p:sp>
        <p:nvSpPr>
          <p:cNvPr id="7" name="Footer Placeholder 4">
            <a:extLst>
              <a:ext uri="{FF2B5EF4-FFF2-40B4-BE49-F238E27FC236}">
                <a16:creationId xmlns:a16="http://schemas.microsoft.com/office/drawing/2014/main" id="{ADB098CD-3BAA-4E18-927A-3F9B46042AAB}"/>
              </a:ext>
            </a:extLst>
          </p:cNvPr>
          <p:cNvSpPr>
            <a:spLocks noGrp="1"/>
          </p:cNvSpPr>
          <p:nvPr>
            <p:ph type="ftr" sz="quarter" idx="11"/>
          </p:nvPr>
        </p:nvSpPr>
        <p:spPr>
          <a:xfrm>
            <a:off x="0" y="6492875"/>
            <a:ext cx="12192000" cy="365125"/>
          </a:xfrm>
          <a:solidFill>
            <a:schemeClr val="accent1"/>
          </a:solidFill>
        </p:spPr>
        <p:txBody>
          <a:bodyPr/>
          <a:lstStyle/>
          <a:p>
            <a:r>
              <a:rPr lang="en-US" sz="1600" dirty="0">
                <a:solidFill>
                  <a:schemeClr val="bg1"/>
                </a:solidFill>
              </a:rPr>
              <a:t>Institute of Computer Science, Polish Academy of Sciences</a:t>
            </a:r>
            <a:r>
              <a:rPr lang="pl-PL" sz="1600" dirty="0">
                <a:solidFill>
                  <a:schemeClr val="bg1"/>
                </a:solidFill>
              </a:rPr>
              <a:t>	</a:t>
            </a:r>
            <a:r>
              <a:rPr lang="en-US" sz="1600" dirty="0">
                <a:solidFill>
                  <a:schemeClr val="bg1"/>
                </a:solidFill>
              </a:rPr>
              <a:t> Linguistic Engineering Group </a:t>
            </a:r>
            <a:r>
              <a:rPr lang="pl-PL" sz="1600" dirty="0">
                <a:solidFill>
                  <a:schemeClr val="bg1"/>
                </a:solidFill>
              </a:rPr>
              <a:t>	</a:t>
            </a:r>
            <a:r>
              <a:rPr lang="en-US" sz="1600" dirty="0">
                <a:solidFill>
                  <a:schemeClr val="bg1"/>
                </a:solidFill>
              </a:rPr>
              <a:t>zil.ipipan.waw.pl</a:t>
            </a:r>
          </a:p>
        </p:txBody>
      </p:sp>
    </p:spTree>
    <p:extLst>
      <p:ext uri="{BB962C8B-B14F-4D97-AF65-F5344CB8AC3E}">
        <p14:creationId xmlns:p14="http://schemas.microsoft.com/office/powerpoint/2010/main" val="2931828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B7EB0-6E46-43C3-B6FF-2C8FD6E8623B}"/>
              </a:ext>
            </a:extLst>
          </p:cNvPr>
          <p:cNvSpPr>
            <a:spLocks noGrp="1"/>
          </p:cNvSpPr>
          <p:nvPr>
            <p:ph type="title"/>
          </p:nvPr>
        </p:nvSpPr>
        <p:spPr/>
        <p:txBody>
          <a:bodyPr/>
          <a:lstStyle/>
          <a:p>
            <a:r>
              <a:rPr lang="pl-PL" b="1" dirty="0">
                <a:solidFill>
                  <a:schemeClr val="accent5">
                    <a:lumMod val="75000"/>
                  </a:schemeClr>
                </a:solidFill>
              </a:rPr>
              <a:t>spaCy</a:t>
            </a:r>
            <a:r>
              <a:rPr lang="pl-PL" dirty="0"/>
              <a:t>  - Parser zależnościowy</a:t>
            </a:r>
            <a:endParaRPr lang="en-US" dirty="0"/>
          </a:p>
        </p:txBody>
      </p:sp>
      <p:sp>
        <p:nvSpPr>
          <p:cNvPr id="3" name="Content Placeholder 2">
            <a:extLst>
              <a:ext uri="{FF2B5EF4-FFF2-40B4-BE49-F238E27FC236}">
                <a16:creationId xmlns:a16="http://schemas.microsoft.com/office/drawing/2014/main" id="{AA6A20A8-05BA-4A25-8C15-26C08563DA2B}"/>
              </a:ext>
            </a:extLst>
          </p:cNvPr>
          <p:cNvSpPr>
            <a:spLocks noGrp="1"/>
          </p:cNvSpPr>
          <p:nvPr>
            <p:ph idx="1"/>
          </p:nvPr>
        </p:nvSpPr>
        <p:spPr>
          <a:xfrm>
            <a:off x="838200" y="3222171"/>
            <a:ext cx="10515600" cy="2954792"/>
          </a:xfrm>
        </p:spPr>
        <p:txBody>
          <a:bodyPr>
            <a:normAutofit/>
          </a:bodyPr>
          <a:lstStyle/>
          <a:p>
            <a:r>
              <a:rPr lang="pl-PL" dirty="0"/>
              <a:t>Wytrenowany na korpusie PDB</a:t>
            </a:r>
          </a:p>
          <a:p>
            <a:r>
              <a:rPr lang="pl-PL" dirty="0"/>
              <a:t>Wykorzystuje jedynie reprezentację wektorową słów</a:t>
            </a:r>
          </a:p>
          <a:p>
            <a:r>
              <a:rPr lang="pl-PL" dirty="0"/>
              <a:t>Dzieli dokumenty na zdania (wymaga to sztucznego tworzenia wielozdaniowych dokumentów)</a:t>
            </a:r>
          </a:p>
          <a:p>
            <a:r>
              <a:rPr lang="pl-PL" dirty="0"/>
              <a:t>Oparty o metodologię transition-based</a:t>
            </a:r>
          </a:p>
          <a:p>
            <a:r>
              <a:rPr lang="pl-PL" dirty="0">
                <a:solidFill>
                  <a:schemeClr val="accent5">
                    <a:lumMod val="75000"/>
                  </a:schemeClr>
                </a:solidFill>
              </a:rPr>
              <a:t>spaCy </a:t>
            </a:r>
            <a:r>
              <a:rPr lang="pl-PL" dirty="0"/>
              <a:t>umożliwia łatwą wizualizację drzew zależnościowych</a:t>
            </a:r>
          </a:p>
          <a:p>
            <a:endParaRPr lang="pl-PL" dirty="0"/>
          </a:p>
        </p:txBody>
      </p:sp>
      <p:sp>
        <p:nvSpPr>
          <p:cNvPr id="7" name="Footer Placeholder 4">
            <a:extLst>
              <a:ext uri="{FF2B5EF4-FFF2-40B4-BE49-F238E27FC236}">
                <a16:creationId xmlns:a16="http://schemas.microsoft.com/office/drawing/2014/main" id="{ADB098CD-3BAA-4E18-927A-3F9B46042AAB}"/>
              </a:ext>
            </a:extLst>
          </p:cNvPr>
          <p:cNvSpPr>
            <a:spLocks noGrp="1"/>
          </p:cNvSpPr>
          <p:nvPr>
            <p:ph type="ftr" sz="quarter" idx="11"/>
          </p:nvPr>
        </p:nvSpPr>
        <p:spPr>
          <a:xfrm>
            <a:off x="0" y="6492875"/>
            <a:ext cx="12192000" cy="365125"/>
          </a:xfrm>
          <a:solidFill>
            <a:schemeClr val="accent1"/>
          </a:solidFill>
        </p:spPr>
        <p:txBody>
          <a:bodyPr/>
          <a:lstStyle/>
          <a:p>
            <a:r>
              <a:rPr lang="en-US" sz="1600" dirty="0">
                <a:solidFill>
                  <a:schemeClr val="bg1"/>
                </a:solidFill>
              </a:rPr>
              <a:t>Institute of Computer Science, Polish Academy of Sciences</a:t>
            </a:r>
            <a:r>
              <a:rPr lang="pl-PL" sz="1600" dirty="0">
                <a:solidFill>
                  <a:schemeClr val="bg1"/>
                </a:solidFill>
              </a:rPr>
              <a:t>	</a:t>
            </a:r>
            <a:r>
              <a:rPr lang="en-US" sz="1600" dirty="0">
                <a:solidFill>
                  <a:schemeClr val="bg1"/>
                </a:solidFill>
              </a:rPr>
              <a:t> Linguistic Engineering Group </a:t>
            </a:r>
            <a:r>
              <a:rPr lang="pl-PL" sz="1600" dirty="0">
                <a:solidFill>
                  <a:schemeClr val="bg1"/>
                </a:solidFill>
              </a:rPr>
              <a:t>	</a:t>
            </a:r>
            <a:r>
              <a:rPr lang="en-US" sz="1600" dirty="0">
                <a:solidFill>
                  <a:schemeClr val="bg1"/>
                </a:solidFill>
              </a:rPr>
              <a:t>zil.ipipan.waw.pl</a:t>
            </a:r>
          </a:p>
        </p:txBody>
      </p:sp>
      <p:pic>
        <p:nvPicPr>
          <p:cNvPr id="5" name="Picture 4">
            <a:extLst>
              <a:ext uri="{FF2B5EF4-FFF2-40B4-BE49-F238E27FC236}">
                <a16:creationId xmlns:a16="http://schemas.microsoft.com/office/drawing/2014/main" id="{5DABCB0A-E43C-410D-8EFE-77BA01E8E85C}"/>
              </a:ext>
            </a:extLst>
          </p:cNvPr>
          <p:cNvPicPr>
            <a:picLocks noChangeAspect="1"/>
          </p:cNvPicPr>
          <p:nvPr/>
        </p:nvPicPr>
        <p:blipFill rotWithShape="1">
          <a:blip r:embed="rId3"/>
          <a:srcRect l="846" t="24482" r="34569" b="57337"/>
          <a:stretch/>
        </p:blipFill>
        <p:spPr>
          <a:xfrm>
            <a:off x="998859" y="1474561"/>
            <a:ext cx="9719298" cy="1539026"/>
          </a:xfrm>
          <a:prstGeom prst="rect">
            <a:avLst/>
          </a:prstGeom>
        </p:spPr>
      </p:pic>
    </p:spTree>
    <p:extLst>
      <p:ext uri="{BB962C8B-B14F-4D97-AF65-F5344CB8AC3E}">
        <p14:creationId xmlns:p14="http://schemas.microsoft.com/office/powerpoint/2010/main" val="3176437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B7EB0-6E46-43C3-B6FF-2C8FD6E8623B}"/>
              </a:ext>
            </a:extLst>
          </p:cNvPr>
          <p:cNvSpPr>
            <a:spLocks noGrp="1"/>
          </p:cNvSpPr>
          <p:nvPr>
            <p:ph type="title"/>
          </p:nvPr>
        </p:nvSpPr>
        <p:spPr/>
        <p:txBody>
          <a:bodyPr/>
          <a:lstStyle/>
          <a:p>
            <a:r>
              <a:rPr lang="pl-PL" b="1" dirty="0">
                <a:solidFill>
                  <a:schemeClr val="accent5">
                    <a:lumMod val="75000"/>
                  </a:schemeClr>
                </a:solidFill>
              </a:rPr>
              <a:t>spaCy</a:t>
            </a:r>
            <a:r>
              <a:rPr lang="pl-PL" dirty="0"/>
              <a:t>  - komponent NER</a:t>
            </a:r>
            <a:endParaRPr lang="en-US" dirty="0"/>
          </a:p>
        </p:txBody>
      </p:sp>
      <p:sp>
        <p:nvSpPr>
          <p:cNvPr id="3" name="Content Placeholder 2">
            <a:extLst>
              <a:ext uri="{FF2B5EF4-FFF2-40B4-BE49-F238E27FC236}">
                <a16:creationId xmlns:a16="http://schemas.microsoft.com/office/drawing/2014/main" id="{AA6A20A8-05BA-4A25-8C15-26C08563DA2B}"/>
              </a:ext>
            </a:extLst>
          </p:cNvPr>
          <p:cNvSpPr>
            <a:spLocks noGrp="1"/>
          </p:cNvSpPr>
          <p:nvPr>
            <p:ph idx="1"/>
          </p:nvPr>
        </p:nvSpPr>
        <p:spPr>
          <a:xfrm>
            <a:off x="838200" y="1825625"/>
            <a:ext cx="10515600" cy="4351338"/>
          </a:xfrm>
        </p:spPr>
        <p:txBody>
          <a:bodyPr>
            <a:normAutofit/>
          </a:bodyPr>
          <a:lstStyle/>
          <a:p>
            <a:r>
              <a:rPr lang="pl-PL" dirty="0"/>
              <a:t>Wytrenowany na NKJP w podstawowej wersji zbioru oznaczeń </a:t>
            </a:r>
          </a:p>
          <a:p>
            <a:r>
              <a:rPr lang="pl-PL" dirty="0"/>
              <a:t>Wykorzystuje jedynie reprezentację wektorową słów</a:t>
            </a:r>
          </a:p>
          <a:p>
            <a:r>
              <a:rPr lang="pl-PL" dirty="0"/>
              <a:t>Rozpoznaje 6 typów obiektów: </a:t>
            </a:r>
            <a:r>
              <a:rPr lang="pl-PL" dirty="0">
                <a:solidFill>
                  <a:srgbClr val="002060"/>
                </a:solidFill>
              </a:rPr>
              <a:t>persName</a:t>
            </a:r>
            <a:r>
              <a:rPr lang="pl-PL" dirty="0"/>
              <a:t>, </a:t>
            </a:r>
            <a:r>
              <a:rPr lang="pl-PL" dirty="0">
                <a:solidFill>
                  <a:srgbClr val="FF0000"/>
                </a:solidFill>
              </a:rPr>
              <a:t>orgName</a:t>
            </a:r>
            <a:r>
              <a:rPr lang="pl-PL" dirty="0"/>
              <a:t>, </a:t>
            </a:r>
            <a:r>
              <a:rPr lang="pl-PL" dirty="0">
                <a:solidFill>
                  <a:srgbClr val="FFC000"/>
                </a:solidFill>
              </a:rPr>
              <a:t>geogName</a:t>
            </a:r>
            <a:r>
              <a:rPr lang="pl-PL" dirty="0"/>
              <a:t>, </a:t>
            </a:r>
            <a:r>
              <a:rPr lang="pl-PL" dirty="0">
                <a:solidFill>
                  <a:srgbClr val="7030A0"/>
                </a:solidFill>
              </a:rPr>
              <a:t>placeName</a:t>
            </a:r>
            <a:r>
              <a:rPr lang="pl-PL" dirty="0"/>
              <a:t>, </a:t>
            </a:r>
            <a:r>
              <a:rPr lang="pl-PL" dirty="0">
                <a:solidFill>
                  <a:srgbClr val="00B0F0"/>
                </a:solidFill>
              </a:rPr>
              <a:t>date</a:t>
            </a:r>
            <a:r>
              <a:rPr lang="pl-PL" dirty="0"/>
              <a:t>, </a:t>
            </a:r>
            <a:r>
              <a:rPr lang="pl-PL" dirty="0">
                <a:solidFill>
                  <a:srgbClr val="00B050"/>
                </a:solidFill>
              </a:rPr>
              <a:t>time</a:t>
            </a:r>
          </a:p>
          <a:p>
            <a:r>
              <a:rPr lang="pl-PL" dirty="0"/>
              <a:t>spaCy nie zezwala na obiekty zagnieżdżone (e.g. [Plac [Piłsudskiego]], lub [al. [3 maja]]) </a:t>
            </a:r>
          </a:p>
          <a:p>
            <a:r>
              <a:rPr lang="pl-PL" dirty="0"/>
              <a:t>Implementuje metodologię transition based</a:t>
            </a:r>
          </a:p>
          <a:p>
            <a:endParaRPr lang="pl-PL" dirty="0"/>
          </a:p>
        </p:txBody>
      </p:sp>
      <p:sp>
        <p:nvSpPr>
          <p:cNvPr id="7" name="Footer Placeholder 4">
            <a:extLst>
              <a:ext uri="{FF2B5EF4-FFF2-40B4-BE49-F238E27FC236}">
                <a16:creationId xmlns:a16="http://schemas.microsoft.com/office/drawing/2014/main" id="{ADB098CD-3BAA-4E18-927A-3F9B46042AAB}"/>
              </a:ext>
            </a:extLst>
          </p:cNvPr>
          <p:cNvSpPr>
            <a:spLocks noGrp="1"/>
          </p:cNvSpPr>
          <p:nvPr>
            <p:ph type="ftr" sz="quarter" idx="11"/>
          </p:nvPr>
        </p:nvSpPr>
        <p:spPr>
          <a:xfrm>
            <a:off x="0" y="6492875"/>
            <a:ext cx="12192000" cy="365125"/>
          </a:xfrm>
          <a:solidFill>
            <a:schemeClr val="accent1"/>
          </a:solidFill>
        </p:spPr>
        <p:txBody>
          <a:bodyPr/>
          <a:lstStyle/>
          <a:p>
            <a:r>
              <a:rPr lang="en-US" sz="1600" dirty="0">
                <a:solidFill>
                  <a:schemeClr val="bg1"/>
                </a:solidFill>
              </a:rPr>
              <a:t>Institute of Computer Science, Polish Academy of Sciences</a:t>
            </a:r>
            <a:r>
              <a:rPr lang="pl-PL" sz="1600" dirty="0">
                <a:solidFill>
                  <a:schemeClr val="bg1"/>
                </a:solidFill>
              </a:rPr>
              <a:t>	</a:t>
            </a:r>
            <a:r>
              <a:rPr lang="en-US" sz="1600" dirty="0">
                <a:solidFill>
                  <a:schemeClr val="bg1"/>
                </a:solidFill>
              </a:rPr>
              <a:t> Linguistic Engineering Group </a:t>
            </a:r>
            <a:r>
              <a:rPr lang="pl-PL" sz="1600" dirty="0">
                <a:solidFill>
                  <a:schemeClr val="bg1"/>
                </a:solidFill>
              </a:rPr>
              <a:t>	</a:t>
            </a:r>
            <a:r>
              <a:rPr lang="en-US" sz="1600" dirty="0">
                <a:solidFill>
                  <a:schemeClr val="bg1"/>
                </a:solidFill>
              </a:rPr>
              <a:t>zil.ipipan.waw.pl</a:t>
            </a:r>
          </a:p>
        </p:txBody>
      </p:sp>
    </p:spTree>
    <p:extLst>
      <p:ext uri="{BB962C8B-B14F-4D97-AF65-F5344CB8AC3E}">
        <p14:creationId xmlns:p14="http://schemas.microsoft.com/office/powerpoint/2010/main" val="3531147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ADB098CD-3BAA-4E18-927A-3F9B46042AAB}"/>
              </a:ext>
            </a:extLst>
          </p:cNvPr>
          <p:cNvSpPr>
            <a:spLocks noGrp="1"/>
          </p:cNvSpPr>
          <p:nvPr>
            <p:ph type="ftr" sz="quarter" idx="11"/>
          </p:nvPr>
        </p:nvSpPr>
        <p:spPr>
          <a:xfrm>
            <a:off x="0" y="6492875"/>
            <a:ext cx="12192000" cy="365125"/>
          </a:xfrm>
          <a:solidFill>
            <a:schemeClr val="accent1"/>
          </a:solidFill>
        </p:spPr>
        <p:txBody>
          <a:bodyPr/>
          <a:lstStyle/>
          <a:p>
            <a:r>
              <a:rPr lang="en-US" sz="1600" dirty="0">
                <a:solidFill>
                  <a:schemeClr val="bg1"/>
                </a:solidFill>
              </a:rPr>
              <a:t>Institute of Computer Science, Polish Academy of Sciences</a:t>
            </a:r>
            <a:r>
              <a:rPr lang="pl-PL" sz="1600" dirty="0">
                <a:solidFill>
                  <a:schemeClr val="bg1"/>
                </a:solidFill>
              </a:rPr>
              <a:t>	</a:t>
            </a:r>
            <a:r>
              <a:rPr lang="en-US" sz="1600" dirty="0">
                <a:solidFill>
                  <a:schemeClr val="bg1"/>
                </a:solidFill>
              </a:rPr>
              <a:t> Linguistic Engineering Group </a:t>
            </a:r>
            <a:r>
              <a:rPr lang="pl-PL" sz="1600" dirty="0">
                <a:solidFill>
                  <a:schemeClr val="bg1"/>
                </a:solidFill>
              </a:rPr>
              <a:t>	</a:t>
            </a:r>
            <a:r>
              <a:rPr lang="en-US" sz="1600" dirty="0">
                <a:solidFill>
                  <a:schemeClr val="bg1"/>
                </a:solidFill>
              </a:rPr>
              <a:t>zil.ipipan.waw.pl</a:t>
            </a:r>
          </a:p>
        </p:txBody>
      </p:sp>
      <p:sp>
        <p:nvSpPr>
          <p:cNvPr id="5" name="Content Placeholder 4">
            <a:extLst>
              <a:ext uri="{FF2B5EF4-FFF2-40B4-BE49-F238E27FC236}">
                <a16:creationId xmlns:a16="http://schemas.microsoft.com/office/drawing/2014/main" id="{407549BB-2793-49A8-89F5-5B94F1D11664}"/>
              </a:ext>
            </a:extLst>
          </p:cNvPr>
          <p:cNvSpPr>
            <a:spLocks noGrp="1"/>
          </p:cNvSpPr>
          <p:nvPr>
            <p:ph idx="1"/>
          </p:nvPr>
        </p:nvSpPr>
        <p:spPr>
          <a:xfrm>
            <a:off x="838200" y="2922315"/>
            <a:ext cx="10515600" cy="1013369"/>
          </a:xfrm>
        </p:spPr>
        <p:txBody>
          <a:bodyPr/>
          <a:lstStyle/>
          <a:p>
            <a:pPr marL="0" indent="0" algn="ctr">
              <a:buNone/>
            </a:pPr>
            <a:r>
              <a:rPr lang="pl-PL" sz="6000" dirty="0"/>
              <a:t>Wersja „morfeuszowa”</a:t>
            </a:r>
            <a:endParaRPr lang="en-US" dirty="0"/>
          </a:p>
        </p:txBody>
      </p:sp>
    </p:spTree>
    <p:extLst>
      <p:ext uri="{BB962C8B-B14F-4D97-AF65-F5344CB8AC3E}">
        <p14:creationId xmlns:p14="http://schemas.microsoft.com/office/powerpoint/2010/main" val="474747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B7EB0-6E46-43C3-B6FF-2C8FD6E8623B}"/>
              </a:ext>
            </a:extLst>
          </p:cNvPr>
          <p:cNvSpPr>
            <a:spLocks noGrp="1"/>
          </p:cNvSpPr>
          <p:nvPr>
            <p:ph type="title"/>
          </p:nvPr>
        </p:nvSpPr>
        <p:spPr/>
        <p:txBody>
          <a:bodyPr/>
          <a:lstStyle/>
          <a:p>
            <a:r>
              <a:rPr lang="pl-PL" b="1" dirty="0">
                <a:solidFill>
                  <a:schemeClr val="accent5">
                    <a:lumMod val="75000"/>
                  </a:schemeClr>
                </a:solidFill>
              </a:rPr>
              <a:t>spaCy</a:t>
            </a:r>
            <a:r>
              <a:rPr lang="pl-PL" dirty="0"/>
              <a:t> – wersja „morfeuszowa”</a:t>
            </a:r>
            <a:endParaRPr lang="en-US" dirty="0"/>
          </a:p>
        </p:txBody>
      </p:sp>
      <p:sp>
        <p:nvSpPr>
          <p:cNvPr id="3" name="Content Placeholder 2">
            <a:extLst>
              <a:ext uri="{FF2B5EF4-FFF2-40B4-BE49-F238E27FC236}">
                <a16:creationId xmlns:a16="http://schemas.microsoft.com/office/drawing/2014/main" id="{AA6A20A8-05BA-4A25-8C15-26C08563DA2B}"/>
              </a:ext>
            </a:extLst>
          </p:cNvPr>
          <p:cNvSpPr>
            <a:spLocks noGrp="1"/>
          </p:cNvSpPr>
          <p:nvPr>
            <p:ph idx="1"/>
          </p:nvPr>
        </p:nvSpPr>
        <p:spPr/>
        <p:txBody>
          <a:bodyPr>
            <a:normAutofit/>
          </a:bodyPr>
          <a:lstStyle/>
          <a:p>
            <a:r>
              <a:rPr lang="pl-PL" dirty="0"/>
              <a:t>Embeddingi KGR10, 100 wymiarów, obcięte do 250 tys. najczęściej pojawiających się słów.</a:t>
            </a:r>
          </a:p>
          <a:p>
            <a:r>
              <a:rPr lang="pl-PL" dirty="0"/>
              <a:t>Przygotowany przez nas „Preprocessor” spełniający zadania tokenizatora, taggera morfosyntaktycznego, i lematyzatora.</a:t>
            </a:r>
          </a:p>
          <a:p>
            <a:r>
              <a:rPr lang="pl-PL" dirty="0"/>
              <a:t>Natywny parser</a:t>
            </a:r>
          </a:p>
          <a:p>
            <a:r>
              <a:rPr lang="pl-PL" dirty="0"/>
              <a:t>Natywny komponent NER</a:t>
            </a:r>
          </a:p>
          <a:p>
            <a:r>
              <a:rPr lang="pl-PL" dirty="0"/>
              <a:t>Przygotowany przez nas komponent do fleksji („flexer”)</a:t>
            </a:r>
          </a:p>
          <a:p>
            <a:r>
              <a:rPr lang="pl-PL" dirty="0"/>
              <a:t>164 MB po spakowaniu (nie wliczając Morfeusza i wykorzystywanych modułów)</a:t>
            </a:r>
          </a:p>
        </p:txBody>
      </p:sp>
      <p:sp>
        <p:nvSpPr>
          <p:cNvPr id="7" name="Footer Placeholder 4">
            <a:extLst>
              <a:ext uri="{FF2B5EF4-FFF2-40B4-BE49-F238E27FC236}">
                <a16:creationId xmlns:a16="http://schemas.microsoft.com/office/drawing/2014/main" id="{ADB098CD-3BAA-4E18-927A-3F9B46042AAB}"/>
              </a:ext>
            </a:extLst>
          </p:cNvPr>
          <p:cNvSpPr>
            <a:spLocks noGrp="1"/>
          </p:cNvSpPr>
          <p:nvPr>
            <p:ph type="ftr" sz="quarter" idx="11"/>
          </p:nvPr>
        </p:nvSpPr>
        <p:spPr>
          <a:xfrm>
            <a:off x="0" y="6492875"/>
            <a:ext cx="12192000" cy="365125"/>
          </a:xfrm>
          <a:solidFill>
            <a:schemeClr val="accent1"/>
          </a:solidFill>
        </p:spPr>
        <p:txBody>
          <a:bodyPr/>
          <a:lstStyle/>
          <a:p>
            <a:r>
              <a:rPr lang="en-US" sz="1600" dirty="0">
                <a:solidFill>
                  <a:schemeClr val="bg1"/>
                </a:solidFill>
              </a:rPr>
              <a:t>Institute of Computer Science, Polish Academy of Sciences</a:t>
            </a:r>
            <a:r>
              <a:rPr lang="pl-PL" sz="1600" dirty="0">
                <a:solidFill>
                  <a:schemeClr val="bg1"/>
                </a:solidFill>
              </a:rPr>
              <a:t>	</a:t>
            </a:r>
            <a:r>
              <a:rPr lang="en-US" sz="1600" dirty="0">
                <a:solidFill>
                  <a:schemeClr val="bg1"/>
                </a:solidFill>
              </a:rPr>
              <a:t> Linguistic Engineering Group </a:t>
            </a:r>
            <a:r>
              <a:rPr lang="pl-PL" sz="1600" dirty="0">
                <a:solidFill>
                  <a:schemeClr val="bg1"/>
                </a:solidFill>
              </a:rPr>
              <a:t>	</a:t>
            </a:r>
            <a:r>
              <a:rPr lang="en-US" sz="1600" dirty="0">
                <a:solidFill>
                  <a:schemeClr val="bg1"/>
                </a:solidFill>
              </a:rPr>
              <a:t>zil.ipipan.waw.pl</a:t>
            </a:r>
          </a:p>
        </p:txBody>
      </p:sp>
    </p:spTree>
    <p:extLst>
      <p:ext uri="{BB962C8B-B14F-4D97-AF65-F5344CB8AC3E}">
        <p14:creationId xmlns:p14="http://schemas.microsoft.com/office/powerpoint/2010/main" val="2126069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50C93-A36E-473E-A70B-4E233B9FF505}"/>
              </a:ext>
            </a:extLst>
          </p:cNvPr>
          <p:cNvSpPr>
            <a:spLocks noGrp="1"/>
          </p:cNvSpPr>
          <p:nvPr>
            <p:ph type="title"/>
          </p:nvPr>
        </p:nvSpPr>
        <p:spPr/>
        <p:txBody>
          <a:bodyPr/>
          <a:lstStyle/>
          <a:p>
            <a:r>
              <a:rPr lang="pl-PL" b="1" dirty="0"/>
              <a:t>Plan referatu</a:t>
            </a:r>
            <a:endParaRPr lang="en-US" b="1" dirty="0"/>
          </a:p>
        </p:txBody>
      </p:sp>
      <p:sp>
        <p:nvSpPr>
          <p:cNvPr id="3" name="Content Placeholder 2">
            <a:extLst>
              <a:ext uri="{FF2B5EF4-FFF2-40B4-BE49-F238E27FC236}">
                <a16:creationId xmlns:a16="http://schemas.microsoft.com/office/drawing/2014/main" id="{27CAB6D6-7133-4FAF-8FE8-2D0089F2DA84}"/>
              </a:ext>
            </a:extLst>
          </p:cNvPr>
          <p:cNvSpPr>
            <a:spLocks noGrp="1"/>
          </p:cNvSpPr>
          <p:nvPr>
            <p:ph idx="1"/>
          </p:nvPr>
        </p:nvSpPr>
        <p:spPr>
          <a:xfrm>
            <a:off x="838200" y="1690689"/>
            <a:ext cx="10515600" cy="4486274"/>
          </a:xfrm>
        </p:spPr>
        <p:txBody>
          <a:bodyPr>
            <a:normAutofit/>
          </a:bodyPr>
          <a:lstStyle/>
          <a:p>
            <a:pPr marL="514350" indent="-514350">
              <a:buAutoNum type="arabicPeriod"/>
            </a:pPr>
            <a:endParaRPr lang="pl-PL" dirty="0"/>
          </a:p>
          <a:p>
            <a:pPr marL="514350" indent="-514350">
              <a:buAutoNum type="arabicPeriod"/>
            </a:pPr>
            <a:r>
              <a:rPr lang="pl-PL" dirty="0"/>
              <a:t>Czym jest </a:t>
            </a:r>
            <a:r>
              <a:rPr lang="pl-PL" dirty="0">
                <a:solidFill>
                  <a:schemeClr val="accent5">
                    <a:lumMod val="75000"/>
                  </a:schemeClr>
                </a:solidFill>
              </a:rPr>
              <a:t>spaCy</a:t>
            </a:r>
            <a:r>
              <a:rPr lang="pl-PL" dirty="0"/>
              <a:t>?</a:t>
            </a:r>
          </a:p>
          <a:p>
            <a:pPr marL="514350" indent="-514350">
              <a:buAutoNum type="arabicPeriod"/>
            </a:pPr>
            <a:endParaRPr lang="pl-PL" dirty="0"/>
          </a:p>
          <a:p>
            <a:pPr marL="514350" indent="-514350">
              <a:buAutoNum type="arabicPeriod"/>
            </a:pPr>
            <a:r>
              <a:rPr lang="pl-PL" dirty="0"/>
              <a:t>Implementacja </a:t>
            </a:r>
            <a:r>
              <a:rPr lang="pl-PL" dirty="0">
                <a:solidFill>
                  <a:schemeClr val="accent5">
                    <a:lumMod val="75000"/>
                  </a:schemeClr>
                </a:solidFill>
              </a:rPr>
              <a:t>spaCy</a:t>
            </a:r>
            <a:r>
              <a:rPr lang="pl-PL" dirty="0"/>
              <a:t> dla języka polskiego</a:t>
            </a:r>
          </a:p>
          <a:p>
            <a:pPr marL="514350" indent="-514350">
              <a:buAutoNum type="arabicPeriod"/>
            </a:pPr>
            <a:endParaRPr lang="pl-PL" dirty="0"/>
          </a:p>
          <a:p>
            <a:pPr marL="514350" indent="-514350">
              <a:buAutoNum type="arabicPeriod"/>
            </a:pPr>
            <a:r>
              <a:rPr lang="pl-PL" dirty="0"/>
              <a:t>Wyniki i zastosowania</a:t>
            </a:r>
          </a:p>
          <a:p>
            <a:pPr marL="514350" indent="-514350">
              <a:buAutoNum type="arabicPeriod"/>
            </a:pPr>
            <a:endParaRPr lang="pl-PL" dirty="0"/>
          </a:p>
          <a:p>
            <a:pPr marL="514350" indent="-514350">
              <a:buAutoNum type="arabicPeriod"/>
            </a:pPr>
            <a:r>
              <a:rPr lang="pl-PL" dirty="0"/>
              <a:t>Dalsze kroki</a:t>
            </a:r>
            <a:endParaRPr lang="en-US" dirty="0"/>
          </a:p>
        </p:txBody>
      </p:sp>
      <p:sp>
        <p:nvSpPr>
          <p:cNvPr id="9" name="Footer Placeholder 4">
            <a:extLst>
              <a:ext uri="{FF2B5EF4-FFF2-40B4-BE49-F238E27FC236}">
                <a16:creationId xmlns:a16="http://schemas.microsoft.com/office/drawing/2014/main" id="{90DC4C1C-E85C-4F8B-8E59-6910D51D19A1}"/>
              </a:ext>
            </a:extLst>
          </p:cNvPr>
          <p:cNvSpPr>
            <a:spLocks noGrp="1"/>
          </p:cNvSpPr>
          <p:nvPr>
            <p:ph type="ftr" sz="quarter" idx="11"/>
          </p:nvPr>
        </p:nvSpPr>
        <p:spPr>
          <a:xfrm>
            <a:off x="0" y="6492875"/>
            <a:ext cx="12192000" cy="365125"/>
          </a:xfrm>
          <a:solidFill>
            <a:schemeClr val="accent1"/>
          </a:solidFill>
        </p:spPr>
        <p:txBody>
          <a:bodyPr/>
          <a:lstStyle/>
          <a:p>
            <a:r>
              <a:rPr lang="en-US" sz="1600" dirty="0">
                <a:solidFill>
                  <a:schemeClr val="bg1"/>
                </a:solidFill>
              </a:rPr>
              <a:t>Institute of Computer Science, Polish Academy of Sciences</a:t>
            </a:r>
            <a:r>
              <a:rPr lang="pl-PL" sz="1600" dirty="0">
                <a:solidFill>
                  <a:schemeClr val="bg1"/>
                </a:solidFill>
              </a:rPr>
              <a:t>	</a:t>
            </a:r>
            <a:r>
              <a:rPr lang="en-US" sz="1600" dirty="0">
                <a:solidFill>
                  <a:schemeClr val="bg1"/>
                </a:solidFill>
              </a:rPr>
              <a:t> Linguistic Engineering Group </a:t>
            </a:r>
            <a:r>
              <a:rPr lang="pl-PL" sz="1600" dirty="0">
                <a:solidFill>
                  <a:schemeClr val="bg1"/>
                </a:solidFill>
              </a:rPr>
              <a:t>	</a:t>
            </a:r>
            <a:r>
              <a:rPr lang="en-US" sz="1600" dirty="0">
                <a:solidFill>
                  <a:schemeClr val="bg1"/>
                </a:solidFill>
              </a:rPr>
              <a:t>zil.ipipan.waw.pl</a:t>
            </a:r>
          </a:p>
        </p:txBody>
      </p:sp>
    </p:spTree>
    <p:extLst>
      <p:ext uri="{BB962C8B-B14F-4D97-AF65-F5344CB8AC3E}">
        <p14:creationId xmlns:p14="http://schemas.microsoft.com/office/powerpoint/2010/main" val="3781594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B7EB0-6E46-43C3-B6FF-2C8FD6E8623B}"/>
              </a:ext>
            </a:extLst>
          </p:cNvPr>
          <p:cNvSpPr>
            <a:spLocks noGrp="1"/>
          </p:cNvSpPr>
          <p:nvPr>
            <p:ph type="title"/>
          </p:nvPr>
        </p:nvSpPr>
        <p:spPr/>
        <p:txBody>
          <a:bodyPr/>
          <a:lstStyle/>
          <a:p>
            <a:r>
              <a:rPr lang="pl-PL" b="1" dirty="0">
                <a:solidFill>
                  <a:schemeClr val="accent5">
                    <a:lumMod val="75000"/>
                  </a:schemeClr>
                </a:solidFill>
              </a:rPr>
              <a:t>spaCy</a:t>
            </a:r>
            <a:r>
              <a:rPr lang="pl-PL" dirty="0">
                <a:solidFill>
                  <a:schemeClr val="accent5">
                    <a:lumMod val="75000"/>
                  </a:schemeClr>
                </a:solidFill>
              </a:rPr>
              <a:t> </a:t>
            </a:r>
            <a:r>
              <a:rPr lang="pl-PL" dirty="0"/>
              <a:t> - Preprocessor: segmentacja</a:t>
            </a:r>
            <a:endParaRPr lang="en-US" dirty="0"/>
          </a:p>
        </p:txBody>
      </p:sp>
      <p:sp>
        <p:nvSpPr>
          <p:cNvPr id="3" name="Content Placeholder 2">
            <a:extLst>
              <a:ext uri="{FF2B5EF4-FFF2-40B4-BE49-F238E27FC236}">
                <a16:creationId xmlns:a16="http://schemas.microsoft.com/office/drawing/2014/main" id="{AA6A20A8-05BA-4A25-8C15-26C08563DA2B}"/>
              </a:ext>
            </a:extLst>
          </p:cNvPr>
          <p:cNvSpPr>
            <a:spLocks noGrp="1"/>
          </p:cNvSpPr>
          <p:nvPr>
            <p:ph idx="1"/>
          </p:nvPr>
        </p:nvSpPr>
        <p:spPr>
          <a:xfrm>
            <a:off x="838200" y="4345858"/>
            <a:ext cx="10515600" cy="1840936"/>
          </a:xfrm>
        </p:spPr>
        <p:txBody>
          <a:bodyPr>
            <a:normAutofit lnSpcReduction="10000"/>
          </a:bodyPr>
          <a:lstStyle/>
          <a:p>
            <a:r>
              <a:rPr lang="pl-PL" sz="2400" dirty="0"/>
              <a:t>Do segmentacji wykorzystujemy Morfeusza 2, dzięki temu uzyskujemy bogatszą listę wyjątków segmentacyjnych, oraz wyodrębnienie aglutynantów, które zbliża model do metodologii przyjętej w wykorzystywanych korpusach.</a:t>
            </a:r>
          </a:p>
          <a:p>
            <a:r>
              <a:rPr lang="pl-PL" sz="2400" dirty="0"/>
              <a:t>Z wyjątkiem słów [„coś”, „ktoś”, „kogoś”, „gdzieś”, „kiedyś”] zawsze wybieramy dłuższą ścieżkę w grafie.</a:t>
            </a:r>
          </a:p>
        </p:txBody>
      </p:sp>
      <p:sp>
        <p:nvSpPr>
          <p:cNvPr id="7" name="Footer Placeholder 4">
            <a:extLst>
              <a:ext uri="{FF2B5EF4-FFF2-40B4-BE49-F238E27FC236}">
                <a16:creationId xmlns:a16="http://schemas.microsoft.com/office/drawing/2014/main" id="{ADB098CD-3BAA-4E18-927A-3F9B46042AAB}"/>
              </a:ext>
            </a:extLst>
          </p:cNvPr>
          <p:cNvSpPr>
            <a:spLocks noGrp="1"/>
          </p:cNvSpPr>
          <p:nvPr>
            <p:ph type="ftr" sz="quarter" idx="11"/>
          </p:nvPr>
        </p:nvSpPr>
        <p:spPr>
          <a:xfrm>
            <a:off x="0" y="6492875"/>
            <a:ext cx="12192000" cy="365125"/>
          </a:xfrm>
          <a:solidFill>
            <a:schemeClr val="accent1"/>
          </a:solidFill>
        </p:spPr>
        <p:txBody>
          <a:bodyPr/>
          <a:lstStyle/>
          <a:p>
            <a:r>
              <a:rPr lang="en-US" sz="1600" dirty="0">
                <a:solidFill>
                  <a:schemeClr val="bg1"/>
                </a:solidFill>
              </a:rPr>
              <a:t>Institute of Computer Science, Polish Academy of Sciences</a:t>
            </a:r>
            <a:r>
              <a:rPr lang="pl-PL" sz="1600" dirty="0">
                <a:solidFill>
                  <a:schemeClr val="bg1"/>
                </a:solidFill>
              </a:rPr>
              <a:t>	</a:t>
            </a:r>
            <a:r>
              <a:rPr lang="en-US" sz="1600" dirty="0">
                <a:solidFill>
                  <a:schemeClr val="bg1"/>
                </a:solidFill>
              </a:rPr>
              <a:t> Linguistic Engineering Group </a:t>
            </a:r>
            <a:r>
              <a:rPr lang="pl-PL" sz="1600" dirty="0">
                <a:solidFill>
                  <a:schemeClr val="bg1"/>
                </a:solidFill>
              </a:rPr>
              <a:t>	</a:t>
            </a:r>
            <a:r>
              <a:rPr lang="en-US" sz="1600" dirty="0">
                <a:solidFill>
                  <a:schemeClr val="bg1"/>
                </a:solidFill>
              </a:rPr>
              <a:t>zil.ipipan.waw.pl</a:t>
            </a:r>
          </a:p>
        </p:txBody>
      </p:sp>
      <p:pic>
        <p:nvPicPr>
          <p:cNvPr id="4" name="Picture 3">
            <a:extLst>
              <a:ext uri="{FF2B5EF4-FFF2-40B4-BE49-F238E27FC236}">
                <a16:creationId xmlns:a16="http://schemas.microsoft.com/office/drawing/2014/main" id="{96F9C00F-9647-43A2-A817-8DE604D8B058}"/>
              </a:ext>
            </a:extLst>
          </p:cNvPr>
          <p:cNvPicPr>
            <a:picLocks noChangeAspect="1"/>
          </p:cNvPicPr>
          <p:nvPr/>
        </p:nvPicPr>
        <p:blipFill rotWithShape="1">
          <a:blip r:embed="rId3"/>
          <a:srcRect l="23065" t="27958" r="20726" b="32329"/>
          <a:stretch/>
        </p:blipFill>
        <p:spPr>
          <a:xfrm>
            <a:off x="2517058" y="1366685"/>
            <a:ext cx="6853084" cy="2723536"/>
          </a:xfrm>
          <a:prstGeom prst="rect">
            <a:avLst/>
          </a:prstGeom>
        </p:spPr>
      </p:pic>
    </p:spTree>
    <p:extLst>
      <p:ext uri="{BB962C8B-B14F-4D97-AF65-F5344CB8AC3E}">
        <p14:creationId xmlns:p14="http://schemas.microsoft.com/office/powerpoint/2010/main" val="3135926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B7EB0-6E46-43C3-B6FF-2C8FD6E8623B}"/>
              </a:ext>
            </a:extLst>
          </p:cNvPr>
          <p:cNvSpPr>
            <a:spLocks noGrp="1"/>
          </p:cNvSpPr>
          <p:nvPr>
            <p:ph type="title"/>
          </p:nvPr>
        </p:nvSpPr>
        <p:spPr/>
        <p:txBody>
          <a:bodyPr/>
          <a:lstStyle/>
          <a:p>
            <a:r>
              <a:rPr lang="pl-PL" b="1" dirty="0">
                <a:solidFill>
                  <a:schemeClr val="accent5">
                    <a:lumMod val="75000"/>
                  </a:schemeClr>
                </a:solidFill>
              </a:rPr>
              <a:t>spaCy</a:t>
            </a:r>
            <a:r>
              <a:rPr lang="pl-PL" dirty="0"/>
              <a:t>  - Preprocessor: tagowanie, lematyzacja</a:t>
            </a:r>
            <a:endParaRPr lang="en-US" dirty="0"/>
          </a:p>
        </p:txBody>
      </p:sp>
      <p:sp>
        <p:nvSpPr>
          <p:cNvPr id="3" name="Content Placeholder 2">
            <a:extLst>
              <a:ext uri="{FF2B5EF4-FFF2-40B4-BE49-F238E27FC236}">
                <a16:creationId xmlns:a16="http://schemas.microsoft.com/office/drawing/2014/main" id="{AA6A20A8-05BA-4A25-8C15-26C08563DA2B}"/>
              </a:ext>
            </a:extLst>
          </p:cNvPr>
          <p:cNvSpPr>
            <a:spLocks noGrp="1"/>
          </p:cNvSpPr>
          <p:nvPr>
            <p:ph idx="1"/>
          </p:nvPr>
        </p:nvSpPr>
        <p:spPr>
          <a:xfrm>
            <a:off x="838200" y="1690688"/>
            <a:ext cx="10515600" cy="4496106"/>
          </a:xfrm>
        </p:spPr>
        <p:txBody>
          <a:bodyPr>
            <a:normAutofit/>
          </a:bodyPr>
          <a:lstStyle/>
          <a:p>
            <a:r>
              <a:rPr lang="pl-PL" sz="2400" dirty="0"/>
              <a:t>Do tagowania </a:t>
            </a:r>
            <a:r>
              <a:rPr lang="pl-PL" sz="2400" b="1" dirty="0"/>
              <a:t>pełnymi tagami</a:t>
            </a:r>
            <a:r>
              <a:rPr lang="pl-PL" sz="2400" dirty="0"/>
              <a:t> wykorzystujemy Morfeusza 2, wraz z Toyggerem jako dezambiguatorem</a:t>
            </a:r>
          </a:p>
          <a:p>
            <a:endParaRPr lang="pl-PL" sz="2400" dirty="0"/>
          </a:p>
          <a:p>
            <a:r>
              <a:rPr lang="pl-PL" sz="2400" dirty="0"/>
              <a:t>Tagi POS przechowujemy w atrybucie </a:t>
            </a:r>
            <a:r>
              <a:rPr lang="pl-PL" sz="2400" dirty="0">
                <a:latin typeface="Courier New" panose="02070309020205020404" pitchFamily="49" charset="0"/>
                <a:cs typeface="Courier New" panose="02070309020205020404" pitchFamily="49" charset="0"/>
              </a:rPr>
              <a:t>token.tag_, </a:t>
            </a:r>
            <a:r>
              <a:rPr lang="pl-PL" sz="2400" dirty="0"/>
              <a:t>zaś cechy morfosyntaktyczne, w dodanym atrybucie </a:t>
            </a:r>
            <a:r>
              <a:rPr lang="pl-PL" sz="2400" dirty="0">
                <a:latin typeface="Courier New" panose="02070309020205020404" pitchFamily="49" charset="0"/>
                <a:cs typeface="Courier New" panose="02070309020205020404" pitchFamily="49" charset="0"/>
              </a:rPr>
              <a:t>token._.feats</a:t>
            </a:r>
            <a:r>
              <a:rPr lang="pl-PL" sz="2400" dirty="0"/>
              <a:t>.</a:t>
            </a:r>
          </a:p>
          <a:p>
            <a:endParaRPr lang="pl-PL" sz="2400" dirty="0"/>
          </a:p>
          <a:p>
            <a:r>
              <a:rPr lang="pl-PL" sz="2400" dirty="0"/>
              <a:t>Dezambiguacja pozwala na wybranie właściwego lematu spośród hipotez Morfeusza.</a:t>
            </a:r>
          </a:p>
          <a:p>
            <a:pPr marL="0" indent="0">
              <a:buNone/>
            </a:pPr>
            <a:endParaRPr lang="pl-PL" sz="2400" dirty="0"/>
          </a:p>
          <a:p>
            <a:endParaRPr lang="pl-PL" sz="2400" dirty="0"/>
          </a:p>
        </p:txBody>
      </p:sp>
      <p:sp>
        <p:nvSpPr>
          <p:cNvPr id="7" name="Footer Placeholder 4">
            <a:extLst>
              <a:ext uri="{FF2B5EF4-FFF2-40B4-BE49-F238E27FC236}">
                <a16:creationId xmlns:a16="http://schemas.microsoft.com/office/drawing/2014/main" id="{ADB098CD-3BAA-4E18-927A-3F9B46042AAB}"/>
              </a:ext>
            </a:extLst>
          </p:cNvPr>
          <p:cNvSpPr>
            <a:spLocks noGrp="1"/>
          </p:cNvSpPr>
          <p:nvPr>
            <p:ph type="ftr" sz="quarter" idx="11"/>
          </p:nvPr>
        </p:nvSpPr>
        <p:spPr>
          <a:xfrm>
            <a:off x="0" y="6492875"/>
            <a:ext cx="12192000" cy="365125"/>
          </a:xfrm>
          <a:solidFill>
            <a:schemeClr val="accent1"/>
          </a:solidFill>
        </p:spPr>
        <p:txBody>
          <a:bodyPr/>
          <a:lstStyle/>
          <a:p>
            <a:r>
              <a:rPr lang="en-US" sz="1600" dirty="0">
                <a:solidFill>
                  <a:schemeClr val="bg1"/>
                </a:solidFill>
              </a:rPr>
              <a:t>Institute of Computer Science, Polish Academy of Sciences</a:t>
            </a:r>
            <a:r>
              <a:rPr lang="pl-PL" sz="1600" dirty="0">
                <a:solidFill>
                  <a:schemeClr val="bg1"/>
                </a:solidFill>
              </a:rPr>
              <a:t>	</a:t>
            </a:r>
            <a:r>
              <a:rPr lang="en-US" sz="1600" dirty="0">
                <a:solidFill>
                  <a:schemeClr val="bg1"/>
                </a:solidFill>
              </a:rPr>
              <a:t> Linguistic Engineering Group </a:t>
            </a:r>
            <a:r>
              <a:rPr lang="pl-PL" sz="1600" dirty="0">
                <a:solidFill>
                  <a:schemeClr val="bg1"/>
                </a:solidFill>
              </a:rPr>
              <a:t>	</a:t>
            </a:r>
            <a:r>
              <a:rPr lang="en-US" sz="1600" dirty="0">
                <a:solidFill>
                  <a:schemeClr val="bg1"/>
                </a:solidFill>
              </a:rPr>
              <a:t>zil.ipipan.waw.pl</a:t>
            </a:r>
          </a:p>
        </p:txBody>
      </p:sp>
    </p:spTree>
    <p:extLst>
      <p:ext uri="{BB962C8B-B14F-4D97-AF65-F5344CB8AC3E}">
        <p14:creationId xmlns:p14="http://schemas.microsoft.com/office/powerpoint/2010/main" val="1177980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B7EB0-6E46-43C3-B6FF-2C8FD6E8623B}"/>
              </a:ext>
            </a:extLst>
          </p:cNvPr>
          <p:cNvSpPr>
            <a:spLocks noGrp="1"/>
          </p:cNvSpPr>
          <p:nvPr>
            <p:ph type="title"/>
          </p:nvPr>
        </p:nvSpPr>
        <p:spPr/>
        <p:txBody>
          <a:bodyPr/>
          <a:lstStyle/>
          <a:p>
            <a:r>
              <a:rPr lang="pl-PL" b="1" dirty="0">
                <a:solidFill>
                  <a:schemeClr val="accent5">
                    <a:lumMod val="75000"/>
                  </a:schemeClr>
                </a:solidFill>
              </a:rPr>
              <a:t>spaCy</a:t>
            </a:r>
            <a:r>
              <a:rPr lang="pl-PL" dirty="0"/>
              <a:t>  - Preprocessor: integracja Toyggera</a:t>
            </a:r>
            <a:endParaRPr lang="en-US" dirty="0"/>
          </a:p>
        </p:txBody>
      </p:sp>
      <p:sp>
        <p:nvSpPr>
          <p:cNvPr id="3" name="Content Placeholder 2">
            <a:extLst>
              <a:ext uri="{FF2B5EF4-FFF2-40B4-BE49-F238E27FC236}">
                <a16:creationId xmlns:a16="http://schemas.microsoft.com/office/drawing/2014/main" id="{AA6A20A8-05BA-4A25-8C15-26C08563DA2B}"/>
              </a:ext>
            </a:extLst>
          </p:cNvPr>
          <p:cNvSpPr>
            <a:spLocks noGrp="1"/>
          </p:cNvSpPr>
          <p:nvPr>
            <p:ph idx="1"/>
          </p:nvPr>
        </p:nvSpPr>
        <p:spPr>
          <a:xfrm>
            <a:off x="838200" y="1690688"/>
            <a:ext cx="10515600" cy="4496106"/>
          </a:xfrm>
        </p:spPr>
        <p:txBody>
          <a:bodyPr>
            <a:normAutofit fontScale="85000" lnSpcReduction="20000"/>
          </a:bodyPr>
          <a:lstStyle/>
          <a:p>
            <a:r>
              <a:rPr lang="pl-PL" sz="2400" dirty="0"/>
              <a:t>Wytrenowaliśmy model na wykorzystanych przez nas embeddingach.</a:t>
            </a:r>
          </a:p>
          <a:p>
            <a:endParaRPr lang="pl-PL" sz="2400" dirty="0"/>
          </a:p>
          <a:p>
            <a:r>
              <a:rPr lang="pl-PL" sz="2400" dirty="0"/>
              <a:t>Zbiór treningowy jest taki sam jak w  wypadku natywnego taggera.</a:t>
            </a:r>
          </a:p>
          <a:p>
            <a:endParaRPr lang="pl-PL" sz="2400" dirty="0"/>
          </a:p>
          <a:p>
            <a:pPr marL="0" indent="0">
              <a:buNone/>
            </a:pPr>
            <a:r>
              <a:rPr lang="pl-PL" sz="2400" dirty="0"/>
              <a:t>Toygger:  </a:t>
            </a:r>
          </a:p>
          <a:p>
            <a:pPr marL="514350" indent="-514350">
              <a:buFont typeface="+mj-lt"/>
              <a:buAutoNum type="romanUcPeriod"/>
            </a:pPr>
            <a:r>
              <a:rPr lang="pl-PL" sz="2400" dirty="0"/>
              <a:t>dostaje </a:t>
            </a:r>
            <a:r>
              <a:rPr lang="pl-PL" sz="2400"/>
              <a:t>na wejściu </a:t>
            </a:r>
            <a:r>
              <a:rPr lang="pl-PL" sz="2400" dirty="0"/>
              <a:t>propozycje tagów od Morfeusza, oraz reprezentację wektorową dokumentu. </a:t>
            </a:r>
          </a:p>
          <a:p>
            <a:pPr marL="514350" indent="-514350">
              <a:buFont typeface="+mj-lt"/>
              <a:buAutoNum type="romanUcPeriod"/>
            </a:pPr>
            <a:r>
              <a:rPr lang="pl-PL" sz="2400" dirty="0"/>
              <a:t>generuje własny tag</a:t>
            </a:r>
          </a:p>
          <a:p>
            <a:pPr marL="514350" indent="-514350">
              <a:buFont typeface="+mj-lt"/>
              <a:buAutoNum type="romanUcPeriod"/>
            </a:pPr>
            <a:r>
              <a:rPr lang="pl-PL" sz="2400" dirty="0"/>
              <a:t>wybiera najbliższy w odległości Levenshteina tag z zaproponowanych przez Morfeusza, i związany z nim lemat</a:t>
            </a:r>
          </a:p>
          <a:p>
            <a:pPr marL="514350" indent="-514350">
              <a:buFont typeface="+mj-lt"/>
              <a:buAutoNum type="romanUcPeriod"/>
            </a:pPr>
            <a:r>
              <a:rPr lang="pl-PL" sz="2400" dirty="0"/>
              <a:t>rzutuje tag w zbiór tagów NKJP.</a:t>
            </a:r>
          </a:p>
          <a:p>
            <a:pPr marL="514350" indent="-514350">
              <a:buFont typeface="+mj-lt"/>
              <a:buAutoNum type="romanUcPeriod"/>
            </a:pPr>
            <a:r>
              <a:rPr lang="pl-PL" sz="2400" dirty="0"/>
              <a:t>zapisuje tag, lemat i cechy morfosyntaktyczne w tokenie</a:t>
            </a:r>
          </a:p>
          <a:p>
            <a:pPr marL="0" indent="0">
              <a:buNone/>
            </a:pPr>
            <a:endParaRPr lang="pl-PL" sz="2400" dirty="0"/>
          </a:p>
          <a:p>
            <a:r>
              <a:rPr lang="pl-PL" sz="2400" dirty="0"/>
              <a:t>Jeżeli Morfeusz nie rozpoznaje danego słowa, zapisujemy tag zwrócony przez Toygger.</a:t>
            </a:r>
          </a:p>
          <a:p>
            <a:endParaRPr lang="pl-PL" sz="2400" dirty="0"/>
          </a:p>
        </p:txBody>
      </p:sp>
      <p:sp>
        <p:nvSpPr>
          <p:cNvPr id="7" name="Footer Placeholder 4">
            <a:extLst>
              <a:ext uri="{FF2B5EF4-FFF2-40B4-BE49-F238E27FC236}">
                <a16:creationId xmlns:a16="http://schemas.microsoft.com/office/drawing/2014/main" id="{ADB098CD-3BAA-4E18-927A-3F9B46042AAB}"/>
              </a:ext>
            </a:extLst>
          </p:cNvPr>
          <p:cNvSpPr>
            <a:spLocks noGrp="1"/>
          </p:cNvSpPr>
          <p:nvPr>
            <p:ph type="ftr" sz="quarter" idx="11"/>
          </p:nvPr>
        </p:nvSpPr>
        <p:spPr>
          <a:xfrm>
            <a:off x="0" y="6492875"/>
            <a:ext cx="12192000" cy="365125"/>
          </a:xfrm>
          <a:solidFill>
            <a:schemeClr val="accent1"/>
          </a:solidFill>
        </p:spPr>
        <p:txBody>
          <a:bodyPr/>
          <a:lstStyle/>
          <a:p>
            <a:r>
              <a:rPr lang="en-US" sz="1600" dirty="0">
                <a:solidFill>
                  <a:schemeClr val="bg1"/>
                </a:solidFill>
              </a:rPr>
              <a:t>Institute of Computer Science, Polish Academy of Sciences</a:t>
            </a:r>
            <a:r>
              <a:rPr lang="pl-PL" sz="1600" dirty="0">
                <a:solidFill>
                  <a:schemeClr val="bg1"/>
                </a:solidFill>
              </a:rPr>
              <a:t>	</a:t>
            </a:r>
            <a:r>
              <a:rPr lang="en-US" sz="1600" dirty="0">
                <a:solidFill>
                  <a:schemeClr val="bg1"/>
                </a:solidFill>
              </a:rPr>
              <a:t> Linguistic Engineering Group </a:t>
            </a:r>
            <a:r>
              <a:rPr lang="pl-PL" sz="1600" dirty="0">
                <a:solidFill>
                  <a:schemeClr val="bg1"/>
                </a:solidFill>
              </a:rPr>
              <a:t>	</a:t>
            </a:r>
            <a:r>
              <a:rPr lang="en-US" sz="1600" dirty="0">
                <a:solidFill>
                  <a:schemeClr val="bg1"/>
                </a:solidFill>
              </a:rPr>
              <a:t>zil.ipipan.waw.pl</a:t>
            </a:r>
          </a:p>
        </p:txBody>
      </p:sp>
    </p:spTree>
    <p:extLst>
      <p:ext uri="{BB962C8B-B14F-4D97-AF65-F5344CB8AC3E}">
        <p14:creationId xmlns:p14="http://schemas.microsoft.com/office/powerpoint/2010/main" val="2874520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B7EB0-6E46-43C3-B6FF-2C8FD6E8623B}"/>
              </a:ext>
            </a:extLst>
          </p:cNvPr>
          <p:cNvSpPr>
            <a:spLocks noGrp="1"/>
          </p:cNvSpPr>
          <p:nvPr>
            <p:ph type="title"/>
          </p:nvPr>
        </p:nvSpPr>
        <p:spPr/>
        <p:txBody>
          <a:bodyPr/>
          <a:lstStyle/>
          <a:p>
            <a:r>
              <a:rPr lang="pl-PL" b="1" dirty="0">
                <a:solidFill>
                  <a:schemeClr val="accent5">
                    <a:lumMod val="75000"/>
                  </a:schemeClr>
                </a:solidFill>
              </a:rPr>
              <a:t>spaCy</a:t>
            </a:r>
            <a:r>
              <a:rPr lang="pl-PL" dirty="0"/>
              <a:t>  - „Flexer”</a:t>
            </a:r>
            <a:endParaRPr lang="en-US" dirty="0"/>
          </a:p>
        </p:txBody>
      </p:sp>
      <p:sp>
        <p:nvSpPr>
          <p:cNvPr id="3" name="Content Placeholder 2">
            <a:extLst>
              <a:ext uri="{FF2B5EF4-FFF2-40B4-BE49-F238E27FC236}">
                <a16:creationId xmlns:a16="http://schemas.microsoft.com/office/drawing/2014/main" id="{AA6A20A8-05BA-4A25-8C15-26C08563DA2B}"/>
              </a:ext>
            </a:extLst>
          </p:cNvPr>
          <p:cNvSpPr>
            <a:spLocks noGrp="1"/>
          </p:cNvSpPr>
          <p:nvPr>
            <p:ph idx="1"/>
          </p:nvPr>
        </p:nvSpPr>
        <p:spPr>
          <a:xfrm>
            <a:off x="838200" y="1690688"/>
            <a:ext cx="10515600" cy="4496106"/>
          </a:xfrm>
        </p:spPr>
        <p:txBody>
          <a:bodyPr>
            <a:normAutofit lnSpcReduction="10000"/>
          </a:bodyPr>
          <a:lstStyle/>
          <a:p>
            <a:r>
              <a:rPr lang="pl-PL" sz="2400" dirty="0"/>
              <a:t>Przygotowany przez nas komponent wykorzystujący Morfeusza.</a:t>
            </a:r>
          </a:p>
          <a:p>
            <a:r>
              <a:rPr lang="pl-PL" sz="2400" dirty="0"/>
              <a:t>Dla podanego tokenu zwraca formę o pożądanej charakterystyce morfosyntaktycznej (najbliższą do charakterystyki wyjściowej).</a:t>
            </a:r>
          </a:p>
          <a:p>
            <a:r>
              <a:rPr lang="pl-PL" sz="2400" dirty="0"/>
              <a:t>Np. 	</a:t>
            </a:r>
            <a:r>
              <a:rPr lang="pl-PL" sz="2400" dirty="0">
                <a:latin typeface="Courier New" panose="02070309020205020404" pitchFamily="49" charset="0"/>
                <a:cs typeface="Courier New" panose="02070309020205020404" pitchFamily="49" charset="0"/>
              </a:rPr>
              <a:t>flexer.flex(„pies”, „gen:pl”) -&gt; „psów”</a:t>
            </a:r>
          </a:p>
          <a:p>
            <a:pPr marL="0" indent="0">
              <a:buNone/>
            </a:pPr>
            <a:r>
              <a:rPr lang="pl-PL" sz="2400" dirty="0">
                <a:latin typeface="Courier New" panose="02070309020205020404" pitchFamily="49" charset="0"/>
                <a:cs typeface="Courier New" panose="02070309020205020404" pitchFamily="49" charset="0"/>
              </a:rPr>
              <a:t>	flexer.flex(„zjadła”, „m1”) -&gt; „zjadł” </a:t>
            </a:r>
            <a:endParaRPr lang="pl-PL" sz="2400" dirty="0"/>
          </a:p>
          <a:p>
            <a:pPr marL="0" indent="0">
              <a:buNone/>
            </a:pPr>
            <a:endParaRPr lang="pl-PL" sz="2400" dirty="0"/>
          </a:p>
          <a:p>
            <a:r>
              <a:rPr lang="pl-PL" sz="2400" dirty="0"/>
              <a:t>Flexer:</a:t>
            </a:r>
          </a:p>
          <a:p>
            <a:pPr marL="514350" indent="-514350">
              <a:buFont typeface="+mj-lt"/>
              <a:buAutoNum type="romanUcPeriod"/>
            </a:pPr>
            <a:r>
              <a:rPr lang="pl-PL" sz="2400" dirty="0"/>
              <a:t>używa Morfeusza do wygenerowania innych form danego tokenu</a:t>
            </a:r>
          </a:p>
          <a:p>
            <a:pPr marL="514350" indent="-514350">
              <a:buFont typeface="+mj-lt"/>
              <a:buAutoNum type="romanUcPeriod"/>
            </a:pPr>
            <a:r>
              <a:rPr lang="pl-PL" sz="2400" dirty="0"/>
              <a:t>zawęża ten zbiór do form spełniających żądane własności </a:t>
            </a:r>
          </a:p>
          <a:p>
            <a:pPr marL="514350" indent="-514350">
              <a:buFont typeface="+mj-lt"/>
              <a:buAutoNum type="romanUcPeriod"/>
            </a:pPr>
            <a:r>
              <a:rPr lang="pl-PL" sz="2400" dirty="0"/>
              <a:t>wybiera formę najbliższą w odległości Levenshteina do charakterystyki tokenu wyjściowego.</a:t>
            </a:r>
          </a:p>
        </p:txBody>
      </p:sp>
      <p:sp>
        <p:nvSpPr>
          <p:cNvPr id="7" name="Footer Placeholder 4">
            <a:extLst>
              <a:ext uri="{FF2B5EF4-FFF2-40B4-BE49-F238E27FC236}">
                <a16:creationId xmlns:a16="http://schemas.microsoft.com/office/drawing/2014/main" id="{ADB098CD-3BAA-4E18-927A-3F9B46042AAB}"/>
              </a:ext>
            </a:extLst>
          </p:cNvPr>
          <p:cNvSpPr>
            <a:spLocks noGrp="1"/>
          </p:cNvSpPr>
          <p:nvPr>
            <p:ph type="ftr" sz="quarter" idx="11"/>
          </p:nvPr>
        </p:nvSpPr>
        <p:spPr>
          <a:xfrm>
            <a:off x="0" y="6492875"/>
            <a:ext cx="12192000" cy="365125"/>
          </a:xfrm>
          <a:solidFill>
            <a:schemeClr val="accent1"/>
          </a:solidFill>
        </p:spPr>
        <p:txBody>
          <a:bodyPr/>
          <a:lstStyle/>
          <a:p>
            <a:r>
              <a:rPr lang="en-US" sz="1600" dirty="0">
                <a:solidFill>
                  <a:schemeClr val="bg1"/>
                </a:solidFill>
              </a:rPr>
              <a:t>Institute of Computer Science, Polish Academy of Sciences</a:t>
            </a:r>
            <a:r>
              <a:rPr lang="pl-PL" sz="1600" dirty="0">
                <a:solidFill>
                  <a:schemeClr val="bg1"/>
                </a:solidFill>
              </a:rPr>
              <a:t>	</a:t>
            </a:r>
            <a:r>
              <a:rPr lang="en-US" sz="1600" dirty="0">
                <a:solidFill>
                  <a:schemeClr val="bg1"/>
                </a:solidFill>
              </a:rPr>
              <a:t> Linguistic Engineering Group </a:t>
            </a:r>
            <a:r>
              <a:rPr lang="pl-PL" sz="1600" dirty="0">
                <a:solidFill>
                  <a:schemeClr val="bg1"/>
                </a:solidFill>
              </a:rPr>
              <a:t>	</a:t>
            </a:r>
            <a:r>
              <a:rPr lang="en-US" sz="1600" dirty="0">
                <a:solidFill>
                  <a:schemeClr val="bg1"/>
                </a:solidFill>
              </a:rPr>
              <a:t>zil.ipipan.waw.pl</a:t>
            </a:r>
          </a:p>
        </p:txBody>
      </p:sp>
    </p:spTree>
    <p:extLst>
      <p:ext uri="{BB962C8B-B14F-4D97-AF65-F5344CB8AC3E}">
        <p14:creationId xmlns:p14="http://schemas.microsoft.com/office/powerpoint/2010/main" val="2859136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ADB098CD-3BAA-4E18-927A-3F9B46042AAB}"/>
              </a:ext>
            </a:extLst>
          </p:cNvPr>
          <p:cNvSpPr>
            <a:spLocks noGrp="1"/>
          </p:cNvSpPr>
          <p:nvPr>
            <p:ph type="ftr" sz="quarter" idx="11"/>
          </p:nvPr>
        </p:nvSpPr>
        <p:spPr>
          <a:xfrm>
            <a:off x="0" y="6492875"/>
            <a:ext cx="12192000" cy="365125"/>
          </a:xfrm>
          <a:solidFill>
            <a:schemeClr val="accent1"/>
          </a:solidFill>
        </p:spPr>
        <p:txBody>
          <a:bodyPr/>
          <a:lstStyle/>
          <a:p>
            <a:r>
              <a:rPr lang="en-US" sz="1600" dirty="0">
                <a:solidFill>
                  <a:schemeClr val="bg1"/>
                </a:solidFill>
              </a:rPr>
              <a:t>Institute of Computer Science, Polish Academy of Sciences</a:t>
            </a:r>
            <a:r>
              <a:rPr lang="pl-PL" sz="1600" dirty="0">
                <a:solidFill>
                  <a:schemeClr val="bg1"/>
                </a:solidFill>
              </a:rPr>
              <a:t>	</a:t>
            </a:r>
            <a:r>
              <a:rPr lang="en-US" sz="1600" dirty="0">
                <a:solidFill>
                  <a:schemeClr val="bg1"/>
                </a:solidFill>
              </a:rPr>
              <a:t> Linguistic Engineering Group </a:t>
            </a:r>
            <a:r>
              <a:rPr lang="pl-PL" sz="1600" dirty="0">
                <a:solidFill>
                  <a:schemeClr val="bg1"/>
                </a:solidFill>
              </a:rPr>
              <a:t>	</a:t>
            </a:r>
            <a:r>
              <a:rPr lang="en-US" sz="1600" dirty="0">
                <a:solidFill>
                  <a:schemeClr val="bg1"/>
                </a:solidFill>
              </a:rPr>
              <a:t>zil.ipipan.waw.pl</a:t>
            </a:r>
          </a:p>
        </p:txBody>
      </p:sp>
      <p:sp>
        <p:nvSpPr>
          <p:cNvPr id="5" name="Content Placeholder 4">
            <a:extLst>
              <a:ext uri="{FF2B5EF4-FFF2-40B4-BE49-F238E27FC236}">
                <a16:creationId xmlns:a16="http://schemas.microsoft.com/office/drawing/2014/main" id="{407549BB-2793-49A8-89F5-5B94F1D11664}"/>
              </a:ext>
            </a:extLst>
          </p:cNvPr>
          <p:cNvSpPr>
            <a:spLocks noGrp="1"/>
          </p:cNvSpPr>
          <p:nvPr>
            <p:ph idx="1"/>
          </p:nvPr>
        </p:nvSpPr>
        <p:spPr>
          <a:xfrm>
            <a:off x="838200" y="2922315"/>
            <a:ext cx="10515600" cy="1013369"/>
          </a:xfrm>
        </p:spPr>
        <p:txBody>
          <a:bodyPr/>
          <a:lstStyle/>
          <a:p>
            <a:pPr marL="0" indent="0" algn="ctr">
              <a:buNone/>
            </a:pPr>
            <a:r>
              <a:rPr lang="pl-PL" sz="6000" dirty="0"/>
              <a:t>Wykorzystanie</a:t>
            </a:r>
            <a:endParaRPr lang="en-US" dirty="0"/>
          </a:p>
        </p:txBody>
      </p:sp>
    </p:spTree>
    <p:extLst>
      <p:ext uri="{BB962C8B-B14F-4D97-AF65-F5344CB8AC3E}">
        <p14:creationId xmlns:p14="http://schemas.microsoft.com/office/powerpoint/2010/main" val="15463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5B775-D352-46F8-933A-FE1B8B53457E}"/>
              </a:ext>
            </a:extLst>
          </p:cNvPr>
          <p:cNvSpPr>
            <a:spLocks noGrp="1"/>
          </p:cNvSpPr>
          <p:nvPr>
            <p:ph type="title"/>
          </p:nvPr>
        </p:nvSpPr>
        <p:spPr/>
        <p:txBody>
          <a:bodyPr/>
          <a:lstStyle/>
          <a:p>
            <a:r>
              <a:rPr lang="pl-PL" dirty="0"/>
              <a:t>Instalacja</a:t>
            </a:r>
            <a:endParaRPr lang="en-US" dirty="0"/>
          </a:p>
        </p:txBody>
      </p:sp>
      <p:sp>
        <p:nvSpPr>
          <p:cNvPr id="3" name="Content Placeholder 2">
            <a:extLst>
              <a:ext uri="{FF2B5EF4-FFF2-40B4-BE49-F238E27FC236}">
                <a16:creationId xmlns:a16="http://schemas.microsoft.com/office/drawing/2014/main" id="{858CAC15-8428-4E0A-B153-75D91DE4B392}"/>
              </a:ext>
            </a:extLst>
          </p:cNvPr>
          <p:cNvSpPr>
            <a:spLocks noGrp="1"/>
          </p:cNvSpPr>
          <p:nvPr>
            <p:ph idx="1"/>
          </p:nvPr>
        </p:nvSpPr>
        <p:spPr/>
        <p:txBody>
          <a:bodyPr>
            <a:normAutofit/>
          </a:bodyPr>
          <a:lstStyle/>
          <a:p>
            <a:pPr marL="754197" lvl="1" indent="-457200">
              <a:lnSpc>
                <a:spcPts val="2988"/>
              </a:lnSpc>
              <a:spcAft>
                <a:spcPts val="780"/>
              </a:spcAft>
              <a:buClr>
                <a:schemeClr val="tx2"/>
              </a:buClr>
              <a:buSzPct val="100000"/>
              <a:defRPr/>
            </a:pPr>
            <a:r>
              <a:rPr lang="pl-PL" sz="2800" dirty="0">
                <a:solidFill>
                  <a:schemeClr val="accent5">
                    <a:lumMod val="75000"/>
                  </a:schemeClr>
                </a:solidFill>
                <a:cs typeface="Arial" charset="0"/>
              </a:rPr>
              <a:t>spaCy</a:t>
            </a:r>
            <a:r>
              <a:rPr lang="pl-PL" sz="2800" dirty="0">
                <a:cs typeface="Arial" charset="0"/>
              </a:rPr>
              <a:t> instaluje się przez PIP</a:t>
            </a:r>
          </a:p>
          <a:p>
            <a:pPr marL="754197" lvl="1" indent="-457200">
              <a:lnSpc>
                <a:spcPts val="2988"/>
              </a:lnSpc>
              <a:spcAft>
                <a:spcPts val="780"/>
              </a:spcAft>
              <a:buClr>
                <a:schemeClr val="tx2"/>
              </a:buClr>
              <a:buSzPct val="100000"/>
              <a:defRPr/>
            </a:pPr>
            <a:r>
              <a:rPr lang="pl-PL" sz="2800" dirty="0">
                <a:cs typeface="Arial" charset="0"/>
              </a:rPr>
              <a:t>Nasze modele, również instalowane przez PIP, są dostępne tutaj: </a:t>
            </a:r>
            <a:r>
              <a:rPr lang="pl-PL" sz="2800" dirty="0">
                <a:cs typeface="Arial" charset="0"/>
                <a:hlinkClick r:id="rId3"/>
              </a:rPr>
              <a:t>zil.ipipan.waw.pl/SpacyPL</a:t>
            </a:r>
            <a:endParaRPr lang="pl-PL" sz="2800" dirty="0">
              <a:cs typeface="Arial" charset="0"/>
            </a:endParaRPr>
          </a:p>
          <a:p>
            <a:pPr marL="754197" lvl="1" indent="-457200">
              <a:lnSpc>
                <a:spcPts val="2988"/>
              </a:lnSpc>
              <a:spcAft>
                <a:spcPts val="780"/>
              </a:spcAft>
              <a:buClr>
                <a:schemeClr val="tx2"/>
              </a:buClr>
              <a:buSzPct val="100000"/>
              <a:defRPr/>
            </a:pPr>
            <a:r>
              <a:rPr lang="pl-PL" sz="2800" dirty="0">
                <a:cs typeface="Arial" charset="0"/>
              </a:rPr>
              <a:t>Więcej informacji można znaleźć tu: </a:t>
            </a:r>
            <a:r>
              <a:rPr lang="pl-PL" sz="2800" dirty="0">
                <a:cs typeface="Arial" charset="0"/>
                <a:hlinkClick r:id="rId4"/>
              </a:rPr>
              <a:t>github.com/ipipan/spacy-pl</a:t>
            </a:r>
            <a:endParaRPr lang="pl-PL" sz="2800" dirty="0">
              <a:cs typeface="Arial" charset="0"/>
            </a:endParaRPr>
          </a:p>
          <a:p>
            <a:pPr marL="754197" lvl="1" indent="-457200">
              <a:lnSpc>
                <a:spcPts val="2988"/>
              </a:lnSpc>
              <a:spcAft>
                <a:spcPts val="780"/>
              </a:spcAft>
              <a:buClr>
                <a:schemeClr val="tx2"/>
              </a:buClr>
              <a:buSzPct val="100000"/>
              <a:defRPr/>
            </a:pPr>
            <a:endParaRPr lang="en-US" sz="2800" dirty="0"/>
          </a:p>
        </p:txBody>
      </p:sp>
      <p:sp>
        <p:nvSpPr>
          <p:cNvPr id="5" name="Footer Placeholder 4">
            <a:extLst>
              <a:ext uri="{FF2B5EF4-FFF2-40B4-BE49-F238E27FC236}">
                <a16:creationId xmlns:a16="http://schemas.microsoft.com/office/drawing/2014/main" id="{E44CEB8E-B195-4C4B-B579-F8D3BD486DAE}"/>
              </a:ext>
            </a:extLst>
          </p:cNvPr>
          <p:cNvSpPr>
            <a:spLocks noGrp="1"/>
          </p:cNvSpPr>
          <p:nvPr>
            <p:ph type="ftr" sz="quarter" idx="11"/>
          </p:nvPr>
        </p:nvSpPr>
        <p:spPr>
          <a:xfrm>
            <a:off x="0" y="6481989"/>
            <a:ext cx="12192000" cy="365125"/>
          </a:xfrm>
          <a:solidFill>
            <a:schemeClr val="accent1"/>
          </a:solidFill>
        </p:spPr>
        <p:txBody>
          <a:bodyPr/>
          <a:lstStyle/>
          <a:p>
            <a:r>
              <a:rPr lang="en-US" sz="1600" dirty="0">
                <a:solidFill>
                  <a:schemeClr val="bg1"/>
                </a:solidFill>
              </a:rPr>
              <a:t>Institute of Computer Science, Polish Academy of Sciences</a:t>
            </a:r>
            <a:r>
              <a:rPr lang="pl-PL" sz="1600" dirty="0">
                <a:solidFill>
                  <a:schemeClr val="bg1"/>
                </a:solidFill>
              </a:rPr>
              <a:t>	</a:t>
            </a:r>
            <a:r>
              <a:rPr lang="en-US" sz="1600" dirty="0">
                <a:solidFill>
                  <a:schemeClr val="bg1"/>
                </a:solidFill>
              </a:rPr>
              <a:t> Linguistic Engineering Group </a:t>
            </a:r>
            <a:r>
              <a:rPr lang="pl-PL" sz="1600" dirty="0">
                <a:solidFill>
                  <a:schemeClr val="bg1"/>
                </a:solidFill>
              </a:rPr>
              <a:t>	</a:t>
            </a:r>
            <a:r>
              <a:rPr lang="en-US" sz="1600" dirty="0">
                <a:solidFill>
                  <a:schemeClr val="bg1"/>
                </a:solidFill>
              </a:rPr>
              <a:t>zil.ipipan.waw.pl</a:t>
            </a:r>
          </a:p>
        </p:txBody>
      </p:sp>
    </p:spTree>
    <p:extLst>
      <p:ext uri="{BB962C8B-B14F-4D97-AF65-F5344CB8AC3E}">
        <p14:creationId xmlns:p14="http://schemas.microsoft.com/office/powerpoint/2010/main" val="6874555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3F475-E41B-40C7-92BC-3F7F6F7C4AAC}"/>
              </a:ext>
            </a:extLst>
          </p:cNvPr>
          <p:cNvSpPr>
            <a:spLocks noGrp="1"/>
          </p:cNvSpPr>
          <p:nvPr>
            <p:ph type="title"/>
          </p:nvPr>
        </p:nvSpPr>
        <p:spPr/>
        <p:txBody>
          <a:bodyPr/>
          <a:lstStyle/>
          <a:p>
            <a:r>
              <a:rPr lang="pl-PL" dirty="0"/>
              <a:t>Wykorzystanie </a:t>
            </a:r>
            <a:r>
              <a:rPr lang="pl-PL" b="1" dirty="0">
                <a:solidFill>
                  <a:schemeClr val="accent5">
                    <a:lumMod val="75000"/>
                  </a:schemeClr>
                </a:solidFill>
              </a:rPr>
              <a:t>spaCy</a:t>
            </a:r>
            <a:r>
              <a:rPr lang="pl-PL" dirty="0"/>
              <a:t>-PL</a:t>
            </a:r>
            <a:endParaRPr lang="en-US" dirty="0"/>
          </a:p>
        </p:txBody>
      </p:sp>
      <p:sp>
        <p:nvSpPr>
          <p:cNvPr id="5" name="Footer Placeholder 4">
            <a:extLst>
              <a:ext uri="{FF2B5EF4-FFF2-40B4-BE49-F238E27FC236}">
                <a16:creationId xmlns:a16="http://schemas.microsoft.com/office/drawing/2014/main" id="{1A714AE5-AD95-40D9-8844-60FC504869F4}"/>
              </a:ext>
            </a:extLst>
          </p:cNvPr>
          <p:cNvSpPr txBox="1">
            <a:spLocks/>
          </p:cNvSpPr>
          <p:nvPr/>
        </p:nvSpPr>
        <p:spPr>
          <a:xfrm>
            <a:off x="0" y="6492875"/>
            <a:ext cx="1219200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chemeClr val="bg1"/>
                </a:solidFill>
              </a:rPr>
              <a:t>Institute of Computer Science, Polish Academy of Sciences</a:t>
            </a:r>
            <a:r>
              <a:rPr lang="pl-PL" sz="1600">
                <a:solidFill>
                  <a:schemeClr val="bg1"/>
                </a:solidFill>
              </a:rPr>
              <a:t>	</a:t>
            </a:r>
            <a:r>
              <a:rPr lang="en-US" sz="1600">
                <a:solidFill>
                  <a:schemeClr val="bg1"/>
                </a:solidFill>
              </a:rPr>
              <a:t> Linguistic Engineering Group </a:t>
            </a:r>
            <a:r>
              <a:rPr lang="pl-PL" sz="1600">
                <a:solidFill>
                  <a:schemeClr val="bg1"/>
                </a:solidFill>
              </a:rPr>
              <a:t>	</a:t>
            </a:r>
            <a:r>
              <a:rPr lang="en-US" sz="1600">
                <a:solidFill>
                  <a:schemeClr val="bg1"/>
                </a:solidFill>
              </a:rPr>
              <a:t>zil.ipipan.waw.pl</a:t>
            </a:r>
            <a:endParaRPr lang="en-US" sz="1600" dirty="0">
              <a:solidFill>
                <a:schemeClr val="bg1"/>
              </a:solidFill>
            </a:endParaRPr>
          </a:p>
        </p:txBody>
      </p:sp>
      <p:sp>
        <p:nvSpPr>
          <p:cNvPr id="7" name="Rectangle 6">
            <a:extLst>
              <a:ext uri="{FF2B5EF4-FFF2-40B4-BE49-F238E27FC236}">
                <a16:creationId xmlns:a16="http://schemas.microsoft.com/office/drawing/2014/main" id="{3EC3A1C7-4CE7-4DB9-BC08-C5314BDBE3CC}"/>
              </a:ext>
            </a:extLst>
          </p:cNvPr>
          <p:cNvSpPr/>
          <p:nvPr/>
        </p:nvSpPr>
        <p:spPr>
          <a:xfrm>
            <a:off x="422993" y="1690688"/>
            <a:ext cx="15460814" cy="4401205"/>
          </a:xfrm>
          <a:prstGeom prst="rect">
            <a:avLst/>
          </a:prstGeom>
        </p:spPr>
        <p:txBody>
          <a:bodyPr wrap="square">
            <a:spAutoFit/>
          </a:bodyPr>
          <a:lstStyle/>
          <a:p>
            <a:pPr defTabSz="2479414"/>
            <a:r>
              <a:rPr lang="en-US" sz="1400" dirty="0">
                <a:solidFill>
                  <a:srgbClr val="666666">
                    <a:lumMod val="50000"/>
                  </a:srgbClr>
                </a:solidFill>
                <a:latin typeface="Courier New" panose="02070309020205020404" pitchFamily="49" charset="0"/>
                <a:cs typeface="Courier New" panose="02070309020205020404" pitchFamily="49" charset="0"/>
              </a:rPr>
              <a:t>&gt;&gt;&gt; </a:t>
            </a:r>
            <a:r>
              <a:rPr lang="en-US" sz="1400" dirty="0">
                <a:solidFill>
                  <a:srgbClr val="FFC000"/>
                </a:solidFill>
                <a:latin typeface="Courier New" panose="02070309020205020404" pitchFamily="49" charset="0"/>
                <a:cs typeface="Courier New" panose="02070309020205020404" pitchFamily="49" charset="0"/>
              </a:rPr>
              <a:t>import</a:t>
            </a:r>
            <a:r>
              <a:rPr lang="en-US" sz="1400" dirty="0">
                <a:solidFill>
                  <a:srgbClr val="666666">
                    <a:lumMod val="50000"/>
                  </a:srgbClr>
                </a:solidFill>
                <a:latin typeface="Courier New" panose="02070309020205020404" pitchFamily="49" charset="0"/>
                <a:cs typeface="Courier New" panose="02070309020205020404" pitchFamily="49" charset="0"/>
              </a:rPr>
              <a:t> pandas </a:t>
            </a:r>
            <a:r>
              <a:rPr lang="en-US" sz="1400" dirty="0">
                <a:solidFill>
                  <a:srgbClr val="FF0000"/>
                </a:solidFill>
                <a:latin typeface="Courier New" panose="02070309020205020404" pitchFamily="49" charset="0"/>
                <a:cs typeface="Courier New" panose="02070309020205020404" pitchFamily="49" charset="0"/>
              </a:rPr>
              <a:t># for visualization</a:t>
            </a:r>
          </a:p>
          <a:p>
            <a:pPr defTabSz="2479414"/>
            <a:r>
              <a:rPr lang="en-US" sz="1400" dirty="0">
                <a:solidFill>
                  <a:srgbClr val="666666">
                    <a:lumMod val="50000"/>
                  </a:srgbClr>
                </a:solidFill>
                <a:latin typeface="Courier New" panose="02070309020205020404" pitchFamily="49" charset="0"/>
                <a:cs typeface="Courier New" panose="02070309020205020404" pitchFamily="49" charset="0"/>
              </a:rPr>
              <a:t>&gt;&gt;&gt; </a:t>
            </a:r>
            <a:r>
              <a:rPr lang="en-US" sz="1400" dirty="0">
                <a:solidFill>
                  <a:srgbClr val="FFC000"/>
                </a:solidFill>
                <a:latin typeface="Courier New" panose="02070309020205020404" pitchFamily="49" charset="0"/>
                <a:cs typeface="Courier New" panose="02070309020205020404" pitchFamily="49" charset="0"/>
              </a:rPr>
              <a:t>import</a:t>
            </a:r>
            <a:r>
              <a:rPr lang="en-US" sz="1400" dirty="0">
                <a:solidFill>
                  <a:srgbClr val="666666">
                    <a:lumMod val="50000"/>
                  </a:srgbClr>
                </a:solidFill>
                <a:latin typeface="Courier New" panose="02070309020205020404" pitchFamily="49" charset="0"/>
                <a:cs typeface="Courier New" panose="02070309020205020404" pitchFamily="49" charset="0"/>
              </a:rPr>
              <a:t> spacy</a:t>
            </a:r>
          </a:p>
          <a:p>
            <a:pPr defTabSz="2479414"/>
            <a:r>
              <a:rPr lang="en-US" sz="1400" dirty="0">
                <a:solidFill>
                  <a:srgbClr val="666666">
                    <a:lumMod val="50000"/>
                  </a:srgbClr>
                </a:solidFill>
                <a:latin typeface="Courier New" panose="02070309020205020404" pitchFamily="49" charset="0"/>
                <a:cs typeface="Courier New" panose="02070309020205020404" pitchFamily="49" charset="0"/>
              </a:rPr>
              <a:t>&gt;&gt;&gt; </a:t>
            </a:r>
            <a:r>
              <a:rPr lang="en-US" sz="1400" dirty="0" err="1">
                <a:solidFill>
                  <a:srgbClr val="666666">
                    <a:lumMod val="50000"/>
                  </a:srgbClr>
                </a:solidFill>
                <a:latin typeface="Courier New" panose="02070309020205020404" pitchFamily="49" charset="0"/>
                <a:cs typeface="Courier New" panose="02070309020205020404" pitchFamily="49" charset="0"/>
              </a:rPr>
              <a:t>nlp</a:t>
            </a:r>
            <a:r>
              <a:rPr lang="en-US" sz="1400" dirty="0">
                <a:solidFill>
                  <a:srgbClr val="666666">
                    <a:lumMod val="50000"/>
                  </a:srgbClr>
                </a:solidFill>
                <a:latin typeface="Courier New" panose="02070309020205020404" pitchFamily="49" charset="0"/>
                <a:cs typeface="Courier New" panose="02070309020205020404" pitchFamily="49" charset="0"/>
              </a:rPr>
              <a:t> = </a:t>
            </a:r>
            <a:r>
              <a:rPr lang="en-US" sz="1400" dirty="0" err="1">
                <a:solidFill>
                  <a:srgbClr val="666666">
                    <a:lumMod val="50000"/>
                  </a:srgbClr>
                </a:solidFill>
                <a:latin typeface="Courier New" panose="02070309020205020404" pitchFamily="49" charset="0"/>
                <a:cs typeface="Courier New" panose="02070309020205020404" pitchFamily="49" charset="0"/>
              </a:rPr>
              <a:t>spacy.load</a:t>
            </a:r>
            <a:r>
              <a:rPr lang="en-US" sz="1400" dirty="0">
                <a:solidFill>
                  <a:srgbClr val="666666">
                    <a:lumMod val="50000"/>
                  </a:srgbClr>
                </a:solidFill>
                <a:latin typeface="Courier New" panose="02070309020205020404" pitchFamily="49" charset="0"/>
                <a:cs typeface="Courier New" panose="02070309020205020404" pitchFamily="49" charset="0"/>
              </a:rPr>
              <a:t>(</a:t>
            </a:r>
            <a:r>
              <a:rPr lang="en-US" sz="1400" dirty="0">
                <a:solidFill>
                  <a:srgbClr val="00B050"/>
                </a:solidFill>
                <a:latin typeface="Courier New" panose="02070309020205020404" pitchFamily="49" charset="0"/>
                <a:cs typeface="Courier New" panose="02070309020205020404" pitchFamily="49" charset="0"/>
              </a:rPr>
              <a:t>"</a:t>
            </a:r>
            <a:r>
              <a:rPr lang="en-US" sz="1400" dirty="0" err="1">
                <a:solidFill>
                  <a:srgbClr val="00B050"/>
                </a:solidFill>
                <a:latin typeface="Courier New" panose="02070309020205020404" pitchFamily="49" charset="0"/>
                <a:cs typeface="Courier New" panose="02070309020205020404" pitchFamily="49" charset="0"/>
              </a:rPr>
              <a:t>pl_spacy_model</a:t>
            </a:r>
            <a:r>
              <a:rPr lang="en-US" sz="1400" dirty="0">
                <a:solidFill>
                  <a:srgbClr val="00B050"/>
                </a:solidFill>
                <a:latin typeface="Courier New" panose="02070309020205020404" pitchFamily="49" charset="0"/>
                <a:cs typeface="Courier New" panose="02070309020205020404" pitchFamily="49" charset="0"/>
              </a:rPr>
              <a:t>"</a:t>
            </a:r>
            <a:r>
              <a:rPr lang="en-US" sz="1400" dirty="0">
                <a:solidFill>
                  <a:srgbClr val="666666">
                    <a:lumMod val="50000"/>
                  </a:srgbClr>
                </a:solidFill>
                <a:latin typeface="Courier New" panose="02070309020205020404" pitchFamily="49" charset="0"/>
                <a:cs typeface="Courier New" panose="02070309020205020404" pitchFamily="49" charset="0"/>
              </a:rPr>
              <a:t>)</a:t>
            </a:r>
          </a:p>
          <a:p>
            <a:pPr defTabSz="2479414"/>
            <a:endParaRPr lang="en-US" sz="1400" dirty="0">
              <a:solidFill>
                <a:srgbClr val="666666">
                  <a:lumMod val="50000"/>
                </a:srgbClr>
              </a:solidFill>
              <a:latin typeface="Courier New" panose="02070309020205020404" pitchFamily="49" charset="0"/>
              <a:cs typeface="Courier New" panose="02070309020205020404" pitchFamily="49" charset="0"/>
            </a:endParaRPr>
          </a:p>
          <a:p>
            <a:pPr defTabSz="2479414"/>
            <a:r>
              <a:rPr lang="en-US" sz="1400" dirty="0">
                <a:solidFill>
                  <a:srgbClr val="FF0000"/>
                </a:solidFill>
                <a:latin typeface="Courier New" panose="02070309020205020404" pitchFamily="49" charset="0"/>
                <a:cs typeface="Courier New" panose="02070309020205020404" pitchFamily="49" charset="0"/>
              </a:rPr>
              <a:t># Tokenization, Tagging, Lemmatization and Dependency Parsing</a:t>
            </a:r>
          </a:p>
          <a:p>
            <a:pPr defTabSz="2479414"/>
            <a:r>
              <a:rPr lang="en-US" sz="1400" dirty="0">
                <a:solidFill>
                  <a:srgbClr val="666666">
                    <a:lumMod val="50000"/>
                  </a:srgbClr>
                </a:solidFill>
                <a:latin typeface="Courier New" panose="02070309020205020404" pitchFamily="49" charset="0"/>
                <a:cs typeface="Courier New" panose="02070309020205020404" pitchFamily="49" charset="0"/>
              </a:rPr>
              <a:t>&gt;&gt;&gt; sent1 = </a:t>
            </a:r>
            <a:r>
              <a:rPr lang="en-US" sz="1400" dirty="0">
                <a:solidFill>
                  <a:srgbClr val="00B050"/>
                </a:solidFill>
                <a:latin typeface="Courier New" panose="02070309020205020404" pitchFamily="49" charset="0"/>
                <a:cs typeface="Courier New" panose="02070309020205020404" pitchFamily="49" charset="0"/>
              </a:rPr>
              <a:t>"</a:t>
            </a:r>
            <a:r>
              <a:rPr lang="en-US" sz="1400" dirty="0" err="1">
                <a:solidFill>
                  <a:srgbClr val="00B050"/>
                </a:solidFill>
                <a:latin typeface="Courier New" panose="02070309020205020404" pitchFamily="49" charset="0"/>
                <a:cs typeface="Courier New" panose="02070309020205020404" pitchFamily="49" charset="0"/>
              </a:rPr>
              <a:t>Granice</a:t>
            </a:r>
            <a:r>
              <a:rPr lang="en-US" sz="1400" dirty="0">
                <a:solidFill>
                  <a:srgbClr val="00B050"/>
                </a:solidFill>
                <a:latin typeface="Courier New" panose="02070309020205020404" pitchFamily="49" charset="0"/>
                <a:cs typeface="Courier New" panose="02070309020205020404" pitchFamily="49" charset="0"/>
              </a:rPr>
              <a:t> </a:t>
            </a:r>
            <a:r>
              <a:rPr lang="en-US" sz="1400" dirty="0" err="1">
                <a:solidFill>
                  <a:srgbClr val="00B050"/>
                </a:solidFill>
                <a:latin typeface="Courier New" panose="02070309020205020404" pitchFamily="49" charset="0"/>
                <a:cs typeface="Courier New" panose="02070309020205020404" pitchFamily="49" charset="0"/>
              </a:rPr>
              <a:t>mojego</a:t>
            </a:r>
            <a:r>
              <a:rPr lang="en-US" sz="1400" dirty="0">
                <a:solidFill>
                  <a:srgbClr val="00B050"/>
                </a:solidFill>
                <a:latin typeface="Courier New" panose="02070309020205020404" pitchFamily="49" charset="0"/>
                <a:cs typeface="Courier New" panose="02070309020205020404" pitchFamily="49" charset="0"/>
              </a:rPr>
              <a:t> </a:t>
            </a:r>
            <a:r>
              <a:rPr lang="en-US" sz="1400" dirty="0" err="1">
                <a:solidFill>
                  <a:srgbClr val="00B050"/>
                </a:solidFill>
                <a:latin typeface="Courier New" panose="02070309020205020404" pitchFamily="49" charset="0"/>
                <a:cs typeface="Courier New" panose="02070309020205020404" pitchFamily="49" charset="0"/>
              </a:rPr>
              <a:t>języka</a:t>
            </a:r>
            <a:r>
              <a:rPr lang="en-US" sz="1400" dirty="0">
                <a:solidFill>
                  <a:srgbClr val="00B050"/>
                </a:solidFill>
                <a:latin typeface="Courier New" panose="02070309020205020404" pitchFamily="49" charset="0"/>
                <a:cs typeface="Courier New" panose="02070309020205020404" pitchFamily="49" charset="0"/>
              </a:rPr>
              <a:t> </a:t>
            </a:r>
            <a:r>
              <a:rPr lang="en-US" sz="1400" dirty="0" err="1">
                <a:solidFill>
                  <a:srgbClr val="00B050"/>
                </a:solidFill>
                <a:latin typeface="Courier New" panose="02070309020205020404" pitchFamily="49" charset="0"/>
                <a:cs typeface="Courier New" panose="02070309020205020404" pitchFamily="49" charset="0"/>
              </a:rPr>
              <a:t>oznaczają</a:t>
            </a:r>
            <a:r>
              <a:rPr lang="en-US" sz="1400" dirty="0">
                <a:solidFill>
                  <a:srgbClr val="00B050"/>
                </a:solidFill>
                <a:latin typeface="Courier New" panose="02070309020205020404" pitchFamily="49" charset="0"/>
                <a:cs typeface="Courier New" panose="02070309020205020404" pitchFamily="49" charset="0"/>
              </a:rPr>
              <a:t> </a:t>
            </a:r>
            <a:r>
              <a:rPr lang="en-US" sz="1400" dirty="0" err="1">
                <a:solidFill>
                  <a:srgbClr val="00B050"/>
                </a:solidFill>
                <a:latin typeface="Courier New" panose="02070309020205020404" pitchFamily="49" charset="0"/>
                <a:cs typeface="Courier New" panose="02070309020205020404" pitchFamily="49" charset="0"/>
              </a:rPr>
              <a:t>granice</a:t>
            </a:r>
            <a:r>
              <a:rPr lang="en-US" sz="1400" dirty="0">
                <a:solidFill>
                  <a:srgbClr val="00B050"/>
                </a:solidFill>
                <a:latin typeface="Courier New" panose="02070309020205020404" pitchFamily="49" charset="0"/>
                <a:cs typeface="Courier New" panose="02070309020205020404" pitchFamily="49" charset="0"/>
              </a:rPr>
              <a:t> </a:t>
            </a:r>
            <a:r>
              <a:rPr lang="en-US" sz="1400" dirty="0" err="1">
                <a:solidFill>
                  <a:srgbClr val="00B050"/>
                </a:solidFill>
                <a:latin typeface="Courier New" panose="02070309020205020404" pitchFamily="49" charset="0"/>
                <a:cs typeface="Courier New" panose="02070309020205020404" pitchFamily="49" charset="0"/>
              </a:rPr>
              <a:t>mojego</a:t>
            </a:r>
            <a:r>
              <a:rPr lang="en-US" sz="1400" dirty="0">
                <a:solidFill>
                  <a:srgbClr val="00B050"/>
                </a:solidFill>
                <a:latin typeface="Courier New" panose="02070309020205020404" pitchFamily="49" charset="0"/>
                <a:cs typeface="Courier New" panose="02070309020205020404" pitchFamily="49" charset="0"/>
              </a:rPr>
              <a:t> </a:t>
            </a:r>
            <a:r>
              <a:rPr lang="en-US" sz="1400" dirty="0" err="1">
                <a:solidFill>
                  <a:srgbClr val="00B050"/>
                </a:solidFill>
                <a:latin typeface="Courier New" panose="02070309020205020404" pitchFamily="49" charset="0"/>
                <a:cs typeface="Courier New" panose="02070309020205020404" pitchFamily="49" charset="0"/>
              </a:rPr>
              <a:t>świata</a:t>
            </a:r>
            <a:r>
              <a:rPr lang="en-US" sz="1400" dirty="0">
                <a:solidFill>
                  <a:srgbClr val="00B050"/>
                </a:solidFill>
                <a:latin typeface="Courier New" panose="02070309020205020404" pitchFamily="49" charset="0"/>
                <a:cs typeface="Courier New" panose="02070309020205020404" pitchFamily="49" charset="0"/>
              </a:rPr>
              <a:t>" </a:t>
            </a:r>
            <a:r>
              <a:rPr lang="en-US" sz="1400" dirty="0">
                <a:solidFill>
                  <a:srgbClr val="FF0000"/>
                </a:solidFill>
                <a:latin typeface="Courier New" panose="02070309020205020404" pitchFamily="49" charset="0"/>
                <a:cs typeface="Courier New" panose="02070309020205020404" pitchFamily="49" charset="0"/>
              </a:rPr>
              <a:t># ~Wittgenstein</a:t>
            </a:r>
          </a:p>
          <a:p>
            <a:pPr defTabSz="2479414"/>
            <a:r>
              <a:rPr lang="en-US" sz="1400" dirty="0">
                <a:solidFill>
                  <a:srgbClr val="666666">
                    <a:lumMod val="50000"/>
                  </a:srgbClr>
                </a:solidFill>
                <a:latin typeface="Courier New" panose="02070309020205020404" pitchFamily="49" charset="0"/>
                <a:cs typeface="Courier New" panose="02070309020205020404" pitchFamily="49" charset="0"/>
              </a:rPr>
              <a:t>&gt;&gt;&gt; </a:t>
            </a:r>
            <a:r>
              <a:rPr lang="pl-PL" sz="1400" dirty="0">
                <a:solidFill>
                  <a:srgbClr val="666666">
                    <a:lumMod val="50000"/>
                  </a:srgbClr>
                </a:solidFill>
                <a:latin typeface="Courier New" panose="02070309020205020404" pitchFamily="49" charset="0"/>
                <a:cs typeface="Courier New" panose="02070309020205020404" pitchFamily="49" charset="0"/>
              </a:rPr>
              <a:t>doc1</a:t>
            </a:r>
            <a:r>
              <a:rPr lang="en-US" sz="1400" dirty="0">
                <a:solidFill>
                  <a:srgbClr val="666666">
                    <a:lumMod val="50000"/>
                  </a:srgbClr>
                </a:solidFill>
                <a:latin typeface="Courier New" panose="02070309020205020404" pitchFamily="49" charset="0"/>
                <a:cs typeface="Courier New" panose="02070309020205020404" pitchFamily="49" charset="0"/>
              </a:rPr>
              <a:t> = </a:t>
            </a:r>
            <a:r>
              <a:rPr lang="en-US" sz="1400" dirty="0" err="1">
                <a:solidFill>
                  <a:srgbClr val="666666">
                    <a:lumMod val="50000"/>
                  </a:srgbClr>
                </a:solidFill>
                <a:latin typeface="Courier New" panose="02070309020205020404" pitchFamily="49" charset="0"/>
                <a:cs typeface="Courier New" panose="02070309020205020404" pitchFamily="49" charset="0"/>
              </a:rPr>
              <a:t>nlp</a:t>
            </a:r>
            <a:r>
              <a:rPr lang="en-US" sz="1400" dirty="0">
                <a:solidFill>
                  <a:srgbClr val="666666">
                    <a:lumMod val="50000"/>
                  </a:srgbClr>
                </a:solidFill>
                <a:latin typeface="Courier New" panose="02070309020205020404" pitchFamily="49" charset="0"/>
                <a:cs typeface="Courier New" panose="02070309020205020404" pitchFamily="49" charset="0"/>
              </a:rPr>
              <a:t>(sent1)</a:t>
            </a:r>
          </a:p>
          <a:p>
            <a:pPr defTabSz="2479414"/>
            <a:r>
              <a:rPr lang="en-US" sz="1400" dirty="0">
                <a:solidFill>
                  <a:srgbClr val="666666">
                    <a:lumMod val="50000"/>
                  </a:srgbClr>
                </a:solidFill>
                <a:latin typeface="Courier New" panose="02070309020205020404" pitchFamily="49" charset="0"/>
                <a:cs typeface="Courier New" panose="02070309020205020404" pitchFamily="49" charset="0"/>
              </a:rPr>
              <a:t>&gt;&gt;&gt; </a:t>
            </a:r>
            <a:r>
              <a:rPr lang="en-US" sz="1400" dirty="0" err="1">
                <a:solidFill>
                  <a:srgbClr val="666666">
                    <a:lumMod val="50000"/>
                  </a:srgbClr>
                </a:solidFill>
                <a:latin typeface="Courier New" panose="02070309020205020404" pitchFamily="49" charset="0"/>
                <a:cs typeface="Courier New" panose="02070309020205020404" pitchFamily="49" charset="0"/>
              </a:rPr>
              <a:t>attribs</a:t>
            </a:r>
            <a:r>
              <a:rPr lang="en-US" sz="1400" dirty="0">
                <a:solidFill>
                  <a:srgbClr val="666666">
                    <a:lumMod val="50000"/>
                  </a:srgbClr>
                </a:solidFill>
                <a:latin typeface="Courier New" panose="02070309020205020404" pitchFamily="49" charset="0"/>
                <a:cs typeface="Courier New" panose="02070309020205020404" pitchFamily="49" charset="0"/>
              </a:rPr>
              <a:t> = [</a:t>
            </a:r>
            <a:r>
              <a:rPr lang="en-US" sz="1400" dirty="0">
                <a:solidFill>
                  <a:srgbClr val="00B050"/>
                </a:solidFill>
                <a:latin typeface="Courier New" panose="02070309020205020404" pitchFamily="49" charset="0"/>
                <a:cs typeface="Courier New" panose="02070309020205020404" pitchFamily="49" charset="0"/>
              </a:rPr>
              <a:t>'</a:t>
            </a:r>
            <a:r>
              <a:rPr lang="en-US" sz="1400" dirty="0" err="1">
                <a:solidFill>
                  <a:srgbClr val="00B050"/>
                </a:solidFill>
                <a:latin typeface="Courier New" panose="02070309020205020404" pitchFamily="49" charset="0"/>
                <a:cs typeface="Courier New" panose="02070309020205020404" pitchFamily="49" charset="0"/>
              </a:rPr>
              <a:t>orth</a:t>
            </a:r>
            <a:r>
              <a:rPr lang="en-US" sz="1400" dirty="0">
                <a:solidFill>
                  <a:srgbClr val="00B050"/>
                </a:solidFill>
                <a:latin typeface="Courier New" panose="02070309020205020404" pitchFamily="49" charset="0"/>
                <a:cs typeface="Courier New" panose="02070309020205020404" pitchFamily="49" charset="0"/>
              </a:rPr>
              <a:t>_'</a:t>
            </a:r>
            <a:r>
              <a:rPr lang="en-US" sz="1400" dirty="0">
                <a:solidFill>
                  <a:srgbClr val="666666">
                    <a:lumMod val="50000"/>
                  </a:srgbClr>
                </a:solidFill>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'lemma_'</a:t>
            </a:r>
            <a:r>
              <a:rPr lang="en-US" sz="1400" dirty="0">
                <a:solidFill>
                  <a:srgbClr val="666666">
                    <a:lumMod val="50000"/>
                  </a:srgbClr>
                </a:solidFill>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'tag_'</a:t>
            </a:r>
            <a:r>
              <a:rPr lang="en-US" sz="1400" dirty="0">
                <a:solidFill>
                  <a:srgbClr val="666666">
                    <a:lumMod val="50000"/>
                  </a:srgbClr>
                </a:solidFill>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'pos_'</a:t>
            </a:r>
            <a:r>
              <a:rPr lang="en-US" sz="1400" dirty="0">
                <a:solidFill>
                  <a:srgbClr val="666666">
                    <a:lumMod val="50000"/>
                  </a:srgbClr>
                </a:solidFill>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'dep_'</a:t>
            </a:r>
            <a:r>
              <a:rPr lang="en-US" sz="1400" dirty="0">
                <a:solidFill>
                  <a:srgbClr val="666666">
                    <a:lumMod val="50000"/>
                  </a:srgbClr>
                </a:solidFill>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'head'</a:t>
            </a:r>
            <a:r>
              <a:rPr lang="en-US" sz="1400" dirty="0">
                <a:solidFill>
                  <a:srgbClr val="666666">
                    <a:lumMod val="50000"/>
                  </a:srgbClr>
                </a:solidFill>
                <a:latin typeface="Courier New" panose="02070309020205020404" pitchFamily="49" charset="0"/>
                <a:cs typeface="Courier New" panose="02070309020205020404" pitchFamily="49" charset="0"/>
              </a:rPr>
              <a:t>]</a:t>
            </a:r>
          </a:p>
          <a:p>
            <a:pPr defTabSz="2479414"/>
            <a:r>
              <a:rPr lang="en-US" sz="1400" dirty="0">
                <a:solidFill>
                  <a:srgbClr val="666666">
                    <a:lumMod val="50000"/>
                  </a:srgbClr>
                </a:solidFill>
                <a:latin typeface="Courier New" panose="02070309020205020404" pitchFamily="49" charset="0"/>
                <a:cs typeface="Courier New" panose="02070309020205020404" pitchFamily="49" charset="0"/>
              </a:rPr>
              <a:t>&gt;&gt;&gt; table = [{</a:t>
            </a:r>
            <a:r>
              <a:rPr lang="en-US" sz="1400" dirty="0" err="1">
                <a:solidFill>
                  <a:srgbClr val="666666">
                    <a:lumMod val="50000"/>
                  </a:srgbClr>
                </a:solidFill>
                <a:latin typeface="Courier New" panose="02070309020205020404" pitchFamily="49" charset="0"/>
                <a:cs typeface="Courier New" panose="02070309020205020404" pitchFamily="49" charset="0"/>
              </a:rPr>
              <a:t>att:tok</a:t>
            </a:r>
            <a:r>
              <a:rPr lang="en-US" sz="1400" dirty="0">
                <a:solidFill>
                  <a:srgbClr val="666666">
                    <a:lumMod val="50000"/>
                  </a:srgbClr>
                </a:solidFill>
                <a:latin typeface="Courier New" panose="02070309020205020404" pitchFamily="49" charset="0"/>
                <a:cs typeface="Courier New" panose="02070309020205020404" pitchFamily="49" charset="0"/>
              </a:rPr>
              <a:t>.__</a:t>
            </a:r>
            <a:r>
              <a:rPr lang="en-US" sz="1400" dirty="0" err="1">
                <a:solidFill>
                  <a:srgbClr val="666666">
                    <a:lumMod val="50000"/>
                  </a:srgbClr>
                </a:solidFill>
                <a:latin typeface="Courier New" panose="02070309020205020404" pitchFamily="49" charset="0"/>
                <a:cs typeface="Courier New" panose="02070309020205020404" pitchFamily="49" charset="0"/>
              </a:rPr>
              <a:t>getattribute</a:t>
            </a:r>
            <a:r>
              <a:rPr lang="en-US" sz="1400" dirty="0">
                <a:solidFill>
                  <a:srgbClr val="666666">
                    <a:lumMod val="50000"/>
                  </a:srgbClr>
                </a:solidFill>
                <a:latin typeface="Courier New" panose="02070309020205020404" pitchFamily="49" charset="0"/>
                <a:cs typeface="Courier New" panose="02070309020205020404" pitchFamily="49" charset="0"/>
              </a:rPr>
              <a:t>__(</a:t>
            </a:r>
            <a:r>
              <a:rPr lang="en-US" sz="1400" dirty="0" err="1">
                <a:solidFill>
                  <a:srgbClr val="666666">
                    <a:lumMod val="50000"/>
                  </a:srgbClr>
                </a:solidFill>
                <a:latin typeface="Courier New" panose="02070309020205020404" pitchFamily="49" charset="0"/>
                <a:cs typeface="Courier New" panose="02070309020205020404" pitchFamily="49" charset="0"/>
              </a:rPr>
              <a:t>att</a:t>
            </a:r>
            <a:r>
              <a:rPr lang="en-US" sz="1400" dirty="0">
                <a:solidFill>
                  <a:srgbClr val="666666">
                    <a:lumMod val="50000"/>
                  </a:srgbClr>
                </a:solidFill>
                <a:latin typeface="Courier New" panose="02070309020205020404" pitchFamily="49" charset="0"/>
                <a:cs typeface="Courier New" panose="02070309020205020404" pitchFamily="49" charset="0"/>
              </a:rPr>
              <a:t>) for </a:t>
            </a:r>
            <a:r>
              <a:rPr lang="en-US" sz="1400" dirty="0" err="1">
                <a:solidFill>
                  <a:srgbClr val="666666">
                    <a:lumMod val="50000"/>
                  </a:srgbClr>
                </a:solidFill>
                <a:latin typeface="Courier New" panose="02070309020205020404" pitchFamily="49" charset="0"/>
                <a:cs typeface="Courier New" panose="02070309020205020404" pitchFamily="49" charset="0"/>
              </a:rPr>
              <a:t>att</a:t>
            </a:r>
            <a:r>
              <a:rPr lang="en-US" sz="1400" dirty="0">
                <a:solidFill>
                  <a:srgbClr val="666666">
                    <a:lumMod val="50000"/>
                  </a:srgbClr>
                </a:solidFill>
                <a:latin typeface="Courier New" panose="02070309020205020404" pitchFamily="49" charset="0"/>
                <a:cs typeface="Courier New" panose="02070309020205020404" pitchFamily="49" charset="0"/>
              </a:rPr>
              <a:t> in </a:t>
            </a:r>
            <a:r>
              <a:rPr lang="en-US" sz="1400" dirty="0" err="1">
                <a:solidFill>
                  <a:srgbClr val="666666">
                    <a:lumMod val="50000"/>
                  </a:srgbClr>
                </a:solidFill>
                <a:latin typeface="Courier New" panose="02070309020205020404" pitchFamily="49" charset="0"/>
                <a:cs typeface="Courier New" panose="02070309020205020404" pitchFamily="49" charset="0"/>
              </a:rPr>
              <a:t>attribs</a:t>
            </a:r>
            <a:r>
              <a:rPr lang="en-US" sz="1400" dirty="0">
                <a:solidFill>
                  <a:srgbClr val="666666">
                    <a:lumMod val="50000"/>
                  </a:srgbClr>
                </a:solidFill>
                <a:latin typeface="Courier New" panose="02070309020205020404" pitchFamily="49" charset="0"/>
                <a:cs typeface="Courier New" panose="02070309020205020404" pitchFamily="49" charset="0"/>
              </a:rPr>
              <a:t>} for </a:t>
            </a:r>
            <a:r>
              <a:rPr lang="en-US" sz="1400" dirty="0" err="1">
                <a:solidFill>
                  <a:srgbClr val="666666">
                    <a:lumMod val="50000"/>
                  </a:srgbClr>
                </a:solidFill>
                <a:latin typeface="Courier New" panose="02070309020205020404" pitchFamily="49" charset="0"/>
                <a:cs typeface="Courier New" panose="02070309020205020404" pitchFamily="49" charset="0"/>
              </a:rPr>
              <a:t>tok</a:t>
            </a:r>
            <a:r>
              <a:rPr lang="en-US" sz="1400" dirty="0">
                <a:solidFill>
                  <a:srgbClr val="666666">
                    <a:lumMod val="50000"/>
                  </a:srgbClr>
                </a:solidFill>
                <a:latin typeface="Courier New" panose="02070309020205020404" pitchFamily="49" charset="0"/>
                <a:cs typeface="Courier New" panose="02070309020205020404" pitchFamily="49" charset="0"/>
              </a:rPr>
              <a:t> in </a:t>
            </a:r>
            <a:r>
              <a:rPr lang="pl-PL" sz="1400" dirty="0">
                <a:solidFill>
                  <a:srgbClr val="666666">
                    <a:lumMod val="50000"/>
                  </a:srgbClr>
                </a:solidFill>
                <a:latin typeface="Courier New" panose="02070309020205020404" pitchFamily="49" charset="0"/>
                <a:cs typeface="Courier New" panose="02070309020205020404" pitchFamily="49" charset="0"/>
              </a:rPr>
              <a:t>doc1</a:t>
            </a:r>
            <a:r>
              <a:rPr lang="en-US" sz="1400" dirty="0">
                <a:solidFill>
                  <a:srgbClr val="666666">
                    <a:lumMod val="50000"/>
                  </a:srgbClr>
                </a:solidFill>
                <a:latin typeface="Courier New" panose="02070309020205020404" pitchFamily="49" charset="0"/>
                <a:cs typeface="Courier New" panose="02070309020205020404" pitchFamily="49" charset="0"/>
              </a:rPr>
              <a:t>]</a:t>
            </a:r>
          </a:p>
          <a:p>
            <a:pPr defTabSz="2479414"/>
            <a:r>
              <a:rPr lang="en-US" sz="1400" dirty="0">
                <a:solidFill>
                  <a:srgbClr val="666666">
                    <a:lumMod val="50000"/>
                  </a:srgbClr>
                </a:solidFill>
                <a:latin typeface="Courier New" panose="02070309020205020404" pitchFamily="49" charset="0"/>
                <a:cs typeface="Courier New" panose="02070309020205020404" pitchFamily="49" charset="0"/>
              </a:rPr>
              <a:t>&gt;&gt;&gt; df = </a:t>
            </a:r>
            <a:r>
              <a:rPr lang="en-US" sz="1400" dirty="0" err="1">
                <a:solidFill>
                  <a:srgbClr val="666666">
                    <a:lumMod val="50000"/>
                  </a:srgbClr>
                </a:solidFill>
                <a:latin typeface="Courier New" panose="02070309020205020404" pitchFamily="49" charset="0"/>
                <a:cs typeface="Courier New" panose="02070309020205020404" pitchFamily="49" charset="0"/>
              </a:rPr>
              <a:t>pandas.DataFrame</a:t>
            </a:r>
            <a:r>
              <a:rPr lang="en-US" sz="1400" dirty="0">
                <a:solidFill>
                  <a:srgbClr val="666666">
                    <a:lumMod val="50000"/>
                  </a:srgbClr>
                </a:solidFill>
                <a:latin typeface="Courier New" panose="02070309020205020404" pitchFamily="49" charset="0"/>
                <a:cs typeface="Courier New" panose="02070309020205020404" pitchFamily="49" charset="0"/>
              </a:rPr>
              <a:t>(table)</a:t>
            </a:r>
          </a:p>
          <a:p>
            <a:pPr defTabSz="2479414"/>
            <a:r>
              <a:rPr lang="en-US" sz="1400" dirty="0">
                <a:solidFill>
                  <a:srgbClr val="666666">
                    <a:lumMod val="50000"/>
                  </a:srgbClr>
                </a:solidFill>
                <a:latin typeface="Courier New" panose="02070309020205020404" pitchFamily="49" charset="0"/>
                <a:cs typeface="Courier New" panose="02070309020205020404" pitchFamily="49" charset="0"/>
              </a:rPr>
              <a:t>&gt;&gt;&gt; print(df[</a:t>
            </a:r>
            <a:r>
              <a:rPr lang="en-US" sz="1400" dirty="0" err="1">
                <a:solidFill>
                  <a:srgbClr val="666666">
                    <a:lumMod val="50000"/>
                  </a:srgbClr>
                </a:solidFill>
                <a:latin typeface="Courier New" panose="02070309020205020404" pitchFamily="49" charset="0"/>
                <a:cs typeface="Courier New" panose="02070309020205020404" pitchFamily="49" charset="0"/>
              </a:rPr>
              <a:t>attribs</a:t>
            </a:r>
            <a:r>
              <a:rPr lang="en-US" sz="1400" dirty="0">
                <a:solidFill>
                  <a:srgbClr val="666666">
                    <a:lumMod val="50000"/>
                  </a:srgbClr>
                </a:solidFill>
                <a:latin typeface="Courier New" panose="02070309020205020404" pitchFamily="49" charset="0"/>
                <a:cs typeface="Courier New" panose="02070309020205020404" pitchFamily="49" charset="0"/>
              </a:rPr>
              <a:t>])</a:t>
            </a:r>
          </a:p>
          <a:p>
            <a:pPr defTabSz="2479414"/>
            <a:endParaRPr lang="en-US" sz="1400" dirty="0">
              <a:solidFill>
                <a:srgbClr val="005BBB">
                  <a:lumMod val="75000"/>
                </a:srgbClr>
              </a:solidFill>
              <a:latin typeface="Courier New" panose="02070309020205020404" pitchFamily="49" charset="0"/>
              <a:cs typeface="Courier New" panose="02070309020205020404" pitchFamily="49" charset="0"/>
            </a:endParaRPr>
          </a:p>
          <a:p>
            <a:pPr defTabSz="2479414"/>
            <a:r>
              <a:rPr lang="en-US" sz="1400" dirty="0">
                <a:solidFill>
                  <a:srgbClr val="005BBB">
                    <a:lumMod val="75000"/>
                  </a:srgbClr>
                </a:solidFill>
                <a:latin typeface="Courier New" panose="02070309020205020404" pitchFamily="49" charset="0"/>
                <a:cs typeface="Courier New" panose="02070309020205020404" pitchFamily="49" charset="0"/>
              </a:rPr>
              <a:t>       </a:t>
            </a:r>
            <a:r>
              <a:rPr lang="en-US" sz="1400" dirty="0" err="1">
                <a:solidFill>
                  <a:srgbClr val="005BBB">
                    <a:lumMod val="75000"/>
                  </a:srgbClr>
                </a:solidFill>
                <a:latin typeface="Courier New" panose="02070309020205020404" pitchFamily="49" charset="0"/>
                <a:cs typeface="Courier New" panose="02070309020205020404" pitchFamily="49" charset="0"/>
              </a:rPr>
              <a:t>orth</a:t>
            </a:r>
            <a:r>
              <a:rPr lang="en-US" sz="1400" dirty="0">
                <a:solidFill>
                  <a:srgbClr val="005BBB">
                    <a:lumMod val="75000"/>
                  </a:srgbClr>
                </a:solidFill>
                <a:latin typeface="Courier New" panose="02070309020205020404" pitchFamily="49" charset="0"/>
                <a:cs typeface="Courier New" panose="02070309020205020404" pitchFamily="49" charset="0"/>
              </a:rPr>
              <a:t>_    lemma_   tag_  pos_      dep_       head</a:t>
            </a:r>
          </a:p>
          <a:p>
            <a:pPr defTabSz="2479414"/>
            <a:r>
              <a:rPr lang="en-US" sz="1400" dirty="0">
                <a:solidFill>
                  <a:srgbClr val="005BBB">
                    <a:lumMod val="75000"/>
                  </a:srgbClr>
                </a:solidFill>
                <a:latin typeface="Courier New" panose="02070309020205020404" pitchFamily="49" charset="0"/>
                <a:cs typeface="Courier New" panose="02070309020205020404" pitchFamily="49" charset="0"/>
              </a:rPr>
              <a:t>0    </a:t>
            </a:r>
            <a:r>
              <a:rPr lang="en-US" sz="1400" dirty="0" err="1">
                <a:solidFill>
                  <a:srgbClr val="005BBB">
                    <a:lumMod val="75000"/>
                  </a:srgbClr>
                </a:solidFill>
                <a:latin typeface="Courier New" panose="02070309020205020404" pitchFamily="49" charset="0"/>
                <a:cs typeface="Courier New" panose="02070309020205020404" pitchFamily="49" charset="0"/>
              </a:rPr>
              <a:t>Granice</a:t>
            </a:r>
            <a:r>
              <a:rPr lang="en-US" sz="1400" dirty="0">
                <a:solidFill>
                  <a:srgbClr val="005BBB">
                    <a:lumMod val="75000"/>
                  </a:srgbClr>
                </a:solidFill>
                <a:latin typeface="Courier New" panose="02070309020205020404" pitchFamily="49" charset="0"/>
                <a:cs typeface="Courier New" panose="02070309020205020404" pitchFamily="49" charset="0"/>
              </a:rPr>
              <a:t>   </a:t>
            </a:r>
            <a:r>
              <a:rPr lang="en-US" sz="1400" dirty="0" err="1">
                <a:solidFill>
                  <a:srgbClr val="005BBB">
                    <a:lumMod val="75000"/>
                  </a:srgbClr>
                </a:solidFill>
                <a:latin typeface="Courier New" panose="02070309020205020404" pitchFamily="49" charset="0"/>
                <a:cs typeface="Courier New" panose="02070309020205020404" pitchFamily="49" charset="0"/>
              </a:rPr>
              <a:t>granica</a:t>
            </a:r>
            <a:r>
              <a:rPr lang="en-US" sz="1400" dirty="0">
                <a:solidFill>
                  <a:srgbClr val="005BBB">
                    <a:lumMod val="75000"/>
                  </a:srgbClr>
                </a:solidFill>
                <a:latin typeface="Courier New" panose="02070309020205020404" pitchFamily="49" charset="0"/>
                <a:cs typeface="Courier New" panose="02070309020205020404" pitchFamily="49" charset="0"/>
              </a:rPr>
              <a:t>  SUBST  NOUN     </a:t>
            </a:r>
            <a:r>
              <a:rPr lang="en-US" sz="1400" dirty="0" err="1">
                <a:solidFill>
                  <a:srgbClr val="005BBB">
                    <a:lumMod val="75000"/>
                  </a:srgbClr>
                </a:solidFill>
                <a:latin typeface="Courier New" panose="02070309020205020404" pitchFamily="49" charset="0"/>
                <a:cs typeface="Courier New" panose="02070309020205020404" pitchFamily="49" charset="0"/>
              </a:rPr>
              <a:t>nsubj</a:t>
            </a:r>
            <a:r>
              <a:rPr lang="en-US" sz="1400" dirty="0">
                <a:solidFill>
                  <a:srgbClr val="005BBB">
                    <a:lumMod val="75000"/>
                  </a:srgbClr>
                </a:solidFill>
                <a:latin typeface="Courier New" panose="02070309020205020404" pitchFamily="49" charset="0"/>
                <a:cs typeface="Courier New" panose="02070309020205020404" pitchFamily="49" charset="0"/>
              </a:rPr>
              <a:t>  </a:t>
            </a:r>
            <a:r>
              <a:rPr lang="en-US" sz="1400" dirty="0" err="1">
                <a:solidFill>
                  <a:srgbClr val="005BBB">
                    <a:lumMod val="75000"/>
                  </a:srgbClr>
                </a:solidFill>
                <a:latin typeface="Courier New" panose="02070309020205020404" pitchFamily="49" charset="0"/>
                <a:cs typeface="Courier New" panose="02070309020205020404" pitchFamily="49" charset="0"/>
              </a:rPr>
              <a:t>oznaczają</a:t>
            </a:r>
            <a:endParaRPr lang="en-US" sz="1400" dirty="0">
              <a:solidFill>
                <a:srgbClr val="005BBB">
                  <a:lumMod val="75000"/>
                </a:srgbClr>
              </a:solidFill>
              <a:latin typeface="Courier New" panose="02070309020205020404" pitchFamily="49" charset="0"/>
              <a:cs typeface="Courier New" panose="02070309020205020404" pitchFamily="49" charset="0"/>
            </a:endParaRPr>
          </a:p>
          <a:p>
            <a:pPr defTabSz="2479414"/>
            <a:r>
              <a:rPr lang="en-US" sz="1400" dirty="0">
                <a:solidFill>
                  <a:srgbClr val="005BBB">
                    <a:lumMod val="75000"/>
                  </a:srgbClr>
                </a:solidFill>
                <a:latin typeface="Courier New" panose="02070309020205020404" pitchFamily="49" charset="0"/>
                <a:cs typeface="Courier New" panose="02070309020205020404" pitchFamily="49" charset="0"/>
              </a:rPr>
              <a:t>1     </a:t>
            </a:r>
            <a:r>
              <a:rPr lang="en-US" sz="1400" dirty="0" err="1">
                <a:solidFill>
                  <a:srgbClr val="005BBB">
                    <a:lumMod val="75000"/>
                  </a:srgbClr>
                </a:solidFill>
                <a:latin typeface="Courier New" panose="02070309020205020404" pitchFamily="49" charset="0"/>
                <a:cs typeface="Courier New" panose="02070309020205020404" pitchFamily="49" charset="0"/>
              </a:rPr>
              <a:t>mojego</a:t>
            </a:r>
            <a:r>
              <a:rPr lang="en-US" sz="1400" dirty="0">
                <a:solidFill>
                  <a:srgbClr val="005BBB">
                    <a:lumMod val="75000"/>
                  </a:srgbClr>
                </a:solidFill>
                <a:latin typeface="Courier New" panose="02070309020205020404" pitchFamily="49" charset="0"/>
                <a:cs typeface="Courier New" panose="02070309020205020404" pitchFamily="49" charset="0"/>
              </a:rPr>
              <a:t>       </a:t>
            </a:r>
            <a:r>
              <a:rPr lang="en-US" sz="1400" dirty="0" err="1">
                <a:solidFill>
                  <a:srgbClr val="005BBB">
                    <a:lumMod val="75000"/>
                  </a:srgbClr>
                </a:solidFill>
                <a:latin typeface="Courier New" panose="02070309020205020404" pitchFamily="49" charset="0"/>
                <a:cs typeface="Courier New" panose="02070309020205020404" pitchFamily="49" charset="0"/>
              </a:rPr>
              <a:t>mój</a:t>
            </a:r>
            <a:r>
              <a:rPr lang="en-US" sz="1400" dirty="0">
                <a:solidFill>
                  <a:srgbClr val="005BBB">
                    <a:lumMod val="75000"/>
                  </a:srgbClr>
                </a:solidFill>
                <a:latin typeface="Courier New" panose="02070309020205020404" pitchFamily="49" charset="0"/>
                <a:cs typeface="Courier New" panose="02070309020205020404" pitchFamily="49" charset="0"/>
              </a:rPr>
              <a:t>    ADJ   </a:t>
            </a:r>
            <a:r>
              <a:rPr lang="en-US" sz="1400" dirty="0" err="1">
                <a:solidFill>
                  <a:srgbClr val="005BBB">
                    <a:lumMod val="75000"/>
                  </a:srgbClr>
                </a:solidFill>
                <a:latin typeface="Courier New" panose="02070309020205020404" pitchFamily="49" charset="0"/>
                <a:cs typeface="Courier New" panose="02070309020205020404" pitchFamily="49" charset="0"/>
              </a:rPr>
              <a:t>ADJ</a:t>
            </a:r>
            <a:r>
              <a:rPr lang="en-US" sz="1400" dirty="0">
                <a:solidFill>
                  <a:srgbClr val="005BBB">
                    <a:lumMod val="75000"/>
                  </a:srgbClr>
                </a:solidFill>
                <a:latin typeface="Courier New" panose="02070309020205020404" pitchFamily="49" charset="0"/>
                <a:cs typeface="Courier New" panose="02070309020205020404" pitchFamily="49" charset="0"/>
              </a:rPr>
              <a:t>  </a:t>
            </a:r>
            <a:r>
              <a:rPr lang="en-US" sz="1400" dirty="0" err="1">
                <a:solidFill>
                  <a:srgbClr val="005BBB">
                    <a:lumMod val="75000"/>
                  </a:srgbClr>
                </a:solidFill>
                <a:latin typeface="Courier New" panose="02070309020205020404" pitchFamily="49" charset="0"/>
                <a:cs typeface="Courier New" panose="02070309020205020404" pitchFamily="49" charset="0"/>
              </a:rPr>
              <a:t>det:poss</a:t>
            </a:r>
            <a:r>
              <a:rPr lang="en-US" sz="1400" dirty="0">
                <a:solidFill>
                  <a:srgbClr val="005BBB">
                    <a:lumMod val="75000"/>
                  </a:srgbClr>
                </a:solidFill>
                <a:latin typeface="Courier New" panose="02070309020205020404" pitchFamily="49" charset="0"/>
                <a:cs typeface="Courier New" panose="02070309020205020404" pitchFamily="49" charset="0"/>
              </a:rPr>
              <a:t>     </a:t>
            </a:r>
            <a:r>
              <a:rPr lang="en-US" sz="1400" dirty="0" err="1">
                <a:solidFill>
                  <a:srgbClr val="005BBB">
                    <a:lumMod val="75000"/>
                  </a:srgbClr>
                </a:solidFill>
                <a:latin typeface="Courier New" panose="02070309020205020404" pitchFamily="49" charset="0"/>
                <a:cs typeface="Courier New" panose="02070309020205020404" pitchFamily="49" charset="0"/>
              </a:rPr>
              <a:t>języka</a:t>
            </a:r>
            <a:endParaRPr lang="en-US" sz="1400" dirty="0">
              <a:solidFill>
                <a:srgbClr val="005BBB">
                  <a:lumMod val="75000"/>
                </a:srgbClr>
              </a:solidFill>
              <a:latin typeface="Courier New" panose="02070309020205020404" pitchFamily="49" charset="0"/>
              <a:cs typeface="Courier New" panose="02070309020205020404" pitchFamily="49" charset="0"/>
            </a:endParaRPr>
          </a:p>
          <a:p>
            <a:pPr defTabSz="2479414"/>
            <a:r>
              <a:rPr lang="en-US" sz="1400" dirty="0">
                <a:solidFill>
                  <a:srgbClr val="005BBB">
                    <a:lumMod val="75000"/>
                  </a:srgbClr>
                </a:solidFill>
                <a:latin typeface="Courier New" panose="02070309020205020404" pitchFamily="49" charset="0"/>
                <a:cs typeface="Courier New" panose="02070309020205020404" pitchFamily="49" charset="0"/>
              </a:rPr>
              <a:t>2     </a:t>
            </a:r>
            <a:r>
              <a:rPr lang="en-US" sz="1400" dirty="0" err="1">
                <a:solidFill>
                  <a:srgbClr val="005BBB">
                    <a:lumMod val="75000"/>
                  </a:srgbClr>
                </a:solidFill>
                <a:latin typeface="Courier New" panose="02070309020205020404" pitchFamily="49" charset="0"/>
                <a:cs typeface="Courier New" panose="02070309020205020404" pitchFamily="49" charset="0"/>
              </a:rPr>
              <a:t>języka</a:t>
            </a:r>
            <a:r>
              <a:rPr lang="en-US" sz="1400" dirty="0">
                <a:solidFill>
                  <a:srgbClr val="005BBB">
                    <a:lumMod val="75000"/>
                  </a:srgbClr>
                </a:solidFill>
                <a:latin typeface="Courier New" panose="02070309020205020404" pitchFamily="49" charset="0"/>
                <a:cs typeface="Courier New" panose="02070309020205020404" pitchFamily="49" charset="0"/>
              </a:rPr>
              <a:t>     </a:t>
            </a:r>
            <a:r>
              <a:rPr lang="en-US" sz="1400" dirty="0" err="1">
                <a:solidFill>
                  <a:srgbClr val="005BBB">
                    <a:lumMod val="75000"/>
                  </a:srgbClr>
                </a:solidFill>
                <a:latin typeface="Courier New" panose="02070309020205020404" pitchFamily="49" charset="0"/>
                <a:cs typeface="Courier New" panose="02070309020205020404" pitchFamily="49" charset="0"/>
              </a:rPr>
              <a:t>język</a:t>
            </a:r>
            <a:r>
              <a:rPr lang="en-US" sz="1400" dirty="0">
                <a:solidFill>
                  <a:srgbClr val="005BBB">
                    <a:lumMod val="75000"/>
                  </a:srgbClr>
                </a:solidFill>
                <a:latin typeface="Courier New" panose="02070309020205020404" pitchFamily="49" charset="0"/>
                <a:cs typeface="Courier New" panose="02070309020205020404" pitchFamily="49" charset="0"/>
              </a:rPr>
              <a:t>  SUBST  NOUN  </a:t>
            </a:r>
            <a:r>
              <a:rPr lang="en-US" sz="1400" dirty="0" err="1">
                <a:solidFill>
                  <a:srgbClr val="005BBB">
                    <a:lumMod val="75000"/>
                  </a:srgbClr>
                </a:solidFill>
                <a:latin typeface="Courier New" panose="02070309020205020404" pitchFamily="49" charset="0"/>
                <a:cs typeface="Courier New" panose="02070309020205020404" pitchFamily="49" charset="0"/>
              </a:rPr>
              <a:t>nmod:arg</a:t>
            </a:r>
            <a:r>
              <a:rPr lang="en-US" sz="1400" dirty="0">
                <a:solidFill>
                  <a:srgbClr val="005BBB">
                    <a:lumMod val="75000"/>
                  </a:srgbClr>
                </a:solidFill>
                <a:latin typeface="Courier New" panose="02070309020205020404" pitchFamily="49" charset="0"/>
                <a:cs typeface="Courier New" panose="02070309020205020404" pitchFamily="49" charset="0"/>
              </a:rPr>
              <a:t>    </a:t>
            </a:r>
            <a:r>
              <a:rPr lang="en-US" sz="1400" dirty="0" err="1">
                <a:solidFill>
                  <a:srgbClr val="005BBB">
                    <a:lumMod val="75000"/>
                  </a:srgbClr>
                </a:solidFill>
                <a:latin typeface="Courier New" panose="02070309020205020404" pitchFamily="49" charset="0"/>
                <a:cs typeface="Courier New" panose="02070309020205020404" pitchFamily="49" charset="0"/>
              </a:rPr>
              <a:t>Granice</a:t>
            </a:r>
            <a:endParaRPr lang="en-US" sz="1400" dirty="0">
              <a:solidFill>
                <a:srgbClr val="005BBB">
                  <a:lumMod val="75000"/>
                </a:srgbClr>
              </a:solidFill>
              <a:latin typeface="Courier New" panose="02070309020205020404" pitchFamily="49" charset="0"/>
              <a:cs typeface="Courier New" panose="02070309020205020404" pitchFamily="49" charset="0"/>
            </a:endParaRPr>
          </a:p>
          <a:p>
            <a:pPr defTabSz="2479414"/>
            <a:r>
              <a:rPr lang="en-US" sz="1400" dirty="0">
                <a:solidFill>
                  <a:srgbClr val="005BBB">
                    <a:lumMod val="75000"/>
                  </a:srgbClr>
                </a:solidFill>
                <a:latin typeface="Courier New" panose="02070309020205020404" pitchFamily="49" charset="0"/>
                <a:cs typeface="Courier New" panose="02070309020205020404" pitchFamily="49" charset="0"/>
              </a:rPr>
              <a:t>3  </a:t>
            </a:r>
            <a:r>
              <a:rPr lang="en-US" sz="1400" dirty="0" err="1">
                <a:solidFill>
                  <a:srgbClr val="005BBB">
                    <a:lumMod val="75000"/>
                  </a:srgbClr>
                </a:solidFill>
                <a:latin typeface="Courier New" panose="02070309020205020404" pitchFamily="49" charset="0"/>
                <a:cs typeface="Courier New" panose="02070309020205020404" pitchFamily="49" charset="0"/>
              </a:rPr>
              <a:t>oznaczają</a:t>
            </a:r>
            <a:r>
              <a:rPr lang="en-US" sz="1400" dirty="0">
                <a:solidFill>
                  <a:srgbClr val="005BBB">
                    <a:lumMod val="75000"/>
                  </a:srgbClr>
                </a:solidFill>
                <a:latin typeface="Courier New" panose="02070309020205020404" pitchFamily="49" charset="0"/>
                <a:cs typeface="Courier New" panose="02070309020205020404" pitchFamily="49" charset="0"/>
              </a:rPr>
              <a:t>  </a:t>
            </a:r>
            <a:r>
              <a:rPr lang="en-US" sz="1400" dirty="0" err="1">
                <a:solidFill>
                  <a:srgbClr val="005BBB">
                    <a:lumMod val="75000"/>
                  </a:srgbClr>
                </a:solidFill>
                <a:latin typeface="Courier New" panose="02070309020205020404" pitchFamily="49" charset="0"/>
                <a:cs typeface="Courier New" panose="02070309020205020404" pitchFamily="49" charset="0"/>
              </a:rPr>
              <a:t>oznaczać</a:t>
            </a:r>
            <a:r>
              <a:rPr lang="en-US" sz="1400" dirty="0">
                <a:solidFill>
                  <a:srgbClr val="005BBB">
                    <a:lumMod val="75000"/>
                  </a:srgbClr>
                </a:solidFill>
                <a:latin typeface="Courier New" panose="02070309020205020404" pitchFamily="49" charset="0"/>
                <a:cs typeface="Courier New" panose="02070309020205020404" pitchFamily="49" charset="0"/>
              </a:rPr>
              <a:t>    FIN  VERB      ROOT  </a:t>
            </a:r>
            <a:r>
              <a:rPr lang="en-US" sz="1400" dirty="0" err="1">
                <a:solidFill>
                  <a:srgbClr val="005BBB">
                    <a:lumMod val="75000"/>
                  </a:srgbClr>
                </a:solidFill>
                <a:latin typeface="Courier New" panose="02070309020205020404" pitchFamily="49" charset="0"/>
                <a:cs typeface="Courier New" panose="02070309020205020404" pitchFamily="49" charset="0"/>
              </a:rPr>
              <a:t>oznaczają</a:t>
            </a:r>
            <a:endParaRPr lang="en-US" sz="1400" dirty="0">
              <a:solidFill>
                <a:srgbClr val="005BBB">
                  <a:lumMod val="75000"/>
                </a:srgbClr>
              </a:solidFill>
              <a:latin typeface="Courier New" panose="02070309020205020404" pitchFamily="49" charset="0"/>
              <a:cs typeface="Courier New" panose="02070309020205020404" pitchFamily="49" charset="0"/>
            </a:endParaRPr>
          </a:p>
          <a:p>
            <a:pPr defTabSz="2479414"/>
            <a:r>
              <a:rPr lang="en-US" sz="1400" dirty="0">
                <a:solidFill>
                  <a:srgbClr val="005BBB">
                    <a:lumMod val="75000"/>
                  </a:srgbClr>
                </a:solidFill>
                <a:latin typeface="Courier New" panose="02070309020205020404" pitchFamily="49" charset="0"/>
                <a:cs typeface="Courier New" panose="02070309020205020404" pitchFamily="49" charset="0"/>
              </a:rPr>
              <a:t>4    </a:t>
            </a:r>
            <a:r>
              <a:rPr lang="en-US" sz="1400" dirty="0" err="1">
                <a:solidFill>
                  <a:srgbClr val="005BBB">
                    <a:lumMod val="75000"/>
                  </a:srgbClr>
                </a:solidFill>
                <a:latin typeface="Courier New" panose="02070309020205020404" pitchFamily="49" charset="0"/>
                <a:cs typeface="Courier New" panose="02070309020205020404" pitchFamily="49" charset="0"/>
              </a:rPr>
              <a:t>granice</a:t>
            </a:r>
            <a:r>
              <a:rPr lang="en-US" sz="1400" dirty="0">
                <a:solidFill>
                  <a:srgbClr val="005BBB">
                    <a:lumMod val="75000"/>
                  </a:srgbClr>
                </a:solidFill>
                <a:latin typeface="Courier New" panose="02070309020205020404" pitchFamily="49" charset="0"/>
                <a:cs typeface="Courier New" panose="02070309020205020404" pitchFamily="49" charset="0"/>
              </a:rPr>
              <a:t>   </a:t>
            </a:r>
            <a:r>
              <a:rPr lang="en-US" sz="1400" dirty="0" err="1">
                <a:solidFill>
                  <a:srgbClr val="005BBB">
                    <a:lumMod val="75000"/>
                  </a:srgbClr>
                </a:solidFill>
                <a:latin typeface="Courier New" panose="02070309020205020404" pitchFamily="49" charset="0"/>
                <a:cs typeface="Courier New" panose="02070309020205020404" pitchFamily="49" charset="0"/>
              </a:rPr>
              <a:t>granica</a:t>
            </a:r>
            <a:r>
              <a:rPr lang="en-US" sz="1400" dirty="0">
                <a:solidFill>
                  <a:srgbClr val="005BBB">
                    <a:lumMod val="75000"/>
                  </a:srgbClr>
                </a:solidFill>
                <a:latin typeface="Courier New" panose="02070309020205020404" pitchFamily="49" charset="0"/>
                <a:cs typeface="Courier New" panose="02070309020205020404" pitchFamily="49" charset="0"/>
              </a:rPr>
              <a:t>  SUBST  NOUN       obj  </a:t>
            </a:r>
            <a:r>
              <a:rPr lang="en-US" sz="1400" dirty="0" err="1">
                <a:solidFill>
                  <a:srgbClr val="005BBB">
                    <a:lumMod val="75000"/>
                  </a:srgbClr>
                </a:solidFill>
                <a:latin typeface="Courier New" panose="02070309020205020404" pitchFamily="49" charset="0"/>
                <a:cs typeface="Courier New" panose="02070309020205020404" pitchFamily="49" charset="0"/>
              </a:rPr>
              <a:t>oznaczają</a:t>
            </a:r>
            <a:endParaRPr lang="en-US" sz="1400" dirty="0">
              <a:solidFill>
                <a:srgbClr val="005BBB">
                  <a:lumMod val="75000"/>
                </a:srgbClr>
              </a:solidFill>
              <a:latin typeface="Courier New" panose="02070309020205020404" pitchFamily="49" charset="0"/>
              <a:cs typeface="Courier New" panose="02070309020205020404" pitchFamily="49" charset="0"/>
            </a:endParaRPr>
          </a:p>
          <a:p>
            <a:pPr defTabSz="2479414"/>
            <a:r>
              <a:rPr lang="en-US" sz="1400" dirty="0">
                <a:solidFill>
                  <a:srgbClr val="005BBB">
                    <a:lumMod val="75000"/>
                  </a:srgbClr>
                </a:solidFill>
                <a:latin typeface="Courier New" panose="02070309020205020404" pitchFamily="49" charset="0"/>
                <a:cs typeface="Courier New" panose="02070309020205020404" pitchFamily="49" charset="0"/>
              </a:rPr>
              <a:t>5     </a:t>
            </a:r>
            <a:r>
              <a:rPr lang="en-US" sz="1400" dirty="0" err="1">
                <a:solidFill>
                  <a:srgbClr val="005BBB">
                    <a:lumMod val="75000"/>
                  </a:srgbClr>
                </a:solidFill>
                <a:latin typeface="Courier New" panose="02070309020205020404" pitchFamily="49" charset="0"/>
                <a:cs typeface="Courier New" panose="02070309020205020404" pitchFamily="49" charset="0"/>
              </a:rPr>
              <a:t>mojego</a:t>
            </a:r>
            <a:r>
              <a:rPr lang="en-US" sz="1400" dirty="0">
                <a:solidFill>
                  <a:srgbClr val="005BBB">
                    <a:lumMod val="75000"/>
                  </a:srgbClr>
                </a:solidFill>
                <a:latin typeface="Courier New" panose="02070309020205020404" pitchFamily="49" charset="0"/>
                <a:cs typeface="Courier New" panose="02070309020205020404" pitchFamily="49" charset="0"/>
              </a:rPr>
              <a:t>       </a:t>
            </a:r>
            <a:r>
              <a:rPr lang="en-US" sz="1400" dirty="0" err="1">
                <a:solidFill>
                  <a:srgbClr val="005BBB">
                    <a:lumMod val="75000"/>
                  </a:srgbClr>
                </a:solidFill>
                <a:latin typeface="Courier New" panose="02070309020205020404" pitchFamily="49" charset="0"/>
                <a:cs typeface="Courier New" panose="02070309020205020404" pitchFamily="49" charset="0"/>
              </a:rPr>
              <a:t>mój</a:t>
            </a:r>
            <a:r>
              <a:rPr lang="en-US" sz="1400" dirty="0">
                <a:solidFill>
                  <a:srgbClr val="005BBB">
                    <a:lumMod val="75000"/>
                  </a:srgbClr>
                </a:solidFill>
                <a:latin typeface="Courier New" panose="02070309020205020404" pitchFamily="49" charset="0"/>
                <a:cs typeface="Courier New" panose="02070309020205020404" pitchFamily="49" charset="0"/>
              </a:rPr>
              <a:t>    ADJ   </a:t>
            </a:r>
            <a:r>
              <a:rPr lang="en-US" sz="1400" dirty="0" err="1">
                <a:solidFill>
                  <a:srgbClr val="005BBB">
                    <a:lumMod val="75000"/>
                  </a:srgbClr>
                </a:solidFill>
                <a:latin typeface="Courier New" panose="02070309020205020404" pitchFamily="49" charset="0"/>
                <a:cs typeface="Courier New" panose="02070309020205020404" pitchFamily="49" charset="0"/>
              </a:rPr>
              <a:t>ADJ</a:t>
            </a:r>
            <a:r>
              <a:rPr lang="en-US" sz="1400" dirty="0">
                <a:solidFill>
                  <a:srgbClr val="005BBB">
                    <a:lumMod val="75000"/>
                  </a:srgbClr>
                </a:solidFill>
                <a:latin typeface="Courier New" panose="02070309020205020404" pitchFamily="49" charset="0"/>
                <a:cs typeface="Courier New" panose="02070309020205020404" pitchFamily="49" charset="0"/>
              </a:rPr>
              <a:t>  </a:t>
            </a:r>
            <a:r>
              <a:rPr lang="en-US" sz="1400" dirty="0" err="1">
                <a:solidFill>
                  <a:srgbClr val="005BBB">
                    <a:lumMod val="75000"/>
                  </a:srgbClr>
                </a:solidFill>
                <a:latin typeface="Courier New" panose="02070309020205020404" pitchFamily="49" charset="0"/>
                <a:cs typeface="Courier New" panose="02070309020205020404" pitchFamily="49" charset="0"/>
              </a:rPr>
              <a:t>det:poss</a:t>
            </a:r>
            <a:r>
              <a:rPr lang="en-US" sz="1400" dirty="0">
                <a:solidFill>
                  <a:srgbClr val="005BBB">
                    <a:lumMod val="75000"/>
                  </a:srgbClr>
                </a:solidFill>
                <a:latin typeface="Courier New" panose="02070309020205020404" pitchFamily="49" charset="0"/>
                <a:cs typeface="Courier New" panose="02070309020205020404" pitchFamily="49" charset="0"/>
              </a:rPr>
              <a:t>     </a:t>
            </a:r>
            <a:r>
              <a:rPr lang="en-US" sz="1400" dirty="0" err="1">
                <a:solidFill>
                  <a:srgbClr val="005BBB">
                    <a:lumMod val="75000"/>
                  </a:srgbClr>
                </a:solidFill>
                <a:latin typeface="Courier New" panose="02070309020205020404" pitchFamily="49" charset="0"/>
                <a:cs typeface="Courier New" panose="02070309020205020404" pitchFamily="49" charset="0"/>
              </a:rPr>
              <a:t>świata</a:t>
            </a:r>
            <a:endParaRPr lang="en-US" sz="1400" dirty="0">
              <a:solidFill>
                <a:srgbClr val="005BBB">
                  <a:lumMod val="75000"/>
                </a:srgbClr>
              </a:solidFill>
              <a:latin typeface="Courier New" panose="02070309020205020404" pitchFamily="49" charset="0"/>
              <a:cs typeface="Courier New" panose="02070309020205020404" pitchFamily="49" charset="0"/>
            </a:endParaRPr>
          </a:p>
          <a:p>
            <a:pPr defTabSz="2479414"/>
            <a:r>
              <a:rPr lang="en-US" sz="1400" dirty="0">
                <a:solidFill>
                  <a:srgbClr val="005BBB">
                    <a:lumMod val="75000"/>
                  </a:srgbClr>
                </a:solidFill>
                <a:latin typeface="Courier New" panose="02070309020205020404" pitchFamily="49" charset="0"/>
                <a:cs typeface="Courier New" panose="02070309020205020404" pitchFamily="49" charset="0"/>
              </a:rPr>
              <a:t>6     </a:t>
            </a:r>
            <a:r>
              <a:rPr lang="en-US" sz="1400" dirty="0" err="1">
                <a:solidFill>
                  <a:srgbClr val="005BBB">
                    <a:lumMod val="75000"/>
                  </a:srgbClr>
                </a:solidFill>
                <a:latin typeface="Courier New" panose="02070309020205020404" pitchFamily="49" charset="0"/>
                <a:cs typeface="Courier New" panose="02070309020205020404" pitchFamily="49" charset="0"/>
              </a:rPr>
              <a:t>świata</a:t>
            </a:r>
            <a:r>
              <a:rPr lang="en-US" sz="1400" dirty="0">
                <a:solidFill>
                  <a:srgbClr val="005BBB">
                    <a:lumMod val="75000"/>
                  </a:srgbClr>
                </a:solidFill>
                <a:latin typeface="Courier New" panose="02070309020205020404" pitchFamily="49" charset="0"/>
                <a:cs typeface="Courier New" panose="02070309020205020404" pitchFamily="49" charset="0"/>
              </a:rPr>
              <a:t>     </a:t>
            </a:r>
            <a:r>
              <a:rPr lang="en-US" sz="1400" dirty="0" err="1">
                <a:solidFill>
                  <a:srgbClr val="005BBB">
                    <a:lumMod val="75000"/>
                  </a:srgbClr>
                </a:solidFill>
                <a:latin typeface="Courier New" panose="02070309020205020404" pitchFamily="49" charset="0"/>
                <a:cs typeface="Courier New" panose="02070309020205020404" pitchFamily="49" charset="0"/>
              </a:rPr>
              <a:t>świat</a:t>
            </a:r>
            <a:r>
              <a:rPr lang="en-US" sz="1400" dirty="0">
                <a:solidFill>
                  <a:srgbClr val="005BBB">
                    <a:lumMod val="75000"/>
                  </a:srgbClr>
                </a:solidFill>
                <a:latin typeface="Courier New" panose="02070309020205020404" pitchFamily="49" charset="0"/>
                <a:cs typeface="Courier New" panose="02070309020205020404" pitchFamily="49" charset="0"/>
              </a:rPr>
              <a:t>  SUBST  NOUN      </a:t>
            </a:r>
            <a:r>
              <a:rPr lang="en-US" sz="1400" dirty="0" err="1">
                <a:solidFill>
                  <a:srgbClr val="005BBB">
                    <a:lumMod val="75000"/>
                  </a:srgbClr>
                </a:solidFill>
                <a:latin typeface="Courier New" panose="02070309020205020404" pitchFamily="49" charset="0"/>
                <a:cs typeface="Courier New" panose="02070309020205020404" pitchFamily="49" charset="0"/>
              </a:rPr>
              <a:t>nmod</a:t>
            </a:r>
            <a:r>
              <a:rPr lang="en-US" sz="1400" dirty="0">
                <a:solidFill>
                  <a:srgbClr val="005BBB">
                    <a:lumMod val="75000"/>
                  </a:srgbClr>
                </a:solidFill>
                <a:latin typeface="Courier New" panose="02070309020205020404" pitchFamily="49" charset="0"/>
                <a:cs typeface="Courier New" panose="02070309020205020404" pitchFamily="49" charset="0"/>
              </a:rPr>
              <a:t>    </a:t>
            </a:r>
            <a:r>
              <a:rPr lang="en-US" sz="1400" dirty="0" err="1">
                <a:solidFill>
                  <a:srgbClr val="005BBB">
                    <a:lumMod val="75000"/>
                  </a:srgbClr>
                </a:solidFill>
                <a:latin typeface="Courier New" panose="02070309020205020404" pitchFamily="49" charset="0"/>
                <a:cs typeface="Courier New" panose="02070309020205020404" pitchFamily="49" charset="0"/>
              </a:rPr>
              <a:t>granice</a:t>
            </a:r>
            <a:endParaRPr lang="en-US" sz="1400" dirty="0">
              <a:solidFill>
                <a:srgbClr val="005BBB">
                  <a:lumMod val="75000"/>
                </a:srgb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86960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3F475-E41B-40C7-92BC-3F7F6F7C4AAC}"/>
              </a:ext>
            </a:extLst>
          </p:cNvPr>
          <p:cNvSpPr>
            <a:spLocks noGrp="1"/>
          </p:cNvSpPr>
          <p:nvPr>
            <p:ph type="title"/>
          </p:nvPr>
        </p:nvSpPr>
        <p:spPr/>
        <p:txBody>
          <a:bodyPr/>
          <a:lstStyle/>
          <a:p>
            <a:r>
              <a:rPr lang="pl-PL" dirty="0"/>
              <a:t>NER w </a:t>
            </a:r>
            <a:r>
              <a:rPr lang="pl-PL" b="1" dirty="0">
                <a:solidFill>
                  <a:schemeClr val="accent5">
                    <a:lumMod val="75000"/>
                  </a:schemeClr>
                </a:solidFill>
              </a:rPr>
              <a:t>spaCy</a:t>
            </a:r>
            <a:r>
              <a:rPr lang="pl-PL" dirty="0"/>
              <a:t>-PL</a:t>
            </a:r>
            <a:endParaRPr lang="en-US" dirty="0"/>
          </a:p>
        </p:txBody>
      </p:sp>
      <p:sp>
        <p:nvSpPr>
          <p:cNvPr id="5" name="Footer Placeholder 4">
            <a:extLst>
              <a:ext uri="{FF2B5EF4-FFF2-40B4-BE49-F238E27FC236}">
                <a16:creationId xmlns:a16="http://schemas.microsoft.com/office/drawing/2014/main" id="{1A714AE5-AD95-40D9-8844-60FC504869F4}"/>
              </a:ext>
            </a:extLst>
          </p:cNvPr>
          <p:cNvSpPr txBox="1">
            <a:spLocks/>
          </p:cNvSpPr>
          <p:nvPr/>
        </p:nvSpPr>
        <p:spPr>
          <a:xfrm>
            <a:off x="0" y="6492875"/>
            <a:ext cx="1219200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chemeClr val="bg1"/>
                </a:solidFill>
              </a:rPr>
              <a:t>Institute of Computer Science, Polish Academy of Sciences</a:t>
            </a:r>
            <a:r>
              <a:rPr lang="pl-PL" sz="1600">
                <a:solidFill>
                  <a:schemeClr val="bg1"/>
                </a:solidFill>
              </a:rPr>
              <a:t>	</a:t>
            </a:r>
            <a:r>
              <a:rPr lang="en-US" sz="1600">
                <a:solidFill>
                  <a:schemeClr val="bg1"/>
                </a:solidFill>
              </a:rPr>
              <a:t> Linguistic Engineering Group </a:t>
            </a:r>
            <a:r>
              <a:rPr lang="pl-PL" sz="1600">
                <a:solidFill>
                  <a:schemeClr val="bg1"/>
                </a:solidFill>
              </a:rPr>
              <a:t>	</a:t>
            </a:r>
            <a:r>
              <a:rPr lang="en-US" sz="1600">
                <a:solidFill>
                  <a:schemeClr val="bg1"/>
                </a:solidFill>
              </a:rPr>
              <a:t>zil.ipipan.waw.pl</a:t>
            </a:r>
            <a:endParaRPr lang="en-US" sz="1600" dirty="0">
              <a:solidFill>
                <a:schemeClr val="bg1"/>
              </a:solidFill>
            </a:endParaRPr>
          </a:p>
        </p:txBody>
      </p:sp>
      <p:sp>
        <p:nvSpPr>
          <p:cNvPr id="8" name="TextBox 7">
            <a:extLst>
              <a:ext uri="{FF2B5EF4-FFF2-40B4-BE49-F238E27FC236}">
                <a16:creationId xmlns:a16="http://schemas.microsoft.com/office/drawing/2014/main" id="{E1E9C77E-1E7C-4CE2-98FF-63823B4972FE}"/>
              </a:ext>
            </a:extLst>
          </p:cNvPr>
          <p:cNvSpPr txBox="1"/>
          <p:nvPr/>
        </p:nvSpPr>
        <p:spPr>
          <a:xfrm>
            <a:off x="838200" y="1690688"/>
            <a:ext cx="11030117" cy="2585323"/>
          </a:xfrm>
          <a:prstGeom prst="rect">
            <a:avLst/>
          </a:prstGeom>
          <a:noFill/>
        </p:spPr>
        <p:txBody>
          <a:bodyPr wrap="square" rtlCol="0">
            <a:spAutoFit/>
          </a:bodyPr>
          <a:lstStyle/>
          <a:p>
            <a:r>
              <a:rPr lang="en-US" sz="1800" dirty="0">
                <a:solidFill>
                  <a:srgbClr val="FF0000"/>
                </a:solidFill>
                <a:latin typeface="Courier New" panose="02070309020205020404" pitchFamily="49" charset="0"/>
                <a:cs typeface="Courier New" panose="02070309020205020404" pitchFamily="49" charset="0"/>
              </a:rPr>
              <a:t># NER</a:t>
            </a:r>
          </a:p>
          <a:p>
            <a:r>
              <a:rPr lang="en-US" sz="1800" dirty="0">
                <a:solidFill>
                  <a:schemeClr val="tx1">
                    <a:lumMod val="50000"/>
                  </a:schemeClr>
                </a:solidFill>
                <a:latin typeface="Courier New" panose="02070309020205020404" pitchFamily="49" charset="0"/>
                <a:cs typeface="Courier New" panose="02070309020205020404" pitchFamily="49" charset="0"/>
              </a:rPr>
              <a:t>&gt;&gt;&gt; sent2 = </a:t>
            </a:r>
            <a:r>
              <a:rPr lang="en-US" sz="1800" dirty="0">
                <a:solidFill>
                  <a:srgbClr val="00B050"/>
                </a:solidFill>
                <a:latin typeface="Courier New" panose="02070309020205020404" pitchFamily="49" charset="0"/>
                <a:cs typeface="Courier New" panose="02070309020205020404" pitchFamily="49" charset="0"/>
              </a:rPr>
              <a:t>"</a:t>
            </a:r>
            <a:r>
              <a:rPr lang="en-US" sz="1800" dirty="0" err="1">
                <a:solidFill>
                  <a:srgbClr val="00B050"/>
                </a:solidFill>
                <a:latin typeface="Courier New" panose="02070309020205020404" pitchFamily="49" charset="0"/>
                <a:cs typeface="Courier New" panose="02070309020205020404" pitchFamily="49" charset="0"/>
              </a:rPr>
              <a:t>Selekcjoner</a:t>
            </a:r>
            <a:r>
              <a:rPr lang="en-US" sz="1800" dirty="0">
                <a:solidFill>
                  <a:srgbClr val="00B050"/>
                </a:solidFill>
                <a:latin typeface="Courier New" panose="02070309020205020404" pitchFamily="49" charset="0"/>
                <a:cs typeface="Courier New" panose="02070309020205020404" pitchFamily="49" charset="0"/>
              </a:rPr>
              <a:t> </a:t>
            </a:r>
            <a:r>
              <a:rPr lang="en-US" sz="1800" dirty="0" err="1">
                <a:solidFill>
                  <a:srgbClr val="00B050"/>
                </a:solidFill>
                <a:latin typeface="Courier New" panose="02070309020205020404" pitchFamily="49" charset="0"/>
                <a:cs typeface="Courier New" panose="02070309020205020404" pitchFamily="49" charset="0"/>
              </a:rPr>
              <a:t>reprezentacji</a:t>
            </a:r>
            <a:r>
              <a:rPr lang="en-US" sz="1800" dirty="0">
                <a:solidFill>
                  <a:srgbClr val="00B050"/>
                </a:solidFill>
                <a:latin typeface="Courier New" panose="02070309020205020404" pitchFamily="49" charset="0"/>
                <a:cs typeface="Courier New" panose="02070309020205020404" pitchFamily="49" charset="0"/>
              </a:rPr>
              <a:t> </a:t>
            </a:r>
            <a:r>
              <a:rPr lang="en-US" sz="1800" dirty="0" err="1">
                <a:solidFill>
                  <a:srgbClr val="00B050"/>
                </a:solidFill>
                <a:latin typeface="Courier New" panose="02070309020205020404" pitchFamily="49" charset="0"/>
                <a:cs typeface="Courier New" panose="02070309020205020404" pitchFamily="49" charset="0"/>
              </a:rPr>
              <a:t>Polski</a:t>
            </a:r>
            <a:r>
              <a:rPr lang="en-US" sz="1800" dirty="0">
                <a:solidFill>
                  <a:srgbClr val="00B050"/>
                </a:solidFill>
                <a:latin typeface="Courier New" panose="02070309020205020404" pitchFamily="49" charset="0"/>
                <a:cs typeface="Courier New" panose="02070309020205020404" pitchFamily="49" charset="0"/>
              </a:rPr>
              <a:t> Jerzy </a:t>
            </a:r>
            <a:r>
              <a:rPr lang="en-US" sz="1800" dirty="0" err="1">
                <a:solidFill>
                  <a:srgbClr val="00B050"/>
                </a:solidFill>
                <a:latin typeface="Courier New" panose="02070309020205020404" pitchFamily="49" charset="0"/>
                <a:cs typeface="Courier New" panose="02070309020205020404" pitchFamily="49" charset="0"/>
              </a:rPr>
              <a:t>Brzęczek</a:t>
            </a:r>
            <a:r>
              <a:rPr lang="en-US" sz="1800" dirty="0">
                <a:solidFill>
                  <a:srgbClr val="00B050"/>
                </a:solidFill>
                <a:latin typeface="Courier New" panose="02070309020205020404" pitchFamily="49" charset="0"/>
                <a:cs typeface="Courier New" panose="02070309020205020404" pitchFamily="49" charset="0"/>
              </a:rPr>
              <a:t> \</a:t>
            </a:r>
          </a:p>
          <a:p>
            <a:r>
              <a:rPr lang="en-US" sz="1800" dirty="0">
                <a:solidFill>
                  <a:srgbClr val="00B050"/>
                </a:solidFill>
                <a:latin typeface="Courier New" panose="02070309020205020404" pitchFamily="49" charset="0"/>
                <a:cs typeface="Courier New" panose="02070309020205020404" pitchFamily="49" charset="0"/>
              </a:rPr>
              <a:t>        </a:t>
            </a:r>
            <a:r>
              <a:rPr lang="en-US" sz="1800" dirty="0" err="1">
                <a:solidFill>
                  <a:srgbClr val="00B050"/>
                </a:solidFill>
                <a:latin typeface="Courier New" panose="02070309020205020404" pitchFamily="49" charset="0"/>
                <a:cs typeface="Courier New" panose="02070309020205020404" pitchFamily="49" charset="0"/>
              </a:rPr>
              <a:t>powołał</a:t>
            </a:r>
            <a:r>
              <a:rPr lang="en-US" sz="1800" dirty="0">
                <a:solidFill>
                  <a:srgbClr val="00B050"/>
                </a:solidFill>
                <a:latin typeface="Courier New" panose="02070309020205020404" pitchFamily="49" charset="0"/>
                <a:cs typeface="Courier New" panose="02070309020205020404" pitchFamily="49" charset="0"/>
              </a:rPr>
              <a:t> </a:t>
            </a:r>
            <a:r>
              <a:rPr lang="en-US" sz="1800" dirty="0" err="1">
                <a:solidFill>
                  <a:srgbClr val="00B050"/>
                </a:solidFill>
                <a:latin typeface="Courier New" panose="02070309020205020404" pitchFamily="49" charset="0"/>
                <a:cs typeface="Courier New" panose="02070309020205020404" pitchFamily="49" charset="0"/>
              </a:rPr>
              <a:t>piłkarzy</a:t>
            </a:r>
            <a:r>
              <a:rPr lang="en-US" sz="1800" dirty="0">
                <a:solidFill>
                  <a:srgbClr val="00B050"/>
                </a:solidFill>
                <a:latin typeface="Courier New" panose="02070309020205020404" pitchFamily="49" charset="0"/>
                <a:cs typeface="Courier New" panose="02070309020205020404" pitchFamily="49" charset="0"/>
              </a:rPr>
              <a:t> </a:t>
            </a:r>
            <a:r>
              <a:rPr lang="en-US" sz="1800" dirty="0" err="1">
                <a:solidFill>
                  <a:srgbClr val="00B050"/>
                </a:solidFill>
                <a:latin typeface="Courier New" panose="02070309020205020404" pitchFamily="49" charset="0"/>
                <a:cs typeface="Courier New" panose="02070309020205020404" pitchFamily="49" charset="0"/>
              </a:rPr>
              <a:t>na</a:t>
            </a:r>
            <a:r>
              <a:rPr lang="en-US" sz="1800" dirty="0">
                <a:solidFill>
                  <a:srgbClr val="00B050"/>
                </a:solidFill>
                <a:latin typeface="Courier New" panose="02070309020205020404" pitchFamily="49" charset="0"/>
                <a:cs typeface="Courier New" panose="02070309020205020404" pitchFamily="49" charset="0"/>
              </a:rPr>
              <a:t> </a:t>
            </a:r>
            <a:r>
              <a:rPr lang="en-US" sz="1800" dirty="0" err="1">
                <a:solidFill>
                  <a:srgbClr val="00B050"/>
                </a:solidFill>
                <a:latin typeface="Courier New" panose="02070309020205020404" pitchFamily="49" charset="0"/>
                <a:cs typeface="Courier New" panose="02070309020205020404" pitchFamily="49" charset="0"/>
              </a:rPr>
              <a:t>mecze</a:t>
            </a:r>
            <a:r>
              <a:rPr lang="en-US" sz="1800" dirty="0">
                <a:solidFill>
                  <a:srgbClr val="00B050"/>
                </a:solidFill>
                <a:latin typeface="Courier New" panose="02070309020205020404" pitchFamily="49" charset="0"/>
                <a:cs typeface="Courier New" panose="02070309020205020404" pitchFamily="49" charset="0"/>
              </a:rPr>
              <a:t> </a:t>
            </a:r>
            <a:r>
              <a:rPr lang="en-US" sz="1800" dirty="0" err="1">
                <a:solidFill>
                  <a:srgbClr val="00B050"/>
                </a:solidFill>
                <a:latin typeface="Courier New" panose="02070309020205020404" pitchFamily="49" charset="0"/>
                <a:cs typeface="Courier New" panose="02070309020205020404" pitchFamily="49" charset="0"/>
              </a:rPr>
              <a:t>eliminacji</a:t>
            </a:r>
            <a:r>
              <a:rPr lang="en-US" sz="1800" dirty="0">
                <a:solidFill>
                  <a:srgbClr val="00B050"/>
                </a:solidFill>
                <a:latin typeface="Courier New" panose="02070309020205020404" pitchFamily="49" charset="0"/>
                <a:cs typeface="Courier New" panose="02070309020205020404" pitchFamily="49" charset="0"/>
              </a:rPr>
              <a:t> </a:t>
            </a:r>
            <a:r>
              <a:rPr lang="en-US" sz="1800" dirty="0" err="1">
                <a:solidFill>
                  <a:srgbClr val="00B050"/>
                </a:solidFill>
                <a:latin typeface="Courier New" panose="02070309020205020404" pitchFamily="49" charset="0"/>
                <a:cs typeface="Courier New" panose="02070309020205020404" pitchFamily="49" charset="0"/>
              </a:rPr>
              <a:t>mistrzostw</a:t>
            </a:r>
            <a:r>
              <a:rPr lang="en-US" sz="1800" dirty="0">
                <a:solidFill>
                  <a:srgbClr val="00B050"/>
                </a:solidFill>
                <a:latin typeface="Courier New" panose="02070309020205020404" pitchFamily="49" charset="0"/>
                <a:cs typeface="Courier New" panose="02070309020205020404" pitchFamily="49" charset="0"/>
              </a:rPr>
              <a:t> </a:t>
            </a:r>
            <a:r>
              <a:rPr lang="en-US" sz="1800" dirty="0" err="1">
                <a:solidFill>
                  <a:srgbClr val="00B050"/>
                </a:solidFill>
                <a:latin typeface="Courier New" panose="02070309020205020404" pitchFamily="49" charset="0"/>
                <a:cs typeface="Courier New" panose="02070309020205020404" pitchFamily="49" charset="0"/>
              </a:rPr>
              <a:t>Europy</a:t>
            </a:r>
            <a:r>
              <a:rPr lang="en-US" sz="1800" dirty="0">
                <a:solidFill>
                  <a:srgbClr val="00B050"/>
                </a:solidFill>
                <a:latin typeface="Courier New" panose="02070309020205020404" pitchFamily="49" charset="0"/>
                <a:cs typeface="Courier New" panose="02070309020205020404" pitchFamily="49" charset="0"/>
              </a:rPr>
              <a:t> 2020,\</a:t>
            </a:r>
          </a:p>
          <a:p>
            <a:r>
              <a:rPr lang="en-US" sz="1800" dirty="0">
                <a:solidFill>
                  <a:srgbClr val="00B050"/>
                </a:solidFill>
                <a:latin typeface="Courier New" panose="02070309020205020404" pitchFamily="49" charset="0"/>
                <a:cs typeface="Courier New" panose="02070309020205020404" pitchFamily="49" charset="0"/>
              </a:rPr>
              <a:t>        6 </a:t>
            </a:r>
            <a:r>
              <a:rPr lang="en-US" sz="1800" dirty="0" err="1">
                <a:solidFill>
                  <a:srgbClr val="00B050"/>
                </a:solidFill>
                <a:latin typeface="Courier New" panose="02070309020205020404" pitchFamily="49" charset="0"/>
                <a:cs typeface="Courier New" panose="02070309020205020404" pitchFamily="49" charset="0"/>
              </a:rPr>
              <a:t>września</a:t>
            </a:r>
            <a:r>
              <a:rPr lang="en-US" sz="1800" dirty="0">
                <a:solidFill>
                  <a:srgbClr val="00B050"/>
                </a:solidFill>
                <a:latin typeface="Courier New" panose="02070309020205020404" pitchFamily="49" charset="0"/>
                <a:cs typeface="Courier New" panose="02070309020205020404" pitchFamily="49" charset="0"/>
              </a:rPr>
              <a:t> </a:t>
            </a:r>
            <a:r>
              <a:rPr lang="en-US" sz="1800" dirty="0" err="1">
                <a:solidFill>
                  <a:srgbClr val="00B050"/>
                </a:solidFill>
                <a:latin typeface="Courier New" panose="02070309020205020404" pitchFamily="49" charset="0"/>
                <a:cs typeface="Courier New" panose="02070309020205020404" pitchFamily="49" charset="0"/>
              </a:rPr>
              <a:t>Polacy</a:t>
            </a:r>
            <a:r>
              <a:rPr lang="en-US" sz="1800" dirty="0">
                <a:solidFill>
                  <a:srgbClr val="00B050"/>
                </a:solidFill>
                <a:latin typeface="Courier New" panose="02070309020205020404" pitchFamily="49" charset="0"/>
                <a:cs typeface="Courier New" panose="02070309020205020404" pitchFamily="49" charset="0"/>
              </a:rPr>
              <a:t> </a:t>
            </a:r>
            <a:r>
              <a:rPr lang="en-US" sz="1800" dirty="0" err="1">
                <a:solidFill>
                  <a:srgbClr val="00B050"/>
                </a:solidFill>
                <a:latin typeface="Courier New" panose="02070309020205020404" pitchFamily="49" charset="0"/>
                <a:cs typeface="Courier New" panose="02070309020205020404" pitchFamily="49" charset="0"/>
              </a:rPr>
              <a:t>zagrają</a:t>
            </a:r>
            <a:r>
              <a:rPr lang="en-US" sz="1800" dirty="0">
                <a:solidFill>
                  <a:srgbClr val="00B050"/>
                </a:solidFill>
                <a:latin typeface="Courier New" panose="02070309020205020404" pitchFamily="49" charset="0"/>
                <a:cs typeface="Courier New" panose="02070309020205020404" pitchFamily="49" charset="0"/>
              </a:rPr>
              <a:t> w </a:t>
            </a:r>
            <a:r>
              <a:rPr lang="en-US" sz="1800" dirty="0" err="1">
                <a:solidFill>
                  <a:srgbClr val="00B050"/>
                </a:solidFill>
                <a:latin typeface="Courier New" panose="02070309020205020404" pitchFamily="49" charset="0"/>
                <a:cs typeface="Courier New" panose="02070309020205020404" pitchFamily="49" charset="0"/>
              </a:rPr>
              <a:t>Lublanie</a:t>
            </a:r>
            <a:r>
              <a:rPr lang="en-US" sz="1800" dirty="0">
                <a:solidFill>
                  <a:srgbClr val="00B050"/>
                </a:solidFill>
                <a:latin typeface="Courier New" panose="02070309020205020404" pitchFamily="49" charset="0"/>
                <a:cs typeface="Courier New" panose="02070309020205020404" pitchFamily="49" charset="0"/>
              </a:rPr>
              <a:t> ze </a:t>
            </a:r>
            <a:r>
              <a:rPr lang="en-US" sz="1800" dirty="0" err="1">
                <a:solidFill>
                  <a:srgbClr val="00B050"/>
                </a:solidFill>
                <a:latin typeface="Courier New" panose="02070309020205020404" pitchFamily="49" charset="0"/>
                <a:cs typeface="Courier New" panose="02070309020205020404" pitchFamily="49" charset="0"/>
              </a:rPr>
              <a:t>Słowenią</a:t>
            </a:r>
            <a:r>
              <a:rPr lang="en-US" sz="1800" dirty="0">
                <a:solidFill>
                  <a:srgbClr val="00B050"/>
                </a:solidFill>
                <a:latin typeface="Courier New" panose="02070309020205020404" pitchFamily="49" charset="0"/>
                <a:cs typeface="Courier New" panose="02070309020205020404" pitchFamily="49" charset="0"/>
              </a:rPr>
              <a:t>."</a:t>
            </a:r>
            <a:r>
              <a:rPr lang="en-US" sz="1800" dirty="0">
                <a:solidFill>
                  <a:schemeClr val="tx1">
                    <a:lumMod val="50000"/>
                  </a:schemeClr>
                </a:solidFill>
                <a:latin typeface="Courier New" panose="02070309020205020404" pitchFamily="49" charset="0"/>
                <a:cs typeface="Courier New" panose="02070309020205020404" pitchFamily="49" charset="0"/>
              </a:rPr>
              <a:t> </a:t>
            </a:r>
            <a:r>
              <a:rPr lang="en-US" sz="1800" dirty="0">
                <a:solidFill>
                  <a:srgbClr val="FF0000"/>
                </a:solidFill>
                <a:latin typeface="Courier New" panose="02070309020205020404" pitchFamily="49" charset="0"/>
                <a:cs typeface="Courier New" panose="02070309020205020404" pitchFamily="49" charset="0"/>
              </a:rPr>
              <a:t># ~Rzeczpospolita </a:t>
            </a:r>
          </a:p>
          <a:p>
            <a:r>
              <a:rPr lang="en-US" sz="1800" dirty="0">
                <a:solidFill>
                  <a:schemeClr val="tx1">
                    <a:lumMod val="50000"/>
                  </a:schemeClr>
                </a:solidFill>
                <a:latin typeface="Courier New" panose="02070309020205020404" pitchFamily="49" charset="0"/>
                <a:cs typeface="Courier New" panose="02070309020205020404" pitchFamily="49" charset="0"/>
              </a:rPr>
              <a:t>&gt;&gt;&gt; </a:t>
            </a:r>
            <a:r>
              <a:rPr lang="pl-PL" sz="1800" dirty="0">
                <a:solidFill>
                  <a:schemeClr val="tx1">
                    <a:lumMod val="50000"/>
                  </a:schemeClr>
                </a:solidFill>
                <a:latin typeface="Courier New" panose="02070309020205020404" pitchFamily="49" charset="0"/>
                <a:cs typeface="Courier New" panose="02070309020205020404" pitchFamily="49" charset="0"/>
              </a:rPr>
              <a:t>doc2</a:t>
            </a:r>
            <a:r>
              <a:rPr lang="en-US" sz="1800" dirty="0">
                <a:solidFill>
                  <a:schemeClr val="tx1">
                    <a:lumMod val="50000"/>
                  </a:schemeClr>
                </a:solidFill>
                <a:latin typeface="Courier New" panose="02070309020205020404" pitchFamily="49" charset="0"/>
                <a:cs typeface="Courier New" panose="02070309020205020404" pitchFamily="49" charset="0"/>
              </a:rPr>
              <a:t> = </a:t>
            </a:r>
            <a:r>
              <a:rPr lang="en-US" sz="1800" dirty="0" err="1">
                <a:solidFill>
                  <a:schemeClr val="tx1">
                    <a:lumMod val="50000"/>
                  </a:schemeClr>
                </a:solidFill>
                <a:latin typeface="Courier New" panose="02070309020205020404" pitchFamily="49" charset="0"/>
                <a:cs typeface="Courier New" panose="02070309020205020404" pitchFamily="49" charset="0"/>
              </a:rPr>
              <a:t>nlp</a:t>
            </a:r>
            <a:r>
              <a:rPr lang="en-US" sz="1800" dirty="0">
                <a:solidFill>
                  <a:schemeClr val="tx1">
                    <a:lumMod val="50000"/>
                  </a:schemeClr>
                </a:solidFill>
                <a:latin typeface="Courier New" panose="02070309020205020404" pitchFamily="49" charset="0"/>
                <a:cs typeface="Courier New" panose="02070309020205020404" pitchFamily="49" charset="0"/>
              </a:rPr>
              <a:t>(sent2)</a:t>
            </a:r>
            <a:endParaRPr lang="pl-PL" sz="1800" dirty="0">
              <a:solidFill>
                <a:schemeClr val="tx1">
                  <a:lumMod val="50000"/>
                </a:schemeClr>
              </a:solidFill>
              <a:latin typeface="Courier New" panose="02070309020205020404" pitchFamily="49" charset="0"/>
              <a:cs typeface="Courier New" panose="02070309020205020404" pitchFamily="49" charset="0"/>
            </a:endParaRPr>
          </a:p>
          <a:p>
            <a:endParaRPr lang="pl-PL" dirty="0">
              <a:solidFill>
                <a:srgbClr val="FF0000"/>
              </a:solidFill>
              <a:latin typeface="Courier New" panose="02070309020205020404" pitchFamily="49" charset="0"/>
              <a:cs typeface="Courier New" panose="02070309020205020404" pitchFamily="49" charset="0"/>
            </a:endParaRPr>
          </a:p>
          <a:p>
            <a:r>
              <a:rPr lang="en-US" dirty="0">
                <a:solidFill>
                  <a:srgbClr val="FF0000"/>
                </a:solidFill>
                <a:latin typeface="Courier New" panose="02070309020205020404" pitchFamily="49" charset="0"/>
                <a:cs typeface="Courier New" panose="02070309020205020404" pitchFamily="49" charset="0"/>
              </a:rPr>
              <a:t># NER visualization</a:t>
            </a:r>
            <a:endParaRPr lang="pl-PL" dirty="0">
              <a:solidFill>
                <a:srgbClr val="FF0000"/>
              </a:solidFill>
              <a:latin typeface="Courier New" panose="02070309020205020404" pitchFamily="49" charset="0"/>
              <a:cs typeface="Courier New" panose="02070309020205020404" pitchFamily="49" charset="0"/>
            </a:endParaRPr>
          </a:p>
          <a:p>
            <a:endParaRPr lang="en-US" dirty="0">
              <a:solidFill>
                <a:srgbClr val="FF0000"/>
              </a:solidFill>
              <a:latin typeface="Courier New" panose="02070309020205020404" pitchFamily="49" charset="0"/>
              <a:cs typeface="Courier New" panose="02070309020205020404" pitchFamily="49" charset="0"/>
            </a:endParaRPr>
          </a:p>
          <a:p>
            <a:r>
              <a:rPr lang="pl-PL" dirty="0">
                <a:latin typeface="Courier New" panose="02070309020205020404" pitchFamily="49" charset="0"/>
                <a:cs typeface="Courier New" panose="02070309020205020404" pitchFamily="49" charset="0"/>
              </a:rPr>
              <a:t>&gt;&gt;&gt; </a:t>
            </a:r>
            <a:r>
              <a:rPr lang="en-US" dirty="0" err="1">
                <a:latin typeface="Courier New" panose="02070309020205020404" pitchFamily="49" charset="0"/>
                <a:cs typeface="Courier New" panose="02070309020205020404" pitchFamily="49" charset="0"/>
              </a:rPr>
              <a:t>displacy.render</a:t>
            </a:r>
            <a:r>
              <a:rPr lang="en-US" dirty="0">
                <a:latin typeface="Courier New" panose="02070309020205020404" pitchFamily="49" charset="0"/>
                <a:cs typeface="Courier New" panose="02070309020205020404" pitchFamily="49" charset="0"/>
              </a:rPr>
              <a:t>(doc</a:t>
            </a:r>
            <a:r>
              <a:rPr lang="pl-PL" dirty="0">
                <a:latin typeface="Courier New" panose="02070309020205020404" pitchFamily="49" charset="0"/>
                <a:cs typeface="Courier New" panose="02070309020205020404" pitchFamily="49" charset="0"/>
              </a:rPr>
              <a:t>2</a:t>
            </a:r>
            <a:r>
              <a:rPr lang="en-US" dirty="0">
                <a:latin typeface="Courier New" panose="02070309020205020404" pitchFamily="49" charset="0"/>
                <a:cs typeface="Courier New" panose="02070309020205020404" pitchFamily="49" charset="0"/>
              </a:rPr>
              <a:t>, style="</a:t>
            </a:r>
            <a:r>
              <a:rPr lang="en-US" dirty="0" err="1">
                <a:latin typeface="Courier New" panose="02070309020205020404" pitchFamily="49" charset="0"/>
                <a:cs typeface="Courier New" panose="02070309020205020404" pitchFamily="49" charset="0"/>
              </a:rPr>
              <a:t>ent</a:t>
            </a:r>
            <a:r>
              <a:rPr lang="en-US" dirty="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0A37E184-1763-4EFB-94C2-3893FC8421FC}"/>
              </a:ext>
            </a:extLst>
          </p:cNvPr>
          <p:cNvPicPr>
            <a:picLocks noChangeAspect="1"/>
          </p:cNvPicPr>
          <p:nvPr/>
        </p:nvPicPr>
        <p:blipFill rotWithShape="1">
          <a:blip r:embed="rId3"/>
          <a:srcRect l="20887" t="41720" r="14839" b="38351"/>
          <a:stretch/>
        </p:blipFill>
        <p:spPr>
          <a:xfrm>
            <a:off x="2177844" y="4424101"/>
            <a:ext cx="7836311" cy="1366685"/>
          </a:xfrm>
          <a:prstGeom prst="rect">
            <a:avLst/>
          </a:prstGeom>
        </p:spPr>
      </p:pic>
    </p:spTree>
    <p:extLst>
      <p:ext uri="{BB962C8B-B14F-4D97-AF65-F5344CB8AC3E}">
        <p14:creationId xmlns:p14="http://schemas.microsoft.com/office/powerpoint/2010/main" val="35671373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3F475-E41B-40C7-92BC-3F7F6F7C4AAC}"/>
              </a:ext>
            </a:extLst>
          </p:cNvPr>
          <p:cNvSpPr>
            <a:spLocks noGrp="1"/>
          </p:cNvSpPr>
          <p:nvPr>
            <p:ph type="title"/>
          </p:nvPr>
        </p:nvSpPr>
        <p:spPr/>
        <p:txBody>
          <a:bodyPr/>
          <a:lstStyle/>
          <a:p>
            <a:r>
              <a:rPr lang="pl-PL" dirty="0"/>
              <a:t>Chatboty z wykorzystaniem </a:t>
            </a:r>
            <a:r>
              <a:rPr lang="pl-PL" b="1" dirty="0">
                <a:solidFill>
                  <a:schemeClr val="accent5">
                    <a:lumMod val="75000"/>
                  </a:schemeClr>
                </a:solidFill>
              </a:rPr>
              <a:t>spaCy</a:t>
            </a:r>
            <a:r>
              <a:rPr lang="pl-PL" dirty="0"/>
              <a:t>-PL i RASA</a:t>
            </a:r>
            <a:endParaRPr lang="en-US" dirty="0"/>
          </a:p>
        </p:txBody>
      </p:sp>
      <p:sp>
        <p:nvSpPr>
          <p:cNvPr id="5" name="Footer Placeholder 4">
            <a:extLst>
              <a:ext uri="{FF2B5EF4-FFF2-40B4-BE49-F238E27FC236}">
                <a16:creationId xmlns:a16="http://schemas.microsoft.com/office/drawing/2014/main" id="{1A714AE5-AD95-40D9-8844-60FC504869F4}"/>
              </a:ext>
            </a:extLst>
          </p:cNvPr>
          <p:cNvSpPr txBox="1">
            <a:spLocks/>
          </p:cNvSpPr>
          <p:nvPr/>
        </p:nvSpPr>
        <p:spPr>
          <a:xfrm>
            <a:off x="0" y="6492875"/>
            <a:ext cx="1219200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chemeClr val="bg1"/>
                </a:solidFill>
              </a:rPr>
              <a:t>Institute of Computer Science, Polish Academy of Sciences</a:t>
            </a:r>
            <a:r>
              <a:rPr lang="pl-PL" sz="1600">
                <a:solidFill>
                  <a:schemeClr val="bg1"/>
                </a:solidFill>
              </a:rPr>
              <a:t>	</a:t>
            </a:r>
            <a:r>
              <a:rPr lang="en-US" sz="1600">
                <a:solidFill>
                  <a:schemeClr val="bg1"/>
                </a:solidFill>
              </a:rPr>
              <a:t> Linguistic Engineering Group </a:t>
            </a:r>
            <a:r>
              <a:rPr lang="pl-PL" sz="1600">
                <a:solidFill>
                  <a:schemeClr val="bg1"/>
                </a:solidFill>
              </a:rPr>
              <a:t>	</a:t>
            </a:r>
            <a:r>
              <a:rPr lang="en-US" sz="1600">
                <a:solidFill>
                  <a:schemeClr val="bg1"/>
                </a:solidFill>
              </a:rPr>
              <a:t>zil.ipipan.waw.pl</a:t>
            </a:r>
            <a:endParaRPr lang="en-US" sz="1600" dirty="0">
              <a:solidFill>
                <a:schemeClr val="bg1"/>
              </a:solidFill>
            </a:endParaRPr>
          </a:p>
        </p:txBody>
      </p:sp>
      <p:sp>
        <p:nvSpPr>
          <p:cNvPr id="8" name="TextBox 7">
            <a:extLst>
              <a:ext uri="{FF2B5EF4-FFF2-40B4-BE49-F238E27FC236}">
                <a16:creationId xmlns:a16="http://schemas.microsoft.com/office/drawing/2014/main" id="{E1E9C77E-1E7C-4CE2-98FF-63823B4972FE}"/>
              </a:ext>
            </a:extLst>
          </p:cNvPr>
          <p:cNvSpPr txBox="1"/>
          <p:nvPr/>
        </p:nvSpPr>
        <p:spPr>
          <a:xfrm>
            <a:off x="838200" y="1690689"/>
            <a:ext cx="6982097" cy="3416320"/>
          </a:xfrm>
          <a:prstGeom prst="rect">
            <a:avLst/>
          </a:prstGeom>
          <a:noFill/>
        </p:spPr>
        <p:txBody>
          <a:bodyPr wrap="square" rtlCol="0">
            <a:spAutoFit/>
          </a:bodyPr>
          <a:lstStyle/>
          <a:p>
            <a:pPr algn="just"/>
            <a:r>
              <a:rPr lang="pl-PL" dirty="0"/>
              <a:t>RASA to open-source’owy framework do tworzenia agentów konwersacyjnych. </a:t>
            </a:r>
          </a:p>
          <a:p>
            <a:pPr algn="just"/>
            <a:endParaRPr lang="pl-PL" dirty="0"/>
          </a:p>
          <a:p>
            <a:pPr algn="just"/>
            <a:r>
              <a:rPr lang="pl-PL" dirty="0"/>
              <a:t>RASA jest blisko związana ze </a:t>
            </a:r>
            <a:r>
              <a:rPr lang="pl-PL" dirty="0">
                <a:solidFill>
                  <a:schemeClr val="accent5">
                    <a:lumMod val="75000"/>
                  </a:schemeClr>
                </a:solidFill>
              </a:rPr>
              <a:t>spaCy</a:t>
            </a:r>
            <a:r>
              <a:rPr lang="pl-PL" dirty="0"/>
              <a:t>, i umożliwia bezpośrednie wykorzystanie modeli </a:t>
            </a:r>
            <a:r>
              <a:rPr lang="pl-PL" dirty="0">
                <a:solidFill>
                  <a:schemeClr val="accent5">
                    <a:lumMod val="75000"/>
                  </a:schemeClr>
                </a:solidFill>
              </a:rPr>
              <a:t>spaCy </a:t>
            </a:r>
            <a:r>
              <a:rPr lang="pl-PL" dirty="0"/>
              <a:t>do przygotowania podstawowych funkcjonalności chatbota.</a:t>
            </a:r>
          </a:p>
          <a:p>
            <a:pPr algn="just"/>
            <a:endParaRPr lang="pl-PL" dirty="0"/>
          </a:p>
          <a:p>
            <a:pPr algn="just"/>
            <a:r>
              <a:rPr lang="pl-PL" dirty="0"/>
              <a:t>Obecnie komponenty najważniejsze dla RASY to embeddingi, tokenizator, lematyzator i NER.</a:t>
            </a:r>
          </a:p>
          <a:p>
            <a:pPr algn="just"/>
            <a:endParaRPr lang="pl-PL" sz="1800" dirty="0">
              <a:latin typeface="Courier New" panose="02070309020205020404" pitchFamily="49" charset="0"/>
              <a:cs typeface="Courier New" panose="02070309020205020404" pitchFamily="49" charset="0"/>
            </a:endParaRPr>
          </a:p>
          <a:p>
            <a:pPr algn="just"/>
            <a:endParaRPr lang="pl-PL" sz="1800" dirty="0">
              <a:latin typeface="Courier New" panose="02070309020205020404" pitchFamily="49" charset="0"/>
              <a:cs typeface="Courier New" panose="02070309020205020404" pitchFamily="49" charset="0"/>
            </a:endParaRPr>
          </a:p>
          <a:p>
            <a:pPr algn="just"/>
            <a:endParaRPr lang="en-US" sz="1800" dirty="0">
              <a:latin typeface="Courier New" panose="02070309020205020404" pitchFamily="49" charset="0"/>
              <a:cs typeface="Courier New" panose="02070309020205020404" pitchFamily="49" charset="0"/>
            </a:endParaRPr>
          </a:p>
        </p:txBody>
      </p:sp>
      <p:pic>
        <p:nvPicPr>
          <p:cNvPr id="11" name="Graphic 10">
            <a:extLst>
              <a:ext uri="{FF2B5EF4-FFF2-40B4-BE49-F238E27FC236}">
                <a16:creationId xmlns:a16="http://schemas.microsoft.com/office/drawing/2014/main" id="{9687682A-A8F1-46D6-8625-58202FDAA4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29229" y="1690688"/>
            <a:ext cx="2234565" cy="2731135"/>
          </a:xfrm>
          <a:prstGeom prst="rect">
            <a:avLst/>
          </a:prstGeom>
        </p:spPr>
      </p:pic>
    </p:spTree>
    <p:extLst>
      <p:ext uri="{BB962C8B-B14F-4D97-AF65-F5344CB8AC3E}">
        <p14:creationId xmlns:p14="http://schemas.microsoft.com/office/powerpoint/2010/main" val="482246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3F475-E41B-40C7-92BC-3F7F6F7C4AAC}"/>
              </a:ext>
            </a:extLst>
          </p:cNvPr>
          <p:cNvSpPr>
            <a:spLocks noGrp="1"/>
          </p:cNvSpPr>
          <p:nvPr>
            <p:ph type="title"/>
          </p:nvPr>
        </p:nvSpPr>
        <p:spPr/>
        <p:txBody>
          <a:bodyPr/>
          <a:lstStyle/>
          <a:p>
            <a:r>
              <a:rPr lang="pl-PL" dirty="0"/>
              <a:t>Chatboty z wykorzystaniem </a:t>
            </a:r>
            <a:r>
              <a:rPr lang="pl-PL" b="1" dirty="0">
                <a:solidFill>
                  <a:schemeClr val="accent5">
                    <a:lumMod val="75000"/>
                  </a:schemeClr>
                </a:solidFill>
              </a:rPr>
              <a:t>spaCy</a:t>
            </a:r>
            <a:r>
              <a:rPr lang="pl-PL" dirty="0"/>
              <a:t>-PL i RASA</a:t>
            </a:r>
            <a:endParaRPr lang="en-US" dirty="0"/>
          </a:p>
        </p:txBody>
      </p:sp>
      <p:sp>
        <p:nvSpPr>
          <p:cNvPr id="5" name="Footer Placeholder 4">
            <a:extLst>
              <a:ext uri="{FF2B5EF4-FFF2-40B4-BE49-F238E27FC236}">
                <a16:creationId xmlns:a16="http://schemas.microsoft.com/office/drawing/2014/main" id="{1A714AE5-AD95-40D9-8844-60FC504869F4}"/>
              </a:ext>
            </a:extLst>
          </p:cNvPr>
          <p:cNvSpPr txBox="1">
            <a:spLocks/>
          </p:cNvSpPr>
          <p:nvPr/>
        </p:nvSpPr>
        <p:spPr>
          <a:xfrm>
            <a:off x="0" y="6492875"/>
            <a:ext cx="1219200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chemeClr val="bg1"/>
                </a:solidFill>
              </a:rPr>
              <a:t>Institute of Computer Science, Polish Academy of Sciences</a:t>
            </a:r>
            <a:r>
              <a:rPr lang="pl-PL" sz="1600">
                <a:solidFill>
                  <a:schemeClr val="bg1"/>
                </a:solidFill>
              </a:rPr>
              <a:t>	</a:t>
            </a:r>
            <a:r>
              <a:rPr lang="en-US" sz="1600">
                <a:solidFill>
                  <a:schemeClr val="bg1"/>
                </a:solidFill>
              </a:rPr>
              <a:t> Linguistic Engineering Group </a:t>
            </a:r>
            <a:r>
              <a:rPr lang="pl-PL" sz="1600">
                <a:solidFill>
                  <a:schemeClr val="bg1"/>
                </a:solidFill>
              </a:rPr>
              <a:t>	</a:t>
            </a:r>
            <a:r>
              <a:rPr lang="en-US" sz="1600">
                <a:solidFill>
                  <a:schemeClr val="bg1"/>
                </a:solidFill>
              </a:rPr>
              <a:t>zil.ipipan.waw.pl</a:t>
            </a:r>
            <a:endParaRPr lang="en-US" sz="1600" dirty="0">
              <a:solidFill>
                <a:schemeClr val="bg1"/>
              </a:solidFill>
            </a:endParaRPr>
          </a:p>
        </p:txBody>
      </p:sp>
      <p:pic>
        <p:nvPicPr>
          <p:cNvPr id="4" name="Picture 3">
            <a:extLst>
              <a:ext uri="{FF2B5EF4-FFF2-40B4-BE49-F238E27FC236}">
                <a16:creationId xmlns:a16="http://schemas.microsoft.com/office/drawing/2014/main" id="{1476F8E1-B6EE-4E9E-994B-9CF521315763}"/>
              </a:ext>
            </a:extLst>
          </p:cNvPr>
          <p:cNvPicPr>
            <a:picLocks noChangeAspect="1"/>
          </p:cNvPicPr>
          <p:nvPr/>
        </p:nvPicPr>
        <p:blipFill>
          <a:blip r:embed="rId3"/>
          <a:stretch>
            <a:fillRect/>
          </a:stretch>
        </p:blipFill>
        <p:spPr>
          <a:xfrm>
            <a:off x="1897273" y="1382044"/>
            <a:ext cx="7795367" cy="4901470"/>
          </a:xfrm>
          <a:prstGeom prst="rect">
            <a:avLst/>
          </a:prstGeom>
        </p:spPr>
      </p:pic>
    </p:spTree>
    <p:extLst>
      <p:ext uri="{BB962C8B-B14F-4D97-AF65-F5344CB8AC3E}">
        <p14:creationId xmlns:p14="http://schemas.microsoft.com/office/powerpoint/2010/main" val="2479939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ADB098CD-3BAA-4E18-927A-3F9B46042AAB}"/>
              </a:ext>
            </a:extLst>
          </p:cNvPr>
          <p:cNvSpPr>
            <a:spLocks noGrp="1"/>
          </p:cNvSpPr>
          <p:nvPr>
            <p:ph type="ftr" sz="quarter" idx="11"/>
          </p:nvPr>
        </p:nvSpPr>
        <p:spPr>
          <a:xfrm>
            <a:off x="0" y="6492875"/>
            <a:ext cx="12192000" cy="365125"/>
          </a:xfrm>
          <a:solidFill>
            <a:schemeClr val="accent1"/>
          </a:solidFill>
        </p:spPr>
        <p:txBody>
          <a:bodyPr/>
          <a:lstStyle/>
          <a:p>
            <a:r>
              <a:rPr lang="en-US" sz="1600" dirty="0">
                <a:solidFill>
                  <a:schemeClr val="bg1"/>
                </a:solidFill>
              </a:rPr>
              <a:t>Institute of Computer Science, Polish Academy of Sciences</a:t>
            </a:r>
            <a:r>
              <a:rPr lang="pl-PL" sz="1600" dirty="0">
                <a:solidFill>
                  <a:schemeClr val="bg1"/>
                </a:solidFill>
              </a:rPr>
              <a:t>	</a:t>
            </a:r>
            <a:r>
              <a:rPr lang="en-US" sz="1600" dirty="0">
                <a:solidFill>
                  <a:schemeClr val="bg1"/>
                </a:solidFill>
              </a:rPr>
              <a:t> Linguistic Engineering Group </a:t>
            </a:r>
            <a:r>
              <a:rPr lang="pl-PL" sz="1600" dirty="0">
                <a:solidFill>
                  <a:schemeClr val="bg1"/>
                </a:solidFill>
              </a:rPr>
              <a:t>	</a:t>
            </a:r>
            <a:r>
              <a:rPr lang="en-US" sz="1600" dirty="0">
                <a:solidFill>
                  <a:schemeClr val="bg1"/>
                </a:solidFill>
              </a:rPr>
              <a:t>zil.ipipan.waw.pl</a:t>
            </a:r>
          </a:p>
        </p:txBody>
      </p:sp>
      <p:sp>
        <p:nvSpPr>
          <p:cNvPr id="5" name="Content Placeholder 4">
            <a:extLst>
              <a:ext uri="{FF2B5EF4-FFF2-40B4-BE49-F238E27FC236}">
                <a16:creationId xmlns:a16="http://schemas.microsoft.com/office/drawing/2014/main" id="{407549BB-2793-49A8-89F5-5B94F1D11664}"/>
              </a:ext>
            </a:extLst>
          </p:cNvPr>
          <p:cNvSpPr>
            <a:spLocks noGrp="1"/>
          </p:cNvSpPr>
          <p:nvPr>
            <p:ph idx="1"/>
          </p:nvPr>
        </p:nvSpPr>
        <p:spPr>
          <a:xfrm>
            <a:off x="838200" y="2922315"/>
            <a:ext cx="10515600" cy="1013369"/>
          </a:xfrm>
        </p:spPr>
        <p:txBody>
          <a:bodyPr/>
          <a:lstStyle/>
          <a:p>
            <a:pPr marL="0" indent="0" algn="ctr">
              <a:buNone/>
            </a:pPr>
            <a:r>
              <a:rPr lang="pl-PL" sz="6000" dirty="0">
                <a:solidFill>
                  <a:schemeClr val="accent5">
                    <a:lumMod val="75000"/>
                  </a:schemeClr>
                </a:solidFill>
              </a:rPr>
              <a:t>spaCy</a:t>
            </a:r>
            <a:endParaRPr lang="en-US" dirty="0">
              <a:solidFill>
                <a:schemeClr val="accent5">
                  <a:lumMod val="75000"/>
                </a:schemeClr>
              </a:solidFill>
            </a:endParaRPr>
          </a:p>
        </p:txBody>
      </p:sp>
    </p:spTree>
    <p:extLst>
      <p:ext uri="{BB962C8B-B14F-4D97-AF65-F5344CB8AC3E}">
        <p14:creationId xmlns:p14="http://schemas.microsoft.com/office/powerpoint/2010/main" val="1122283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ADB098CD-3BAA-4E18-927A-3F9B46042AAB}"/>
              </a:ext>
            </a:extLst>
          </p:cNvPr>
          <p:cNvSpPr>
            <a:spLocks noGrp="1"/>
          </p:cNvSpPr>
          <p:nvPr>
            <p:ph type="ftr" sz="quarter" idx="11"/>
          </p:nvPr>
        </p:nvSpPr>
        <p:spPr>
          <a:xfrm>
            <a:off x="0" y="6492875"/>
            <a:ext cx="12192000" cy="365125"/>
          </a:xfrm>
          <a:solidFill>
            <a:schemeClr val="accent1"/>
          </a:solidFill>
        </p:spPr>
        <p:txBody>
          <a:bodyPr/>
          <a:lstStyle/>
          <a:p>
            <a:r>
              <a:rPr lang="en-US" sz="1600" dirty="0">
                <a:solidFill>
                  <a:schemeClr val="bg1"/>
                </a:solidFill>
              </a:rPr>
              <a:t>Institute of Computer Science, Polish Academy of Sciences</a:t>
            </a:r>
            <a:r>
              <a:rPr lang="pl-PL" sz="1600" dirty="0">
                <a:solidFill>
                  <a:schemeClr val="bg1"/>
                </a:solidFill>
              </a:rPr>
              <a:t>	</a:t>
            </a:r>
            <a:r>
              <a:rPr lang="en-US" sz="1600" dirty="0">
                <a:solidFill>
                  <a:schemeClr val="bg1"/>
                </a:solidFill>
              </a:rPr>
              <a:t> Linguistic Engineering Group </a:t>
            </a:r>
            <a:r>
              <a:rPr lang="pl-PL" sz="1600" dirty="0">
                <a:solidFill>
                  <a:schemeClr val="bg1"/>
                </a:solidFill>
              </a:rPr>
              <a:t>	</a:t>
            </a:r>
            <a:r>
              <a:rPr lang="en-US" sz="1600" dirty="0">
                <a:solidFill>
                  <a:schemeClr val="bg1"/>
                </a:solidFill>
              </a:rPr>
              <a:t>zil.ipipan.waw.pl</a:t>
            </a:r>
          </a:p>
        </p:txBody>
      </p:sp>
      <p:sp>
        <p:nvSpPr>
          <p:cNvPr id="5" name="Content Placeholder 4">
            <a:extLst>
              <a:ext uri="{FF2B5EF4-FFF2-40B4-BE49-F238E27FC236}">
                <a16:creationId xmlns:a16="http://schemas.microsoft.com/office/drawing/2014/main" id="{407549BB-2793-49A8-89F5-5B94F1D11664}"/>
              </a:ext>
            </a:extLst>
          </p:cNvPr>
          <p:cNvSpPr>
            <a:spLocks noGrp="1"/>
          </p:cNvSpPr>
          <p:nvPr>
            <p:ph idx="1"/>
          </p:nvPr>
        </p:nvSpPr>
        <p:spPr>
          <a:xfrm>
            <a:off x="838200" y="2922315"/>
            <a:ext cx="10515600" cy="1013369"/>
          </a:xfrm>
        </p:spPr>
        <p:txBody>
          <a:bodyPr/>
          <a:lstStyle/>
          <a:p>
            <a:pPr marL="0" indent="0" algn="ctr">
              <a:buNone/>
            </a:pPr>
            <a:r>
              <a:rPr lang="pl-PL" sz="6000" dirty="0"/>
              <a:t>Ewaluacja</a:t>
            </a:r>
            <a:endParaRPr lang="en-US" dirty="0"/>
          </a:p>
        </p:txBody>
      </p:sp>
    </p:spTree>
    <p:extLst>
      <p:ext uri="{BB962C8B-B14F-4D97-AF65-F5344CB8AC3E}">
        <p14:creationId xmlns:p14="http://schemas.microsoft.com/office/powerpoint/2010/main" val="1200191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BE229-1AFF-45E0-A3CA-43EB6DBC64F0}"/>
              </a:ext>
            </a:extLst>
          </p:cNvPr>
          <p:cNvSpPr>
            <a:spLocks noGrp="1"/>
          </p:cNvSpPr>
          <p:nvPr>
            <p:ph type="title"/>
          </p:nvPr>
        </p:nvSpPr>
        <p:spPr>
          <a:xfrm>
            <a:off x="838200" y="365125"/>
            <a:ext cx="10515600" cy="1325563"/>
          </a:xfrm>
        </p:spPr>
        <p:txBody>
          <a:bodyPr/>
          <a:lstStyle/>
          <a:p>
            <a:r>
              <a:rPr lang="pl-PL" dirty="0"/>
              <a:t>Zbiory treningowe</a:t>
            </a:r>
            <a:endParaRPr lang="en-US" dirty="0"/>
          </a:p>
        </p:txBody>
      </p:sp>
      <p:sp>
        <p:nvSpPr>
          <p:cNvPr id="11" name="Footer Placeholder 4">
            <a:extLst>
              <a:ext uri="{FF2B5EF4-FFF2-40B4-BE49-F238E27FC236}">
                <a16:creationId xmlns:a16="http://schemas.microsoft.com/office/drawing/2014/main" id="{7651059C-77BF-4D4D-B1ED-B328F206521C}"/>
              </a:ext>
            </a:extLst>
          </p:cNvPr>
          <p:cNvSpPr>
            <a:spLocks noGrp="1"/>
          </p:cNvSpPr>
          <p:nvPr>
            <p:ph type="ftr" sz="quarter" idx="11"/>
          </p:nvPr>
        </p:nvSpPr>
        <p:spPr>
          <a:xfrm>
            <a:off x="0" y="6492875"/>
            <a:ext cx="12192000" cy="365125"/>
          </a:xfrm>
          <a:solidFill>
            <a:schemeClr val="accent1"/>
          </a:solidFill>
        </p:spPr>
        <p:txBody>
          <a:bodyPr/>
          <a:lstStyle/>
          <a:p>
            <a:r>
              <a:rPr lang="en-US" sz="1600" dirty="0">
                <a:solidFill>
                  <a:schemeClr val="bg1"/>
                </a:solidFill>
              </a:rPr>
              <a:t>Institute of Computer Science, Polish Academy of Sciences</a:t>
            </a:r>
            <a:r>
              <a:rPr lang="pl-PL" sz="1600" dirty="0">
                <a:solidFill>
                  <a:schemeClr val="bg1"/>
                </a:solidFill>
              </a:rPr>
              <a:t>	</a:t>
            </a:r>
            <a:r>
              <a:rPr lang="en-US" sz="1600" dirty="0">
                <a:solidFill>
                  <a:schemeClr val="bg1"/>
                </a:solidFill>
              </a:rPr>
              <a:t> Linguistic Engineering Group </a:t>
            </a:r>
            <a:r>
              <a:rPr lang="pl-PL" sz="1600" dirty="0">
                <a:solidFill>
                  <a:schemeClr val="bg1"/>
                </a:solidFill>
              </a:rPr>
              <a:t>	</a:t>
            </a:r>
            <a:r>
              <a:rPr lang="en-US" sz="1600" dirty="0">
                <a:solidFill>
                  <a:schemeClr val="bg1"/>
                </a:solidFill>
              </a:rPr>
              <a:t>zil.ipipan.waw.pl</a:t>
            </a:r>
          </a:p>
        </p:txBody>
      </p:sp>
      <p:graphicFrame>
        <p:nvGraphicFramePr>
          <p:cNvPr id="6" name="Table 6">
            <a:extLst>
              <a:ext uri="{FF2B5EF4-FFF2-40B4-BE49-F238E27FC236}">
                <a16:creationId xmlns:a16="http://schemas.microsoft.com/office/drawing/2014/main" id="{9B50A234-4AAB-48CB-82E2-BD6220A223F8}"/>
              </a:ext>
            </a:extLst>
          </p:cNvPr>
          <p:cNvGraphicFramePr>
            <a:graphicFrameLocks noGrp="1"/>
          </p:cNvGraphicFramePr>
          <p:nvPr>
            <p:ph idx="1"/>
            <p:extLst>
              <p:ext uri="{D42A27DB-BD31-4B8C-83A1-F6EECF244321}">
                <p14:modId xmlns:p14="http://schemas.microsoft.com/office/powerpoint/2010/main" val="1808746112"/>
              </p:ext>
            </p:extLst>
          </p:nvPr>
        </p:nvGraphicFramePr>
        <p:xfrm>
          <a:off x="748937" y="1690688"/>
          <a:ext cx="10596154" cy="4645221"/>
        </p:xfrm>
        <a:graphic>
          <a:graphicData uri="http://schemas.openxmlformats.org/drawingml/2006/table">
            <a:tbl>
              <a:tblPr firstRow="1" bandRow="1">
                <a:tableStyleId>{3B4B98B0-60AC-42C2-AFA5-B58CD77FA1E5}</a:tableStyleId>
              </a:tblPr>
              <a:tblGrid>
                <a:gridCol w="5298077">
                  <a:extLst>
                    <a:ext uri="{9D8B030D-6E8A-4147-A177-3AD203B41FA5}">
                      <a16:colId xmlns:a16="http://schemas.microsoft.com/office/drawing/2014/main" val="2395704649"/>
                    </a:ext>
                  </a:extLst>
                </a:gridCol>
                <a:gridCol w="5298077">
                  <a:extLst>
                    <a:ext uri="{9D8B030D-6E8A-4147-A177-3AD203B41FA5}">
                      <a16:colId xmlns:a16="http://schemas.microsoft.com/office/drawing/2014/main" val="2617419220"/>
                    </a:ext>
                  </a:extLst>
                </a:gridCol>
              </a:tblGrid>
              <a:tr h="694967">
                <a:tc>
                  <a:txBody>
                    <a:bodyPr/>
                    <a:lstStyle/>
                    <a:p>
                      <a:pPr algn="ctr"/>
                      <a:r>
                        <a:rPr lang="pl-PL" dirty="0"/>
                        <a:t>Komponent</a:t>
                      </a:r>
                      <a:endParaRPr lang="en-US" dirty="0"/>
                    </a:p>
                  </a:txBody>
                  <a:tcPr anchor="ctr">
                    <a:solidFill>
                      <a:schemeClr val="accent5">
                        <a:lumMod val="20000"/>
                        <a:lumOff val="80000"/>
                      </a:schemeClr>
                    </a:solidFill>
                  </a:tcPr>
                </a:tc>
                <a:tc>
                  <a:txBody>
                    <a:bodyPr/>
                    <a:lstStyle/>
                    <a:p>
                      <a:pPr algn="ctr"/>
                      <a:r>
                        <a:rPr lang="pl-PL" dirty="0"/>
                        <a:t>Zbiór treningowy</a:t>
                      </a:r>
                      <a:endParaRPr lang="en-US" dirty="0"/>
                    </a:p>
                  </a:txBody>
                  <a:tcPr anchor="ctr">
                    <a:solidFill>
                      <a:schemeClr val="bg1"/>
                    </a:solidFill>
                  </a:tcPr>
                </a:tc>
                <a:extLst>
                  <a:ext uri="{0D108BD9-81ED-4DB2-BD59-A6C34878D82A}">
                    <a16:rowId xmlns:a16="http://schemas.microsoft.com/office/drawing/2014/main" val="3885859905"/>
                  </a:ext>
                </a:extLst>
              </a:tr>
              <a:tr h="694967">
                <a:tc>
                  <a:txBody>
                    <a:bodyPr/>
                    <a:lstStyle/>
                    <a:p>
                      <a:pPr marL="0" indent="0" algn="ctr">
                        <a:buFontTx/>
                        <a:buNone/>
                      </a:pPr>
                      <a:r>
                        <a:rPr lang="pl-PL" dirty="0"/>
                        <a:t>Tagger:</a:t>
                      </a:r>
                      <a:endParaRPr lang="en-US" dirty="0"/>
                    </a:p>
                  </a:txBody>
                  <a:tcPr anchor="ct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indent="0" algn="ctr">
                        <a:buFontTx/>
                        <a:buNone/>
                      </a:pPr>
                      <a:r>
                        <a:rPr lang="pl-PL" dirty="0"/>
                        <a:t>NKJP + KF 60’s</a:t>
                      </a:r>
                      <a:endParaRPr lang="en-US" dirty="0"/>
                    </a:p>
                  </a:txBody>
                  <a:tcPr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00815112"/>
                  </a:ext>
                </a:extLst>
              </a:tr>
              <a:tr h="694967">
                <a:tc>
                  <a:txBody>
                    <a:bodyPr/>
                    <a:lstStyle/>
                    <a:p>
                      <a:pPr marL="0" indent="0" algn="ctr">
                        <a:buFontTx/>
                        <a:buNone/>
                      </a:pPr>
                      <a:r>
                        <a:rPr lang="pl-PL" dirty="0"/>
                        <a:t>Parser</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pl-PL" dirty="0"/>
                        <a:t>PDB</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85140252"/>
                  </a:ext>
                </a:extLst>
              </a:tr>
              <a:tr h="2346538">
                <a:tc>
                  <a:txBody>
                    <a:bodyPr/>
                    <a:lstStyle/>
                    <a:p>
                      <a:pPr algn="ctr"/>
                      <a:r>
                        <a:rPr lang="pl-PL" dirty="0"/>
                        <a:t>NER</a:t>
                      </a:r>
                      <a:endParaRPr lang="en-US" dirty="0"/>
                    </a:p>
                  </a:txBody>
                  <a:tcPr anchor="ct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pl-PL" dirty="0"/>
                        <a:t>NKJP bez 500 dokumentów wykorzystanych potem jako zbiór testowy</a:t>
                      </a:r>
                    </a:p>
                    <a:p>
                      <a:pPr algn="ctr"/>
                      <a:endParaRPr lang="pl-PL" dirty="0"/>
                    </a:p>
                    <a:p>
                      <a:pPr algn="ctr"/>
                      <a:r>
                        <a:rPr lang="pl-PL" dirty="0"/>
                        <a:t>Etykiety obcięte do 6 podstawowych typów</a:t>
                      </a:r>
                    </a:p>
                    <a:p>
                      <a:pPr algn="ctr"/>
                      <a:endParaRPr lang="pl-PL" dirty="0"/>
                    </a:p>
                    <a:p>
                      <a:pPr algn="ctr"/>
                      <a:r>
                        <a:rPr lang="pl-PL" dirty="0"/>
                        <a:t>Zarówno ze zbioru testowego, jak i treningowego usunięto zagnieżdżone jednostki</a:t>
                      </a:r>
                    </a:p>
                    <a:p>
                      <a:pPr algn="ctr"/>
                      <a:endParaRPr lang="pl-PL" dirty="0"/>
                    </a:p>
                    <a:p>
                      <a:pPr algn="ctr"/>
                      <a:endParaRPr lang="en-US" dirty="0"/>
                    </a:p>
                  </a:txBody>
                  <a:tcPr anchor="ct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676688991"/>
                  </a:ext>
                </a:extLst>
              </a:tr>
            </a:tbl>
          </a:graphicData>
        </a:graphic>
      </p:graphicFrame>
    </p:spTree>
    <p:extLst>
      <p:ext uri="{BB962C8B-B14F-4D97-AF65-F5344CB8AC3E}">
        <p14:creationId xmlns:p14="http://schemas.microsoft.com/office/powerpoint/2010/main" val="36131344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3F475-E41B-40C7-92BC-3F7F6F7C4AAC}"/>
              </a:ext>
            </a:extLst>
          </p:cNvPr>
          <p:cNvSpPr>
            <a:spLocks noGrp="1"/>
          </p:cNvSpPr>
          <p:nvPr>
            <p:ph type="title"/>
          </p:nvPr>
        </p:nvSpPr>
        <p:spPr/>
        <p:txBody>
          <a:bodyPr/>
          <a:lstStyle/>
          <a:p>
            <a:r>
              <a:rPr lang="pl-PL" dirty="0"/>
              <a:t>Ewaluacja</a:t>
            </a:r>
            <a:endParaRPr lang="en-US" dirty="0"/>
          </a:p>
        </p:txBody>
      </p:sp>
      <p:sp>
        <p:nvSpPr>
          <p:cNvPr id="5" name="Footer Placeholder 4">
            <a:extLst>
              <a:ext uri="{FF2B5EF4-FFF2-40B4-BE49-F238E27FC236}">
                <a16:creationId xmlns:a16="http://schemas.microsoft.com/office/drawing/2014/main" id="{1A714AE5-AD95-40D9-8844-60FC504869F4}"/>
              </a:ext>
            </a:extLst>
          </p:cNvPr>
          <p:cNvSpPr txBox="1">
            <a:spLocks/>
          </p:cNvSpPr>
          <p:nvPr/>
        </p:nvSpPr>
        <p:spPr>
          <a:xfrm>
            <a:off x="0" y="6492875"/>
            <a:ext cx="1219200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chemeClr val="bg1"/>
                </a:solidFill>
              </a:rPr>
              <a:t>Institute of Computer Science, Polish Academy of Sciences</a:t>
            </a:r>
            <a:r>
              <a:rPr lang="pl-PL" sz="1600">
                <a:solidFill>
                  <a:schemeClr val="bg1"/>
                </a:solidFill>
              </a:rPr>
              <a:t>	</a:t>
            </a:r>
            <a:r>
              <a:rPr lang="en-US" sz="1600">
                <a:solidFill>
                  <a:schemeClr val="bg1"/>
                </a:solidFill>
              </a:rPr>
              <a:t> Linguistic Engineering Group </a:t>
            </a:r>
            <a:r>
              <a:rPr lang="pl-PL" sz="1600">
                <a:solidFill>
                  <a:schemeClr val="bg1"/>
                </a:solidFill>
              </a:rPr>
              <a:t>	</a:t>
            </a:r>
            <a:r>
              <a:rPr lang="en-US" sz="1600">
                <a:solidFill>
                  <a:schemeClr val="bg1"/>
                </a:solidFill>
              </a:rPr>
              <a:t>zil.ipipan.waw.pl</a:t>
            </a:r>
            <a:endParaRPr lang="en-US" sz="1600" dirty="0">
              <a:solidFill>
                <a:schemeClr val="bg1"/>
              </a:solidFill>
            </a:endParaRPr>
          </a:p>
        </p:txBody>
      </p:sp>
      <p:sp>
        <p:nvSpPr>
          <p:cNvPr id="8" name="TextBox 7">
            <a:extLst>
              <a:ext uri="{FF2B5EF4-FFF2-40B4-BE49-F238E27FC236}">
                <a16:creationId xmlns:a16="http://schemas.microsoft.com/office/drawing/2014/main" id="{E1E9C77E-1E7C-4CE2-98FF-63823B4972FE}"/>
              </a:ext>
            </a:extLst>
          </p:cNvPr>
          <p:cNvSpPr txBox="1"/>
          <p:nvPr/>
        </p:nvSpPr>
        <p:spPr>
          <a:xfrm>
            <a:off x="838200" y="1690688"/>
            <a:ext cx="11030117" cy="369332"/>
          </a:xfrm>
          <a:prstGeom prst="rect">
            <a:avLst/>
          </a:prstGeom>
          <a:noFill/>
        </p:spPr>
        <p:txBody>
          <a:bodyPr wrap="square" rtlCol="0">
            <a:spAutoFit/>
          </a:bodyPr>
          <a:lstStyle/>
          <a:p>
            <a:endParaRPr lang="en-US" sz="1800" dirty="0">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A38E981E-0148-4C8A-B529-1E180D8A56AF}"/>
              </a:ext>
            </a:extLst>
          </p:cNvPr>
          <p:cNvSpPr txBox="1"/>
          <p:nvPr/>
        </p:nvSpPr>
        <p:spPr>
          <a:xfrm>
            <a:off x="1551008" y="4004841"/>
            <a:ext cx="9479665" cy="1200329"/>
          </a:xfrm>
          <a:prstGeom prst="rect">
            <a:avLst/>
          </a:prstGeom>
          <a:noFill/>
        </p:spPr>
        <p:txBody>
          <a:bodyPr wrap="square" rtlCol="0">
            <a:spAutoFit/>
          </a:bodyPr>
          <a:lstStyle/>
          <a:p>
            <a:r>
              <a:rPr lang="pl-PL" dirty="0"/>
              <a:t>Każdy z uprzednio wytrenowanych (w opisany wyżej sposób) </a:t>
            </a:r>
            <a:r>
              <a:rPr lang="pl-PL" b="1" dirty="0"/>
              <a:t>dwu</a:t>
            </a:r>
            <a:r>
              <a:rPr lang="pl-PL" dirty="0"/>
              <a:t> modeli był przetestowany na zbiorze testowym każdego z trzech polskich korpusów UD (LFG, PDB, PUD).</a:t>
            </a:r>
          </a:p>
          <a:p>
            <a:endParaRPr lang="pl-PL" dirty="0"/>
          </a:p>
          <a:p>
            <a:r>
              <a:rPr lang="pl-PL" dirty="0"/>
              <a:t>Wyniki uzyskano przy pomocy skryptu ewaluacyjnego </a:t>
            </a:r>
            <a:r>
              <a:rPr lang="pl-PL" dirty="0">
                <a:hlinkClick r:id="rId3"/>
              </a:rPr>
              <a:t>conll18</a:t>
            </a:r>
            <a:endParaRPr lang="pl-PL" dirty="0"/>
          </a:p>
        </p:txBody>
      </p:sp>
      <p:pic>
        <p:nvPicPr>
          <p:cNvPr id="7" name="Picture 6">
            <a:extLst>
              <a:ext uri="{FF2B5EF4-FFF2-40B4-BE49-F238E27FC236}">
                <a16:creationId xmlns:a16="http://schemas.microsoft.com/office/drawing/2014/main" id="{1BE9A9F7-046F-4299-9080-C8EED023F29C}"/>
              </a:ext>
            </a:extLst>
          </p:cNvPr>
          <p:cNvPicPr>
            <a:picLocks noChangeAspect="1"/>
          </p:cNvPicPr>
          <p:nvPr/>
        </p:nvPicPr>
        <p:blipFill>
          <a:blip r:embed="rId4"/>
          <a:stretch>
            <a:fillRect/>
          </a:stretch>
        </p:blipFill>
        <p:spPr>
          <a:xfrm>
            <a:off x="528587" y="1842029"/>
            <a:ext cx="11134825" cy="1816019"/>
          </a:xfrm>
          <a:prstGeom prst="rect">
            <a:avLst/>
          </a:prstGeom>
        </p:spPr>
      </p:pic>
    </p:spTree>
    <p:extLst>
      <p:ext uri="{BB962C8B-B14F-4D97-AF65-F5344CB8AC3E}">
        <p14:creationId xmlns:p14="http://schemas.microsoft.com/office/powerpoint/2010/main" val="2449717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3F475-E41B-40C7-92BC-3F7F6F7C4AAC}"/>
              </a:ext>
            </a:extLst>
          </p:cNvPr>
          <p:cNvSpPr>
            <a:spLocks noGrp="1"/>
          </p:cNvSpPr>
          <p:nvPr>
            <p:ph type="title"/>
          </p:nvPr>
        </p:nvSpPr>
        <p:spPr/>
        <p:txBody>
          <a:bodyPr/>
          <a:lstStyle/>
          <a:p>
            <a:r>
              <a:rPr lang="pl-PL" dirty="0"/>
              <a:t>Ewaluacja</a:t>
            </a:r>
            <a:endParaRPr lang="en-US" dirty="0"/>
          </a:p>
        </p:txBody>
      </p:sp>
      <p:sp>
        <p:nvSpPr>
          <p:cNvPr id="5" name="Footer Placeholder 4">
            <a:extLst>
              <a:ext uri="{FF2B5EF4-FFF2-40B4-BE49-F238E27FC236}">
                <a16:creationId xmlns:a16="http://schemas.microsoft.com/office/drawing/2014/main" id="{1A714AE5-AD95-40D9-8844-60FC504869F4}"/>
              </a:ext>
            </a:extLst>
          </p:cNvPr>
          <p:cNvSpPr txBox="1">
            <a:spLocks/>
          </p:cNvSpPr>
          <p:nvPr/>
        </p:nvSpPr>
        <p:spPr>
          <a:xfrm>
            <a:off x="0" y="6492875"/>
            <a:ext cx="1219200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chemeClr val="bg1"/>
                </a:solidFill>
              </a:rPr>
              <a:t>Institute of Computer Science, Polish Academy of Sciences</a:t>
            </a:r>
            <a:r>
              <a:rPr lang="pl-PL" sz="1600">
                <a:solidFill>
                  <a:schemeClr val="bg1"/>
                </a:solidFill>
              </a:rPr>
              <a:t>	</a:t>
            </a:r>
            <a:r>
              <a:rPr lang="en-US" sz="1600">
                <a:solidFill>
                  <a:schemeClr val="bg1"/>
                </a:solidFill>
              </a:rPr>
              <a:t> Linguistic Engineering Group </a:t>
            </a:r>
            <a:r>
              <a:rPr lang="pl-PL" sz="1600">
                <a:solidFill>
                  <a:schemeClr val="bg1"/>
                </a:solidFill>
              </a:rPr>
              <a:t>	</a:t>
            </a:r>
            <a:r>
              <a:rPr lang="en-US" sz="1600">
                <a:solidFill>
                  <a:schemeClr val="bg1"/>
                </a:solidFill>
              </a:rPr>
              <a:t>zil.ipipan.waw.pl</a:t>
            </a:r>
            <a:endParaRPr lang="en-US" sz="1600" dirty="0">
              <a:solidFill>
                <a:schemeClr val="bg1"/>
              </a:solidFill>
            </a:endParaRPr>
          </a:p>
        </p:txBody>
      </p:sp>
      <p:sp>
        <p:nvSpPr>
          <p:cNvPr id="8" name="TextBox 7">
            <a:extLst>
              <a:ext uri="{FF2B5EF4-FFF2-40B4-BE49-F238E27FC236}">
                <a16:creationId xmlns:a16="http://schemas.microsoft.com/office/drawing/2014/main" id="{E1E9C77E-1E7C-4CE2-98FF-63823B4972FE}"/>
              </a:ext>
            </a:extLst>
          </p:cNvPr>
          <p:cNvSpPr txBox="1"/>
          <p:nvPr/>
        </p:nvSpPr>
        <p:spPr>
          <a:xfrm>
            <a:off x="838200" y="1690688"/>
            <a:ext cx="11030117" cy="369332"/>
          </a:xfrm>
          <a:prstGeom prst="rect">
            <a:avLst/>
          </a:prstGeom>
          <a:noFill/>
        </p:spPr>
        <p:txBody>
          <a:bodyPr wrap="square" rtlCol="0">
            <a:spAutoFit/>
          </a:bodyPr>
          <a:lstStyle/>
          <a:p>
            <a:endParaRPr lang="en-US" sz="1800" dirty="0">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A38E981E-0148-4C8A-B529-1E180D8A56AF}"/>
              </a:ext>
            </a:extLst>
          </p:cNvPr>
          <p:cNvSpPr txBox="1"/>
          <p:nvPr/>
        </p:nvSpPr>
        <p:spPr>
          <a:xfrm>
            <a:off x="872302" y="3683726"/>
            <a:ext cx="10158371" cy="2308324"/>
          </a:xfrm>
          <a:prstGeom prst="rect">
            <a:avLst/>
          </a:prstGeom>
          <a:noFill/>
        </p:spPr>
        <p:txBody>
          <a:bodyPr wrap="square" rtlCol="0">
            <a:spAutoFit/>
          </a:bodyPr>
          <a:lstStyle/>
          <a:p>
            <a:r>
              <a:rPr lang="pl-PL" dirty="0"/>
              <a:t>Ewaluacja komponentu NER jest trudniejsza, ponieważ nie spełnia on założeń np. danych ewaluacyjnych z PolEval 2018.</a:t>
            </a:r>
          </a:p>
          <a:p>
            <a:endParaRPr lang="pl-PL" dirty="0"/>
          </a:p>
          <a:p>
            <a:r>
              <a:rPr lang="pl-PL" dirty="0"/>
              <a:t>Powyższe wyniki uzyskujemy na wyodrębnionym wcześniej testowym podzbiorze 500 dokumentów z NKJP, przy zastosowaniu skryptów ewaluacyjnych od </a:t>
            </a:r>
            <a:r>
              <a:rPr lang="pl-PL" dirty="0">
                <a:solidFill>
                  <a:schemeClr val="accent5">
                    <a:lumMod val="75000"/>
                  </a:schemeClr>
                </a:solidFill>
              </a:rPr>
              <a:t>spaCy</a:t>
            </a:r>
            <a:r>
              <a:rPr lang="pl-PL" dirty="0"/>
              <a:t>. Skrypty te zaliczają tylko dokładne pokrycie obiektów.</a:t>
            </a:r>
          </a:p>
          <a:p>
            <a:endParaRPr lang="pl-PL" dirty="0"/>
          </a:p>
          <a:p>
            <a:endParaRPr lang="pl-PL" dirty="0"/>
          </a:p>
          <a:p>
            <a:r>
              <a:rPr lang="pl-PL" dirty="0"/>
              <a:t>Wyniki charakteryzują się dużą wariancją między klasami tagów.</a:t>
            </a:r>
            <a:endParaRPr lang="en-US" dirty="0"/>
          </a:p>
        </p:txBody>
      </p:sp>
      <p:pic>
        <p:nvPicPr>
          <p:cNvPr id="16" name="Picture 15">
            <a:extLst>
              <a:ext uri="{FF2B5EF4-FFF2-40B4-BE49-F238E27FC236}">
                <a16:creationId xmlns:a16="http://schemas.microsoft.com/office/drawing/2014/main" id="{D2DC04A9-EEF7-4819-B0B6-067980C28D35}"/>
              </a:ext>
            </a:extLst>
          </p:cNvPr>
          <p:cNvPicPr>
            <a:picLocks noChangeAspect="1"/>
          </p:cNvPicPr>
          <p:nvPr/>
        </p:nvPicPr>
        <p:blipFill>
          <a:blip r:embed="rId3"/>
          <a:stretch>
            <a:fillRect/>
          </a:stretch>
        </p:blipFill>
        <p:spPr>
          <a:xfrm>
            <a:off x="872302" y="1851529"/>
            <a:ext cx="10447396" cy="1463539"/>
          </a:xfrm>
          <a:prstGeom prst="rect">
            <a:avLst/>
          </a:prstGeom>
        </p:spPr>
      </p:pic>
    </p:spTree>
    <p:extLst>
      <p:ext uri="{BB962C8B-B14F-4D97-AF65-F5344CB8AC3E}">
        <p14:creationId xmlns:p14="http://schemas.microsoft.com/office/powerpoint/2010/main" val="4031024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5B775-D352-46F8-933A-FE1B8B53457E}"/>
              </a:ext>
            </a:extLst>
          </p:cNvPr>
          <p:cNvSpPr>
            <a:spLocks noGrp="1"/>
          </p:cNvSpPr>
          <p:nvPr>
            <p:ph type="title"/>
          </p:nvPr>
        </p:nvSpPr>
        <p:spPr/>
        <p:txBody>
          <a:bodyPr/>
          <a:lstStyle/>
          <a:p>
            <a:r>
              <a:rPr lang="pl-PL" dirty="0"/>
              <a:t>Plany na przyszłość:</a:t>
            </a:r>
            <a:endParaRPr lang="en-US" dirty="0"/>
          </a:p>
        </p:txBody>
      </p:sp>
      <p:sp>
        <p:nvSpPr>
          <p:cNvPr id="3" name="Content Placeholder 2">
            <a:extLst>
              <a:ext uri="{FF2B5EF4-FFF2-40B4-BE49-F238E27FC236}">
                <a16:creationId xmlns:a16="http://schemas.microsoft.com/office/drawing/2014/main" id="{858CAC15-8428-4E0A-B153-75D91DE4B392}"/>
              </a:ext>
            </a:extLst>
          </p:cNvPr>
          <p:cNvSpPr>
            <a:spLocks noGrp="1"/>
          </p:cNvSpPr>
          <p:nvPr>
            <p:ph idx="1"/>
          </p:nvPr>
        </p:nvSpPr>
        <p:spPr/>
        <p:txBody>
          <a:bodyPr>
            <a:normAutofit/>
          </a:bodyPr>
          <a:lstStyle/>
          <a:p>
            <a:pPr marL="754197" lvl="1" indent="-457200">
              <a:lnSpc>
                <a:spcPts val="2988"/>
              </a:lnSpc>
              <a:spcAft>
                <a:spcPts val="780"/>
              </a:spcAft>
              <a:buClr>
                <a:schemeClr val="tx2"/>
              </a:buClr>
              <a:buSzPct val="100000"/>
              <a:defRPr/>
            </a:pPr>
            <a:r>
              <a:rPr lang="pl-PL" sz="2800" dirty="0">
                <a:ea typeface="Arial" charset="0"/>
                <a:cs typeface="Arial" charset="0"/>
              </a:rPr>
              <a:t>Optymalizacja Toyggera</a:t>
            </a:r>
          </a:p>
          <a:p>
            <a:pPr marL="754197" lvl="1" indent="-457200">
              <a:lnSpc>
                <a:spcPts val="2988"/>
              </a:lnSpc>
              <a:spcAft>
                <a:spcPts val="780"/>
              </a:spcAft>
              <a:buClr>
                <a:schemeClr val="tx2"/>
              </a:buClr>
              <a:buSzPct val="100000"/>
              <a:defRPr/>
            </a:pPr>
            <a:r>
              <a:rPr lang="pl-PL" sz="2800" dirty="0">
                <a:ea typeface="Arial" charset="0"/>
                <a:cs typeface="Arial" charset="0"/>
              </a:rPr>
              <a:t>Przygotowanie modeli o różnych rozmiarach, (np. modelu wykorzystującego wektory 300-wymiarowe, lub mniejszego modelu do zastosowań edukacyjnych)</a:t>
            </a:r>
          </a:p>
          <a:p>
            <a:pPr marL="754197" lvl="1" indent="-457200">
              <a:lnSpc>
                <a:spcPts val="2988"/>
              </a:lnSpc>
              <a:spcAft>
                <a:spcPts val="780"/>
              </a:spcAft>
              <a:buClr>
                <a:schemeClr val="tx2"/>
              </a:buClr>
              <a:buSzPct val="100000"/>
              <a:defRPr/>
            </a:pPr>
            <a:r>
              <a:rPr lang="pl-PL" sz="2800" dirty="0">
                <a:ea typeface="Arial" charset="0"/>
                <a:cs typeface="Arial" charset="0"/>
              </a:rPr>
              <a:t>Dodatkowe komponenty pipeline’u (np. analiza wydźwięku i emocji, autokorekta)</a:t>
            </a:r>
          </a:p>
          <a:p>
            <a:pPr marL="754197" lvl="1" indent="-457200">
              <a:lnSpc>
                <a:spcPts val="2988"/>
              </a:lnSpc>
              <a:spcAft>
                <a:spcPts val="780"/>
              </a:spcAft>
              <a:buClr>
                <a:schemeClr val="tx2"/>
              </a:buClr>
              <a:buSzPct val="100000"/>
              <a:defRPr/>
            </a:pPr>
            <a:endParaRPr lang="pl-PL" sz="2800" dirty="0">
              <a:ea typeface="Arial" charset="0"/>
              <a:cs typeface="Arial" charset="0"/>
            </a:endParaRPr>
          </a:p>
        </p:txBody>
      </p:sp>
      <p:sp>
        <p:nvSpPr>
          <p:cNvPr id="5" name="Footer Placeholder 4">
            <a:extLst>
              <a:ext uri="{FF2B5EF4-FFF2-40B4-BE49-F238E27FC236}">
                <a16:creationId xmlns:a16="http://schemas.microsoft.com/office/drawing/2014/main" id="{E44CEB8E-B195-4C4B-B579-F8D3BD486DAE}"/>
              </a:ext>
            </a:extLst>
          </p:cNvPr>
          <p:cNvSpPr>
            <a:spLocks noGrp="1"/>
          </p:cNvSpPr>
          <p:nvPr>
            <p:ph type="ftr" sz="quarter" idx="11"/>
          </p:nvPr>
        </p:nvSpPr>
        <p:spPr>
          <a:xfrm>
            <a:off x="0" y="6481989"/>
            <a:ext cx="12192000" cy="365125"/>
          </a:xfrm>
          <a:solidFill>
            <a:schemeClr val="accent1"/>
          </a:solidFill>
        </p:spPr>
        <p:txBody>
          <a:bodyPr/>
          <a:lstStyle/>
          <a:p>
            <a:r>
              <a:rPr lang="en-US" sz="1600" dirty="0">
                <a:solidFill>
                  <a:schemeClr val="bg1"/>
                </a:solidFill>
              </a:rPr>
              <a:t>Institute of Computer Science, Polish Academy of Sciences</a:t>
            </a:r>
            <a:r>
              <a:rPr lang="pl-PL" sz="1600" dirty="0">
                <a:solidFill>
                  <a:schemeClr val="bg1"/>
                </a:solidFill>
              </a:rPr>
              <a:t>	</a:t>
            </a:r>
            <a:r>
              <a:rPr lang="en-US" sz="1600" dirty="0">
                <a:solidFill>
                  <a:schemeClr val="bg1"/>
                </a:solidFill>
              </a:rPr>
              <a:t> Linguistic Engineering Group </a:t>
            </a:r>
            <a:r>
              <a:rPr lang="pl-PL" sz="1600" dirty="0">
                <a:solidFill>
                  <a:schemeClr val="bg1"/>
                </a:solidFill>
              </a:rPr>
              <a:t>	</a:t>
            </a:r>
            <a:r>
              <a:rPr lang="en-US" sz="1600" dirty="0">
                <a:solidFill>
                  <a:schemeClr val="bg1"/>
                </a:solidFill>
              </a:rPr>
              <a:t>zil.ipipan.waw.pl</a:t>
            </a:r>
          </a:p>
        </p:txBody>
      </p:sp>
    </p:spTree>
    <p:extLst>
      <p:ext uri="{BB962C8B-B14F-4D97-AF65-F5344CB8AC3E}">
        <p14:creationId xmlns:p14="http://schemas.microsoft.com/office/powerpoint/2010/main" val="32196859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5B775-D352-46F8-933A-FE1B8B53457E}"/>
              </a:ext>
            </a:extLst>
          </p:cNvPr>
          <p:cNvSpPr>
            <a:spLocks noGrp="1"/>
          </p:cNvSpPr>
          <p:nvPr>
            <p:ph type="title"/>
          </p:nvPr>
        </p:nvSpPr>
        <p:spPr/>
        <p:txBody>
          <a:bodyPr/>
          <a:lstStyle/>
          <a:p>
            <a:r>
              <a:rPr lang="pl-PL" dirty="0"/>
              <a:t>Literatura:</a:t>
            </a:r>
            <a:endParaRPr lang="en-US" dirty="0"/>
          </a:p>
        </p:txBody>
      </p:sp>
      <p:sp>
        <p:nvSpPr>
          <p:cNvPr id="3" name="Content Placeholder 2">
            <a:extLst>
              <a:ext uri="{FF2B5EF4-FFF2-40B4-BE49-F238E27FC236}">
                <a16:creationId xmlns:a16="http://schemas.microsoft.com/office/drawing/2014/main" id="{858CAC15-8428-4E0A-B153-75D91DE4B392}"/>
              </a:ext>
            </a:extLst>
          </p:cNvPr>
          <p:cNvSpPr>
            <a:spLocks noGrp="1"/>
          </p:cNvSpPr>
          <p:nvPr>
            <p:ph idx="1"/>
          </p:nvPr>
        </p:nvSpPr>
        <p:spPr/>
        <p:txBody>
          <a:bodyPr>
            <a:normAutofit/>
          </a:bodyPr>
          <a:lstStyle/>
          <a:p>
            <a:r>
              <a:rPr lang="en-US" sz="1600" dirty="0" err="1"/>
              <a:t>Dziubalska-Kolaczyk</a:t>
            </a:r>
            <a:r>
              <a:rPr lang="pl-PL" sz="1600" dirty="0"/>
              <a:t>, K.</a:t>
            </a:r>
            <a:r>
              <a:rPr lang="en-US" sz="1600" dirty="0"/>
              <a:t> et al., editors. (2019). Current</a:t>
            </a:r>
            <a:r>
              <a:rPr lang="pl-PL" sz="1600" dirty="0"/>
              <a:t> </a:t>
            </a:r>
            <a:r>
              <a:rPr lang="en-US" sz="1600" dirty="0"/>
              <a:t>state of the art in language technology for Polish, special</a:t>
            </a:r>
            <a:r>
              <a:rPr lang="pl-PL" sz="1600" dirty="0"/>
              <a:t> </a:t>
            </a:r>
            <a:r>
              <a:rPr lang="en-US" sz="1600" dirty="0"/>
              <a:t>issue of Poznan Studies in Contemporary Linguistics,</a:t>
            </a:r>
            <a:r>
              <a:rPr lang="pl-PL" sz="1600" dirty="0"/>
              <a:t> </a:t>
            </a:r>
            <a:r>
              <a:rPr lang="en-US" sz="1600" dirty="0"/>
              <a:t>volume 55(2). De Gruyter.</a:t>
            </a:r>
            <a:endParaRPr lang="pl-PL" sz="1600" dirty="0"/>
          </a:p>
          <a:p>
            <a:r>
              <a:rPr lang="en-US" sz="1600" dirty="0" err="1"/>
              <a:t>Honnibal</a:t>
            </a:r>
            <a:r>
              <a:rPr lang="en-US" sz="1600" dirty="0"/>
              <a:t>, M., &amp; Johnson, M</a:t>
            </a:r>
            <a:r>
              <a:rPr lang="en-US" sz="1600" i="1" dirty="0"/>
              <a:t>. (2015). </a:t>
            </a:r>
            <a:r>
              <a:rPr lang="en-US" sz="1600" dirty="0"/>
              <a:t>An Improved Non-monotonic Transition System for Dependency Parsing</a:t>
            </a:r>
            <a:r>
              <a:rPr lang="en-US" sz="1600" i="1" dirty="0"/>
              <a:t>. EMNLP.</a:t>
            </a:r>
            <a:endParaRPr lang="en-US" sz="1600" dirty="0"/>
          </a:p>
          <a:p>
            <a:r>
              <a:rPr lang="en-US" sz="1600" dirty="0" err="1"/>
              <a:t>Koco</a:t>
            </a:r>
            <a:r>
              <a:rPr lang="pl-PL" sz="1600" dirty="0"/>
              <a:t>ń</a:t>
            </a:r>
            <a:r>
              <a:rPr lang="en-US" sz="1600" dirty="0"/>
              <a:t>, J. and </a:t>
            </a:r>
            <a:r>
              <a:rPr lang="en-US" sz="1600" dirty="0" err="1"/>
              <a:t>Gawor</a:t>
            </a:r>
            <a:r>
              <a:rPr lang="en-US" sz="1600" dirty="0"/>
              <a:t>, M. (2018). Evaluating KGR10 Polish</a:t>
            </a:r>
            <a:r>
              <a:rPr lang="pl-PL" sz="1600" dirty="0"/>
              <a:t> </a:t>
            </a:r>
            <a:r>
              <a:rPr lang="en-US" sz="1600" dirty="0"/>
              <a:t>word embeddings in the recognition of temporal expressions</a:t>
            </a:r>
            <a:r>
              <a:rPr lang="pl-PL" sz="1600" dirty="0"/>
              <a:t> </a:t>
            </a:r>
            <a:r>
              <a:rPr lang="en-US" sz="1600" dirty="0"/>
              <a:t>using </a:t>
            </a:r>
            <a:r>
              <a:rPr lang="en-US" sz="1600" dirty="0" err="1"/>
              <a:t>BiLSTM</a:t>
            </a:r>
            <a:r>
              <a:rPr lang="en-US" sz="1600" dirty="0"/>
              <a:t>-CRF. </a:t>
            </a:r>
            <a:r>
              <a:rPr lang="en-US" sz="1600" dirty="0" err="1"/>
              <a:t>Schedae</a:t>
            </a:r>
            <a:r>
              <a:rPr lang="en-US" sz="1600" dirty="0"/>
              <a:t> </a:t>
            </a:r>
            <a:r>
              <a:rPr lang="en-US" sz="1600" dirty="0" err="1"/>
              <a:t>Informaticae</a:t>
            </a:r>
            <a:r>
              <a:rPr lang="en-US" sz="1600" dirty="0"/>
              <a:t>,</a:t>
            </a:r>
            <a:r>
              <a:rPr lang="pl-PL" sz="1600" dirty="0"/>
              <a:t> </a:t>
            </a:r>
            <a:r>
              <a:rPr lang="en-US" sz="1600" dirty="0"/>
              <a:t>27.</a:t>
            </a:r>
          </a:p>
          <a:p>
            <a:r>
              <a:rPr lang="en-US" sz="1600" dirty="0" err="1"/>
              <a:t>Krasnowska</a:t>
            </a:r>
            <a:r>
              <a:rPr lang="en-US" sz="1600" dirty="0"/>
              <a:t>-Kiera</a:t>
            </a:r>
            <a:r>
              <a:rPr lang="pl-PL" sz="1600" dirty="0"/>
              <a:t>ś</a:t>
            </a:r>
            <a:r>
              <a:rPr lang="en-US" sz="1600" dirty="0"/>
              <a:t>, K. (2017). Morphosyntactic disambiguation</a:t>
            </a:r>
            <a:r>
              <a:rPr lang="pl-PL" sz="1600" dirty="0"/>
              <a:t> </a:t>
            </a:r>
            <a:r>
              <a:rPr lang="en-US" sz="1600" dirty="0"/>
              <a:t>for Polish with bi-LSTM neural networks. In</a:t>
            </a:r>
            <a:r>
              <a:rPr lang="pl-PL" sz="1600" dirty="0"/>
              <a:t> </a:t>
            </a:r>
            <a:r>
              <a:rPr lang="en-US" sz="1600" dirty="0"/>
              <a:t>Zygmunt </a:t>
            </a:r>
            <a:r>
              <a:rPr lang="en-US" sz="1600" dirty="0" err="1"/>
              <a:t>Vetulani</a:t>
            </a:r>
            <a:r>
              <a:rPr lang="en-US" sz="1600" dirty="0"/>
              <a:t> et al., editors, Proceedings of the 8</a:t>
            </a:r>
            <a:r>
              <a:rPr lang="en-US" sz="1600" baseline="30000" dirty="0"/>
              <a:t>th</a:t>
            </a:r>
            <a:r>
              <a:rPr lang="pl-PL" sz="1600" dirty="0"/>
              <a:t> </a:t>
            </a:r>
            <a:r>
              <a:rPr lang="en-US" sz="1600" dirty="0"/>
              <a:t>Language &amp; Technology Conference: Human Language</a:t>
            </a:r>
            <a:r>
              <a:rPr lang="pl-PL" sz="1600" dirty="0"/>
              <a:t> </a:t>
            </a:r>
            <a:r>
              <a:rPr lang="en-US" sz="1600" dirty="0"/>
              <a:t>Technologies as a Challenge for Computer Science and</a:t>
            </a:r>
            <a:r>
              <a:rPr lang="pl-PL" sz="1600" dirty="0"/>
              <a:t> </a:t>
            </a:r>
            <a:r>
              <a:rPr lang="en-US" sz="1600" dirty="0"/>
              <a:t>Linguistics, pages 367–371, </a:t>
            </a:r>
            <a:r>
              <a:rPr lang="en-US" sz="1600" dirty="0" err="1"/>
              <a:t>Pozna´n</a:t>
            </a:r>
            <a:r>
              <a:rPr lang="en-US" sz="1600" dirty="0"/>
              <a:t>, Poland. </a:t>
            </a:r>
            <a:r>
              <a:rPr lang="en-US" sz="1600" dirty="0" err="1"/>
              <a:t>Fundacja</a:t>
            </a:r>
            <a:r>
              <a:rPr lang="pl-PL" sz="1600" dirty="0"/>
              <a:t> Uniwersytetu im. Adama Mickiewicza w Poznaniu.</a:t>
            </a:r>
          </a:p>
          <a:p>
            <a:r>
              <a:rPr lang="pl-PL" sz="1600" dirty="0"/>
              <a:t>Przepiórkowski, A., et al., editors. (2012). Narodowy Korpus Jezyka Polskiego. Wydawnictwo Naukowe </a:t>
            </a:r>
            <a:r>
              <a:rPr lang="en-US" sz="1600" dirty="0"/>
              <a:t>PWN, Warsaw.</a:t>
            </a:r>
            <a:endParaRPr lang="pl-PL" sz="1600" dirty="0"/>
          </a:p>
          <a:p>
            <a:r>
              <a:rPr lang="en-US" sz="1600" dirty="0" err="1"/>
              <a:t>Tuora</a:t>
            </a:r>
            <a:r>
              <a:rPr lang="pl-PL" sz="1600" dirty="0"/>
              <a:t>, R., </a:t>
            </a:r>
            <a:r>
              <a:rPr lang="en-US" sz="1600" dirty="0"/>
              <a:t> and </a:t>
            </a:r>
            <a:r>
              <a:rPr lang="en-US" sz="1600" dirty="0" err="1"/>
              <a:t>Kobyliński</a:t>
            </a:r>
            <a:r>
              <a:rPr lang="pl-PL" sz="1600" dirty="0"/>
              <a:t>, Ł</a:t>
            </a:r>
            <a:r>
              <a:rPr lang="en-US" sz="1600" dirty="0"/>
              <a:t>.</a:t>
            </a:r>
            <a:r>
              <a:rPr lang="pl-PL" sz="1600" dirty="0"/>
              <a:t> (2019)</a:t>
            </a:r>
            <a:r>
              <a:rPr lang="en-US" sz="1600" dirty="0"/>
              <a:t> Integrating Polish language tools and resources in Spacy. In </a:t>
            </a:r>
            <a:r>
              <a:rPr lang="en-US" sz="1600" i="1" dirty="0"/>
              <a:t>Proceedings of PP-RAI 2019 Conference</a:t>
            </a:r>
            <a:r>
              <a:rPr lang="en-US" sz="1600" dirty="0"/>
              <a:t>, pages 210–214, </a:t>
            </a:r>
            <a:r>
              <a:rPr lang="en-US" sz="1600" dirty="0" err="1"/>
              <a:t>Wrocław</a:t>
            </a:r>
            <a:r>
              <a:rPr lang="en-US" sz="1600" dirty="0"/>
              <a:t>, 2019. Department of Systems and Computer Networks, Faculty of Electronics, Wroclaw University of Science and Technology.</a:t>
            </a:r>
          </a:p>
          <a:p>
            <a:r>
              <a:rPr lang="en-US" sz="1600" dirty="0" err="1"/>
              <a:t>Woli</a:t>
            </a:r>
            <a:r>
              <a:rPr lang="pl-PL" sz="1600" dirty="0"/>
              <a:t>ń</a:t>
            </a:r>
            <a:r>
              <a:rPr lang="en-US" sz="1600" dirty="0"/>
              <a:t>ski, M. (2014). </a:t>
            </a:r>
            <a:r>
              <a:rPr lang="en-US" sz="1600" dirty="0" err="1"/>
              <a:t>Morfeusz</a:t>
            </a:r>
            <a:r>
              <a:rPr lang="en-US" sz="1600" dirty="0"/>
              <a:t> reloaded. In Nicoletta </a:t>
            </a:r>
            <a:r>
              <a:rPr lang="en-US" sz="1600" dirty="0" err="1"/>
              <a:t>Calzolari</a:t>
            </a:r>
            <a:r>
              <a:rPr lang="en-US" sz="1600" dirty="0"/>
              <a:t>,</a:t>
            </a:r>
            <a:r>
              <a:rPr lang="pl-PL" sz="1600" dirty="0"/>
              <a:t> </a:t>
            </a:r>
            <a:r>
              <a:rPr lang="en-US" sz="1600" dirty="0"/>
              <a:t>et al., editors, Proceedings of the Ninth International</a:t>
            </a:r>
            <a:r>
              <a:rPr lang="pl-PL" sz="1600" dirty="0"/>
              <a:t> </a:t>
            </a:r>
            <a:r>
              <a:rPr lang="en-US" sz="1600" dirty="0"/>
              <a:t>Conference on Language Resources and Evaluation,</a:t>
            </a:r>
            <a:r>
              <a:rPr lang="pl-PL" sz="1600" dirty="0"/>
              <a:t> </a:t>
            </a:r>
            <a:r>
              <a:rPr lang="fr-FR" sz="1600" dirty="0"/>
              <a:t>LREC 2014, pages 1106–1111, </a:t>
            </a:r>
            <a:r>
              <a:rPr lang="fr-FR" sz="1600" dirty="0" err="1"/>
              <a:t>Reykjav</a:t>
            </a:r>
            <a:r>
              <a:rPr lang="pl-PL" sz="1600" dirty="0"/>
              <a:t>i</a:t>
            </a:r>
            <a:r>
              <a:rPr lang="fr-FR" sz="1600" dirty="0"/>
              <a:t>k, </a:t>
            </a:r>
            <a:r>
              <a:rPr lang="fr-FR" sz="1600" dirty="0" err="1"/>
              <a:t>Iceland</a:t>
            </a:r>
            <a:r>
              <a:rPr lang="fr-FR" sz="1600" dirty="0"/>
              <a:t>.</a:t>
            </a:r>
            <a:r>
              <a:rPr lang="pl-PL" sz="1600" dirty="0"/>
              <a:t> </a:t>
            </a:r>
            <a:r>
              <a:rPr lang="en-US" sz="1600" dirty="0"/>
              <a:t>ELRA.</a:t>
            </a:r>
            <a:endParaRPr lang="pl-PL" sz="1600" dirty="0"/>
          </a:p>
          <a:p>
            <a:endParaRPr lang="en-US" sz="4400" dirty="0"/>
          </a:p>
        </p:txBody>
      </p:sp>
      <p:sp>
        <p:nvSpPr>
          <p:cNvPr id="5" name="Footer Placeholder 4">
            <a:extLst>
              <a:ext uri="{FF2B5EF4-FFF2-40B4-BE49-F238E27FC236}">
                <a16:creationId xmlns:a16="http://schemas.microsoft.com/office/drawing/2014/main" id="{E44CEB8E-B195-4C4B-B579-F8D3BD486DAE}"/>
              </a:ext>
            </a:extLst>
          </p:cNvPr>
          <p:cNvSpPr>
            <a:spLocks noGrp="1"/>
          </p:cNvSpPr>
          <p:nvPr>
            <p:ph type="ftr" sz="quarter" idx="11"/>
          </p:nvPr>
        </p:nvSpPr>
        <p:spPr>
          <a:xfrm>
            <a:off x="0" y="6481989"/>
            <a:ext cx="12192000" cy="365125"/>
          </a:xfrm>
          <a:solidFill>
            <a:schemeClr val="accent1"/>
          </a:solidFill>
        </p:spPr>
        <p:txBody>
          <a:bodyPr/>
          <a:lstStyle/>
          <a:p>
            <a:r>
              <a:rPr lang="en-US" sz="1600" dirty="0">
                <a:solidFill>
                  <a:schemeClr val="bg1"/>
                </a:solidFill>
              </a:rPr>
              <a:t>Institute of Computer Science, Polish Academy of Sciences</a:t>
            </a:r>
            <a:r>
              <a:rPr lang="pl-PL" sz="1600" dirty="0">
                <a:solidFill>
                  <a:schemeClr val="bg1"/>
                </a:solidFill>
              </a:rPr>
              <a:t>	</a:t>
            </a:r>
            <a:r>
              <a:rPr lang="en-US" sz="1600" dirty="0">
                <a:solidFill>
                  <a:schemeClr val="bg1"/>
                </a:solidFill>
              </a:rPr>
              <a:t> Linguistic Engineering Group </a:t>
            </a:r>
            <a:r>
              <a:rPr lang="pl-PL" sz="1600" dirty="0">
                <a:solidFill>
                  <a:schemeClr val="bg1"/>
                </a:solidFill>
              </a:rPr>
              <a:t>	</a:t>
            </a:r>
            <a:r>
              <a:rPr lang="en-US" sz="1600" dirty="0">
                <a:solidFill>
                  <a:schemeClr val="bg1"/>
                </a:solidFill>
              </a:rPr>
              <a:t>zil.ipipan.waw.pl</a:t>
            </a:r>
          </a:p>
        </p:txBody>
      </p:sp>
    </p:spTree>
    <p:extLst>
      <p:ext uri="{BB962C8B-B14F-4D97-AF65-F5344CB8AC3E}">
        <p14:creationId xmlns:p14="http://schemas.microsoft.com/office/powerpoint/2010/main" val="22795307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F1E3C-BEF5-472A-8DEA-E74486844A5F}"/>
              </a:ext>
            </a:extLst>
          </p:cNvPr>
          <p:cNvSpPr>
            <a:spLocks noGrp="1"/>
          </p:cNvSpPr>
          <p:nvPr>
            <p:ph type="ctrTitle"/>
          </p:nvPr>
        </p:nvSpPr>
        <p:spPr/>
        <p:txBody>
          <a:bodyPr>
            <a:normAutofit/>
          </a:bodyPr>
          <a:lstStyle/>
          <a:p>
            <a:pPr>
              <a:lnSpc>
                <a:spcPct val="150000"/>
              </a:lnSpc>
              <a:defRPr/>
            </a:pPr>
            <a:r>
              <a:rPr lang="pl-PL" altLang="en-US" dirty="0">
                <a:latin typeface="Lato" panose="020F0502020204030203" pitchFamily="34" charset="-18"/>
                <a:ea typeface="Arial" charset="0"/>
              </a:rPr>
              <a:t>Dziękujemy za uwagę!</a:t>
            </a:r>
            <a:endParaRPr lang="en-US" dirty="0">
              <a:solidFill>
                <a:schemeClr val="accent1">
                  <a:lumMod val="75000"/>
                </a:schemeClr>
              </a:solidFill>
            </a:endParaRPr>
          </a:p>
        </p:txBody>
      </p:sp>
      <p:sp>
        <p:nvSpPr>
          <p:cNvPr id="5" name="Footer Placeholder 4">
            <a:extLst>
              <a:ext uri="{FF2B5EF4-FFF2-40B4-BE49-F238E27FC236}">
                <a16:creationId xmlns:a16="http://schemas.microsoft.com/office/drawing/2014/main" id="{84CA5837-DB51-4958-81F6-07501837FA33}"/>
              </a:ext>
            </a:extLst>
          </p:cNvPr>
          <p:cNvSpPr>
            <a:spLocks noGrp="1"/>
          </p:cNvSpPr>
          <p:nvPr>
            <p:ph type="ftr" sz="quarter" idx="11"/>
          </p:nvPr>
        </p:nvSpPr>
        <p:spPr>
          <a:xfrm>
            <a:off x="0" y="6492875"/>
            <a:ext cx="12192000" cy="365125"/>
          </a:xfrm>
          <a:solidFill>
            <a:schemeClr val="accent1"/>
          </a:solidFill>
        </p:spPr>
        <p:txBody>
          <a:bodyPr/>
          <a:lstStyle/>
          <a:p>
            <a:r>
              <a:rPr lang="en-US" sz="1600" dirty="0">
                <a:solidFill>
                  <a:schemeClr val="bg1"/>
                </a:solidFill>
              </a:rPr>
              <a:t>Institute of Computer Science, Polish Academy of Sciences</a:t>
            </a:r>
            <a:r>
              <a:rPr lang="pl-PL" sz="1600" dirty="0">
                <a:solidFill>
                  <a:schemeClr val="bg1"/>
                </a:solidFill>
              </a:rPr>
              <a:t>	</a:t>
            </a:r>
            <a:r>
              <a:rPr lang="en-US" sz="1600" dirty="0">
                <a:solidFill>
                  <a:schemeClr val="bg1"/>
                </a:solidFill>
              </a:rPr>
              <a:t> Linguistic Engineering Group </a:t>
            </a:r>
            <a:r>
              <a:rPr lang="pl-PL" sz="1600" dirty="0">
                <a:solidFill>
                  <a:schemeClr val="bg1"/>
                </a:solidFill>
              </a:rPr>
              <a:t>	</a:t>
            </a:r>
            <a:r>
              <a:rPr lang="en-US" sz="1600" dirty="0">
                <a:solidFill>
                  <a:schemeClr val="bg1"/>
                </a:solidFill>
              </a:rPr>
              <a:t>zil.ipipan.waw.pl</a:t>
            </a:r>
          </a:p>
        </p:txBody>
      </p:sp>
    </p:spTree>
    <p:extLst>
      <p:ext uri="{BB962C8B-B14F-4D97-AF65-F5344CB8AC3E}">
        <p14:creationId xmlns:p14="http://schemas.microsoft.com/office/powerpoint/2010/main" val="151249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50C93-A36E-473E-A70B-4E233B9FF505}"/>
              </a:ext>
            </a:extLst>
          </p:cNvPr>
          <p:cNvSpPr>
            <a:spLocks noGrp="1"/>
          </p:cNvSpPr>
          <p:nvPr>
            <p:ph type="title"/>
          </p:nvPr>
        </p:nvSpPr>
        <p:spPr/>
        <p:txBody>
          <a:bodyPr/>
          <a:lstStyle/>
          <a:p>
            <a:r>
              <a:rPr lang="pl-PL" b="1" dirty="0">
                <a:solidFill>
                  <a:schemeClr val="accent5">
                    <a:lumMod val="75000"/>
                  </a:schemeClr>
                </a:solidFill>
              </a:rPr>
              <a:t>spaCy</a:t>
            </a:r>
            <a:endParaRPr lang="en-US" b="1" dirty="0">
              <a:solidFill>
                <a:schemeClr val="accent5">
                  <a:lumMod val="75000"/>
                </a:schemeClr>
              </a:solidFill>
            </a:endParaRPr>
          </a:p>
        </p:txBody>
      </p:sp>
      <p:sp>
        <p:nvSpPr>
          <p:cNvPr id="3" name="Content Placeholder 2">
            <a:extLst>
              <a:ext uri="{FF2B5EF4-FFF2-40B4-BE49-F238E27FC236}">
                <a16:creationId xmlns:a16="http://schemas.microsoft.com/office/drawing/2014/main" id="{27CAB6D6-7133-4FAF-8FE8-2D0089F2DA84}"/>
              </a:ext>
            </a:extLst>
          </p:cNvPr>
          <p:cNvSpPr>
            <a:spLocks noGrp="1"/>
          </p:cNvSpPr>
          <p:nvPr>
            <p:ph idx="1"/>
          </p:nvPr>
        </p:nvSpPr>
        <p:spPr>
          <a:xfrm>
            <a:off x="838200" y="3546281"/>
            <a:ext cx="10515600" cy="2630681"/>
          </a:xfrm>
        </p:spPr>
        <p:txBody>
          <a:bodyPr>
            <a:normAutofit/>
          </a:bodyPr>
          <a:lstStyle/>
          <a:p>
            <a:pPr marL="0" indent="0">
              <a:buNone/>
            </a:pPr>
            <a:r>
              <a:rPr lang="pl-PL" dirty="0">
                <a:solidFill>
                  <a:schemeClr val="accent1">
                    <a:lumMod val="75000"/>
                  </a:schemeClr>
                </a:solidFill>
              </a:rPr>
              <a:t>spaCy</a:t>
            </a:r>
            <a:r>
              <a:rPr lang="pl-PL" dirty="0"/>
              <a:t> to </a:t>
            </a:r>
            <a:r>
              <a:rPr lang="pl-PL" b="1" dirty="0"/>
              <a:t>open-source</a:t>
            </a:r>
            <a:r>
              <a:rPr lang="pl-PL" dirty="0"/>
              <a:t>’owa biblioteka </a:t>
            </a:r>
            <a:r>
              <a:rPr lang="pl-PL" b="1" dirty="0"/>
              <a:t>ogólnego zastosowania</a:t>
            </a:r>
            <a:r>
              <a:rPr lang="pl-PL" dirty="0"/>
              <a:t>, do NLP dla Pythona.</a:t>
            </a:r>
          </a:p>
          <a:p>
            <a:pPr marL="0" indent="0">
              <a:buNone/>
            </a:pPr>
            <a:r>
              <a:rPr lang="pl-PL" dirty="0"/>
              <a:t>Twórcy spaCy celują w </a:t>
            </a:r>
            <a:r>
              <a:rPr lang="pl-PL" b="1" dirty="0"/>
              <a:t>łatwość użycia</a:t>
            </a:r>
            <a:r>
              <a:rPr lang="pl-PL" dirty="0"/>
              <a:t>, i </a:t>
            </a:r>
            <a:r>
              <a:rPr lang="pl-PL" b="1" dirty="0"/>
              <a:t>zastosowania produkcyjne</a:t>
            </a:r>
            <a:r>
              <a:rPr lang="pl-PL" dirty="0"/>
              <a:t>.</a:t>
            </a:r>
          </a:p>
          <a:p>
            <a:pPr marL="0" indent="0">
              <a:buNone/>
            </a:pPr>
            <a:r>
              <a:rPr lang="pl-PL" dirty="0"/>
              <a:t>Standardowy pipeline składa się z </a:t>
            </a:r>
            <a:r>
              <a:rPr lang="pl-PL" b="1" dirty="0"/>
              <a:t>taggera</a:t>
            </a:r>
            <a:r>
              <a:rPr lang="pl-PL" dirty="0"/>
              <a:t>, </a:t>
            </a:r>
            <a:r>
              <a:rPr lang="pl-PL" b="1" dirty="0"/>
              <a:t>parsera </a:t>
            </a:r>
            <a:r>
              <a:rPr lang="pl-PL" dirty="0"/>
              <a:t>i komponentu </a:t>
            </a:r>
            <a:r>
              <a:rPr lang="pl-PL" b="1" dirty="0"/>
              <a:t>NER</a:t>
            </a:r>
            <a:r>
              <a:rPr lang="pl-PL" dirty="0"/>
              <a:t>.</a:t>
            </a:r>
          </a:p>
          <a:p>
            <a:pPr marL="0" indent="0">
              <a:buNone/>
            </a:pPr>
            <a:r>
              <a:rPr lang="pl-PL" dirty="0"/>
              <a:t>Najnowsza wersja (2.2.3) została wypuszczona 21-go listopada.</a:t>
            </a:r>
            <a:endParaRPr lang="en-US" dirty="0"/>
          </a:p>
        </p:txBody>
      </p:sp>
      <p:pic>
        <p:nvPicPr>
          <p:cNvPr id="4" name="Graphic 3">
            <a:extLst>
              <a:ext uri="{FF2B5EF4-FFF2-40B4-BE49-F238E27FC236}">
                <a16:creationId xmlns:a16="http://schemas.microsoft.com/office/drawing/2014/main" id="{E924CF87-C4D2-4762-9E26-0225ADDBB7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9072" y="1617757"/>
            <a:ext cx="10514728" cy="2278381"/>
          </a:xfrm>
          <a:prstGeom prst="rect">
            <a:avLst/>
          </a:prstGeom>
        </p:spPr>
      </p:pic>
      <p:sp>
        <p:nvSpPr>
          <p:cNvPr id="9" name="Footer Placeholder 4">
            <a:extLst>
              <a:ext uri="{FF2B5EF4-FFF2-40B4-BE49-F238E27FC236}">
                <a16:creationId xmlns:a16="http://schemas.microsoft.com/office/drawing/2014/main" id="{90DC4C1C-E85C-4F8B-8E59-6910D51D19A1}"/>
              </a:ext>
            </a:extLst>
          </p:cNvPr>
          <p:cNvSpPr>
            <a:spLocks noGrp="1"/>
          </p:cNvSpPr>
          <p:nvPr>
            <p:ph type="ftr" sz="quarter" idx="11"/>
          </p:nvPr>
        </p:nvSpPr>
        <p:spPr>
          <a:xfrm>
            <a:off x="0" y="6492875"/>
            <a:ext cx="12192000" cy="365125"/>
          </a:xfrm>
          <a:solidFill>
            <a:schemeClr val="accent1"/>
          </a:solidFill>
        </p:spPr>
        <p:txBody>
          <a:bodyPr/>
          <a:lstStyle/>
          <a:p>
            <a:r>
              <a:rPr lang="en-US" sz="1600" dirty="0">
                <a:solidFill>
                  <a:schemeClr val="bg1"/>
                </a:solidFill>
              </a:rPr>
              <a:t>Institute of Computer Science, Polish Academy of Sciences</a:t>
            </a:r>
            <a:r>
              <a:rPr lang="pl-PL" sz="1600" dirty="0">
                <a:solidFill>
                  <a:schemeClr val="bg1"/>
                </a:solidFill>
              </a:rPr>
              <a:t>	</a:t>
            </a:r>
            <a:r>
              <a:rPr lang="en-US" sz="1600" dirty="0">
                <a:solidFill>
                  <a:schemeClr val="bg1"/>
                </a:solidFill>
              </a:rPr>
              <a:t> Linguistic Engineering Group </a:t>
            </a:r>
            <a:r>
              <a:rPr lang="pl-PL" sz="1600" dirty="0">
                <a:solidFill>
                  <a:schemeClr val="bg1"/>
                </a:solidFill>
              </a:rPr>
              <a:t>	</a:t>
            </a:r>
            <a:r>
              <a:rPr lang="en-US" sz="1600" dirty="0">
                <a:solidFill>
                  <a:schemeClr val="bg1"/>
                </a:solidFill>
              </a:rPr>
              <a:t>zil.ipipan.waw.pl</a:t>
            </a:r>
          </a:p>
        </p:txBody>
      </p:sp>
    </p:spTree>
    <p:extLst>
      <p:ext uri="{BB962C8B-B14F-4D97-AF65-F5344CB8AC3E}">
        <p14:creationId xmlns:p14="http://schemas.microsoft.com/office/powerpoint/2010/main" val="3283515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50C93-A36E-473E-A70B-4E233B9FF505}"/>
              </a:ext>
            </a:extLst>
          </p:cNvPr>
          <p:cNvSpPr>
            <a:spLocks noGrp="1"/>
          </p:cNvSpPr>
          <p:nvPr>
            <p:ph type="title"/>
          </p:nvPr>
        </p:nvSpPr>
        <p:spPr/>
        <p:txBody>
          <a:bodyPr/>
          <a:lstStyle/>
          <a:p>
            <a:r>
              <a:rPr lang="pl-PL" b="1" dirty="0">
                <a:solidFill>
                  <a:schemeClr val="accent5">
                    <a:lumMod val="75000"/>
                  </a:schemeClr>
                </a:solidFill>
              </a:rPr>
              <a:t>spaCy</a:t>
            </a:r>
            <a:r>
              <a:rPr lang="pl-PL" b="1" dirty="0">
                <a:solidFill>
                  <a:schemeClr val="accent1">
                    <a:lumMod val="75000"/>
                  </a:schemeClr>
                </a:solidFill>
              </a:rPr>
              <a:t> </a:t>
            </a:r>
            <a:r>
              <a:rPr lang="pl-PL" dirty="0"/>
              <a:t>- Popularność</a:t>
            </a:r>
            <a:endParaRPr lang="en-US" dirty="0"/>
          </a:p>
        </p:txBody>
      </p:sp>
      <p:sp>
        <p:nvSpPr>
          <p:cNvPr id="9" name="Footer Placeholder 4">
            <a:extLst>
              <a:ext uri="{FF2B5EF4-FFF2-40B4-BE49-F238E27FC236}">
                <a16:creationId xmlns:a16="http://schemas.microsoft.com/office/drawing/2014/main" id="{90DC4C1C-E85C-4F8B-8E59-6910D51D19A1}"/>
              </a:ext>
            </a:extLst>
          </p:cNvPr>
          <p:cNvSpPr>
            <a:spLocks noGrp="1"/>
          </p:cNvSpPr>
          <p:nvPr>
            <p:ph type="ftr" sz="quarter" idx="11"/>
          </p:nvPr>
        </p:nvSpPr>
        <p:spPr>
          <a:xfrm>
            <a:off x="0" y="6492875"/>
            <a:ext cx="12192000" cy="365125"/>
          </a:xfrm>
          <a:solidFill>
            <a:schemeClr val="accent1"/>
          </a:solidFill>
        </p:spPr>
        <p:txBody>
          <a:bodyPr/>
          <a:lstStyle/>
          <a:p>
            <a:r>
              <a:rPr lang="en-US" sz="1600" dirty="0">
                <a:solidFill>
                  <a:schemeClr val="bg1"/>
                </a:solidFill>
              </a:rPr>
              <a:t>Institute of Computer Science, Polish Academy of Sciences</a:t>
            </a:r>
            <a:r>
              <a:rPr lang="pl-PL" sz="1600" dirty="0">
                <a:solidFill>
                  <a:schemeClr val="bg1"/>
                </a:solidFill>
              </a:rPr>
              <a:t>	</a:t>
            </a:r>
            <a:r>
              <a:rPr lang="en-US" sz="1600" dirty="0">
                <a:solidFill>
                  <a:schemeClr val="bg1"/>
                </a:solidFill>
              </a:rPr>
              <a:t> Linguistic Engineering Group </a:t>
            </a:r>
            <a:r>
              <a:rPr lang="pl-PL" sz="1600" dirty="0">
                <a:solidFill>
                  <a:schemeClr val="bg1"/>
                </a:solidFill>
              </a:rPr>
              <a:t>	</a:t>
            </a:r>
            <a:r>
              <a:rPr lang="en-US" sz="1600" dirty="0">
                <a:solidFill>
                  <a:schemeClr val="bg1"/>
                </a:solidFill>
              </a:rPr>
              <a:t>zil.ipipan.waw.pl</a:t>
            </a:r>
          </a:p>
        </p:txBody>
      </p:sp>
      <p:graphicFrame>
        <p:nvGraphicFramePr>
          <p:cNvPr id="8" name="Table 9">
            <a:extLst>
              <a:ext uri="{FF2B5EF4-FFF2-40B4-BE49-F238E27FC236}">
                <a16:creationId xmlns:a16="http://schemas.microsoft.com/office/drawing/2014/main" id="{440C7EB6-DFA9-4A0B-830D-F827CBA41413}"/>
              </a:ext>
            </a:extLst>
          </p:cNvPr>
          <p:cNvGraphicFramePr>
            <a:graphicFrameLocks noGrp="1"/>
          </p:cNvGraphicFramePr>
          <p:nvPr>
            <p:ph idx="1"/>
            <p:extLst>
              <p:ext uri="{D42A27DB-BD31-4B8C-83A1-F6EECF244321}">
                <p14:modId xmlns:p14="http://schemas.microsoft.com/office/powerpoint/2010/main" val="1514180349"/>
              </p:ext>
            </p:extLst>
          </p:nvPr>
        </p:nvGraphicFramePr>
        <p:xfrm>
          <a:off x="838199" y="1825625"/>
          <a:ext cx="10515600" cy="3556272"/>
        </p:xfrm>
        <a:graphic>
          <a:graphicData uri="http://schemas.openxmlformats.org/drawingml/2006/table">
            <a:tbl>
              <a:tblPr>
                <a:tableStyleId>{2D5ABB26-0587-4C30-8999-92F81FD0307C}</a:tableStyleId>
              </a:tblPr>
              <a:tblGrid>
                <a:gridCol w="2628900">
                  <a:extLst>
                    <a:ext uri="{9D8B030D-6E8A-4147-A177-3AD203B41FA5}">
                      <a16:colId xmlns:a16="http://schemas.microsoft.com/office/drawing/2014/main" val="2809640097"/>
                    </a:ext>
                  </a:extLst>
                </a:gridCol>
                <a:gridCol w="2628900">
                  <a:extLst>
                    <a:ext uri="{9D8B030D-6E8A-4147-A177-3AD203B41FA5}">
                      <a16:colId xmlns:a16="http://schemas.microsoft.com/office/drawing/2014/main" val="3232158029"/>
                    </a:ext>
                  </a:extLst>
                </a:gridCol>
                <a:gridCol w="2628900">
                  <a:extLst>
                    <a:ext uri="{9D8B030D-6E8A-4147-A177-3AD203B41FA5}">
                      <a16:colId xmlns:a16="http://schemas.microsoft.com/office/drawing/2014/main" val="3288868552"/>
                    </a:ext>
                  </a:extLst>
                </a:gridCol>
                <a:gridCol w="2628900">
                  <a:extLst>
                    <a:ext uri="{9D8B030D-6E8A-4147-A177-3AD203B41FA5}">
                      <a16:colId xmlns:a16="http://schemas.microsoft.com/office/drawing/2014/main" val="189380015"/>
                    </a:ext>
                  </a:extLst>
                </a:gridCol>
              </a:tblGrid>
              <a:tr h="889068">
                <a:tc>
                  <a:txBody>
                    <a:bodyPr/>
                    <a:lstStyle/>
                    <a:p>
                      <a:endParaRPr lang="en-US" sz="2400" dirty="0"/>
                    </a:p>
                  </a:txBody>
                  <a:tcPr/>
                </a:tc>
                <a:tc>
                  <a:txBody>
                    <a:bodyPr/>
                    <a:lstStyle/>
                    <a:p>
                      <a:r>
                        <a:rPr lang="pl-PL" sz="2400" dirty="0"/>
                        <a:t>pattern</a:t>
                      </a:r>
                      <a:endParaRPr lang="en-US" sz="2400" dirty="0"/>
                    </a:p>
                  </a:txBody>
                  <a:tcPr/>
                </a:tc>
                <a:tc>
                  <a:txBody>
                    <a:bodyPr/>
                    <a:lstStyle/>
                    <a:p>
                      <a:r>
                        <a:rPr lang="pl-PL" sz="2400" dirty="0">
                          <a:solidFill>
                            <a:schemeClr val="accent5">
                              <a:lumMod val="50000"/>
                            </a:schemeClr>
                          </a:solidFill>
                        </a:rPr>
                        <a:t>spaCy</a:t>
                      </a:r>
                      <a:endParaRPr lang="en-US" sz="2400" dirty="0">
                        <a:solidFill>
                          <a:schemeClr val="accent5">
                            <a:lumMod val="50000"/>
                          </a:schemeClr>
                        </a:solidFill>
                      </a:endParaRPr>
                    </a:p>
                  </a:txBody>
                  <a:tcPr>
                    <a:solidFill>
                      <a:schemeClr val="accent5">
                        <a:lumMod val="20000"/>
                        <a:lumOff val="80000"/>
                      </a:schemeClr>
                    </a:solidFill>
                  </a:tcPr>
                </a:tc>
                <a:tc>
                  <a:txBody>
                    <a:bodyPr/>
                    <a:lstStyle/>
                    <a:p>
                      <a:r>
                        <a:rPr lang="pl-PL" sz="2400" dirty="0"/>
                        <a:t>nltk</a:t>
                      </a:r>
                      <a:endParaRPr lang="en-US" sz="2400" dirty="0"/>
                    </a:p>
                  </a:txBody>
                  <a:tcPr/>
                </a:tc>
                <a:extLst>
                  <a:ext uri="{0D108BD9-81ED-4DB2-BD59-A6C34878D82A}">
                    <a16:rowId xmlns:a16="http://schemas.microsoft.com/office/drawing/2014/main" val="3082961455"/>
                  </a:ext>
                </a:extLst>
              </a:tr>
              <a:tr h="889068">
                <a:tc>
                  <a:txBody>
                    <a:bodyPr/>
                    <a:lstStyle/>
                    <a:p>
                      <a:r>
                        <a:rPr lang="pl-PL" sz="2400" dirty="0"/>
                        <a:t>Suma pobrań:</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5,265,217</a:t>
                      </a:r>
                    </a:p>
                  </a:txBody>
                  <a:tcPr/>
                </a:tc>
                <a:tc>
                  <a:txBody>
                    <a:bodyPr/>
                    <a:lstStyle/>
                    <a:p>
                      <a:r>
                        <a:rPr lang="en-US" sz="2400" dirty="0"/>
                        <a:t>11,473,890</a:t>
                      </a:r>
                    </a:p>
                  </a:txBody>
                  <a:tcP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37,939,784</a:t>
                      </a:r>
                    </a:p>
                  </a:txBody>
                  <a:tcPr/>
                </a:tc>
                <a:extLst>
                  <a:ext uri="{0D108BD9-81ED-4DB2-BD59-A6C34878D82A}">
                    <a16:rowId xmlns:a16="http://schemas.microsoft.com/office/drawing/2014/main" val="2050263382"/>
                  </a:ext>
                </a:extLst>
              </a:tr>
              <a:tr h="889068">
                <a:tc>
                  <a:txBody>
                    <a:bodyPr/>
                    <a:lstStyle/>
                    <a:p>
                      <a:r>
                        <a:rPr lang="pl-PL" sz="2400" dirty="0"/>
                        <a:t>Ostatnie 30 dni:</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324,977</a:t>
                      </a:r>
                    </a:p>
                  </a:txBody>
                  <a:tcPr/>
                </a:tc>
                <a:tc>
                  <a:txBody>
                    <a:bodyPr/>
                    <a:lstStyle/>
                    <a:p>
                      <a:r>
                        <a:rPr lang="en-US" sz="2400" dirty="0"/>
                        <a:t>751,746</a:t>
                      </a:r>
                    </a:p>
                  </a:txBody>
                  <a:tcPr>
                    <a:solidFill>
                      <a:schemeClr val="accent5">
                        <a:lumMod val="20000"/>
                        <a:lumOff val="80000"/>
                      </a:schemeClr>
                    </a:solidFill>
                  </a:tcPr>
                </a:tc>
                <a:tc>
                  <a:txBody>
                    <a:bodyPr/>
                    <a:lstStyle/>
                    <a:p>
                      <a:r>
                        <a:rPr lang="en-US" sz="2400" dirty="0"/>
                        <a:t>2,486,742</a:t>
                      </a:r>
                    </a:p>
                  </a:txBody>
                  <a:tcPr/>
                </a:tc>
                <a:extLst>
                  <a:ext uri="{0D108BD9-81ED-4DB2-BD59-A6C34878D82A}">
                    <a16:rowId xmlns:a16="http://schemas.microsoft.com/office/drawing/2014/main" val="1359644036"/>
                  </a:ext>
                </a:extLst>
              </a:tr>
              <a:tr h="889068">
                <a:tc>
                  <a:txBody>
                    <a:bodyPr/>
                    <a:lstStyle/>
                    <a:p>
                      <a:r>
                        <a:rPr lang="pl-PL" sz="2400" dirty="0"/>
                        <a:t>Ostatnie 7 dni:</a:t>
                      </a:r>
                      <a:endParaRPr lang="en-US" sz="2400" dirty="0"/>
                    </a:p>
                  </a:txBody>
                  <a:tcPr/>
                </a:tc>
                <a:tc>
                  <a:txBody>
                    <a:bodyPr/>
                    <a:lstStyle/>
                    <a:p>
                      <a:r>
                        <a:rPr lang="en-US" sz="2400" dirty="0"/>
                        <a:t>71,758</a:t>
                      </a:r>
                    </a:p>
                  </a:txBody>
                  <a:tcPr/>
                </a:tc>
                <a:tc>
                  <a:txBody>
                    <a:bodyPr/>
                    <a:lstStyle/>
                    <a:p>
                      <a:r>
                        <a:rPr lang="en-US" sz="2400" dirty="0"/>
                        <a:t>163,892</a:t>
                      </a:r>
                    </a:p>
                  </a:txBody>
                  <a:tcPr>
                    <a:solidFill>
                      <a:schemeClr val="accent5">
                        <a:lumMod val="20000"/>
                        <a:lumOff val="80000"/>
                      </a:schemeClr>
                    </a:solidFill>
                  </a:tcPr>
                </a:tc>
                <a:tc>
                  <a:txBody>
                    <a:bodyPr/>
                    <a:lstStyle/>
                    <a:p>
                      <a:r>
                        <a:rPr lang="en-US" sz="2400" dirty="0"/>
                        <a:t>512,728</a:t>
                      </a:r>
                    </a:p>
                  </a:txBody>
                  <a:tcPr/>
                </a:tc>
                <a:extLst>
                  <a:ext uri="{0D108BD9-81ED-4DB2-BD59-A6C34878D82A}">
                    <a16:rowId xmlns:a16="http://schemas.microsoft.com/office/drawing/2014/main" val="1007722800"/>
                  </a:ext>
                </a:extLst>
              </a:tr>
            </a:tbl>
          </a:graphicData>
        </a:graphic>
      </p:graphicFrame>
      <p:sp>
        <p:nvSpPr>
          <p:cNvPr id="11" name="TextBox 10">
            <a:extLst>
              <a:ext uri="{FF2B5EF4-FFF2-40B4-BE49-F238E27FC236}">
                <a16:creationId xmlns:a16="http://schemas.microsoft.com/office/drawing/2014/main" id="{6F4A4727-5A25-41BF-B7F1-FC8CF5AFCA49}"/>
              </a:ext>
            </a:extLst>
          </p:cNvPr>
          <p:cNvSpPr txBox="1"/>
          <p:nvPr/>
        </p:nvSpPr>
        <p:spPr>
          <a:xfrm>
            <a:off x="914400" y="5381897"/>
            <a:ext cx="5965371" cy="369332"/>
          </a:xfrm>
          <a:prstGeom prst="rect">
            <a:avLst/>
          </a:prstGeom>
          <a:noFill/>
        </p:spPr>
        <p:txBody>
          <a:bodyPr wrap="square" rtlCol="0">
            <a:spAutoFit/>
          </a:bodyPr>
          <a:lstStyle/>
          <a:p>
            <a:r>
              <a:rPr lang="pl-PL" dirty="0"/>
              <a:t>Źródło: </a:t>
            </a:r>
            <a:r>
              <a:rPr lang="pl-PL" dirty="0">
                <a:hlinkClick r:id="rId3"/>
              </a:rPr>
              <a:t>https://pepy.tech</a:t>
            </a:r>
            <a:endParaRPr lang="en-US" dirty="0"/>
          </a:p>
        </p:txBody>
      </p:sp>
    </p:spTree>
    <p:extLst>
      <p:ext uri="{BB962C8B-B14F-4D97-AF65-F5344CB8AC3E}">
        <p14:creationId xmlns:p14="http://schemas.microsoft.com/office/powerpoint/2010/main" val="3783065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50C93-A36E-473E-A70B-4E233B9FF505}"/>
              </a:ext>
            </a:extLst>
          </p:cNvPr>
          <p:cNvSpPr>
            <a:spLocks noGrp="1"/>
          </p:cNvSpPr>
          <p:nvPr>
            <p:ph type="title"/>
          </p:nvPr>
        </p:nvSpPr>
        <p:spPr/>
        <p:txBody>
          <a:bodyPr/>
          <a:lstStyle/>
          <a:p>
            <a:r>
              <a:rPr lang="pl-PL" b="1" dirty="0">
                <a:solidFill>
                  <a:schemeClr val="accent5">
                    <a:lumMod val="75000"/>
                  </a:schemeClr>
                </a:solidFill>
              </a:rPr>
              <a:t>spaCy </a:t>
            </a:r>
            <a:r>
              <a:rPr lang="pl-PL" dirty="0"/>
              <a:t>- Szybkość</a:t>
            </a:r>
            <a:endParaRPr lang="en-US" dirty="0"/>
          </a:p>
        </p:txBody>
      </p:sp>
      <p:sp>
        <p:nvSpPr>
          <p:cNvPr id="9" name="Footer Placeholder 4">
            <a:extLst>
              <a:ext uri="{FF2B5EF4-FFF2-40B4-BE49-F238E27FC236}">
                <a16:creationId xmlns:a16="http://schemas.microsoft.com/office/drawing/2014/main" id="{90DC4C1C-E85C-4F8B-8E59-6910D51D19A1}"/>
              </a:ext>
            </a:extLst>
          </p:cNvPr>
          <p:cNvSpPr>
            <a:spLocks noGrp="1"/>
          </p:cNvSpPr>
          <p:nvPr>
            <p:ph type="ftr" sz="quarter" idx="11"/>
          </p:nvPr>
        </p:nvSpPr>
        <p:spPr>
          <a:xfrm>
            <a:off x="0" y="6492875"/>
            <a:ext cx="12192000" cy="365125"/>
          </a:xfrm>
          <a:solidFill>
            <a:schemeClr val="accent1"/>
          </a:solidFill>
        </p:spPr>
        <p:txBody>
          <a:bodyPr/>
          <a:lstStyle/>
          <a:p>
            <a:r>
              <a:rPr lang="en-US" sz="1600" dirty="0">
                <a:solidFill>
                  <a:schemeClr val="bg1"/>
                </a:solidFill>
              </a:rPr>
              <a:t>Institute of Computer Science, Polish Academy of Sciences</a:t>
            </a:r>
            <a:r>
              <a:rPr lang="pl-PL" sz="1600" dirty="0">
                <a:solidFill>
                  <a:schemeClr val="bg1"/>
                </a:solidFill>
              </a:rPr>
              <a:t>	</a:t>
            </a:r>
            <a:r>
              <a:rPr lang="en-US" sz="1600" dirty="0">
                <a:solidFill>
                  <a:schemeClr val="bg1"/>
                </a:solidFill>
              </a:rPr>
              <a:t> Linguistic Engineering Group </a:t>
            </a:r>
            <a:r>
              <a:rPr lang="pl-PL" sz="1600" dirty="0">
                <a:solidFill>
                  <a:schemeClr val="bg1"/>
                </a:solidFill>
              </a:rPr>
              <a:t>	</a:t>
            </a:r>
            <a:r>
              <a:rPr lang="en-US" sz="1600" dirty="0">
                <a:solidFill>
                  <a:schemeClr val="bg1"/>
                </a:solidFill>
              </a:rPr>
              <a:t>zil.ipipan.waw.pl</a:t>
            </a:r>
          </a:p>
        </p:txBody>
      </p:sp>
      <p:pic>
        <p:nvPicPr>
          <p:cNvPr id="5" name="Picture 4">
            <a:extLst>
              <a:ext uri="{FF2B5EF4-FFF2-40B4-BE49-F238E27FC236}">
                <a16:creationId xmlns:a16="http://schemas.microsoft.com/office/drawing/2014/main" id="{CBB101D5-6A86-41F5-A269-6F355F4393BB}"/>
              </a:ext>
            </a:extLst>
          </p:cNvPr>
          <p:cNvPicPr>
            <a:picLocks noChangeAspect="1"/>
          </p:cNvPicPr>
          <p:nvPr/>
        </p:nvPicPr>
        <p:blipFill rotWithShape="1">
          <a:blip r:embed="rId3"/>
          <a:srcRect l="19583" t="21037" r="33417" b="45778"/>
          <a:stretch/>
        </p:blipFill>
        <p:spPr>
          <a:xfrm>
            <a:off x="1275417" y="1690688"/>
            <a:ext cx="9929817" cy="3943757"/>
          </a:xfrm>
          <a:prstGeom prst="rect">
            <a:avLst/>
          </a:prstGeom>
        </p:spPr>
      </p:pic>
    </p:spTree>
    <p:extLst>
      <p:ext uri="{BB962C8B-B14F-4D97-AF65-F5344CB8AC3E}">
        <p14:creationId xmlns:p14="http://schemas.microsoft.com/office/powerpoint/2010/main" val="2644646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B7EB0-6E46-43C3-B6FF-2C8FD6E8623B}"/>
              </a:ext>
            </a:extLst>
          </p:cNvPr>
          <p:cNvSpPr>
            <a:spLocks noGrp="1"/>
          </p:cNvSpPr>
          <p:nvPr>
            <p:ph type="title"/>
          </p:nvPr>
        </p:nvSpPr>
        <p:spPr/>
        <p:txBody>
          <a:bodyPr/>
          <a:lstStyle/>
          <a:p>
            <a:r>
              <a:rPr lang="pl-PL" b="1" dirty="0">
                <a:solidFill>
                  <a:schemeClr val="accent5">
                    <a:lumMod val="75000"/>
                  </a:schemeClr>
                </a:solidFill>
              </a:rPr>
              <a:t>spaCy</a:t>
            </a:r>
            <a:r>
              <a:rPr lang="pl-PL" dirty="0"/>
              <a:t> po polsku</a:t>
            </a:r>
            <a:endParaRPr lang="en-US" dirty="0"/>
          </a:p>
        </p:txBody>
      </p:sp>
      <p:sp>
        <p:nvSpPr>
          <p:cNvPr id="3" name="Content Placeholder 2">
            <a:extLst>
              <a:ext uri="{FF2B5EF4-FFF2-40B4-BE49-F238E27FC236}">
                <a16:creationId xmlns:a16="http://schemas.microsoft.com/office/drawing/2014/main" id="{AA6A20A8-05BA-4A25-8C15-26C08563DA2B}"/>
              </a:ext>
            </a:extLst>
          </p:cNvPr>
          <p:cNvSpPr>
            <a:spLocks noGrp="1"/>
          </p:cNvSpPr>
          <p:nvPr>
            <p:ph idx="1"/>
          </p:nvPr>
        </p:nvSpPr>
        <p:spPr/>
        <p:txBody>
          <a:bodyPr>
            <a:normAutofit fontScale="92500" lnSpcReduction="20000"/>
          </a:bodyPr>
          <a:lstStyle/>
          <a:p>
            <a:r>
              <a:rPr lang="pl-PL" dirty="0"/>
              <a:t>16 oficjalnych modeli dla 10 języków</a:t>
            </a:r>
          </a:p>
          <a:p>
            <a:endParaRPr lang="pl-PL" dirty="0"/>
          </a:p>
          <a:p>
            <a:r>
              <a:rPr lang="pl-PL" dirty="0"/>
              <a:t>Brak oficjalnego modelu dla języka polskiego</a:t>
            </a:r>
          </a:p>
          <a:p>
            <a:endParaRPr lang="pl-PL" dirty="0"/>
          </a:p>
          <a:p>
            <a:r>
              <a:rPr lang="pl-PL" dirty="0"/>
              <a:t>Istniejące rozwiązania i zasoby dla NLP języka polskiego (</a:t>
            </a:r>
            <a:r>
              <a:rPr lang="pl-PL" dirty="0">
                <a:solidFill>
                  <a:schemeClr val="accent5">
                    <a:lumMod val="50000"/>
                  </a:schemeClr>
                </a:solidFill>
                <a:hlinkClick r:id="rId3" action="ppaction://hlinkfile"/>
              </a:rPr>
              <a:t>clip.ipipan.waw.pl/LRT</a:t>
            </a:r>
            <a:r>
              <a:rPr lang="pl-PL" dirty="0"/>
              <a:t>)</a:t>
            </a:r>
            <a:endParaRPr lang="pl-PL" dirty="0">
              <a:solidFill>
                <a:schemeClr val="accent5">
                  <a:lumMod val="50000"/>
                </a:schemeClr>
              </a:solidFill>
            </a:endParaRPr>
          </a:p>
          <a:p>
            <a:endParaRPr lang="pl-PL" dirty="0"/>
          </a:p>
          <a:p>
            <a:r>
              <a:rPr lang="pl-PL" dirty="0"/>
              <a:t>Brak alternatywnych pipeline’ów integrujących w prosty sposób zasoby dla polskiego</a:t>
            </a:r>
          </a:p>
          <a:p>
            <a:endParaRPr lang="pl-PL" dirty="0"/>
          </a:p>
          <a:p>
            <a:pPr marL="0" indent="0">
              <a:buNone/>
            </a:pPr>
            <a:r>
              <a:rPr lang="pl-PL" dirty="0"/>
              <a:t>Stwórzmy </a:t>
            </a:r>
            <a:r>
              <a:rPr lang="pl-PL" b="1" dirty="0">
                <a:solidFill>
                  <a:schemeClr val="accent1"/>
                </a:solidFill>
              </a:rPr>
              <a:t>spaCy</a:t>
            </a:r>
            <a:r>
              <a:rPr lang="pl-PL" dirty="0"/>
              <a:t>-PL!</a:t>
            </a:r>
          </a:p>
          <a:p>
            <a:endParaRPr lang="pl-PL" dirty="0"/>
          </a:p>
        </p:txBody>
      </p:sp>
      <p:sp>
        <p:nvSpPr>
          <p:cNvPr id="7" name="Footer Placeholder 4">
            <a:extLst>
              <a:ext uri="{FF2B5EF4-FFF2-40B4-BE49-F238E27FC236}">
                <a16:creationId xmlns:a16="http://schemas.microsoft.com/office/drawing/2014/main" id="{ADB098CD-3BAA-4E18-927A-3F9B46042AAB}"/>
              </a:ext>
            </a:extLst>
          </p:cNvPr>
          <p:cNvSpPr>
            <a:spLocks noGrp="1"/>
          </p:cNvSpPr>
          <p:nvPr>
            <p:ph type="ftr" sz="quarter" idx="11"/>
          </p:nvPr>
        </p:nvSpPr>
        <p:spPr>
          <a:xfrm>
            <a:off x="0" y="6492875"/>
            <a:ext cx="12192000" cy="365125"/>
          </a:xfrm>
          <a:solidFill>
            <a:schemeClr val="accent1"/>
          </a:solidFill>
        </p:spPr>
        <p:txBody>
          <a:bodyPr/>
          <a:lstStyle/>
          <a:p>
            <a:r>
              <a:rPr lang="en-US" sz="1600" dirty="0">
                <a:solidFill>
                  <a:schemeClr val="bg1"/>
                </a:solidFill>
              </a:rPr>
              <a:t>Institute of Computer Science, Polish Academy of Sciences</a:t>
            </a:r>
            <a:r>
              <a:rPr lang="pl-PL" sz="1600" dirty="0">
                <a:solidFill>
                  <a:schemeClr val="bg1"/>
                </a:solidFill>
              </a:rPr>
              <a:t>	</a:t>
            </a:r>
            <a:r>
              <a:rPr lang="en-US" sz="1600" dirty="0">
                <a:solidFill>
                  <a:schemeClr val="bg1"/>
                </a:solidFill>
              </a:rPr>
              <a:t> Linguistic Engineering Group </a:t>
            </a:r>
            <a:r>
              <a:rPr lang="pl-PL" sz="1600" dirty="0">
                <a:solidFill>
                  <a:schemeClr val="bg1"/>
                </a:solidFill>
              </a:rPr>
              <a:t>	</a:t>
            </a:r>
            <a:r>
              <a:rPr lang="en-US" sz="1600" dirty="0">
                <a:solidFill>
                  <a:schemeClr val="bg1"/>
                </a:solidFill>
              </a:rPr>
              <a:t>zil.ipipan.waw.pl</a:t>
            </a:r>
          </a:p>
        </p:txBody>
      </p:sp>
    </p:spTree>
    <p:extLst>
      <p:ext uri="{BB962C8B-B14F-4D97-AF65-F5344CB8AC3E}">
        <p14:creationId xmlns:p14="http://schemas.microsoft.com/office/powerpoint/2010/main" val="2547518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ADB098CD-3BAA-4E18-927A-3F9B46042AAB}"/>
              </a:ext>
            </a:extLst>
          </p:cNvPr>
          <p:cNvSpPr>
            <a:spLocks noGrp="1"/>
          </p:cNvSpPr>
          <p:nvPr>
            <p:ph type="ftr" sz="quarter" idx="11"/>
          </p:nvPr>
        </p:nvSpPr>
        <p:spPr>
          <a:xfrm>
            <a:off x="0" y="6492875"/>
            <a:ext cx="12192000" cy="365125"/>
          </a:xfrm>
          <a:solidFill>
            <a:schemeClr val="accent1"/>
          </a:solidFill>
        </p:spPr>
        <p:txBody>
          <a:bodyPr/>
          <a:lstStyle/>
          <a:p>
            <a:r>
              <a:rPr lang="en-US" sz="1600" dirty="0">
                <a:solidFill>
                  <a:schemeClr val="bg1"/>
                </a:solidFill>
              </a:rPr>
              <a:t>Institute of Computer Science, Polish Academy of Sciences</a:t>
            </a:r>
            <a:r>
              <a:rPr lang="pl-PL" sz="1600" dirty="0">
                <a:solidFill>
                  <a:schemeClr val="bg1"/>
                </a:solidFill>
              </a:rPr>
              <a:t>	</a:t>
            </a:r>
            <a:r>
              <a:rPr lang="en-US" sz="1600" dirty="0">
                <a:solidFill>
                  <a:schemeClr val="bg1"/>
                </a:solidFill>
              </a:rPr>
              <a:t> Linguistic Engineering Group </a:t>
            </a:r>
            <a:r>
              <a:rPr lang="pl-PL" sz="1600" dirty="0">
                <a:solidFill>
                  <a:schemeClr val="bg1"/>
                </a:solidFill>
              </a:rPr>
              <a:t>	</a:t>
            </a:r>
            <a:r>
              <a:rPr lang="en-US" sz="1600" dirty="0">
                <a:solidFill>
                  <a:schemeClr val="bg1"/>
                </a:solidFill>
              </a:rPr>
              <a:t>zil.ipipan.waw.pl</a:t>
            </a:r>
          </a:p>
        </p:txBody>
      </p:sp>
      <p:sp>
        <p:nvSpPr>
          <p:cNvPr id="5" name="Content Placeholder 4">
            <a:extLst>
              <a:ext uri="{FF2B5EF4-FFF2-40B4-BE49-F238E27FC236}">
                <a16:creationId xmlns:a16="http://schemas.microsoft.com/office/drawing/2014/main" id="{407549BB-2793-49A8-89F5-5B94F1D11664}"/>
              </a:ext>
            </a:extLst>
          </p:cNvPr>
          <p:cNvSpPr>
            <a:spLocks noGrp="1"/>
          </p:cNvSpPr>
          <p:nvPr>
            <p:ph idx="1"/>
          </p:nvPr>
        </p:nvSpPr>
        <p:spPr>
          <a:xfrm>
            <a:off x="838200" y="2922315"/>
            <a:ext cx="10515600" cy="1013369"/>
          </a:xfrm>
        </p:spPr>
        <p:txBody>
          <a:bodyPr/>
          <a:lstStyle/>
          <a:p>
            <a:pPr marL="0" indent="0" algn="ctr">
              <a:buNone/>
            </a:pPr>
            <a:r>
              <a:rPr lang="pl-PL" sz="6000" dirty="0"/>
              <a:t>Implementacja</a:t>
            </a:r>
            <a:endParaRPr lang="en-US" dirty="0"/>
          </a:p>
        </p:txBody>
      </p:sp>
    </p:spTree>
    <p:extLst>
      <p:ext uri="{BB962C8B-B14F-4D97-AF65-F5344CB8AC3E}">
        <p14:creationId xmlns:p14="http://schemas.microsoft.com/office/powerpoint/2010/main" val="1908355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BE229-1AFF-45E0-A3CA-43EB6DBC64F0}"/>
              </a:ext>
            </a:extLst>
          </p:cNvPr>
          <p:cNvSpPr>
            <a:spLocks noGrp="1"/>
          </p:cNvSpPr>
          <p:nvPr>
            <p:ph type="title"/>
          </p:nvPr>
        </p:nvSpPr>
        <p:spPr>
          <a:xfrm>
            <a:off x="838200" y="365125"/>
            <a:ext cx="10515600" cy="1325563"/>
          </a:xfrm>
        </p:spPr>
        <p:txBody>
          <a:bodyPr/>
          <a:lstStyle/>
          <a:p>
            <a:r>
              <a:rPr lang="pl-PL" dirty="0"/>
              <a:t>2 wersje </a:t>
            </a:r>
            <a:r>
              <a:rPr lang="pl-PL" b="1" dirty="0">
                <a:solidFill>
                  <a:schemeClr val="accent5">
                    <a:lumMod val="75000"/>
                  </a:schemeClr>
                </a:solidFill>
              </a:rPr>
              <a:t>spaCy</a:t>
            </a:r>
            <a:r>
              <a:rPr lang="pl-PL" dirty="0"/>
              <a:t>-PL</a:t>
            </a:r>
            <a:endParaRPr lang="en-US" dirty="0"/>
          </a:p>
        </p:txBody>
      </p:sp>
      <p:sp>
        <p:nvSpPr>
          <p:cNvPr id="3" name="Content Placeholder 2">
            <a:extLst>
              <a:ext uri="{FF2B5EF4-FFF2-40B4-BE49-F238E27FC236}">
                <a16:creationId xmlns:a16="http://schemas.microsoft.com/office/drawing/2014/main" id="{E8AF6EAE-63F6-4634-90E7-62CF8FCA74D4}"/>
              </a:ext>
            </a:extLst>
          </p:cNvPr>
          <p:cNvSpPr>
            <a:spLocks noGrp="1"/>
          </p:cNvSpPr>
          <p:nvPr>
            <p:ph idx="1"/>
          </p:nvPr>
        </p:nvSpPr>
        <p:spPr>
          <a:xfrm>
            <a:off x="838200" y="1825625"/>
            <a:ext cx="10515600" cy="4351338"/>
          </a:xfrm>
        </p:spPr>
        <p:txBody>
          <a:bodyPr/>
          <a:lstStyle/>
          <a:p>
            <a:pPr marL="0" indent="0">
              <a:buNone/>
            </a:pPr>
            <a:r>
              <a:rPr lang="pl-PL" dirty="0"/>
              <a:t>Natywna:</a:t>
            </a:r>
          </a:p>
          <a:p>
            <a:pPr marL="0" indent="0">
              <a:buNone/>
            </a:pPr>
            <a:endParaRPr lang="pl-PL" dirty="0"/>
          </a:p>
          <a:p>
            <a:pPr marL="0" indent="0">
              <a:buNone/>
            </a:pPr>
            <a:endParaRPr lang="pl-PL" dirty="0"/>
          </a:p>
          <a:p>
            <a:pPr marL="0" indent="0">
              <a:buNone/>
            </a:pPr>
            <a:endParaRPr lang="pl-PL" dirty="0"/>
          </a:p>
          <a:p>
            <a:pPr marL="0" indent="0">
              <a:buNone/>
            </a:pPr>
            <a:r>
              <a:rPr lang="pl-PL" dirty="0"/>
              <a:t>Morfeusz:</a:t>
            </a:r>
            <a:endParaRPr lang="en-US" dirty="0"/>
          </a:p>
        </p:txBody>
      </p:sp>
      <p:sp>
        <p:nvSpPr>
          <p:cNvPr id="11" name="Footer Placeholder 4">
            <a:extLst>
              <a:ext uri="{FF2B5EF4-FFF2-40B4-BE49-F238E27FC236}">
                <a16:creationId xmlns:a16="http://schemas.microsoft.com/office/drawing/2014/main" id="{7651059C-77BF-4D4D-B1ED-B328F206521C}"/>
              </a:ext>
            </a:extLst>
          </p:cNvPr>
          <p:cNvSpPr>
            <a:spLocks noGrp="1"/>
          </p:cNvSpPr>
          <p:nvPr>
            <p:ph type="ftr" sz="quarter" idx="11"/>
          </p:nvPr>
        </p:nvSpPr>
        <p:spPr>
          <a:xfrm>
            <a:off x="0" y="6492875"/>
            <a:ext cx="12192000" cy="365125"/>
          </a:xfrm>
          <a:solidFill>
            <a:schemeClr val="accent1"/>
          </a:solidFill>
        </p:spPr>
        <p:txBody>
          <a:bodyPr/>
          <a:lstStyle/>
          <a:p>
            <a:r>
              <a:rPr lang="en-US" sz="1600" dirty="0">
                <a:solidFill>
                  <a:schemeClr val="bg1"/>
                </a:solidFill>
              </a:rPr>
              <a:t>Institute of Computer Science, Polish Academy of Sciences</a:t>
            </a:r>
            <a:r>
              <a:rPr lang="pl-PL" sz="1600" dirty="0">
                <a:solidFill>
                  <a:schemeClr val="bg1"/>
                </a:solidFill>
              </a:rPr>
              <a:t>	</a:t>
            </a:r>
            <a:r>
              <a:rPr lang="en-US" sz="1600" dirty="0">
                <a:solidFill>
                  <a:schemeClr val="bg1"/>
                </a:solidFill>
              </a:rPr>
              <a:t> Linguistic Engineering Group </a:t>
            </a:r>
            <a:r>
              <a:rPr lang="pl-PL" sz="1600" dirty="0">
                <a:solidFill>
                  <a:schemeClr val="bg1"/>
                </a:solidFill>
              </a:rPr>
              <a:t>	</a:t>
            </a:r>
            <a:r>
              <a:rPr lang="en-US" sz="1600" dirty="0">
                <a:solidFill>
                  <a:schemeClr val="bg1"/>
                </a:solidFill>
              </a:rPr>
              <a:t>zil.ipipan.waw.pl</a:t>
            </a:r>
          </a:p>
        </p:txBody>
      </p:sp>
      <p:graphicFrame>
        <p:nvGraphicFramePr>
          <p:cNvPr id="10" name="Diagram 9">
            <a:extLst>
              <a:ext uri="{FF2B5EF4-FFF2-40B4-BE49-F238E27FC236}">
                <a16:creationId xmlns:a16="http://schemas.microsoft.com/office/drawing/2014/main" id="{EB751A06-AB84-49F5-BAF0-418E195947F7}"/>
              </a:ext>
            </a:extLst>
          </p:cNvPr>
          <p:cNvGraphicFramePr/>
          <p:nvPr>
            <p:extLst>
              <p:ext uri="{D42A27DB-BD31-4B8C-83A1-F6EECF244321}">
                <p14:modId xmlns:p14="http://schemas.microsoft.com/office/powerpoint/2010/main" val="3510343697"/>
              </p:ext>
            </p:extLst>
          </p:nvPr>
        </p:nvGraphicFramePr>
        <p:xfrm>
          <a:off x="402770" y="1027906"/>
          <a:ext cx="11332029"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 name="Diagram 11">
            <a:extLst>
              <a:ext uri="{FF2B5EF4-FFF2-40B4-BE49-F238E27FC236}">
                <a16:creationId xmlns:a16="http://schemas.microsoft.com/office/drawing/2014/main" id="{F13ACB9F-603C-461A-AF09-FC27AAFEF9AB}"/>
              </a:ext>
            </a:extLst>
          </p:cNvPr>
          <p:cNvGraphicFramePr/>
          <p:nvPr>
            <p:extLst>
              <p:ext uri="{D42A27DB-BD31-4B8C-83A1-F6EECF244321}">
                <p14:modId xmlns:p14="http://schemas.microsoft.com/office/powerpoint/2010/main" val="3268432640"/>
              </p:ext>
            </p:extLst>
          </p:nvPr>
        </p:nvGraphicFramePr>
        <p:xfrm>
          <a:off x="838200" y="2516492"/>
          <a:ext cx="10885715" cy="501616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959577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3832</TotalTime>
  <Words>4082</Words>
  <Application>Microsoft Office PowerPoint</Application>
  <PresentationFormat>Widescreen</PresentationFormat>
  <Paragraphs>344</Paragraphs>
  <Slides>36</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Courier New</vt:lpstr>
      <vt:lpstr>Lato</vt:lpstr>
      <vt:lpstr>Office Theme</vt:lpstr>
      <vt:lpstr>Integracja narzędzi do przetwarzania języka polskiego we frameworku spaCy</vt:lpstr>
      <vt:lpstr>Plan referatu</vt:lpstr>
      <vt:lpstr>PowerPoint Presentation</vt:lpstr>
      <vt:lpstr>spaCy</vt:lpstr>
      <vt:lpstr>spaCy - Popularność</vt:lpstr>
      <vt:lpstr>spaCy - Szybkość</vt:lpstr>
      <vt:lpstr>spaCy po polsku</vt:lpstr>
      <vt:lpstr>PowerPoint Presentation</vt:lpstr>
      <vt:lpstr>2 wersje spaCy-PL</vt:lpstr>
      <vt:lpstr>2 wersje spaCy-PL</vt:lpstr>
      <vt:lpstr>PowerPoint Presentation</vt:lpstr>
      <vt:lpstr>spaCy – wersja natywna</vt:lpstr>
      <vt:lpstr>spaCy – Architektura</vt:lpstr>
      <vt:lpstr>spaCy  - Tagger</vt:lpstr>
      <vt:lpstr>spaCy  - Lematyzator</vt:lpstr>
      <vt:lpstr>spaCy  - Parser zależnościowy</vt:lpstr>
      <vt:lpstr>spaCy  - komponent NER</vt:lpstr>
      <vt:lpstr>PowerPoint Presentation</vt:lpstr>
      <vt:lpstr>spaCy – wersja „morfeuszowa”</vt:lpstr>
      <vt:lpstr>spaCy  - Preprocessor: segmentacja</vt:lpstr>
      <vt:lpstr>spaCy  - Preprocessor: tagowanie, lematyzacja</vt:lpstr>
      <vt:lpstr>spaCy  - Preprocessor: integracja Toyggera</vt:lpstr>
      <vt:lpstr>spaCy  - „Flexer”</vt:lpstr>
      <vt:lpstr>PowerPoint Presentation</vt:lpstr>
      <vt:lpstr>Instalacja</vt:lpstr>
      <vt:lpstr>Wykorzystanie spaCy-PL</vt:lpstr>
      <vt:lpstr>NER w spaCy-PL</vt:lpstr>
      <vt:lpstr>Chatboty z wykorzystaniem spaCy-PL i RASA</vt:lpstr>
      <vt:lpstr>Chatboty z wykorzystaniem spaCy-PL i RASA</vt:lpstr>
      <vt:lpstr>PowerPoint Presentation</vt:lpstr>
      <vt:lpstr>Zbiory treningowe</vt:lpstr>
      <vt:lpstr>Ewaluacja</vt:lpstr>
      <vt:lpstr>Ewaluacja</vt:lpstr>
      <vt:lpstr>Plany na przyszłość:</vt:lpstr>
      <vt:lpstr>Literatura:</vt:lpstr>
      <vt:lpstr>Dziękujemy za uwagę!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Integrating Polish Language Tools and Resources in spaCy</dc:title>
  <dc:creator>RT</dc:creator>
  <cp:lastModifiedBy>RT</cp:lastModifiedBy>
  <cp:revision>88</cp:revision>
  <dcterms:created xsi:type="dcterms:W3CDTF">2019-10-14T09:13:27Z</dcterms:created>
  <dcterms:modified xsi:type="dcterms:W3CDTF">2020-01-13T09:08:36Z</dcterms:modified>
</cp:coreProperties>
</file>