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 snapToGrid="0">
      <p:cViewPr varScale="1">
        <p:scale>
          <a:sx n="76" d="100"/>
          <a:sy n="76" d="100"/>
        </p:scale>
        <p:origin x="4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2D390-51D7-4915-B81C-32DA343DEA27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350EE-F154-49F6-BA8E-0F228F6B7E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263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350EE-F154-49F6-BA8E-0F228F6B7ED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663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350EE-F154-49F6-BA8E-0F228F6B7ED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187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AD1115-EE68-E590-5B7C-DA60F7FE2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D536D8D-A9F4-25D2-FA3D-2AC1F26A1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C37CAF-D2E8-7F82-5A9E-97E7AE9F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D89-13A8-471E-8D2B-5B45C073BE91}" type="datetime1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6623A1-9808-2FB0-3513-86E122CC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32108E-8F27-EEBB-82A9-81C77616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D951-65B8-449E-A7DD-3B2EC6AC9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47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2748D1-4198-92C0-D4BE-59080A70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B7A29F-8DAB-B35F-95A1-C6B2D8416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DE4E60-D17E-DEC0-53B8-5F65C66C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F8E0-0D4F-47C8-B535-8B95983CAD08}" type="datetime1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9ED42D-B22E-FDF2-6BE4-74B328C0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9427F8-11FA-82EE-A682-141DA3DB4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D951-65B8-449E-A7DD-3B2EC6AC9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415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C2314B5-A34C-377D-FC3F-E738829BD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1567C7-1747-90ED-DE5D-99DED550E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02995A-DCA3-4649-7889-52619FD1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5547-D701-4689-866F-FA5771D69847}" type="datetime1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63C508-47E4-FE4C-0B57-BC115CD6E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71A60A-C52B-417A-3CC4-500B7937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D951-65B8-449E-A7DD-3B2EC6AC9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97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F07A7-8DA3-181E-0F8F-975D7198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9143DA-FB25-494B-BA0B-ACEA32040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037957-A6F9-596E-E8B4-2FA9C248E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8BAD-C666-4C09-A8F8-747B8C22503C}" type="datetime1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655FEC-2B13-93C9-F05D-88814920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CF627A-98E5-7FCA-DF6B-3A0F27A0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D951-65B8-449E-A7DD-3B2EC6AC9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24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A2292-B541-CC09-1BC9-C12900A5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3EBDC2-EE82-F3BE-4E7A-BE4108F18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78A97F-6CCB-AD8E-2674-5A47F00E7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E295-AC11-421F-AA8E-BC9B7914BFD8}" type="datetime1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AD376D-BFB8-4141-50E9-4872493F3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CC2E21-1BF9-EEF8-9D15-7003751E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D951-65B8-449E-A7DD-3B2EC6AC9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16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1BA2BA-8972-44F1-91B0-821A5204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321DD5-597B-AA33-01E6-FBD98CE76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1F31E0-4A44-2745-FC05-DCD2CF7EA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48A557-F77A-7D7A-66DE-2443D6F83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1D4B-92A4-49F0-97B9-E3C0B4FBB756}" type="datetime1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1014A5-0AEB-CD56-3667-E1F987545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F8F9D0-944F-C12F-2888-BD14428F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D951-65B8-449E-A7DD-3B2EC6AC9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78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2B612D-4C82-7364-E67F-76C2C498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6C02CA-246F-3D06-2CBF-A675CBCAB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1410FA-0C82-FF35-F045-92B5EF385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4DBC68-8E08-6A03-74DA-5C9D01696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12DAC11-4283-E101-3393-44FC44E5B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1A153C8-0D6E-50E1-5BDE-610DA2FD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8C3F-1746-4233-AD69-A5B3AEA5D52B}" type="datetime1">
              <a:rPr lang="fr-FR" smtClean="0"/>
              <a:t>07/06/2024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B46B00-1A3C-AD56-1967-2D8056A2A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F18F132-572E-5597-FEAC-C79E0801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D951-65B8-449E-A7DD-3B2EC6AC9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21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BA9BD2-CDB7-C970-648E-ED3A768B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0E24E46-28E4-DFE6-858D-4D6BAA53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F0FA-8452-48DE-ACC5-F02E9D02B8BC}" type="datetime1">
              <a:rPr lang="fr-FR" smtClean="0"/>
              <a:t>07/06/2024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BD60539-C6B3-D1E4-9368-8263BA75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E4EEFE-63A3-BADD-9BF6-089F5927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D951-65B8-449E-A7DD-3B2EC6AC9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1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34FE24-F37C-4CF8-3B64-3B3C9DAC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2BCE-C444-4C7A-A626-2A3CE8481B58}" type="datetime1">
              <a:rPr lang="fr-FR" smtClean="0"/>
              <a:t>07/06/2024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C1BA294-81C8-E90C-957B-C1680C9F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52B34C-3025-19F8-FC88-433DB35E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D951-65B8-449E-A7DD-3B2EC6AC9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29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42FE40-9661-F287-BDE4-4167290BB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876066-D4BF-A9F4-22D1-9FD3525EA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AAF895-802C-3CA1-221A-7EDCCCCBA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49546A-5B25-894B-175F-8C73AA11F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E09E-7051-4183-8773-4472673137AA}" type="datetime1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F37C6D-8E6E-6E56-8EC9-BD6A0FCB0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B7FDDD-B922-6DBD-D618-2028ACA6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D951-65B8-449E-A7DD-3B2EC6AC9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12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9FD37B-F73A-8177-5943-3CF4172F2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2F89543-63C9-5846-02E6-DBBD5033D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C891B1-F65E-D6E5-5B31-814BA8D15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2832C5-3FFE-4995-93D2-AE0110C79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D80D-177C-4F73-8800-FA757AF032AD}" type="datetime1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E14C44-EA53-05B6-49EB-EC098B52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F1B112-CF95-0955-A5D4-E1859F2F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D951-65B8-449E-A7DD-3B2EC6AC9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92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33E3643-4C41-2EDA-EAE1-4E2476DB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AA28B1-D38C-9714-E7E5-2BA8BAEA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94A46B-2643-CEDD-D0E8-75CF4B036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DE6B07-5D43-4FD0-8035-BAA59801A7B3}" type="datetime1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31D814-04A8-2EE9-B5FA-844695975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E4015D-CA2B-279C-207C-F41885A79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63D951-65B8-449E-A7DD-3B2EC6AC9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34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512DDA-D44E-6696-E6C1-23296EE2C6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Soutenance </a:t>
            </a:r>
            <a:br>
              <a:rPr lang="fr-FR" sz="66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</a:br>
            <a:r>
              <a:rPr lang="fr-FR" sz="66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Projet Big Data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7E2670-3DB3-5179-2273-B043BB3B9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4758"/>
            <a:ext cx="9144000" cy="1655762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Alban Rouillé - Jeanne Porcher - Lana Pourchasse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0133D1A-A278-6551-F7A5-0C0597497611}"/>
              </a:ext>
            </a:extLst>
          </p:cNvPr>
          <p:cNvCxnSpPr>
            <a:cxnSpLocks/>
          </p:cNvCxnSpPr>
          <p:nvPr/>
        </p:nvCxnSpPr>
        <p:spPr>
          <a:xfrm>
            <a:off x="1381760" y="3429000"/>
            <a:ext cx="90017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8FAB916D-F927-5328-58E4-2AA06DB18367}"/>
              </a:ext>
            </a:extLst>
          </p:cNvPr>
          <p:cNvCxnSpPr>
            <a:cxnSpLocks/>
          </p:cNvCxnSpPr>
          <p:nvPr/>
        </p:nvCxnSpPr>
        <p:spPr>
          <a:xfrm>
            <a:off x="1783946" y="497711"/>
            <a:ext cx="0" cy="32043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896AD417-95D3-6605-7FBD-6C2EB2C612E6}"/>
              </a:ext>
            </a:extLst>
          </p:cNvPr>
          <p:cNvSpPr txBox="1"/>
          <p:nvPr/>
        </p:nvSpPr>
        <p:spPr>
          <a:xfrm>
            <a:off x="-13025902" y="537588"/>
            <a:ext cx="2458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Sommaire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8FAB655-5847-41B3-872F-D85F73B33183}"/>
              </a:ext>
            </a:extLst>
          </p:cNvPr>
          <p:cNvSpPr txBox="1"/>
          <p:nvPr/>
        </p:nvSpPr>
        <p:spPr>
          <a:xfrm>
            <a:off x="13098755" y="2111175"/>
            <a:ext cx="530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Description du jeu de  données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26FEF41-141C-46BE-3B8B-2F2BCD517ACD}"/>
              </a:ext>
            </a:extLst>
          </p:cNvPr>
          <p:cNvSpPr txBox="1"/>
          <p:nvPr/>
        </p:nvSpPr>
        <p:spPr>
          <a:xfrm>
            <a:off x="-4734951" y="2694243"/>
            <a:ext cx="530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Nettoyage des données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E0E3D19-0FB2-8F42-29B5-6D0BA4891299}"/>
              </a:ext>
            </a:extLst>
          </p:cNvPr>
          <p:cNvSpPr txBox="1"/>
          <p:nvPr/>
        </p:nvSpPr>
        <p:spPr>
          <a:xfrm>
            <a:off x="13098755" y="3313093"/>
            <a:ext cx="730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Graphiques de la répartition des arbres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CBB176C-12E8-07CD-6E3D-84CC97E10877}"/>
              </a:ext>
            </a:extLst>
          </p:cNvPr>
          <p:cNvSpPr txBox="1"/>
          <p:nvPr/>
        </p:nvSpPr>
        <p:spPr>
          <a:xfrm>
            <a:off x="-6096000" y="3702093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Carte de la répartition des arbres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3E423ED-4305-FE2C-2C2A-F2F89FD386C4}"/>
              </a:ext>
            </a:extLst>
          </p:cNvPr>
          <p:cNvSpPr txBox="1"/>
          <p:nvPr/>
        </p:nvSpPr>
        <p:spPr>
          <a:xfrm>
            <a:off x="13004970" y="4279676"/>
            <a:ext cx="530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Liens entre les variables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4A018B6-C500-6521-B9B8-7C4949789F6F}"/>
              </a:ext>
            </a:extLst>
          </p:cNvPr>
          <p:cNvSpPr txBox="1"/>
          <p:nvPr/>
        </p:nvSpPr>
        <p:spPr>
          <a:xfrm>
            <a:off x="13098755" y="5170719"/>
            <a:ext cx="530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Régression linéaire 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AF95EF5-2DAA-97B1-473D-72C7AC747DD3}"/>
              </a:ext>
            </a:extLst>
          </p:cNvPr>
          <p:cNvSpPr txBox="1"/>
          <p:nvPr/>
        </p:nvSpPr>
        <p:spPr>
          <a:xfrm>
            <a:off x="-5690382" y="1216856"/>
            <a:ext cx="530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Organisation et objectifs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6297149-3FE2-4AC9-D9A4-616E8778E195}"/>
              </a:ext>
            </a:extLst>
          </p:cNvPr>
          <p:cNvSpPr txBox="1"/>
          <p:nvPr/>
        </p:nvSpPr>
        <p:spPr>
          <a:xfrm>
            <a:off x="-5690382" y="4968855"/>
            <a:ext cx="530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Régression logistique  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3825D51-C705-27B0-54E5-777B181FC8B8}"/>
              </a:ext>
            </a:extLst>
          </p:cNvPr>
          <p:cNvSpPr txBox="1"/>
          <p:nvPr/>
        </p:nvSpPr>
        <p:spPr>
          <a:xfrm>
            <a:off x="13098755" y="6217344"/>
            <a:ext cx="530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Conclusion </a:t>
            </a:r>
          </a:p>
        </p:txBody>
      </p:sp>
      <p:sp>
        <p:nvSpPr>
          <p:cNvPr id="27" name="Espace réservé du numéro de diapositive 26">
            <a:extLst>
              <a:ext uri="{FF2B5EF4-FFF2-40B4-BE49-F238E27FC236}">
                <a16:creationId xmlns:a16="http://schemas.microsoft.com/office/drawing/2014/main" id="{3F1D5158-4790-2079-2068-E7E71D61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63D951-65B8-449E-A7DD-3B2EC6AC9C4E}" type="slidenum">
              <a:rPr lang="fr-FR" smtClean="0">
                <a:solidFill>
                  <a:schemeClr val="bg1"/>
                </a:solidFill>
              </a:rPr>
              <a:t>1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39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512DDA-D44E-6696-E6C1-23296EE2C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5960" y="-279084"/>
            <a:ext cx="3322320" cy="888683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Soutenance </a:t>
            </a:r>
            <a:br>
              <a:rPr lang="fr-FR" sz="20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</a:br>
            <a:r>
              <a:rPr lang="fr-FR" sz="20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Projet Big Data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7E2670-3DB3-5179-2273-B043BB3B9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8680" y="6578918"/>
            <a:ext cx="5516880" cy="279082"/>
          </a:xfrm>
        </p:spPr>
        <p:txBody>
          <a:bodyPr>
            <a:no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Alban Rouillé - Jeanne Porcher - Lana Pourchasse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0133D1A-A278-6551-F7A5-0C0597497611}"/>
              </a:ext>
            </a:extLst>
          </p:cNvPr>
          <p:cNvCxnSpPr>
            <a:cxnSpLocks/>
          </p:cNvCxnSpPr>
          <p:nvPr/>
        </p:nvCxnSpPr>
        <p:spPr>
          <a:xfrm>
            <a:off x="1127760" y="644842"/>
            <a:ext cx="100787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9F99DBC-40B4-46A6-EB7C-1EA40F83E151}"/>
              </a:ext>
            </a:extLst>
          </p:cNvPr>
          <p:cNvCxnSpPr>
            <a:cxnSpLocks/>
          </p:cNvCxnSpPr>
          <p:nvPr/>
        </p:nvCxnSpPr>
        <p:spPr>
          <a:xfrm>
            <a:off x="1127760" y="1219456"/>
            <a:ext cx="100787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771C9884-33A5-7D45-2E13-4FD9C11CE7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177" r="107418"/>
          <a:stretch/>
        </p:blipFill>
        <p:spPr bwMode="auto">
          <a:xfrm>
            <a:off x="5380012" y="2845560"/>
            <a:ext cx="2739702" cy="3126808"/>
          </a:xfrm>
          <a:prstGeom prst="rect">
            <a:avLst/>
          </a:prstGeom>
          <a:noFill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D7BA3A7-C1EE-484F-A247-9DAAC02197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16606" r="116606"/>
          <a:stretch/>
        </p:blipFill>
        <p:spPr>
          <a:xfrm>
            <a:off x="8298042" y="2845560"/>
            <a:ext cx="3639399" cy="312680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0C48282-057E-7652-93AE-0CEFAE7AF4FB}"/>
              </a:ext>
            </a:extLst>
          </p:cNvPr>
          <p:cNvSpPr txBox="1"/>
          <p:nvPr/>
        </p:nvSpPr>
        <p:spPr>
          <a:xfrm>
            <a:off x="1180124" y="639983"/>
            <a:ext cx="4808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320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defRPr>
            </a:lvl1pPr>
          </a:lstStyle>
          <a:p>
            <a:r>
              <a:rPr lang="fr-FR" dirty="0"/>
              <a:t>Régression linéaire 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D6ADAB28-110F-26B8-3806-5BE74A9E2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59" y="1482688"/>
            <a:ext cx="7092856" cy="478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6133752-F8E1-D4D7-066C-D5AF4D4F59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0" t="7795" r="7811"/>
          <a:stretch/>
        </p:blipFill>
        <p:spPr bwMode="auto">
          <a:xfrm>
            <a:off x="8925560" y="3956181"/>
            <a:ext cx="2858994" cy="23194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D8BA54F0-15BC-281B-DFB6-CCF24253EBDC}"/>
              </a:ext>
            </a:extLst>
          </p:cNvPr>
          <p:cNvSpPr txBox="1"/>
          <p:nvPr/>
        </p:nvSpPr>
        <p:spPr>
          <a:xfrm>
            <a:off x="-5346068" y="651558"/>
            <a:ext cx="4808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320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defRPr>
            </a:lvl1pPr>
          </a:lstStyle>
          <a:p>
            <a:r>
              <a:rPr lang="fr-FR" dirty="0"/>
              <a:t>Régression logistique 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5A1AADB3-9514-A63B-D511-3240A08DB1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64" t="63551" r="-123861" b="8491"/>
          <a:stretch/>
        </p:blipFill>
        <p:spPr bwMode="auto">
          <a:xfrm>
            <a:off x="289331" y="5908229"/>
            <a:ext cx="4912353" cy="60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9CD53A58-4520-BDB3-59D2-E07691566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7825" t="8262" r="267825" b="-8262"/>
          <a:stretch/>
        </p:blipFill>
        <p:spPr bwMode="auto">
          <a:xfrm>
            <a:off x="6823485" y="4730335"/>
            <a:ext cx="4313429" cy="154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CFAB49E-B6CB-FE66-50D9-7B7162EB2D4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21728" t="4028" r="-121728" b="-4028"/>
          <a:stretch/>
        </p:blipFill>
        <p:spPr>
          <a:xfrm>
            <a:off x="162586" y="1655179"/>
            <a:ext cx="5933414" cy="4009313"/>
          </a:xfrm>
          <a:prstGeom prst="rect">
            <a:avLst/>
          </a:prstGeom>
        </p:spPr>
      </p:pic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100A6962-E2E3-6856-9620-C37707C516A8}"/>
              </a:ext>
            </a:extLst>
          </p:cNvPr>
          <p:cNvCxnSpPr/>
          <p:nvPr/>
        </p:nvCxnSpPr>
        <p:spPr>
          <a:xfrm>
            <a:off x="15544800" y="1328490"/>
            <a:ext cx="2685327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FCF6FFE2-B2B9-E64C-3491-122379B7DFA8}"/>
              </a:ext>
            </a:extLst>
          </p:cNvPr>
          <p:cNvCxnSpPr>
            <a:cxnSpLocks/>
          </p:cNvCxnSpPr>
          <p:nvPr/>
        </p:nvCxnSpPr>
        <p:spPr>
          <a:xfrm>
            <a:off x="11287759" y="-4444902"/>
            <a:ext cx="0" cy="3618499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702AC4AD-F713-9439-10E6-BB45F5C63A0C}"/>
              </a:ext>
            </a:extLst>
          </p:cNvPr>
          <p:cNvCxnSpPr/>
          <p:nvPr/>
        </p:nvCxnSpPr>
        <p:spPr>
          <a:xfrm>
            <a:off x="-3703710" y="4602569"/>
            <a:ext cx="2685327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A6663855-9C4C-C530-5BE4-D13B871FB771}"/>
              </a:ext>
            </a:extLst>
          </p:cNvPr>
          <p:cNvCxnSpPr>
            <a:cxnSpLocks/>
          </p:cNvCxnSpPr>
          <p:nvPr/>
        </p:nvCxnSpPr>
        <p:spPr>
          <a:xfrm>
            <a:off x="6290963" y="8126318"/>
            <a:ext cx="0" cy="3618499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Image 28">
            <a:extLst>
              <a:ext uri="{FF2B5EF4-FFF2-40B4-BE49-F238E27FC236}">
                <a16:creationId xmlns:a16="http://schemas.microsoft.com/office/drawing/2014/main" id="{77020721-10A3-C37C-B77F-49B034E65AD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23041" t="-1718" r="-123041" b="1718"/>
          <a:stretch/>
        </p:blipFill>
        <p:spPr>
          <a:xfrm>
            <a:off x="854529" y="2094235"/>
            <a:ext cx="5267325" cy="307657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DBF590D6-607D-8DE1-82D5-D078053C816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-113572" t="-1894" r="113572" b="1894"/>
          <a:stretch/>
        </p:blipFill>
        <p:spPr>
          <a:xfrm>
            <a:off x="6622945" y="2031586"/>
            <a:ext cx="4903560" cy="3307590"/>
          </a:xfrm>
          <a:prstGeom prst="rect">
            <a:avLst/>
          </a:prstGeom>
        </p:spPr>
      </p:pic>
      <p:sp>
        <p:nvSpPr>
          <p:cNvPr id="32" name="Espace réservé du numéro de diapositive 31">
            <a:extLst>
              <a:ext uri="{FF2B5EF4-FFF2-40B4-BE49-F238E27FC236}">
                <a16:creationId xmlns:a16="http://schemas.microsoft.com/office/drawing/2014/main" id="{32212F0A-344C-F781-8449-781BAD88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D951-65B8-449E-A7DD-3B2EC6AC9C4E}" type="slidenum">
              <a:rPr lang="fr-FR" smtClean="0">
                <a:solidFill>
                  <a:schemeClr val="bg1"/>
                </a:solidFill>
              </a:rPr>
              <a:t>10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089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512DDA-D44E-6696-E6C1-23296EE2C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5960" y="-279084"/>
            <a:ext cx="3322320" cy="888683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Soutenance </a:t>
            </a:r>
            <a:br>
              <a:rPr lang="fr-FR" sz="20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</a:br>
            <a:r>
              <a:rPr lang="fr-FR" sz="20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Projet Big Data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7E2670-3DB3-5179-2273-B043BB3B9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8680" y="6578918"/>
            <a:ext cx="5516880" cy="279082"/>
          </a:xfrm>
        </p:spPr>
        <p:txBody>
          <a:bodyPr>
            <a:no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Alban Rouillé - Jeanne Porcher - Lana Pourchasse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0133D1A-A278-6551-F7A5-0C0597497611}"/>
              </a:ext>
            </a:extLst>
          </p:cNvPr>
          <p:cNvCxnSpPr>
            <a:cxnSpLocks/>
          </p:cNvCxnSpPr>
          <p:nvPr/>
        </p:nvCxnSpPr>
        <p:spPr>
          <a:xfrm>
            <a:off x="1127760" y="644842"/>
            <a:ext cx="100787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9F99DBC-40B4-46A6-EB7C-1EA40F83E151}"/>
              </a:ext>
            </a:extLst>
          </p:cNvPr>
          <p:cNvCxnSpPr>
            <a:cxnSpLocks/>
          </p:cNvCxnSpPr>
          <p:nvPr/>
        </p:nvCxnSpPr>
        <p:spPr>
          <a:xfrm>
            <a:off x="1127760" y="1219456"/>
            <a:ext cx="100787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771C9884-33A5-7D45-2E13-4FD9C11CE7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177" r="107418"/>
          <a:stretch/>
        </p:blipFill>
        <p:spPr bwMode="auto">
          <a:xfrm>
            <a:off x="5380012" y="2845560"/>
            <a:ext cx="2739702" cy="3126808"/>
          </a:xfrm>
          <a:prstGeom prst="rect">
            <a:avLst/>
          </a:prstGeom>
          <a:noFill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D7BA3A7-C1EE-484F-A247-9DAAC02197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16606" r="116606"/>
          <a:stretch/>
        </p:blipFill>
        <p:spPr>
          <a:xfrm>
            <a:off x="8298042" y="2845560"/>
            <a:ext cx="3639399" cy="312680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0C48282-057E-7652-93AE-0CEFAE7AF4FB}"/>
              </a:ext>
            </a:extLst>
          </p:cNvPr>
          <p:cNvSpPr txBox="1"/>
          <p:nvPr/>
        </p:nvSpPr>
        <p:spPr>
          <a:xfrm>
            <a:off x="1180124" y="651558"/>
            <a:ext cx="4808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320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defRPr>
            </a:lvl1pPr>
          </a:lstStyle>
          <a:p>
            <a:r>
              <a:rPr lang="fr-FR" dirty="0"/>
              <a:t>Régression logistique 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D6ADAB28-110F-26B8-3806-5BE74A9E23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23" t="2284" r="-120123" b="-2284"/>
          <a:stretch/>
        </p:blipFill>
        <p:spPr bwMode="auto">
          <a:xfrm>
            <a:off x="1127759" y="1482689"/>
            <a:ext cx="5770880" cy="389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A10CEE6-F2A8-D267-172D-0EB053A64299}"/>
              </a:ext>
            </a:extLst>
          </p:cNvPr>
          <p:cNvSpPr txBox="1"/>
          <p:nvPr/>
        </p:nvSpPr>
        <p:spPr>
          <a:xfrm>
            <a:off x="13622783" y="1261571"/>
            <a:ext cx="2008427" cy="971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>
                <a:solidFill>
                  <a:schemeClr val="bg1"/>
                </a:solidFill>
              </a:rPr>
              <a:t>Fonction en R :</a:t>
            </a:r>
          </a:p>
          <a:p>
            <a:pPr>
              <a:lnSpc>
                <a:spcPct val="150000"/>
              </a:lnSpc>
            </a:pPr>
            <a:r>
              <a:rPr lang="fr-FR" sz="2000" dirty="0">
                <a:solidFill>
                  <a:schemeClr val="bg1"/>
                </a:solidFill>
              </a:rPr>
              <a:t>lm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5C0B01D-CEA3-B7CE-02C6-74334ABA5662}"/>
              </a:ext>
            </a:extLst>
          </p:cNvPr>
          <p:cNvSpPr txBox="1"/>
          <p:nvPr/>
        </p:nvSpPr>
        <p:spPr>
          <a:xfrm>
            <a:off x="16129998" y="1236333"/>
            <a:ext cx="20084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800" dirty="0">
                <a:solidFill>
                  <a:schemeClr val="bg1"/>
                </a:solidFill>
              </a:rPr>
              <a:t>Paramètres : </a:t>
            </a:r>
          </a:p>
          <a:p>
            <a:pPr>
              <a:lnSpc>
                <a:spcPct val="150000"/>
              </a:lnSpc>
            </a:pPr>
            <a:r>
              <a:rPr lang="fr-FR" sz="1800" dirty="0" err="1">
                <a:solidFill>
                  <a:schemeClr val="bg1"/>
                </a:solidFill>
              </a:rPr>
              <a:t>Haut_tronc</a:t>
            </a:r>
            <a:r>
              <a:rPr lang="fr-FR" sz="1800" dirty="0">
                <a:solidFill>
                  <a:schemeClr val="bg1"/>
                </a:solidFill>
              </a:rPr>
              <a:t> </a:t>
            </a:r>
          </a:p>
          <a:p>
            <a:r>
              <a:rPr lang="fr-FR" sz="1800" dirty="0">
                <a:solidFill>
                  <a:schemeClr val="bg1"/>
                </a:solidFill>
              </a:rPr>
              <a:t> OBJECTID </a:t>
            </a:r>
          </a:p>
          <a:p>
            <a:r>
              <a:rPr lang="fr-FR" sz="1800" dirty="0" err="1">
                <a:solidFill>
                  <a:schemeClr val="bg1"/>
                </a:solidFill>
              </a:rPr>
              <a:t>Haut_tot</a:t>
            </a:r>
            <a:r>
              <a:rPr lang="fr-FR" sz="1800" dirty="0">
                <a:solidFill>
                  <a:schemeClr val="bg1"/>
                </a:solidFill>
              </a:rPr>
              <a:t> </a:t>
            </a:r>
          </a:p>
          <a:p>
            <a:r>
              <a:rPr lang="fr-FR" sz="1800" dirty="0" err="1">
                <a:solidFill>
                  <a:schemeClr val="bg1"/>
                </a:solidFill>
              </a:rPr>
              <a:t>Tronc_diam</a:t>
            </a:r>
            <a:r>
              <a:rPr lang="fr-FR" sz="18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26133752-F8E1-D4D7-066C-D5AF4D4F59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671" t="4007" r="132762" b="3788"/>
          <a:stretch/>
        </p:blipFill>
        <p:spPr bwMode="auto">
          <a:xfrm>
            <a:off x="7861888" y="3685381"/>
            <a:ext cx="3425871" cy="277936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1A0FA94-90F9-A9FB-294D-B254AA96942B}"/>
              </a:ext>
            </a:extLst>
          </p:cNvPr>
          <p:cNvSpPr txBox="1"/>
          <p:nvPr/>
        </p:nvSpPr>
        <p:spPr>
          <a:xfrm>
            <a:off x="13872611" y="651558"/>
            <a:ext cx="4808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320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defRPr>
            </a:lvl1pPr>
          </a:lstStyle>
          <a:p>
            <a:r>
              <a:rPr lang="fr-FR" dirty="0"/>
              <a:t>Régression linéaire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DBA1891-1CC7-F3E3-28A0-7691F21CD0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529" y="2094235"/>
            <a:ext cx="5267325" cy="30765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6E8AC1D-8559-EF47-4334-3B39142F71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2945" y="2031586"/>
            <a:ext cx="4903560" cy="330759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B354FE5-8924-6BEF-1992-514F05821192}"/>
              </a:ext>
            </a:extLst>
          </p:cNvPr>
          <p:cNvSpPr txBox="1"/>
          <p:nvPr/>
        </p:nvSpPr>
        <p:spPr>
          <a:xfrm>
            <a:off x="-2871196" y="609599"/>
            <a:ext cx="2648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320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defRPr>
            </a:lvl1pPr>
          </a:lstStyle>
          <a:p>
            <a:r>
              <a:rPr lang="fr-FR" dirty="0"/>
              <a:t>Conclusion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4834990-BFB4-42F6-B5F1-CA50D9C20EE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08290" t="-2365" r="-105076" b="2365"/>
          <a:stretch/>
        </p:blipFill>
        <p:spPr>
          <a:xfrm>
            <a:off x="1778447" y="1641470"/>
            <a:ext cx="8638768" cy="4471387"/>
          </a:xfrm>
          <a:prstGeom prst="rect">
            <a:avLst/>
          </a:prstGeom>
        </p:spPr>
      </p:pic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ADF3BE1F-B2B2-765E-5CC8-ECE96353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D951-65B8-449E-A7DD-3B2EC6AC9C4E}" type="slidenum">
              <a:rPr lang="fr-FR" smtClean="0">
                <a:solidFill>
                  <a:schemeClr val="bg1"/>
                </a:solidFill>
              </a:rPr>
              <a:t>11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946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512DDA-D44E-6696-E6C1-23296EE2C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5960" y="-279084"/>
            <a:ext cx="3322320" cy="888683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Soutenance </a:t>
            </a:r>
            <a:br>
              <a:rPr lang="fr-FR" sz="20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</a:br>
            <a:r>
              <a:rPr lang="fr-FR" sz="20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Projet Big Data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7E2670-3DB3-5179-2273-B043BB3B9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8680" y="6578918"/>
            <a:ext cx="5516880" cy="279082"/>
          </a:xfrm>
        </p:spPr>
        <p:txBody>
          <a:bodyPr>
            <a:no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Alban Rouillé - Jeanne Porcher - Lana Pourchasse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0133D1A-A278-6551-F7A5-0C0597497611}"/>
              </a:ext>
            </a:extLst>
          </p:cNvPr>
          <p:cNvCxnSpPr>
            <a:cxnSpLocks/>
          </p:cNvCxnSpPr>
          <p:nvPr/>
        </p:nvCxnSpPr>
        <p:spPr>
          <a:xfrm>
            <a:off x="1127760" y="644842"/>
            <a:ext cx="100787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9F99DBC-40B4-46A6-EB7C-1EA40F83E151}"/>
              </a:ext>
            </a:extLst>
          </p:cNvPr>
          <p:cNvCxnSpPr>
            <a:cxnSpLocks/>
          </p:cNvCxnSpPr>
          <p:nvPr/>
        </p:nvCxnSpPr>
        <p:spPr>
          <a:xfrm>
            <a:off x="1127760" y="1219456"/>
            <a:ext cx="100787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771C9884-33A5-7D45-2E13-4FD9C11CE7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177" r="107418"/>
          <a:stretch/>
        </p:blipFill>
        <p:spPr bwMode="auto">
          <a:xfrm>
            <a:off x="5380012" y="2845560"/>
            <a:ext cx="2739702" cy="3126808"/>
          </a:xfrm>
          <a:prstGeom prst="rect">
            <a:avLst/>
          </a:prstGeom>
          <a:noFill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D7BA3A7-C1EE-484F-A247-9DAAC02197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16606" r="116606"/>
          <a:stretch/>
        </p:blipFill>
        <p:spPr>
          <a:xfrm>
            <a:off x="8298042" y="2845560"/>
            <a:ext cx="3639399" cy="312680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0C48282-057E-7652-93AE-0CEFAE7AF4FB}"/>
              </a:ext>
            </a:extLst>
          </p:cNvPr>
          <p:cNvSpPr txBox="1"/>
          <p:nvPr/>
        </p:nvSpPr>
        <p:spPr>
          <a:xfrm>
            <a:off x="14256044" y="644842"/>
            <a:ext cx="4808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320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defRPr>
            </a:lvl1pPr>
          </a:lstStyle>
          <a:p>
            <a:r>
              <a:rPr lang="fr-FR" dirty="0"/>
              <a:t>Régression logistique 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D6ADAB28-110F-26B8-3806-5BE74A9E23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23" t="2284" r="-120123" b="-2284"/>
          <a:stretch/>
        </p:blipFill>
        <p:spPr bwMode="auto">
          <a:xfrm>
            <a:off x="1127759" y="1482689"/>
            <a:ext cx="5770880" cy="389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6133752-F8E1-D4D7-066C-D5AF4D4F590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671" t="4007" r="132762" b="3788"/>
          <a:stretch/>
        </p:blipFill>
        <p:spPr bwMode="auto">
          <a:xfrm>
            <a:off x="7861888" y="3685381"/>
            <a:ext cx="3425871" cy="277936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CD40D71-D2B6-3969-5415-B24F68F2FB2D}"/>
              </a:ext>
            </a:extLst>
          </p:cNvPr>
          <p:cNvSpPr txBox="1"/>
          <p:nvPr/>
        </p:nvSpPr>
        <p:spPr>
          <a:xfrm>
            <a:off x="1083788" y="609599"/>
            <a:ext cx="4808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320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defRPr>
            </a:lvl1pPr>
          </a:lstStyle>
          <a:p>
            <a:r>
              <a:rPr lang="fr-FR" dirty="0"/>
              <a:t>Conclusion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DBA1891-1CC7-F3E3-28A0-7691F21CD09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9458" t="-2184" r="-139458" b="2184"/>
          <a:stretch/>
        </p:blipFill>
        <p:spPr>
          <a:xfrm>
            <a:off x="854529" y="2094235"/>
            <a:ext cx="5267325" cy="30765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6E8AC1D-8559-EF47-4334-3B39142F71E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128669" r="128669"/>
          <a:stretch/>
        </p:blipFill>
        <p:spPr>
          <a:xfrm>
            <a:off x="6622945" y="2031586"/>
            <a:ext cx="4903560" cy="330759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15DBE92-26D0-77D1-7255-B6916A712BB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213"/>
          <a:stretch/>
        </p:blipFill>
        <p:spPr>
          <a:xfrm>
            <a:off x="1778447" y="1641470"/>
            <a:ext cx="8638768" cy="4471387"/>
          </a:xfrm>
          <a:prstGeom prst="rect">
            <a:avLst/>
          </a:prstGeom>
        </p:spPr>
      </p:pic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041721B2-AB58-A36F-AD05-36F059A7D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D951-65B8-449E-A7DD-3B2EC6AC9C4E}" type="slidenum">
              <a:rPr lang="fr-FR" smtClean="0">
                <a:solidFill>
                  <a:schemeClr val="bg1"/>
                </a:solidFill>
              </a:rPr>
              <a:t>12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6982887-A596-9C6C-1D27-9C12796E3DD5}"/>
              </a:ext>
            </a:extLst>
          </p:cNvPr>
          <p:cNvSpPr txBox="1"/>
          <p:nvPr/>
        </p:nvSpPr>
        <p:spPr>
          <a:xfrm>
            <a:off x="-9608956" y="2285306"/>
            <a:ext cx="924241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25389499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512DDA-D44E-6696-E6C1-23296EE2C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4856" y="776103"/>
            <a:ext cx="3322320" cy="888683"/>
          </a:xfrm>
        </p:spPr>
        <p:txBody>
          <a:bodyPr>
            <a:no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Soutenance </a:t>
            </a:r>
            <a:br>
              <a:rPr lang="fr-FR" sz="32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</a:br>
            <a:r>
              <a:rPr lang="fr-FR" sz="32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Projet Big Data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7E2670-3DB3-5179-2273-B043BB3B9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8680" y="6578918"/>
            <a:ext cx="5516880" cy="279082"/>
          </a:xfrm>
        </p:spPr>
        <p:txBody>
          <a:bodyPr>
            <a:no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Alban Rouillé - Jeanne Porcher - Lana Pourchasse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0133D1A-A278-6551-F7A5-0C0597497611}"/>
              </a:ext>
            </a:extLst>
          </p:cNvPr>
          <p:cNvCxnSpPr>
            <a:cxnSpLocks/>
          </p:cNvCxnSpPr>
          <p:nvPr/>
        </p:nvCxnSpPr>
        <p:spPr>
          <a:xfrm>
            <a:off x="1778447" y="2016671"/>
            <a:ext cx="86387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9F99DBC-40B4-46A6-EB7C-1EA40F83E151}"/>
              </a:ext>
            </a:extLst>
          </p:cNvPr>
          <p:cNvCxnSpPr>
            <a:cxnSpLocks/>
          </p:cNvCxnSpPr>
          <p:nvPr/>
        </p:nvCxnSpPr>
        <p:spPr>
          <a:xfrm>
            <a:off x="2855089" y="5606261"/>
            <a:ext cx="64818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771C9884-33A5-7D45-2E13-4FD9C11CE7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177" r="107418"/>
          <a:stretch/>
        </p:blipFill>
        <p:spPr bwMode="auto">
          <a:xfrm>
            <a:off x="5380012" y="2845560"/>
            <a:ext cx="2739702" cy="3126808"/>
          </a:xfrm>
          <a:prstGeom prst="rect">
            <a:avLst/>
          </a:prstGeom>
          <a:noFill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D7BA3A7-C1EE-484F-A247-9DAAC02197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16606" r="116606"/>
          <a:stretch/>
        </p:blipFill>
        <p:spPr>
          <a:xfrm>
            <a:off x="8298042" y="2845560"/>
            <a:ext cx="3639399" cy="312680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0C48282-057E-7652-93AE-0CEFAE7AF4FB}"/>
              </a:ext>
            </a:extLst>
          </p:cNvPr>
          <p:cNvSpPr txBox="1"/>
          <p:nvPr/>
        </p:nvSpPr>
        <p:spPr>
          <a:xfrm>
            <a:off x="14256044" y="644842"/>
            <a:ext cx="4808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320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defRPr>
            </a:lvl1pPr>
          </a:lstStyle>
          <a:p>
            <a:r>
              <a:rPr lang="fr-FR" dirty="0"/>
              <a:t>Régression logistique 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D6ADAB28-110F-26B8-3806-5BE74A9E23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23" t="2284" r="-120123" b="-2284"/>
          <a:stretch/>
        </p:blipFill>
        <p:spPr bwMode="auto">
          <a:xfrm>
            <a:off x="1127759" y="1482689"/>
            <a:ext cx="5770880" cy="389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6133752-F8E1-D4D7-066C-D5AF4D4F590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671" t="4007" r="132762" b="3788"/>
          <a:stretch/>
        </p:blipFill>
        <p:spPr bwMode="auto">
          <a:xfrm>
            <a:off x="7861888" y="3685381"/>
            <a:ext cx="3425871" cy="277936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CD40D71-D2B6-3969-5415-B24F68F2FB2D}"/>
              </a:ext>
            </a:extLst>
          </p:cNvPr>
          <p:cNvSpPr txBox="1"/>
          <p:nvPr/>
        </p:nvSpPr>
        <p:spPr>
          <a:xfrm>
            <a:off x="15112304" y="644841"/>
            <a:ext cx="4808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320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defRPr>
            </a:lvl1pPr>
          </a:lstStyle>
          <a:p>
            <a:r>
              <a:rPr lang="fr-FR" dirty="0"/>
              <a:t>Conclusion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DBA1891-1CC7-F3E3-28A0-7691F21CD09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9458" t="-2184" r="-139458" b="2184"/>
          <a:stretch/>
        </p:blipFill>
        <p:spPr>
          <a:xfrm>
            <a:off x="854529" y="2094235"/>
            <a:ext cx="5267325" cy="30765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6E8AC1D-8559-EF47-4334-3B39142F71E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128669" r="128669"/>
          <a:stretch/>
        </p:blipFill>
        <p:spPr>
          <a:xfrm>
            <a:off x="6622945" y="2031586"/>
            <a:ext cx="4903560" cy="330759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15DBE92-26D0-77D1-7255-B6916A712BB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99984" t="-1152" r="103197" b="1152"/>
          <a:stretch/>
        </p:blipFill>
        <p:spPr>
          <a:xfrm>
            <a:off x="1778447" y="1641470"/>
            <a:ext cx="7147113" cy="3699313"/>
          </a:xfrm>
          <a:prstGeom prst="rect">
            <a:avLst/>
          </a:prstGeom>
        </p:spPr>
      </p:pic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041721B2-AB58-A36F-AD05-36F059A7D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D951-65B8-449E-A7DD-3B2EC6AC9C4E}" type="slidenum">
              <a:rPr lang="fr-FR" smtClean="0">
                <a:solidFill>
                  <a:schemeClr val="bg1"/>
                </a:solidFill>
              </a:rPr>
              <a:t>13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2C0D256-11A2-9F98-13AE-0EA5C8E58B4C}"/>
              </a:ext>
            </a:extLst>
          </p:cNvPr>
          <p:cNvSpPr txBox="1"/>
          <p:nvPr/>
        </p:nvSpPr>
        <p:spPr>
          <a:xfrm>
            <a:off x="1474795" y="2367171"/>
            <a:ext cx="924241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3861886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512DDA-D44E-6696-E6C1-23296EE2C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5960" y="-279084"/>
            <a:ext cx="3322320" cy="888683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Soutenance </a:t>
            </a:r>
            <a:br>
              <a:rPr lang="fr-FR" sz="20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</a:br>
            <a:r>
              <a:rPr lang="fr-FR" sz="20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Projet Big Data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7E2670-3DB3-5179-2273-B043BB3B9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4240" y="6578918"/>
            <a:ext cx="5516880" cy="279082"/>
          </a:xfrm>
        </p:spPr>
        <p:txBody>
          <a:bodyPr>
            <a:no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Alban Rouillé - Jeanne Porcher - Lana Pourchasse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0133D1A-A278-6551-F7A5-0C0597497611}"/>
              </a:ext>
            </a:extLst>
          </p:cNvPr>
          <p:cNvCxnSpPr>
            <a:cxnSpLocks/>
          </p:cNvCxnSpPr>
          <p:nvPr/>
        </p:nvCxnSpPr>
        <p:spPr>
          <a:xfrm>
            <a:off x="1127760" y="644842"/>
            <a:ext cx="100787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A77D9FE2-10C0-02A9-A3D1-BC0F498C9DB5}"/>
              </a:ext>
            </a:extLst>
          </p:cNvPr>
          <p:cNvSpPr txBox="1"/>
          <p:nvPr/>
        </p:nvSpPr>
        <p:spPr>
          <a:xfrm>
            <a:off x="985520" y="609599"/>
            <a:ext cx="2458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Sommaire 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9F99DBC-40B4-46A6-EB7C-1EA40F83E151}"/>
              </a:ext>
            </a:extLst>
          </p:cNvPr>
          <p:cNvCxnSpPr>
            <a:cxnSpLocks/>
          </p:cNvCxnSpPr>
          <p:nvPr/>
        </p:nvCxnSpPr>
        <p:spPr>
          <a:xfrm>
            <a:off x="1127760" y="1231031"/>
            <a:ext cx="100787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92784AF4-44E6-D91D-1C29-D976F3A664A9}"/>
              </a:ext>
            </a:extLst>
          </p:cNvPr>
          <p:cNvSpPr txBox="1"/>
          <p:nvPr/>
        </p:nvSpPr>
        <p:spPr>
          <a:xfrm>
            <a:off x="2328204" y="1940693"/>
            <a:ext cx="530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Description du jeu de  données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9E62D78-03A3-E066-3298-362FC3DF0B66}"/>
              </a:ext>
            </a:extLst>
          </p:cNvPr>
          <p:cNvSpPr txBox="1"/>
          <p:nvPr/>
        </p:nvSpPr>
        <p:spPr>
          <a:xfrm>
            <a:off x="2328204" y="2484421"/>
            <a:ext cx="530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Nettoyage des données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0958DF3-99F7-1B68-2BF7-5DF54A565AA3}"/>
              </a:ext>
            </a:extLst>
          </p:cNvPr>
          <p:cNvSpPr txBox="1"/>
          <p:nvPr/>
        </p:nvSpPr>
        <p:spPr>
          <a:xfrm>
            <a:off x="2328204" y="3028149"/>
            <a:ext cx="730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Graphiques de la répartition des arbres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AD60C6-BE31-7392-BDEC-DFE0BDDDBC59}"/>
              </a:ext>
            </a:extLst>
          </p:cNvPr>
          <p:cNvSpPr txBox="1"/>
          <p:nvPr/>
        </p:nvSpPr>
        <p:spPr>
          <a:xfrm>
            <a:off x="2328204" y="3571877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Carte de la répartition des arbres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5DF19E7-A110-E96E-F02D-01B89925BB9A}"/>
              </a:ext>
            </a:extLst>
          </p:cNvPr>
          <p:cNvSpPr txBox="1"/>
          <p:nvPr/>
        </p:nvSpPr>
        <p:spPr>
          <a:xfrm>
            <a:off x="2328204" y="4116566"/>
            <a:ext cx="530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Liens entre les variables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7FA2A2B4-0EFD-EC1D-F278-F09D8C431A0A}"/>
              </a:ext>
            </a:extLst>
          </p:cNvPr>
          <p:cNvCxnSpPr>
            <a:cxnSpLocks/>
          </p:cNvCxnSpPr>
          <p:nvPr/>
        </p:nvCxnSpPr>
        <p:spPr>
          <a:xfrm flipV="1">
            <a:off x="5955714" y="8475863"/>
            <a:ext cx="0" cy="39488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008448EF-F29E-F1F5-0896-C2C179511291}"/>
              </a:ext>
            </a:extLst>
          </p:cNvPr>
          <p:cNvSpPr txBox="1"/>
          <p:nvPr/>
        </p:nvSpPr>
        <p:spPr>
          <a:xfrm>
            <a:off x="2328204" y="4661255"/>
            <a:ext cx="530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Régression linéaire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EC83A4A-2EDA-E6D0-E92B-0B7674BD1810}"/>
              </a:ext>
            </a:extLst>
          </p:cNvPr>
          <p:cNvSpPr txBox="1"/>
          <p:nvPr/>
        </p:nvSpPr>
        <p:spPr>
          <a:xfrm>
            <a:off x="2328204" y="1453945"/>
            <a:ext cx="530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Organisation et objectifs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3D6CA86-D4DB-ECB9-F932-04A02CBEAA8E}"/>
              </a:ext>
            </a:extLst>
          </p:cNvPr>
          <p:cNvSpPr txBox="1"/>
          <p:nvPr/>
        </p:nvSpPr>
        <p:spPr>
          <a:xfrm>
            <a:off x="2328204" y="5205944"/>
            <a:ext cx="530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Régression logistique  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29A20B7-768F-3D9B-026F-D29B27DF7503}"/>
              </a:ext>
            </a:extLst>
          </p:cNvPr>
          <p:cNvSpPr txBox="1"/>
          <p:nvPr/>
        </p:nvSpPr>
        <p:spPr>
          <a:xfrm>
            <a:off x="2328204" y="5707880"/>
            <a:ext cx="530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Conclusion 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7806C88-A76A-E8F0-36F5-82692B5E6549}"/>
              </a:ext>
            </a:extLst>
          </p:cNvPr>
          <p:cNvSpPr txBox="1"/>
          <p:nvPr/>
        </p:nvSpPr>
        <p:spPr>
          <a:xfrm>
            <a:off x="-6323910" y="612721"/>
            <a:ext cx="5137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320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defRPr>
            </a:lvl1pPr>
          </a:lstStyle>
          <a:p>
            <a:r>
              <a:rPr lang="fr-FR" dirty="0"/>
              <a:t>Organisation et Objectifs</a:t>
            </a:r>
          </a:p>
        </p:txBody>
      </p:sp>
      <p:pic>
        <p:nvPicPr>
          <p:cNvPr id="40" name="Image 39" descr="Une image contenant texte, capture d’écran, logiciel, Police&#10;&#10;Description générée automatiquement">
            <a:extLst>
              <a:ext uri="{FF2B5EF4-FFF2-40B4-BE49-F238E27FC236}">
                <a16:creationId xmlns:a16="http://schemas.microsoft.com/office/drawing/2014/main" id="{389B4DA2-E140-B1EA-E7A7-646A52A174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3218" t="-552" r="103218" b="552"/>
          <a:stretch/>
        </p:blipFill>
        <p:spPr>
          <a:xfrm>
            <a:off x="2625975" y="1534949"/>
            <a:ext cx="7153410" cy="2901659"/>
          </a:xfrm>
          <a:prstGeom prst="rect">
            <a:avLst/>
          </a:prstGeom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370F9BEB-3180-F861-AAC8-5B4382BB81F2}"/>
              </a:ext>
            </a:extLst>
          </p:cNvPr>
          <p:cNvSpPr txBox="1"/>
          <p:nvPr/>
        </p:nvSpPr>
        <p:spPr>
          <a:xfrm>
            <a:off x="-6413950" y="4957111"/>
            <a:ext cx="5709401" cy="14570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spcAft>
                <a:spcPts val="800"/>
              </a:spcAft>
            </a:pPr>
            <a:r>
              <a:rPr lang="fr-FR" sz="1800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Extraction des données</a:t>
            </a:r>
            <a:endParaRPr lang="fr-FR" kern="100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  <a:spcAft>
                <a:spcPts val="800"/>
              </a:spcAft>
            </a:pPr>
            <a:r>
              <a:rPr lang="fr-FR" sz="1800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Visualisation d’un grand volume de données</a:t>
            </a:r>
            <a:endParaRPr lang="fr-FR" sz="1600" kern="100" dirty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D0F0E79D-0DF9-0AA4-0A78-1B3E4230A5C3}"/>
              </a:ext>
            </a:extLst>
          </p:cNvPr>
          <p:cNvSpPr txBox="1"/>
          <p:nvPr/>
        </p:nvSpPr>
        <p:spPr>
          <a:xfrm>
            <a:off x="12531357" y="5059703"/>
            <a:ext cx="4279395" cy="1354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fr-FR" sz="1800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Nettoyage des données </a:t>
            </a:r>
          </a:p>
          <a:p>
            <a:pPr>
              <a:lnSpc>
                <a:spcPct val="250000"/>
              </a:lnSpc>
            </a:pPr>
            <a:r>
              <a:rPr lang="fr-FR" sz="1800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Application de modèles statistiques</a:t>
            </a:r>
            <a:endParaRPr lang="fr-FR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32122EF3-6375-C4F2-71E5-EB4067650F4E}"/>
              </a:ext>
            </a:extLst>
          </p:cNvPr>
          <p:cNvSpPr txBox="1"/>
          <p:nvPr/>
        </p:nvSpPr>
        <p:spPr>
          <a:xfrm>
            <a:off x="-6854687" y="4489860"/>
            <a:ext cx="2143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Objectifs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13478A1D-4732-0845-DC90-B019B236CD52}"/>
              </a:ext>
            </a:extLst>
          </p:cNvPr>
          <p:cNvSpPr txBox="1"/>
          <p:nvPr/>
        </p:nvSpPr>
        <p:spPr>
          <a:xfrm>
            <a:off x="-7067826" y="1224520"/>
            <a:ext cx="29567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320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defRPr>
            </a:lvl1pPr>
          </a:lstStyle>
          <a:p>
            <a:r>
              <a:rPr lang="fr-FR" dirty="0"/>
              <a:t>Organisation</a:t>
            </a:r>
          </a:p>
        </p:txBody>
      </p:sp>
      <p:sp>
        <p:nvSpPr>
          <p:cNvPr id="46" name="Espace réservé du numéro de diapositive 45">
            <a:extLst>
              <a:ext uri="{FF2B5EF4-FFF2-40B4-BE49-F238E27FC236}">
                <a16:creationId xmlns:a16="http://schemas.microsoft.com/office/drawing/2014/main" id="{982BB5FD-C6D6-9924-7455-5B2B4649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D951-65B8-449E-A7DD-3B2EC6AC9C4E}" type="slidenum">
              <a:rPr lang="fr-FR" smtClean="0">
                <a:solidFill>
                  <a:schemeClr val="bg1"/>
                </a:solidFill>
              </a:rPr>
              <a:t>2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671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512DDA-D44E-6696-E6C1-23296EE2C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5960" y="-279084"/>
            <a:ext cx="3322320" cy="888683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Soutenance </a:t>
            </a:r>
            <a:br>
              <a:rPr lang="fr-FR" sz="20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</a:br>
            <a:r>
              <a:rPr lang="fr-FR" sz="20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Projet Big Data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7E2670-3DB3-5179-2273-B043BB3B9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4240" y="6578918"/>
            <a:ext cx="5516880" cy="279082"/>
          </a:xfrm>
        </p:spPr>
        <p:txBody>
          <a:bodyPr>
            <a:no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Alban Rouillé - Jeanne Porcher - Lana Pourchasse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0133D1A-A278-6551-F7A5-0C0597497611}"/>
              </a:ext>
            </a:extLst>
          </p:cNvPr>
          <p:cNvCxnSpPr>
            <a:cxnSpLocks/>
          </p:cNvCxnSpPr>
          <p:nvPr/>
        </p:nvCxnSpPr>
        <p:spPr>
          <a:xfrm>
            <a:off x="1127760" y="644842"/>
            <a:ext cx="100787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9F99DBC-40B4-46A6-EB7C-1EA40F83E151}"/>
              </a:ext>
            </a:extLst>
          </p:cNvPr>
          <p:cNvCxnSpPr>
            <a:cxnSpLocks/>
          </p:cNvCxnSpPr>
          <p:nvPr/>
        </p:nvCxnSpPr>
        <p:spPr>
          <a:xfrm>
            <a:off x="1127760" y="1219456"/>
            <a:ext cx="100787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573D8815-10B5-24A2-1346-1BD238FFB357}"/>
              </a:ext>
            </a:extLst>
          </p:cNvPr>
          <p:cNvSpPr txBox="1"/>
          <p:nvPr/>
        </p:nvSpPr>
        <p:spPr>
          <a:xfrm>
            <a:off x="-7226888" y="644842"/>
            <a:ext cx="6431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320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defRPr>
            </a:lvl1pPr>
          </a:lstStyle>
          <a:p>
            <a:r>
              <a:rPr lang="fr-FR" dirty="0"/>
              <a:t>Description du jeu de  données 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BF88BAE-4C71-E52A-1DA1-089AB6E4FA7B}"/>
              </a:ext>
            </a:extLst>
          </p:cNvPr>
          <p:cNvSpPr txBox="1"/>
          <p:nvPr/>
        </p:nvSpPr>
        <p:spPr>
          <a:xfrm>
            <a:off x="-6169608" y="1558947"/>
            <a:ext cx="4316721" cy="6059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Variable quantitative :</a:t>
            </a:r>
          </a:p>
          <a:p>
            <a:pPr algn="just"/>
            <a:endParaRPr lang="fr-FR" sz="1600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algn="just"/>
            <a:endParaRPr lang="fr-FR" sz="1600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1.  Position GPS de l’arbre : </a:t>
            </a:r>
            <a:endParaRPr lang="fr-FR" sz="1600" kern="100" dirty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   X </a:t>
            </a:r>
            <a:r>
              <a:rPr lang="fr-FR" sz="1600" kern="1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; </a:t>
            </a: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Y 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2.  Identifiant de l’objet dans la base de données : </a:t>
            </a:r>
            <a:endParaRPr lang="fr-FR" sz="1600" kern="100" dirty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   OBJECTID</a:t>
            </a:r>
            <a:endParaRPr lang="fr-FR" sz="1600" kern="100" dirty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3.  Informations sur l’arbre : </a:t>
            </a:r>
            <a:endParaRPr lang="fr-FR" sz="1600" kern="100" dirty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  </a:t>
            </a:r>
            <a:r>
              <a:rPr lang="fr-FR" sz="1600" b="1" kern="10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haut_tot</a:t>
            </a: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; </a:t>
            </a:r>
            <a:r>
              <a:rPr lang="fr-FR" sz="1600" b="1" kern="10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haut_tronc</a:t>
            </a: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; </a:t>
            </a:r>
            <a:r>
              <a:rPr lang="fr-FR" sz="1600" b="1" kern="10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tronc_diam</a:t>
            </a: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; feuillage</a:t>
            </a:r>
            <a:r>
              <a:rPr lang="fr-FR" sz="1600" kern="1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; </a:t>
            </a: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remarquable</a:t>
            </a:r>
            <a:endParaRPr lang="fr-FR" sz="1600" kern="100" dirty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4.  Informations sur la base de données et les modifications : </a:t>
            </a:r>
            <a:endParaRPr lang="fr-FR" sz="1600" kern="100" dirty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  </a:t>
            </a:r>
            <a:r>
              <a:rPr lang="fr-FR" sz="1600" b="1" kern="10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CreationDat</a:t>
            </a:r>
            <a:r>
              <a:rPr lang="fr-FR" sz="1600" b="1" kern="100" dirty="0" err="1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e</a:t>
            </a:r>
            <a:r>
              <a:rPr lang="fr-FR" sz="1600" b="1" kern="1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; </a:t>
            </a: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Creator ; Editor</a:t>
            </a:r>
            <a:endParaRPr lang="fr-FR" sz="1600" kern="100" dirty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 algn="just"/>
            <a:endParaRPr lang="fr-FR" sz="1600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algn="just"/>
            <a:endParaRPr lang="fr-FR" sz="1600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algn="just"/>
            <a:endParaRPr lang="fr-FR" sz="1600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algn="just"/>
            <a:endParaRPr lang="fr-FR" sz="1600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algn="just"/>
            <a:r>
              <a:rPr lang="fr-FR" sz="16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D172AB4-9DB3-0D7B-D0BF-AAE4E553F78A}"/>
              </a:ext>
            </a:extLst>
          </p:cNvPr>
          <p:cNvSpPr txBox="1"/>
          <p:nvPr/>
        </p:nvSpPr>
        <p:spPr>
          <a:xfrm>
            <a:off x="13607367" y="1558947"/>
            <a:ext cx="4316717" cy="5915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Variable qualitative :</a:t>
            </a:r>
          </a:p>
          <a:p>
            <a:pPr algn="just"/>
            <a:endParaRPr lang="fr-FR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fr-FR" sz="18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1.  Identifiant de l’objet dans la base de données : </a:t>
            </a:r>
            <a:endParaRPr lang="fr-FR" sz="1800" kern="100" dirty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fr-FR" sz="18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  - </a:t>
            </a:r>
            <a:r>
              <a:rPr lang="fr-FR" sz="1800" b="1" kern="10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GlobalID</a:t>
            </a:r>
            <a:endParaRPr lang="fr-FR" sz="1800" kern="100" dirty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fr-FR" sz="18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2.  Informations sur l’arbre : </a:t>
            </a:r>
            <a:endParaRPr lang="fr-FR" sz="1800" kern="100" dirty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fr-FR" sz="18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  </a:t>
            </a:r>
            <a:r>
              <a:rPr lang="fr-FR" sz="1800" b="1" kern="10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fk_arb_etat</a:t>
            </a:r>
            <a:r>
              <a:rPr lang="fr-FR" sz="18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; </a:t>
            </a:r>
            <a:r>
              <a:rPr lang="fr-FR" sz="1800" b="1" kern="10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fk_stadedev</a:t>
            </a:r>
            <a:r>
              <a:rPr lang="fr-FR" sz="18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; </a:t>
            </a:r>
            <a:r>
              <a:rPr lang="fr-FR" sz="1800" b="1" kern="10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fk_port</a:t>
            </a:r>
            <a:r>
              <a:rPr lang="fr-FR" sz="18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; </a:t>
            </a:r>
            <a:r>
              <a:rPr lang="fr-FR" sz="1800" b="1" kern="10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fk_pied</a:t>
            </a:r>
            <a:r>
              <a:rPr lang="fr-FR" sz="18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; </a:t>
            </a:r>
            <a:r>
              <a:rPr lang="fr-FR" sz="1800" b="1" kern="10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fk_situation</a:t>
            </a:r>
            <a:r>
              <a:rPr lang="fr-FR" b="1" kern="1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;  </a:t>
            </a:r>
            <a:r>
              <a:rPr lang="fr-FR" sz="1800" b="1" kern="10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fk_revetement</a:t>
            </a:r>
            <a:endParaRPr lang="fr-FR" sz="1800" kern="100" dirty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fr-FR" sz="18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3.  Informations sur la variété de l’arbre : </a:t>
            </a:r>
            <a:endParaRPr lang="fr-FR" sz="1800" kern="100" dirty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fr-FR" sz="1800" b="1" kern="10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Nomfrancais</a:t>
            </a:r>
            <a:r>
              <a:rPr lang="fr-FR" b="1" kern="1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;  </a:t>
            </a:r>
            <a:r>
              <a:rPr lang="fr-FR" sz="1800" b="1" kern="10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nomlatin</a:t>
            </a:r>
            <a:endParaRPr lang="fr-FR" sz="1800" kern="100" dirty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800"/>
              </a:spcAft>
              <a:buAutoNum type="arabicPeriod" startAt="4"/>
            </a:pPr>
            <a:r>
              <a:rPr lang="fr-FR" sz="18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Informations sur la base de données et les modifications : </a:t>
            </a:r>
            <a:endParaRPr lang="fr-FR" kern="100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fr-FR" sz="1800" b="1" kern="10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EditDate</a:t>
            </a:r>
            <a:endParaRPr lang="fr-FR" sz="1800" kern="100" dirty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 algn="just"/>
            <a:endParaRPr lang="fr-FR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7FA2A2B4-0EFD-EC1D-F278-F09D8C431A0A}"/>
              </a:ext>
            </a:extLst>
          </p:cNvPr>
          <p:cNvCxnSpPr>
            <a:cxnSpLocks/>
          </p:cNvCxnSpPr>
          <p:nvPr/>
        </p:nvCxnSpPr>
        <p:spPr>
          <a:xfrm flipV="1">
            <a:off x="5955714" y="8475863"/>
            <a:ext cx="0" cy="39488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F6BB6CAC-CD71-919A-D0E7-33C913B07C4E}"/>
              </a:ext>
            </a:extLst>
          </p:cNvPr>
          <p:cNvSpPr txBox="1"/>
          <p:nvPr/>
        </p:nvSpPr>
        <p:spPr>
          <a:xfrm>
            <a:off x="13820726" y="609599"/>
            <a:ext cx="2458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Sommaire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E2F440-940A-62EA-3E0C-EC8EBCEBC7C5}"/>
              </a:ext>
            </a:extLst>
          </p:cNvPr>
          <p:cNvSpPr txBox="1"/>
          <p:nvPr/>
        </p:nvSpPr>
        <p:spPr>
          <a:xfrm>
            <a:off x="-8036560" y="2192294"/>
            <a:ext cx="530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Description du jeu de  données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795DBDD-9D8C-7F40-B1BE-43C62EC81457}"/>
              </a:ext>
            </a:extLst>
          </p:cNvPr>
          <p:cNvSpPr txBox="1"/>
          <p:nvPr/>
        </p:nvSpPr>
        <p:spPr>
          <a:xfrm>
            <a:off x="13627686" y="2653959"/>
            <a:ext cx="530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Nettoyage des données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B4BA803-0153-815B-CD32-8285E94C352E}"/>
              </a:ext>
            </a:extLst>
          </p:cNvPr>
          <p:cNvSpPr txBox="1"/>
          <p:nvPr/>
        </p:nvSpPr>
        <p:spPr>
          <a:xfrm>
            <a:off x="-8036560" y="3279750"/>
            <a:ext cx="730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Graphiques de la répartition des arbres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05C67C5-6E1B-8B6D-E06C-3F7978323198}"/>
              </a:ext>
            </a:extLst>
          </p:cNvPr>
          <p:cNvSpPr txBox="1"/>
          <p:nvPr/>
        </p:nvSpPr>
        <p:spPr>
          <a:xfrm>
            <a:off x="13627686" y="3741415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Carte de la répartition des arbres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2F4B779-829A-AF4A-8F10-0810075D5701}"/>
              </a:ext>
            </a:extLst>
          </p:cNvPr>
          <p:cNvSpPr txBox="1"/>
          <p:nvPr/>
        </p:nvSpPr>
        <p:spPr>
          <a:xfrm>
            <a:off x="-8036560" y="4368167"/>
            <a:ext cx="530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Liens entre les variables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3A3298B-820E-3CDA-5660-DFC546C65D99}"/>
              </a:ext>
            </a:extLst>
          </p:cNvPr>
          <p:cNvSpPr txBox="1"/>
          <p:nvPr/>
        </p:nvSpPr>
        <p:spPr>
          <a:xfrm>
            <a:off x="13627686" y="4828871"/>
            <a:ext cx="530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Régression linéaire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DB434BB-91BE-5E89-F102-B6165696FA3B}"/>
              </a:ext>
            </a:extLst>
          </p:cNvPr>
          <p:cNvSpPr txBox="1"/>
          <p:nvPr/>
        </p:nvSpPr>
        <p:spPr>
          <a:xfrm>
            <a:off x="13820726" y="1433516"/>
            <a:ext cx="530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Organisation et objectifs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2AAF93B-F15C-CDE5-60FF-BA01C0A04FF2}"/>
              </a:ext>
            </a:extLst>
          </p:cNvPr>
          <p:cNvSpPr txBox="1"/>
          <p:nvPr/>
        </p:nvSpPr>
        <p:spPr>
          <a:xfrm>
            <a:off x="-8221696" y="5225751"/>
            <a:ext cx="530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Régression logistique 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B2C29E5-1727-37B5-8D0B-33E3D2F1A2D6}"/>
              </a:ext>
            </a:extLst>
          </p:cNvPr>
          <p:cNvSpPr txBox="1"/>
          <p:nvPr/>
        </p:nvSpPr>
        <p:spPr>
          <a:xfrm>
            <a:off x="13627686" y="5645249"/>
            <a:ext cx="530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Conclusion 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B532A32-9394-F44E-C59C-1914004A944B}"/>
              </a:ext>
            </a:extLst>
          </p:cNvPr>
          <p:cNvSpPr txBox="1"/>
          <p:nvPr/>
        </p:nvSpPr>
        <p:spPr>
          <a:xfrm>
            <a:off x="-6126031" y="1229617"/>
            <a:ext cx="4640810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Variable quantitative :</a:t>
            </a:r>
          </a:p>
          <a:p>
            <a:pPr algn="just"/>
            <a:endParaRPr lang="fr-FR" sz="1600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algn="just"/>
            <a:endParaRPr lang="fr-FR" sz="1600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1.  Position en RGF93-CC49 de l</a:t>
            </a:r>
            <a:r>
              <a:rPr lang="fr-FR" sz="1600" b="1" kern="100" dirty="0">
                <a:solidFill>
                  <a:schemeClr val="bg1"/>
                </a:solidFill>
                <a:effectLst/>
                <a:latin typeface="+mj-lt"/>
                <a:ea typeface="Adobe Myungjo Std M" panose="02020600000000000000" pitchFamily="18" charset="-128"/>
                <a:cs typeface="Times New Roman" panose="02020603050405020304" pitchFamily="18" charset="0"/>
              </a:rPr>
              <a:t>’</a:t>
            </a: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arbre : </a:t>
            </a:r>
            <a:endParaRPr lang="fr-FR" sz="1600" kern="100" dirty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   X </a:t>
            </a:r>
            <a:r>
              <a:rPr lang="fr-FR" sz="1600" kern="1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; </a:t>
            </a: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Y 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2.  Identifiant de l’objet dans la base de données : </a:t>
            </a:r>
            <a:endParaRPr lang="fr-FR" sz="1600" kern="100" dirty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   OBJECTID ; </a:t>
            </a:r>
            <a:r>
              <a:rPr lang="fr-FR" sz="1600" b="1" kern="10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GlobalID</a:t>
            </a:r>
            <a:endParaRPr lang="fr-FR" sz="1600" kern="100" dirty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3.  Informations sur l’arbre : </a:t>
            </a:r>
            <a:endParaRPr lang="fr-FR" sz="1600" kern="100" dirty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  </a:t>
            </a:r>
            <a:r>
              <a:rPr lang="fr-FR" sz="1600" b="1" kern="10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haut_tot</a:t>
            </a: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; </a:t>
            </a:r>
            <a:r>
              <a:rPr lang="fr-FR" sz="1600" b="1" kern="10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haut_tronc</a:t>
            </a: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; </a:t>
            </a:r>
            <a:r>
              <a:rPr lang="fr-FR" sz="1600" b="1" kern="10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tronc_diam</a:t>
            </a:r>
            <a:endParaRPr lang="fr-FR" sz="1600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algn="just"/>
            <a:endParaRPr lang="fr-FR" sz="1600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algn="just"/>
            <a:endParaRPr lang="fr-FR" sz="1600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algn="just"/>
            <a:r>
              <a:rPr lang="fr-FR" sz="16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B929B3D-38E6-89EA-99E6-D296E20E29BF}"/>
              </a:ext>
            </a:extLst>
          </p:cNvPr>
          <p:cNvSpPr txBox="1"/>
          <p:nvPr/>
        </p:nvSpPr>
        <p:spPr>
          <a:xfrm>
            <a:off x="14630291" y="1228464"/>
            <a:ext cx="5137269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Variable qualitative 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fr-FR" sz="1600" b="1" kern="100" dirty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600" b="1" kern="1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1</a:t>
            </a: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.  Informations sur l’arbre : </a:t>
            </a:r>
            <a:endParaRPr lang="fr-FR" sz="1600" kern="100" dirty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  </a:t>
            </a:r>
            <a:r>
              <a:rPr lang="fr-FR" sz="1600" b="1" kern="10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fk_arb_etat</a:t>
            </a: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; </a:t>
            </a:r>
            <a:r>
              <a:rPr lang="fr-FR" sz="1600" b="1" kern="10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fk_stadedev</a:t>
            </a: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; </a:t>
            </a:r>
            <a:r>
              <a:rPr lang="fr-FR" sz="1600" b="1" kern="10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fk_port</a:t>
            </a: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; </a:t>
            </a:r>
            <a:r>
              <a:rPr lang="fr-FR" sz="1600" b="1" kern="10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fk_pied;fk_situation</a:t>
            </a:r>
            <a:r>
              <a:rPr lang="fr-FR" sz="1600" b="1" kern="1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  </a:t>
            </a:r>
            <a:r>
              <a:rPr lang="fr-FR" sz="1600" b="1" kern="10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fk_revetementfeuillage</a:t>
            </a:r>
            <a:r>
              <a:rPr lang="fr-FR" sz="1600" kern="1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; </a:t>
            </a: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remarquable</a:t>
            </a:r>
            <a:endParaRPr lang="fr-FR" sz="1600" kern="100" dirty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600" b="1" kern="1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2</a:t>
            </a: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.  Informations sur la variété de l’arbre : </a:t>
            </a:r>
            <a:endParaRPr lang="fr-FR" sz="1600" kern="100" dirty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600" b="1" kern="10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Nomfrancais</a:t>
            </a:r>
            <a:r>
              <a:rPr lang="fr-FR" sz="1600" b="1" kern="1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;  </a:t>
            </a:r>
            <a:r>
              <a:rPr lang="fr-FR" sz="1600" b="1" kern="10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nomlatin</a:t>
            </a:r>
            <a:endParaRPr lang="fr-FR" sz="1600" b="1" kern="100" dirty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600" b="1" kern="1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3. </a:t>
            </a: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Informations sur la base de données et les modifications : </a:t>
            </a:r>
            <a:endParaRPr lang="fr-FR" sz="1600" kern="100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600" b="1" kern="10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EditDate</a:t>
            </a: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; </a:t>
            </a:r>
            <a:r>
              <a:rPr lang="fr-FR" sz="1600" b="1" kern="10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CreationDat</a:t>
            </a:r>
            <a:r>
              <a:rPr lang="fr-FR" sz="1600" b="1" kern="100" dirty="0" err="1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e</a:t>
            </a:r>
            <a:r>
              <a:rPr lang="fr-FR" sz="1600" b="1" kern="1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; </a:t>
            </a: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Creator ; Editor</a:t>
            </a:r>
            <a:endParaRPr lang="fr-FR" sz="1600" kern="100" dirty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endParaRPr lang="fr-FR" sz="1600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C2F4800-E9F3-23B3-A958-3DE48E997251}"/>
              </a:ext>
            </a:extLst>
          </p:cNvPr>
          <p:cNvSpPr txBox="1"/>
          <p:nvPr/>
        </p:nvSpPr>
        <p:spPr>
          <a:xfrm>
            <a:off x="1029851" y="639185"/>
            <a:ext cx="5137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320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defRPr>
            </a:lvl1pPr>
          </a:lstStyle>
          <a:p>
            <a:r>
              <a:rPr lang="fr-FR" dirty="0"/>
              <a:t>Organisation et Objectifs</a:t>
            </a:r>
          </a:p>
        </p:txBody>
      </p:sp>
      <p:pic>
        <p:nvPicPr>
          <p:cNvPr id="34" name="Image 33" descr="Une image contenant texte, capture d’écran, logiciel, Police&#10;&#10;Description générée automatiquement">
            <a:extLst>
              <a:ext uri="{FF2B5EF4-FFF2-40B4-BE49-F238E27FC236}">
                <a16:creationId xmlns:a16="http://schemas.microsoft.com/office/drawing/2014/main" id="{0288EDB2-8039-8293-DD94-0BA1B169D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975" y="1534949"/>
            <a:ext cx="7153410" cy="2901659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330C2927-8ECE-FB28-A296-3B203F666EA0}"/>
              </a:ext>
            </a:extLst>
          </p:cNvPr>
          <p:cNvSpPr txBox="1"/>
          <p:nvPr/>
        </p:nvSpPr>
        <p:spPr>
          <a:xfrm>
            <a:off x="639938" y="4961055"/>
            <a:ext cx="5709401" cy="14570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spcAft>
                <a:spcPts val="800"/>
              </a:spcAft>
            </a:pPr>
            <a:r>
              <a:rPr lang="fr-FR" sz="1800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Extraction des données</a:t>
            </a:r>
            <a:endParaRPr lang="fr-FR" kern="100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  <a:spcAft>
                <a:spcPts val="800"/>
              </a:spcAft>
            </a:pPr>
            <a:r>
              <a:rPr lang="fr-FR" sz="1800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Visualisation d’un grand volume de données</a:t>
            </a:r>
            <a:endParaRPr lang="fr-FR" sz="1600" kern="100" dirty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7626E57-5EE1-3721-F2CA-ECB1FAA4A759}"/>
              </a:ext>
            </a:extLst>
          </p:cNvPr>
          <p:cNvSpPr txBox="1"/>
          <p:nvPr/>
        </p:nvSpPr>
        <p:spPr>
          <a:xfrm>
            <a:off x="7004848" y="5059703"/>
            <a:ext cx="4279395" cy="1354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fr-FR" sz="1800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Nettoyage des données </a:t>
            </a:r>
          </a:p>
          <a:p>
            <a:pPr>
              <a:lnSpc>
                <a:spcPct val="250000"/>
              </a:lnSpc>
            </a:pPr>
            <a:r>
              <a:rPr lang="fr-FR" sz="1800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Application de modèles statistiques</a:t>
            </a:r>
            <a:endParaRPr lang="fr-FR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804B02C-6A42-AAC9-F7D3-8568DC0B7939}"/>
              </a:ext>
            </a:extLst>
          </p:cNvPr>
          <p:cNvSpPr txBox="1"/>
          <p:nvPr/>
        </p:nvSpPr>
        <p:spPr>
          <a:xfrm>
            <a:off x="199201" y="4493804"/>
            <a:ext cx="2143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Objectifs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5D30CF69-DA66-7E3A-4DB5-D564572F72CB}"/>
              </a:ext>
            </a:extLst>
          </p:cNvPr>
          <p:cNvSpPr txBox="1"/>
          <p:nvPr/>
        </p:nvSpPr>
        <p:spPr>
          <a:xfrm>
            <a:off x="-13938" y="1228464"/>
            <a:ext cx="29567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320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defRPr>
            </a:lvl1pPr>
          </a:lstStyle>
          <a:p>
            <a:r>
              <a:rPr lang="fr-FR" dirty="0"/>
              <a:t>Organisation</a:t>
            </a:r>
          </a:p>
        </p:txBody>
      </p:sp>
      <p:sp>
        <p:nvSpPr>
          <p:cNvPr id="44" name="Espace réservé du numéro de diapositive 43">
            <a:extLst>
              <a:ext uri="{FF2B5EF4-FFF2-40B4-BE49-F238E27FC236}">
                <a16:creationId xmlns:a16="http://schemas.microsoft.com/office/drawing/2014/main" id="{7A0470CF-73E0-85E4-35DF-E2E1C07A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D951-65B8-449E-A7DD-3B2EC6AC9C4E}" type="slidenum">
              <a:rPr lang="fr-FR" smtClean="0">
                <a:solidFill>
                  <a:schemeClr val="bg1"/>
                </a:solidFill>
              </a:rPr>
              <a:t>3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5819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512DDA-D44E-6696-E6C1-23296EE2C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5960" y="-279084"/>
            <a:ext cx="3322320" cy="888683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Soutenance </a:t>
            </a:r>
            <a:br>
              <a:rPr lang="fr-FR" sz="20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</a:br>
            <a:r>
              <a:rPr lang="fr-FR" sz="20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Projet Big Data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7E2670-3DB3-5179-2273-B043BB3B9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8680" y="6929023"/>
            <a:ext cx="5516880" cy="279082"/>
          </a:xfrm>
        </p:spPr>
        <p:txBody>
          <a:bodyPr>
            <a:no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Alban Rouillé - Jeanne Porcher - Lana Pourchasse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0133D1A-A278-6551-F7A5-0C0597497611}"/>
              </a:ext>
            </a:extLst>
          </p:cNvPr>
          <p:cNvCxnSpPr>
            <a:cxnSpLocks/>
          </p:cNvCxnSpPr>
          <p:nvPr/>
        </p:nvCxnSpPr>
        <p:spPr>
          <a:xfrm>
            <a:off x="1127760" y="644842"/>
            <a:ext cx="100787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A77D9FE2-10C0-02A9-A3D1-BC0F498C9DB5}"/>
              </a:ext>
            </a:extLst>
          </p:cNvPr>
          <p:cNvSpPr txBox="1"/>
          <p:nvPr/>
        </p:nvSpPr>
        <p:spPr>
          <a:xfrm>
            <a:off x="13820726" y="609599"/>
            <a:ext cx="2458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Sommaire 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9F99DBC-40B4-46A6-EB7C-1EA40F83E151}"/>
              </a:ext>
            </a:extLst>
          </p:cNvPr>
          <p:cNvCxnSpPr>
            <a:cxnSpLocks/>
          </p:cNvCxnSpPr>
          <p:nvPr/>
        </p:nvCxnSpPr>
        <p:spPr>
          <a:xfrm>
            <a:off x="1127760" y="1219456"/>
            <a:ext cx="100787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92784AF4-44E6-D91D-1C29-D976F3A664A9}"/>
              </a:ext>
            </a:extLst>
          </p:cNvPr>
          <p:cNvSpPr txBox="1"/>
          <p:nvPr/>
        </p:nvSpPr>
        <p:spPr>
          <a:xfrm>
            <a:off x="-8036560" y="2192294"/>
            <a:ext cx="530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Description du jeu de  données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9E62D78-03A3-E066-3298-362FC3DF0B66}"/>
              </a:ext>
            </a:extLst>
          </p:cNvPr>
          <p:cNvSpPr txBox="1"/>
          <p:nvPr/>
        </p:nvSpPr>
        <p:spPr>
          <a:xfrm>
            <a:off x="13627686" y="2653959"/>
            <a:ext cx="530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Nettoyage des données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0958DF3-99F7-1B68-2BF7-5DF54A565AA3}"/>
              </a:ext>
            </a:extLst>
          </p:cNvPr>
          <p:cNvSpPr txBox="1"/>
          <p:nvPr/>
        </p:nvSpPr>
        <p:spPr>
          <a:xfrm>
            <a:off x="-8036560" y="3279750"/>
            <a:ext cx="730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Graphiques de la répartition des arbres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AD60C6-BE31-7392-BDEC-DFE0BDDDBC59}"/>
              </a:ext>
            </a:extLst>
          </p:cNvPr>
          <p:cNvSpPr txBox="1"/>
          <p:nvPr/>
        </p:nvSpPr>
        <p:spPr>
          <a:xfrm>
            <a:off x="13627686" y="3741415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Carte de la répartition des arbres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5DF19E7-A110-E96E-F02D-01B89925BB9A}"/>
              </a:ext>
            </a:extLst>
          </p:cNvPr>
          <p:cNvSpPr txBox="1"/>
          <p:nvPr/>
        </p:nvSpPr>
        <p:spPr>
          <a:xfrm>
            <a:off x="-8036560" y="4368167"/>
            <a:ext cx="530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Liens entre les variables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5E71EF7-AFE7-237E-20B5-B351839EE0C8}"/>
              </a:ext>
            </a:extLst>
          </p:cNvPr>
          <p:cNvSpPr txBox="1"/>
          <p:nvPr/>
        </p:nvSpPr>
        <p:spPr>
          <a:xfrm>
            <a:off x="1026160" y="680086"/>
            <a:ext cx="6431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320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defRPr>
            </a:lvl1pPr>
          </a:lstStyle>
          <a:p>
            <a:r>
              <a:rPr lang="fr-FR" dirty="0"/>
              <a:t>Description du jeu de  données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6A19AC0-2079-8D76-82A7-B03C453EE297}"/>
              </a:ext>
            </a:extLst>
          </p:cNvPr>
          <p:cNvSpPr txBox="1"/>
          <p:nvPr/>
        </p:nvSpPr>
        <p:spPr>
          <a:xfrm>
            <a:off x="324727" y="1439578"/>
            <a:ext cx="4640810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Variable quantitative :</a:t>
            </a:r>
          </a:p>
          <a:p>
            <a:pPr algn="just"/>
            <a:endParaRPr lang="fr-FR" sz="1600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algn="just"/>
            <a:endParaRPr lang="fr-FR" sz="1600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1.  Position en RGF93-CC49 de l</a:t>
            </a:r>
            <a:r>
              <a:rPr lang="fr-FR" sz="1600" b="1" kern="100" dirty="0">
                <a:solidFill>
                  <a:schemeClr val="bg1"/>
                </a:solidFill>
                <a:effectLst/>
                <a:latin typeface="+mj-lt"/>
                <a:ea typeface="Adobe Myungjo Std M" panose="02020600000000000000" pitchFamily="18" charset="-128"/>
                <a:cs typeface="Times New Roman" panose="02020603050405020304" pitchFamily="18" charset="0"/>
              </a:rPr>
              <a:t>’</a:t>
            </a: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arbre : </a:t>
            </a:r>
            <a:endParaRPr lang="fr-FR" sz="1600" kern="100" dirty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   X </a:t>
            </a:r>
            <a:r>
              <a:rPr lang="fr-FR" sz="1600" kern="1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; </a:t>
            </a: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Y 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2.  Identifiant de l’objet dans la base de données : </a:t>
            </a:r>
            <a:endParaRPr lang="fr-FR" sz="1600" kern="100" dirty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   OBJECTID ; </a:t>
            </a:r>
            <a:r>
              <a:rPr lang="fr-FR" sz="1600" b="1" kern="10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GlobalID</a:t>
            </a:r>
            <a:endParaRPr lang="fr-FR" sz="1600" kern="100" dirty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3.  Informations sur l’arbre : </a:t>
            </a:r>
            <a:endParaRPr lang="fr-FR" sz="1600" kern="100" dirty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  </a:t>
            </a:r>
            <a:r>
              <a:rPr lang="fr-FR" sz="1600" b="1" kern="10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haut_tot</a:t>
            </a: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; </a:t>
            </a:r>
            <a:r>
              <a:rPr lang="fr-FR" sz="1600" b="1" kern="10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haut_tronc</a:t>
            </a: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; </a:t>
            </a:r>
            <a:r>
              <a:rPr lang="fr-FR" sz="1600" b="1" kern="10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tronc_diam</a:t>
            </a:r>
            <a:endParaRPr lang="fr-FR" sz="1600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algn="just"/>
            <a:endParaRPr lang="fr-FR" sz="1600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algn="just"/>
            <a:endParaRPr lang="fr-FR" sz="1600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algn="just"/>
            <a:r>
              <a:rPr lang="fr-FR" sz="16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EA0D81D-5DEE-10BF-F0D4-221C38F3AB99}"/>
              </a:ext>
            </a:extLst>
          </p:cNvPr>
          <p:cNvSpPr txBox="1"/>
          <p:nvPr/>
        </p:nvSpPr>
        <p:spPr>
          <a:xfrm>
            <a:off x="6626104" y="1439578"/>
            <a:ext cx="5137269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Variable qualitative 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fr-FR" sz="1600" b="1" kern="100" dirty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600" b="1" kern="1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1</a:t>
            </a: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.  Informations sur l’arbre : </a:t>
            </a:r>
            <a:endParaRPr lang="fr-FR" sz="1600" kern="100" dirty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  </a:t>
            </a:r>
            <a:r>
              <a:rPr lang="fr-FR" sz="1600" b="1" kern="10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fk_arb_etat</a:t>
            </a: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; </a:t>
            </a:r>
            <a:r>
              <a:rPr lang="fr-FR" sz="1600" b="1" kern="10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fk_stadedev</a:t>
            </a: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; </a:t>
            </a:r>
            <a:r>
              <a:rPr lang="fr-FR" sz="1600" b="1" kern="10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fk_port</a:t>
            </a: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; </a:t>
            </a:r>
            <a:r>
              <a:rPr lang="fr-FR" sz="1600" b="1" kern="10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fk_pied;fk_situation</a:t>
            </a:r>
            <a:r>
              <a:rPr lang="fr-FR" sz="1600" b="1" kern="1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  </a:t>
            </a:r>
            <a:r>
              <a:rPr lang="fr-FR" sz="1600" b="1" kern="10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fk_revetementfeuillage</a:t>
            </a:r>
            <a:r>
              <a:rPr lang="fr-FR" sz="1600" kern="1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; </a:t>
            </a: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remarquable</a:t>
            </a:r>
            <a:endParaRPr lang="fr-FR" sz="1600" kern="100" dirty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600" b="1" kern="1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2</a:t>
            </a: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.  Informations sur la variété de l’arbre : </a:t>
            </a:r>
            <a:endParaRPr lang="fr-FR" sz="1600" kern="100" dirty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600" b="1" kern="10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Nomfrancais</a:t>
            </a:r>
            <a:r>
              <a:rPr lang="fr-FR" sz="1600" b="1" kern="1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;  </a:t>
            </a:r>
            <a:r>
              <a:rPr lang="fr-FR" sz="1600" b="1" kern="10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nomlatin</a:t>
            </a:r>
            <a:endParaRPr lang="fr-FR" sz="1600" b="1" kern="100" dirty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600" b="1" kern="1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3. </a:t>
            </a: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Informations sur la base de données et les modifications : </a:t>
            </a:r>
            <a:endParaRPr lang="fr-FR" sz="1600" kern="100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600" b="1" kern="10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EditDate</a:t>
            </a: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; </a:t>
            </a:r>
            <a:r>
              <a:rPr lang="fr-FR" sz="1600" b="1" kern="10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CreationDat</a:t>
            </a:r>
            <a:r>
              <a:rPr lang="fr-FR" sz="1600" b="1" kern="100" dirty="0" err="1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e</a:t>
            </a:r>
            <a:r>
              <a:rPr lang="fr-FR" sz="1600" b="1" kern="1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; </a:t>
            </a: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Creator ; Editor</a:t>
            </a:r>
            <a:endParaRPr lang="fr-FR" sz="1600" kern="100" dirty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endParaRPr lang="fr-FR" sz="1600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27EF67A0-9555-FD60-3DA5-68C9E7ED568B}"/>
              </a:ext>
            </a:extLst>
          </p:cNvPr>
          <p:cNvCxnSpPr>
            <a:cxnSpLocks/>
          </p:cNvCxnSpPr>
          <p:nvPr/>
        </p:nvCxnSpPr>
        <p:spPr>
          <a:xfrm flipV="1">
            <a:off x="6096000" y="2192294"/>
            <a:ext cx="0" cy="39488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B49DDF30-E498-97FB-7F06-05AB860C4372}"/>
              </a:ext>
            </a:extLst>
          </p:cNvPr>
          <p:cNvSpPr txBox="1"/>
          <p:nvPr/>
        </p:nvSpPr>
        <p:spPr>
          <a:xfrm>
            <a:off x="-5934221" y="680085"/>
            <a:ext cx="5522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320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defRPr>
            </a:lvl1pPr>
          </a:lstStyle>
          <a:p>
            <a:r>
              <a:rPr lang="fr-FR" dirty="0"/>
              <a:t>Nettoyage des données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129FC461-68CE-3454-BD22-0A59BA2F5D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808" r="114049"/>
          <a:stretch/>
        </p:blipFill>
        <p:spPr bwMode="auto">
          <a:xfrm>
            <a:off x="5365965" y="2804763"/>
            <a:ext cx="2739702" cy="3126808"/>
          </a:xfrm>
          <a:prstGeom prst="rect">
            <a:avLst/>
          </a:prstGeom>
          <a:noFill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B4E7CE6E-647B-2918-5F79-2CF105B166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15766" t="1305" r="115766" b="-1305"/>
          <a:stretch/>
        </p:blipFill>
        <p:spPr>
          <a:xfrm>
            <a:off x="8298042" y="2845560"/>
            <a:ext cx="3639399" cy="3126808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CEB9BB60-8CE6-359F-4E48-C2102CF8CC57}"/>
              </a:ext>
            </a:extLst>
          </p:cNvPr>
          <p:cNvSpPr txBox="1"/>
          <p:nvPr/>
        </p:nvSpPr>
        <p:spPr>
          <a:xfrm>
            <a:off x="13627686" y="4828871"/>
            <a:ext cx="530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Régression linéaire 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D5AA384-3791-5C31-5364-AA0AB98B8CB9}"/>
              </a:ext>
            </a:extLst>
          </p:cNvPr>
          <p:cNvSpPr txBox="1"/>
          <p:nvPr/>
        </p:nvSpPr>
        <p:spPr>
          <a:xfrm>
            <a:off x="13820726" y="1433516"/>
            <a:ext cx="530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Organisation et objectifs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D3A4838-684C-A40A-87BF-6961DBFAEA17}"/>
              </a:ext>
            </a:extLst>
          </p:cNvPr>
          <p:cNvSpPr txBox="1"/>
          <p:nvPr/>
        </p:nvSpPr>
        <p:spPr>
          <a:xfrm>
            <a:off x="-8221696" y="5225751"/>
            <a:ext cx="530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Régression logistique  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F97B7E5-16E1-C105-68C4-5EB2CBD3F2F1}"/>
              </a:ext>
            </a:extLst>
          </p:cNvPr>
          <p:cNvSpPr txBox="1"/>
          <p:nvPr/>
        </p:nvSpPr>
        <p:spPr>
          <a:xfrm>
            <a:off x="13627686" y="5645249"/>
            <a:ext cx="530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Conclusion 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617B337-FB5E-3E8A-6A34-83E7F793C7AB}"/>
              </a:ext>
            </a:extLst>
          </p:cNvPr>
          <p:cNvSpPr txBox="1"/>
          <p:nvPr/>
        </p:nvSpPr>
        <p:spPr>
          <a:xfrm>
            <a:off x="13237091" y="674738"/>
            <a:ext cx="5137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320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defRPr>
            </a:lvl1pPr>
          </a:lstStyle>
          <a:p>
            <a:r>
              <a:rPr lang="fr-FR" dirty="0"/>
              <a:t>Organisation et Objectifs</a:t>
            </a:r>
          </a:p>
        </p:txBody>
      </p:sp>
      <p:pic>
        <p:nvPicPr>
          <p:cNvPr id="29" name="Image 28" descr="Une image contenant texte, capture d’écran, logiciel, Police&#10;&#10;Description générée automatiquement">
            <a:extLst>
              <a:ext uri="{FF2B5EF4-FFF2-40B4-BE49-F238E27FC236}">
                <a16:creationId xmlns:a16="http://schemas.microsoft.com/office/drawing/2014/main" id="{E7B9ACC1-F911-3258-EF06-B372239B43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02875" t="-487" r="102875" b="487"/>
          <a:stretch/>
        </p:blipFill>
        <p:spPr>
          <a:xfrm>
            <a:off x="2625975" y="1534949"/>
            <a:ext cx="7153410" cy="2901659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5D565E07-EC33-9590-C793-47E4E17EE5AA}"/>
              </a:ext>
            </a:extLst>
          </p:cNvPr>
          <p:cNvSpPr txBox="1"/>
          <p:nvPr/>
        </p:nvSpPr>
        <p:spPr>
          <a:xfrm>
            <a:off x="-8913903" y="4828871"/>
            <a:ext cx="5709401" cy="14570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spcAft>
                <a:spcPts val="800"/>
              </a:spcAft>
            </a:pPr>
            <a:r>
              <a:rPr lang="fr-FR" sz="1800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Extraction des données</a:t>
            </a:r>
            <a:endParaRPr lang="fr-FR" kern="100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  <a:spcAft>
                <a:spcPts val="800"/>
              </a:spcAft>
            </a:pPr>
            <a:r>
              <a:rPr lang="fr-FR" sz="1800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Visualisation d’un grand volume de données</a:t>
            </a:r>
            <a:endParaRPr lang="fr-FR" sz="1600" kern="100" dirty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C08DBFD-D5B1-9179-85DB-36FAAF666488}"/>
              </a:ext>
            </a:extLst>
          </p:cNvPr>
          <p:cNvSpPr txBox="1"/>
          <p:nvPr/>
        </p:nvSpPr>
        <p:spPr>
          <a:xfrm>
            <a:off x="13126774" y="5059703"/>
            <a:ext cx="4279395" cy="1354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fr-FR" sz="1800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Nettoyage des données </a:t>
            </a:r>
          </a:p>
          <a:p>
            <a:pPr>
              <a:lnSpc>
                <a:spcPct val="250000"/>
              </a:lnSpc>
            </a:pPr>
            <a:r>
              <a:rPr lang="fr-FR" sz="1800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Application de modèles statistiques</a:t>
            </a:r>
            <a:endParaRPr lang="fr-FR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7EC9060-F0DC-97EF-019E-0F5CE7CDACA9}"/>
              </a:ext>
            </a:extLst>
          </p:cNvPr>
          <p:cNvSpPr txBox="1"/>
          <p:nvPr/>
        </p:nvSpPr>
        <p:spPr>
          <a:xfrm>
            <a:off x="-9354640" y="4361620"/>
            <a:ext cx="2143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Objectifs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8A1EA19-AA45-865B-EE92-56CFE5367EDD}"/>
              </a:ext>
            </a:extLst>
          </p:cNvPr>
          <p:cNvSpPr txBox="1"/>
          <p:nvPr/>
        </p:nvSpPr>
        <p:spPr>
          <a:xfrm>
            <a:off x="-9567779" y="1096280"/>
            <a:ext cx="29567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320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defRPr>
            </a:lvl1pPr>
          </a:lstStyle>
          <a:p>
            <a:r>
              <a:rPr lang="fr-FR" dirty="0"/>
              <a:t>Organisation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6D8C9FF-5260-9BBA-0BD2-301BBFE1DF9B}"/>
              </a:ext>
            </a:extLst>
          </p:cNvPr>
          <p:cNvSpPr txBox="1"/>
          <p:nvPr/>
        </p:nvSpPr>
        <p:spPr>
          <a:xfrm>
            <a:off x="-7014651" y="1405689"/>
            <a:ext cx="6713595" cy="3654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200000"/>
              </a:lnSpc>
              <a:buFont typeface="+mj-lt"/>
              <a:buAutoNum type="arabicPeriod"/>
            </a:pPr>
            <a:r>
              <a:rPr lang="fr-FR" sz="2400" b="0" i="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Suppresion</a:t>
            </a:r>
            <a:r>
              <a:rPr lang="fr-FR" sz="2400" b="0" i="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des colonnes inutiles</a:t>
            </a:r>
          </a:p>
          <a:p>
            <a:pPr algn="l" fontAlgn="base">
              <a:lnSpc>
                <a:spcPct val="200000"/>
              </a:lnSpc>
              <a:buFont typeface="+mj-lt"/>
              <a:buAutoNum type="arabicPeriod"/>
            </a:pPr>
            <a:r>
              <a:rPr lang="fr-FR" sz="2400" b="0" i="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Analyse des données</a:t>
            </a:r>
          </a:p>
          <a:p>
            <a:pPr algn="l" fontAlgn="base">
              <a:lnSpc>
                <a:spcPct val="200000"/>
              </a:lnSpc>
              <a:buFont typeface="+mj-lt"/>
              <a:buAutoNum type="arabicPeriod"/>
            </a:pPr>
            <a:r>
              <a:rPr lang="fr-FR" sz="2400" b="0" i="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Traitement textuel des valeurs</a:t>
            </a:r>
          </a:p>
          <a:p>
            <a:pPr algn="l" fontAlgn="base">
              <a:lnSpc>
                <a:spcPct val="200000"/>
              </a:lnSpc>
              <a:buFont typeface="+mj-lt"/>
              <a:buAutoNum type="arabicPeriod"/>
            </a:pPr>
            <a:r>
              <a:rPr lang="fr-FR" sz="2400" b="0" i="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Remplacement des valeurs manquantes</a:t>
            </a:r>
          </a:p>
          <a:p>
            <a:pPr algn="l" fontAlgn="base">
              <a:lnSpc>
                <a:spcPct val="200000"/>
              </a:lnSpc>
              <a:buFont typeface="+mj-lt"/>
              <a:buAutoNum type="arabicPeriod"/>
            </a:pPr>
            <a:r>
              <a:rPr lang="fr-FR" sz="2400" b="0" i="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Gestion des valeurs aberrantes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233F1955-B498-4A72-2704-AB045264D1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542" t="49742" r="102783" b="-324"/>
          <a:stretch/>
        </p:blipFill>
        <p:spPr bwMode="auto">
          <a:xfrm>
            <a:off x="8200434" y="1510736"/>
            <a:ext cx="2739702" cy="1581613"/>
          </a:xfrm>
          <a:prstGeom prst="rect">
            <a:avLst/>
          </a:prstGeom>
          <a:noFill/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38FC2C92-5BD5-B7AA-3D40-11D187F2E7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06128" t="-609" r="106128" b="609"/>
          <a:stretch/>
        </p:blipFill>
        <p:spPr>
          <a:xfrm>
            <a:off x="7706829" y="3384148"/>
            <a:ext cx="3639399" cy="3126808"/>
          </a:xfrm>
          <a:prstGeom prst="rect">
            <a:avLst/>
          </a:prstGeom>
        </p:spPr>
      </p:pic>
      <p:sp>
        <p:nvSpPr>
          <p:cNvPr id="41" name="Espace réservé du numéro de diapositive 40">
            <a:extLst>
              <a:ext uri="{FF2B5EF4-FFF2-40B4-BE49-F238E27FC236}">
                <a16:creationId xmlns:a16="http://schemas.microsoft.com/office/drawing/2014/main" id="{C509900F-039C-6231-E2DC-0440F59C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D951-65B8-449E-A7DD-3B2EC6AC9C4E}" type="slidenum">
              <a:rPr lang="fr-FR" smtClean="0">
                <a:solidFill>
                  <a:schemeClr val="bg1"/>
                </a:solidFill>
              </a:rPr>
              <a:t>4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913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512DDA-D44E-6696-E6C1-23296EE2C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5960" y="-279084"/>
            <a:ext cx="3322320" cy="888683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Soutenance </a:t>
            </a:r>
            <a:br>
              <a:rPr lang="fr-FR" sz="20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</a:br>
            <a:r>
              <a:rPr lang="fr-FR" sz="20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Projet Big Data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7E2670-3DB3-5179-2273-B043BB3B9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8680" y="6578918"/>
            <a:ext cx="5516880" cy="279082"/>
          </a:xfrm>
        </p:spPr>
        <p:txBody>
          <a:bodyPr>
            <a:no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Alban Rouillé - Jeanne Porcher - Lana Pourchasse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0133D1A-A278-6551-F7A5-0C0597497611}"/>
              </a:ext>
            </a:extLst>
          </p:cNvPr>
          <p:cNvCxnSpPr>
            <a:cxnSpLocks/>
          </p:cNvCxnSpPr>
          <p:nvPr/>
        </p:nvCxnSpPr>
        <p:spPr>
          <a:xfrm>
            <a:off x="1127760" y="644842"/>
            <a:ext cx="100787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9F99DBC-40B4-46A6-EB7C-1EA40F83E151}"/>
              </a:ext>
            </a:extLst>
          </p:cNvPr>
          <p:cNvCxnSpPr>
            <a:cxnSpLocks/>
          </p:cNvCxnSpPr>
          <p:nvPr/>
        </p:nvCxnSpPr>
        <p:spPr>
          <a:xfrm>
            <a:off x="1127760" y="1219456"/>
            <a:ext cx="100787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5E71EF7-AFE7-237E-20B5-B351839EE0C8}"/>
              </a:ext>
            </a:extLst>
          </p:cNvPr>
          <p:cNvSpPr txBox="1"/>
          <p:nvPr/>
        </p:nvSpPr>
        <p:spPr>
          <a:xfrm>
            <a:off x="14507699" y="825402"/>
            <a:ext cx="6431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320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defRPr>
            </a:lvl1pPr>
          </a:lstStyle>
          <a:p>
            <a:r>
              <a:rPr lang="fr-FR" dirty="0"/>
              <a:t>Description du jeu de  données 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27EF67A0-9555-FD60-3DA5-68C9E7ED568B}"/>
              </a:ext>
            </a:extLst>
          </p:cNvPr>
          <p:cNvCxnSpPr>
            <a:cxnSpLocks/>
          </p:cNvCxnSpPr>
          <p:nvPr/>
        </p:nvCxnSpPr>
        <p:spPr>
          <a:xfrm flipV="1">
            <a:off x="6096000" y="8651562"/>
            <a:ext cx="0" cy="39488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3ABC12D2-7C41-05B5-FAFE-164F9CAF6278}"/>
              </a:ext>
            </a:extLst>
          </p:cNvPr>
          <p:cNvSpPr txBox="1"/>
          <p:nvPr/>
        </p:nvSpPr>
        <p:spPr>
          <a:xfrm>
            <a:off x="1076179" y="609599"/>
            <a:ext cx="13431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320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defRPr>
            </a:lvl1pPr>
          </a:lstStyle>
          <a:p>
            <a:r>
              <a:rPr lang="fr-FR" dirty="0"/>
              <a:t>Nettoyage des données 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4A48DA3-B5F1-9ECD-1859-A18796B8F0FF}"/>
              </a:ext>
            </a:extLst>
          </p:cNvPr>
          <p:cNvSpPr txBox="1"/>
          <p:nvPr/>
        </p:nvSpPr>
        <p:spPr>
          <a:xfrm>
            <a:off x="431129" y="1753760"/>
            <a:ext cx="6713595" cy="3654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200000"/>
              </a:lnSpc>
              <a:buFont typeface="+mj-lt"/>
              <a:buAutoNum type="arabicPeriod"/>
            </a:pPr>
            <a:r>
              <a:rPr lang="fr-FR" sz="2400" b="0" i="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Suppresion</a:t>
            </a:r>
            <a:r>
              <a:rPr lang="fr-FR" sz="2400" b="0" i="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des colonnes inutiles</a:t>
            </a:r>
          </a:p>
          <a:p>
            <a:pPr algn="l" fontAlgn="base">
              <a:lnSpc>
                <a:spcPct val="200000"/>
              </a:lnSpc>
              <a:buFont typeface="+mj-lt"/>
              <a:buAutoNum type="arabicPeriod"/>
            </a:pPr>
            <a:r>
              <a:rPr lang="fr-FR" sz="2400" b="0" i="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Analyse des données</a:t>
            </a:r>
          </a:p>
          <a:p>
            <a:pPr algn="l" fontAlgn="base">
              <a:lnSpc>
                <a:spcPct val="200000"/>
              </a:lnSpc>
              <a:buFont typeface="+mj-lt"/>
              <a:buAutoNum type="arabicPeriod"/>
            </a:pPr>
            <a:r>
              <a:rPr lang="fr-FR" sz="2400" b="0" i="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Traitement textuel des valeurs</a:t>
            </a:r>
          </a:p>
          <a:p>
            <a:pPr algn="l" fontAlgn="base">
              <a:lnSpc>
                <a:spcPct val="200000"/>
              </a:lnSpc>
              <a:buFont typeface="+mj-lt"/>
              <a:buAutoNum type="arabicPeriod"/>
            </a:pPr>
            <a:r>
              <a:rPr lang="fr-FR" sz="2400" b="0" i="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Remplacement des valeurs manquantes</a:t>
            </a:r>
          </a:p>
          <a:p>
            <a:pPr algn="l" fontAlgn="base">
              <a:lnSpc>
                <a:spcPct val="200000"/>
              </a:lnSpc>
              <a:buFont typeface="+mj-lt"/>
              <a:buAutoNum type="arabicPeriod"/>
            </a:pPr>
            <a:r>
              <a:rPr lang="fr-FR" sz="2400" b="0" i="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Gestion des valeurs aberrantes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771C9884-33A5-7D45-2E13-4FD9C11CE7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2" t="48074" r="52563" b="1344"/>
          <a:stretch/>
        </p:blipFill>
        <p:spPr bwMode="auto">
          <a:xfrm>
            <a:off x="8200434" y="1510736"/>
            <a:ext cx="2739702" cy="1581613"/>
          </a:xfrm>
          <a:prstGeom prst="rect">
            <a:avLst/>
          </a:prstGeom>
          <a:noFill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D7BA3A7-C1EE-484F-A247-9DAAC0219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280" y="3216039"/>
            <a:ext cx="3639399" cy="3126808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0B5E7EED-0B94-84F6-9878-CFB8F2CA8ED6}"/>
              </a:ext>
            </a:extLst>
          </p:cNvPr>
          <p:cNvSpPr txBox="1"/>
          <p:nvPr/>
        </p:nvSpPr>
        <p:spPr>
          <a:xfrm>
            <a:off x="-4832727" y="1181085"/>
            <a:ext cx="4640810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Variable quantitative :</a:t>
            </a:r>
          </a:p>
          <a:p>
            <a:pPr algn="just"/>
            <a:endParaRPr lang="fr-FR" sz="1600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algn="just"/>
            <a:endParaRPr lang="fr-FR" sz="1600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1.  Position en RGF93-CC49 de l</a:t>
            </a:r>
            <a:r>
              <a:rPr lang="fr-FR" sz="1600" b="1" kern="100" dirty="0">
                <a:solidFill>
                  <a:schemeClr val="bg1"/>
                </a:solidFill>
                <a:effectLst/>
                <a:latin typeface="+mj-lt"/>
                <a:ea typeface="Adobe Myungjo Std M" panose="02020600000000000000" pitchFamily="18" charset="-128"/>
                <a:cs typeface="Times New Roman" panose="02020603050405020304" pitchFamily="18" charset="0"/>
              </a:rPr>
              <a:t>’</a:t>
            </a: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arbre : </a:t>
            </a:r>
            <a:endParaRPr lang="fr-FR" sz="1600" kern="100" dirty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   X </a:t>
            </a:r>
            <a:r>
              <a:rPr lang="fr-FR" sz="1600" kern="1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; </a:t>
            </a: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Y 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2.  Identifiant de l’objet dans la base de données : </a:t>
            </a:r>
            <a:endParaRPr lang="fr-FR" sz="1600" kern="100" dirty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   OBJECTID ; </a:t>
            </a:r>
            <a:r>
              <a:rPr lang="fr-FR" sz="1600" b="1" kern="10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GlobalID</a:t>
            </a:r>
            <a:endParaRPr lang="fr-FR" sz="1600" kern="100" dirty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3.  Informations sur l’arbre : </a:t>
            </a:r>
            <a:endParaRPr lang="fr-FR" sz="1600" kern="100" dirty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  </a:t>
            </a:r>
            <a:r>
              <a:rPr lang="fr-FR" sz="1600" b="1" kern="10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haut_tot</a:t>
            </a: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; </a:t>
            </a:r>
            <a:r>
              <a:rPr lang="fr-FR" sz="1600" b="1" kern="10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haut_tronc</a:t>
            </a: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; </a:t>
            </a:r>
            <a:r>
              <a:rPr lang="fr-FR" sz="1600" b="1" kern="10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tronc_diam</a:t>
            </a:r>
            <a:endParaRPr lang="fr-FR" sz="1600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algn="just"/>
            <a:endParaRPr lang="fr-FR" sz="1600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algn="just"/>
            <a:endParaRPr lang="fr-FR" sz="1600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algn="just"/>
            <a:r>
              <a:rPr lang="fr-FR" sz="16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1AF85CA-A449-6DEC-F304-D6B432DF9802}"/>
              </a:ext>
            </a:extLst>
          </p:cNvPr>
          <p:cNvSpPr txBox="1"/>
          <p:nvPr/>
        </p:nvSpPr>
        <p:spPr>
          <a:xfrm>
            <a:off x="14485352" y="1647154"/>
            <a:ext cx="5137269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Variable qualitative 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fr-FR" sz="1600" b="1" kern="100" dirty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600" b="1" kern="1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1</a:t>
            </a: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.  Informations sur l’arbre : </a:t>
            </a:r>
            <a:endParaRPr lang="fr-FR" sz="1600" kern="100" dirty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  </a:t>
            </a:r>
            <a:r>
              <a:rPr lang="fr-FR" sz="1600" b="1" kern="10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fk_arb_etat</a:t>
            </a: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; </a:t>
            </a:r>
            <a:r>
              <a:rPr lang="fr-FR" sz="1600" b="1" kern="10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fk_stadedev</a:t>
            </a: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; </a:t>
            </a:r>
            <a:r>
              <a:rPr lang="fr-FR" sz="1600" b="1" kern="10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fk_port</a:t>
            </a: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; </a:t>
            </a:r>
            <a:r>
              <a:rPr lang="fr-FR" sz="1600" b="1" kern="10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fk_pied;fk_situation</a:t>
            </a:r>
            <a:r>
              <a:rPr lang="fr-FR" sz="1600" b="1" kern="1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  </a:t>
            </a:r>
            <a:r>
              <a:rPr lang="fr-FR" sz="1600" b="1" kern="10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fk_revetementfeuillage</a:t>
            </a:r>
            <a:r>
              <a:rPr lang="fr-FR" sz="1600" kern="1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; </a:t>
            </a: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remarquable</a:t>
            </a:r>
            <a:endParaRPr lang="fr-FR" sz="1600" kern="100" dirty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600" b="1" kern="1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2</a:t>
            </a: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.  Informations sur la variété de l’arbre : </a:t>
            </a:r>
            <a:endParaRPr lang="fr-FR" sz="1600" kern="100" dirty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600" b="1" kern="10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Nomfrancais</a:t>
            </a:r>
            <a:r>
              <a:rPr lang="fr-FR" sz="1600" b="1" kern="1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;  </a:t>
            </a:r>
            <a:r>
              <a:rPr lang="fr-FR" sz="1600" b="1" kern="10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nomlatin</a:t>
            </a:r>
            <a:endParaRPr lang="fr-FR" sz="1600" b="1" kern="100" dirty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600" b="1" kern="1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3. </a:t>
            </a: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Informations sur la base de données et les modifications : </a:t>
            </a:r>
            <a:endParaRPr lang="fr-FR" sz="1600" kern="100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600" b="1" kern="10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EditDate</a:t>
            </a: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; </a:t>
            </a:r>
            <a:r>
              <a:rPr lang="fr-FR" sz="1600" b="1" kern="10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CreationDat</a:t>
            </a:r>
            <a:r>
              <a:rPr lang="fr-FR" sz="1600" b="1" kern="100" dirty="0" err="1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e</a:t>
            </a:r>
            <a:r>
              <a:rPr lang="fr-FR" sz="1600" b="1" kern="1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 ; </a:t>
            </a:r>
            <a:r>
              <a:rPr lang="fr-FR" sz="1600" b="1" kern="10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Creator ; Editor</a:t>
            </a:r>
            <a:endParaRPr lang="fr-FR" sz="1600" kern="100" dirty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endParaRPr lang="fr-FR" sz="1600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67E60FC-712C-1782-B925-C4412F46A757}"/>
              </a:ext>
            </a:extLst>
          </p:cNvPr>
          <p:cNvSpPr txBox="1"/>
          <p:nvPr/>
        </p:nvSpPr>
        <p:spPr>
          <a:xfrm>
            <a:off x="-12142763" y="533014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320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defRPr>
            </a:lvl1pPr>
          </a:lstStyle>
          <a:p>
            <a:r>
              <a:rPr lang="fr-FR" dirty="0"/>
              <a:t>Graphiques de la répartition des arbres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307A0D16-67BE-77DE-F1BB-B3C7DC501A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96" t="5187" r="-163196" b="-5187"/>
          <a:stretch/>
        </p:blipFill>
        <p:spPr bwMode="auto">
          <a:xfrm>
            <a:off x="340514" y="1986000"/>
            <a:ext cx="5516880" cy="372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>
            <a:extLst>
              <a:ext uri="{FF2B5EF4-FFF2-40B4-BE49-F238E27FC236}">
                <a16:creationId xmlns:a16="http://schemas.microsoft.com/office/drawing/2014/main" id="{3DCFA989-DE70-193F-8DE7-B37E6C37BF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4003" t="-884" r="134003" b="884"/>
          <a:stretch/>
        </p:blipFill>
        <p:spPr bwMode="auto">
          <a:xfrm>
            <a:off x="6391453" y="2018075"/>
            <a:ext cx="5516880" cy="372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Espace réservé du numéro de diapositive 29">
            <a:extLst>
              <a:ext uri="{FF2B5EF4-FFF2-40B4-BE49-F238E27FC236}">
                <a16:creationId xmlns:a16="http://schemas.microsoft.com/office/drawing/2014/main" id="{5438ADB4-8E5E-53E1-F975-C9B2A01F4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D951-65B8-449E-A7DD-3B2EC6AC9C4E}" type="slidenum">
              <a:rPr lang="fr-FR" smtClean="0">
                <a:solidFill>
                  <a:schemeClr val="bg1"/>
                </a:solidFill>
              </a:rPr>
              <a:t>5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2412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512DDA-D44E-6696-E6C1-23296EE2C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5960" y="-279084"/>
            <a:ext cx="3322320" cy="888683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Soutenance </a:t>
            </a:r>
            <a:br>
              <a:rPr lang="fr-FR" sz="20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</a:br>
            <a:r>
              <a:rPr lang="fr-FR" sz="20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Projet Big Data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7E2670-3DB3-5179-2273-B043BB3B9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8680" y="6578918"/>
            <a:ext cx="5516880" cy="279082"/>
          </a:xfrm>
        </p:spPr>
        <p:txBody>
          <a:bodyPr>
            <a:no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Alban Rouillé - Jeanne Porcher - Lana Pourchasse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0133D1A-A278-6551-F7A5-0C0597497611}"/>
              </a:ext>
            </a:extLst>
          </p:cNvPr>
          <p:cNvCxnSpPr>
            <a:cxnSpLocks/>
          </p:cNvCxnSpPr>
          <p:nvPr/>
        </p:nvCxnSpPr>
        <p:spPr>
          <a:xfrm>
            <a:off x="1127760" y="644842"/>
            <a:ext cx="100787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9F99DBC-40B4-46A6-EB7C-1EA40F83E151}"/>
              </a:ext>
            </a:extLst>
          </p:cNvPr>
          <p:cNvCxnSpPr>
            <a:cxnSpLocks/>
          </p:cNvCxnSpPr>
          <p:nvPr/>
        </p:nvCxnSpPr>
        <p:spPr>
          <a:xfrm>
            <a:off x="1127760" y="1219456"/>
            <a:ext cx="100787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3ABC12D2-7C41-05B5-FAFE-164F9CAF6278}"/>
              </a:ext>
            </a:extLst>
          </p:cNvPr>
          <p:cNvSpPr txBox="1"/>
          <p:nvPr/>
        </p:nvSpPr>
        <p:spPr>
          <a:xfrm>
            <a:off x="17277471" y="609599"/>
            <a:ext cx="4808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320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defRPr>
            </a:lvl1pPr>
          </a:lstStyle>
          <a:p>
            <a:r>
              <a:rPr lang="fr-FR" dirty="0"/>
              <a:t>Nettoyage des données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771C9884-33A5-7D45-2E13-4FD9C11CE7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177" r="107418"/>
          <a:stretch/>
        </p:blipFill>
        <p:spPr bwMode="auto">
          <a:xfrm>
            <a:off x="5380012" y="2845560"/>
            <a:ext cx="2739702" cy="3126808"/>
          </a:xfrm>
          <a:prstGeom prst="rect">
            <a:avLst/>
          </a:prstGeom>
          <a:noFill/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A93E743-80FD-957D-6B5A-9902FA03A9BB}"/>
              </a:ext>
            </a:extLst>
          </p:cNvPr>
          <p:cNvSpPr txBox="1"/>
          <p:nvPr/>
        </p:nvSpPr>
        <p:spPr>
          <a:xfrm>
            <a:off x="1127760" y="639762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320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defRPr>
            </a:lvl1pPr>
          </a:lstStyle>
          <a:p>
            <a:r>
              <a:rPr lang="fr-FR" dirty="0"/>
              <a:t>Graphiques de la répartition des arbres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CF1B3D7-417B-1C3B-3F88-F49F41F82D22}"/>
              </a:ext>
            </a:extLst>
          </p:cNvPr>
          <p:cNvSpPr txBox="1"/>
          <p:nvPr/>
        </p:nvSpPr>
        <p:spPr>
          <a:xfrm>
            <a:off x="-10246751" y="639762"/>
            <a:ext cx="530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320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defRPr>
            </a:lvl1pPr>
          </a:lstStyle>
          <a:p>
            <a:r>
              <a:rPr lang="fr-FR" dirty="0"/>
              <a:t>Liens entre les variables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D787B04-A2C1-93B4-02F2-15F3FD038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4" y="1986000"/>
            <a:ext cx="5516880" cy="372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7D92CD2-C829-59F9-1D0A-D0699869C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320" y="1986000"/>
            <a:ext cx="5516880" cy="372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A27DA45-A958-CA96-3DCB-72307E59F3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7097" b="-137097"/>
          <a:stretch/>
        </p:blipFill>
        <p:spPr>
          <a:xfrm>
            <a:off x="2948247" y="1382985"/>
            <a:ext cx="6295505" cy="505345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CDAE185A-67FC-D908-0069-811F9CD671A3}"/>
              </a:ext>
            </a:extLst>
          </p:cNvPr>
          <p:cNvSpPr txBox="1"/>
          <p:nvPr/>
        </p:nvSpPr>
        <p:spPr>
          <a:xfrm>
            <a:off x="-7876061" y="585815"/>
            <a:ext cx="7657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320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defRPr>
            </a:lvl1pPr>
          </a:lstStyle>
          <a:p>
            <a:r>
              <a:rPr lang="fr-FR" dirty="0"/>
              <a:t>Carte de la répartition des arbres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BFF9B37-0FFB-E85F-D486-16596CE71171}"/>
              </a:ext>
            </a:extLst>
          </p:cNvPr>
          <p:cNvSpPr txBox="1"/>
          <p:nvPr/>
        </p:nvSpPr>
        <p:spPr>
          <a:xfrm>
            <a:off x="-6938153" y="1601993"/>
            <a:ext cx="6713595" cy="3654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200000"/>
              </a:lnSpc>
              <a:buFont typeface="+mj-lt"/>
              <a:buAutoNum type="arabicPeriod"/>
            </a:pPr>
            <a:r>
              <a:rPr lang="fr-FR" sz="2400" b="0" i="0" dirty="0" err="1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Suppresion</a:t>
            </a:r>
            <a:r>
              <a:rPr lang="fr-FR" sz="2400" b="0" i="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des colonnes inutiles</a:t>
            </a:r>
          </a:p>
          <a:p>
            <a:pPr algn="l" fontAlgn="base">
              <a:lnSpc>
                <a:spcPct val="200000"/>
              </a:lnSpc>
              <a:buFont typeface="+mj-lt"/>
              <a:buAutoNum type="arabicPeriod"/>
            </a:pPr>
            <a:r>
              <a:rPr lang="fr-FR" sz="2400" b="0" i="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Analyse des données</a:t>
            </a:r>
          </a:p>
          <a:p>
            <a:pPr algn="l" fontAlgn="base">
              <a:lnSpc>
                <a:spcPct val="200000"/>
              </a:lnSpc>
              <a:buFont typeface="+mj-lt"/>
              <a:buAutoNum type="arabicPeriod"/>
            </a:pPr>
            <a:r>
              <a:rPr lang="fr-FR" sz="2400" b="0" i="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Traitement textuel des valeurs</a:t>
            </a:r>
          </a:p>
          <a:p>
            <a:pPr algn="l" fontAlgn="base">
              <a:lnSpc>
                <a:spcPct val="200000"/>
              </a:lnSpc>
              <a:buFont typeface="+mj-lt"/>
              <a:buAutoNum type="arabicPeriod"/>
            </a:pPr>
            <a:r>
              <a:rPr lang="fr-FR" sz="2400" b="0" i="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Remplacement des valeurs manquantes</a:t>
            </a:r>
          </a:p>
          <a:p>
            <a:pPr algn="l" fontAlgn="base">
              <a:lnSpc>
                <a:spcPct val="200000"/>
              </a:lnSpc>
              <a:buFont typeface="+mj-lt"/>
              <a:buAutoNum type="arabicPeriod"/>
            </a:pPr>
            <a:r>
              <a:rPr lang="fr-FR" sz="2400" b="0" i="0" dirty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Gestion des valeurs aberrantes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C0F75091-E63F-62EB-4F95-6CB3AADDB1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50" t="50358" r="-71709" b="-940"/>
          <a:stretch/>
        </p:blipFill>
        <p:spPr bwMode="auto">
          <a:xfrm>
            <a:off x="8200434" y="1510736"/>
            <a:ext cx="2739702" cy="1581613"/>
          </a:xfrm>
          <a:prstGeom prst="rect">
            <a:avLst/>
          </a:prstGeom>
          <a:noFill/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8F5420C0-E34A-FE8F-06FE-84F2332B0AF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7524" t="2383" r="-157524" b="-2383"/>
          <a:stretch/>
        </p:blipFill>
        <p:spPr>
          <a:xfrm>
            <a:off x="7706829" y="3384148"/>
            <a:ext cx="3639399" cy="3126808"/>
          </a:xfrm>
          <a:prstGeom prst="rect">
            <a:avLst/>
          </a:prstGeom>
        </p:spPr>
      </p:pic>
      <p:sp>
        <p:nvSpPr>
          <p:cNvPr id="25" name="Espace réservé du numéro de diapositive 24">
            <a:extLst>
              <a:ext uri="{FF2B5EF4-FFF2-40B4-BE49-F238E27FC236}">
                <a16:creationId xmlns:a16="http://schemas.microsoft.com/office/drawing/2014/main" id="{7C455BE1-330A-D53B-F21C-25AF01C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D951-65B8-449E-A7DD-3B2EC6AC9C4E}" type="slidenum">
              <a:rPr lang="fr-FR" smtClean="0">
                <a:solidFill>
                  <a:schemeClr val="bg1"/>
                </a:solidFill>
              </a:rPr>
              <a:t>6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6381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512DDA-D44E-6696-E6C1-23296EE2C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5960" y="-279084"/>
            <a:ext cx="3322320" cy="888683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Soutenance </a:t>
            </a:r>
            <a:br>
              <a:rPr lang="fr-FR" sz="20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</a:br>
            <a:r>
              <a:rPr lang="fr-FR" sz="20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Projet Big Data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7E2670-3DB3-5179-2273-B043BB3B9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8680" y="6578918"/>
            <a:ext cx="5516880" cy="279082"/>
          </a:xfrm>
        </p:spPr>
        <p:txBody>
          <a:bodyPr>
            <a:no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Alban Rouillé - Jeanne Porcher - Lana Pourchasse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0133D1A-A278-6551-F7A5-0C0597497611}"/>
              </a:ext>
            </a:extLst>
          </p:cNvPr>
          <p:cNvCxnSpPr>
            <a:cxnSpLocks/>
          </p:cNvCxnSpPr>
          <p:nvPr/>
        </p:nvCxnSpPr>
        <p:spPr>
          <a:xfrm>
            <a:off x="1127760" y="644842"/>
            <a:ext cx="100787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9F99DBC-40B4-46A6-EB7C-1EA40F83E151}"/>
              </a:ext>
            </a:extLst>
          </p:cNvPr>
          <p:cNvCxnSpPr>
            <a:cxnSpLocks/>
          </p:cNvCxnSpPr>
          <p:nvPr/>
        </p:nvCxnSpPr>
        <p:spPr>
          <a:xfrm>
            <a:off x="1127760" y="1219456"/>
            <a:ext cx="100787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3ABC12D2-7C41-05B5-FAFE-164F9CAF6278}"/>
              </a:ext>
            </a:extLst>
          </p:cNvPr>
          <p:cNvSpPr txBox="1"/>
          <p:nvPr/>
        </p:nvSpPr>
        <p:spPr>
          <a:xfrm>
            <a:off x="17277471" y="609599"/>
            <a:ext cx="4808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320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defRPr>
            </a:lvl1pPr>
          </a:lstStyle>
          <a:p>
            <a:r>
              <a:rPr lang="fr-FR" dirty="0"/>
              <a:t>Nettoyage des données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771C9884-33A5-7D45-2E13-4FD9C11CE7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177" r="107418"/>
          <a:stretch/>
        </p:blipFill>
        <p:spPr bwMode="auto">
          <a:xfrm>
            <a:off x="5380012" y="2845560"/>
            <a:ext cx="2739702" cy="3126808"/>
          </a:xfrm>
          <a:prstGeom prst="rect">
            <a:avLst/>
          </a:prstGeom>
          <a:noFill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D7BA3A7-C1EE-484F-A247-9DAAC02197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16606" r="116606"/>
          <a:stretch/>
        </p:blipFill>
        <p:spPr>
          <a:xfrm>
            <a:off x="8298042" y="2845560"/>
            <a:ext cx="3639399" cy="312680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A93E743-80FD-957D-6B5A-9902FA03A9BB}"/>
              </a:ext>
            </a:extLst>
          </p:cNvPr>
          <p:cNvSpPr txBox="1"/>
          <p:nvPr/>
        </p:nvSpPr>
        <p:spPr>
          <a:xfrm>
            <a:off x="13487400" y="644842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320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defRPr>
            </a:lvl1pPr>
          </a:lstStyle>
          <a:p>
            <a:r>
              <a:rPr lang="fr-FR" dirty="0"/>
              <a:t>Graphiques de la répartition des arbres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5DE8F5E-9390-84B1-468E-53DC62E3847A}"/>
              </a:ext>
            </a:extLst>
          </p:cNvPr>
          <p:cNvSpPr txBox="1"/>
          <p:nvPr/>
        </p:nvSpPr>
        <p:spPr>
          <a:xfrm>
            <a:off x="1127759" y="655730"/>
            <a:ext cx="7657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320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defRPr>
            </a:lvl1pPr>
          </a:lstStyle>
          <a:p>
            <a:r>
              <a:rPr lang="fr-FR" dirty="0"/>
              <a:t>Carte de la répartition des arbres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DCB56E0-F1A6-F674-5A45-4026DD836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8247" y="1382985"/>
            <a:ext cx="6295505" cy="5053452"/>
          </a:xfrm>
          <a:prstGeom prst="rect">
            <a:avLst/>
          </a:prstGeom>
        </p:spPr>
      </p:pic>
      <p:pic>
        <p:nvPicPr>
          <p:cNvPr id="13" name="Image 12" descr="Une image contenant texte, capture d’écran, diagramme, Caractère coloré&#10;&#10;Description générée automatiquement">
            <a:extLst>
              <a:ext uri="{FF2B5EF4-FFF2-40B4-BE49-F238E27FC236}">
                <a16:creationId xmlns:a16="http://schemas.microsoft.com/office/drawing/2014/main" id="{BD59B895-9C83-97D0-8DBB-A43B7194506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9" t="1342" r="-181239" b="-1342"/>
          <a:stretch/>
        </p:blipFill>
        <p:spPr bwMode="auto">
          <a:xfrm>
            <a:off x="1085057" y="1585217"/>
            <a:ext cx="4294955" cy="3513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E947ED8-39DD-0CD6-EB2E-D8D1F6CB5FD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945" t="5187" r="142036" b="2608"/>
          <a:stretch/>
        </p:blipFill>
        <p:spPr bwMode="auto">
          <a:xfrm>
            <a:off x="6550975" y="1550492"/>
            <a:ext cx="4330863" cy="35135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12C86A8-2B86-463A-5F63-B455734A465A}"/>
              </a:ext>
            </a:extLst>
          </p:cNvPr>
          <p:cNvSpPr txBox="1"/>
          <p:nvPr/>
        </p:nvSpPr>
        <p:spPr>
          <a:xfrm>
            <a:off x="-4768618" y="5873167"/>
            <a:ext cx="3160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Coefficient de corrélation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06A96A1-58D2-72C4-68EB-20D970971C1A}"/>
              </a:ext>
            </a:extLst>
          </p:cNvPr>
          <p:cNvSpPr txBox="1"/>
          <p:nvPr/>
        </p:nvSpPr>
        <p:spPr>
          <a:xfrm>
            <a:off x="4867780" y="8559895"/>
            <a:ext cx="2980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Rapport de corrélation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D33473A-C14F-6411-E300-81C7A510B8EB}"/>
              </a:ext>
            </a:extLst>
          </p:cNvPr>
          <p:cNvSpPr txBox="1"/>
          <p:nvPr/>
        </p:nvSpPr>
        <p:spPr>
          <a:xfrm>
            <a:off x="13487400" y="5959830"/>
            <a:ext cx="2371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Le V de Cramer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0B0275F-4431-66B3-1D58-6EFA64988B10}"/>
              </a:ext>
            </a:extLst>
          </p:cNvPr>
          <p:cNvSpPr txBox="1"/>
          <p:nvPr/>
        </p:nvSpPr>
        <p:spPr>
          <a:xfrm>
            <a:off x="-5097723" y="5503835"/>
            <a:ext cx="348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Quantitative / Quantitative :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CEA645A-6DA3-2310-C8F0-CF63BEDBA80F}"/>
              </a:ext>
            </a:extLst>
          </p:cNvPr>
          <p:cNvSpPr txBox="1"/>
          <p:nvPr/>
        </p:nvSpPr>
        <p:spPr>
          <a:xfrm>
            <a:off x="4177515" y="8146128"/>
            <a:ext cx="348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Quantitative / Qualitative :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07A91B8-637A-FF7B-891C-8686A7520682}"/>
              </a:ext>
            </a:extLst>
          </p:cNvPr>
          <p:cNvSpPr txBox="1"/>
          <p:nvPr/>
        </p:nvSpPr>
        <p:spPr>
          <a:xfrm>
            <a:off x="12648475" y="5513784"/>
            <a:ext cx="348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Qualitative / Qualitative :</a:t>
            </a:r>
          </a:p>
        </p:txBody>
      </p:sp>
      <p:pic>
        <p:nvPicPr>
          <p:cNvPr id="27" name="Image 26" descr="Une image contenant texte, capture d’écran, diagramme, Caractère coloré&#10;&#10;Description générée automatiquement">
            <a:extLst>
              <a:ext uri="{FF2B5EF4-FFF2-40B4-BE49-F238E27FC236}">
                <a16:creationId xmlns:a16="http://schemas.microsoft.com/office/drawing/2014/main" id="{8A6B1341-5D07-C1AE-00F0-60926EC7188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944" t="837" r="117944" b="-837"/>
          <a:stretch/>
        </p:blipFill>
        <p:spPr bwMode="auto">
          <a:xfrm>
            <a:off x="6586883" y="1547583"/>
            <a:ext cx="4294955" cy="3513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62AD511-4907-21D3-02BB-7D69091B6A8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82" t="7108" r="-114491" b="687"/>
          <a:stretch/>
        </p:blipFill>
        <p:spPr bwMode="auto">
          <a:xfrm>
            <a:off x="870821" y="1532343"/>
            <a:ext cx="4330863" cy="35135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4E97B1A1-2072-102E-A7FB-35605C2C2B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83" t="-4457" r="-147083" b="4457"/>
          <a:stretch/>
        </p:blipFill>
        <p:spPr bwMode="auto">
          <a:xfrm>
            <a:off x="340514" y="1986000"/>
            <a:ext cx="5516880" cy="372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DD0205A8-C948-8046-F5CF-E28FDC068A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7705" t="-1695" r="147705" b="1695"/>
          <a:stretch/>
        </p:blipFill>
        <p:spPr bwMode="auto">
          <a:xfrm>
            <a:off x="6370320" y="1986000"/>
            <a:ext cx="5516880" cy="372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Espace réservé du numéro de diapositive 31">
            <a:extLst>
              <a:ext uri="{FF2B5EF4-FFF2-40B4-BE49-F238E27FC236}">
                <a16:creationId xmlns:a16="http://schemas.microsoft.com/office/drawing/2014/main" id="{BA8470C3-8F1D-F4CE-BEF7-1B8B30F1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D951-65B8-449E-A7DD-3B2EC6AC9C4E}" type="slidenum">
              <a:rPr lang="fr-FR" smtClean="0">
                <a:solidFill>
                  <a:schemeClr val="bg1"/>
                </a:solidFill>
              </a:rPr>
              <a:t>7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602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512DDA-D44E-6696-E6C1-23296EE2C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5960" y="-279084"/>
            <a:ext cx="3322320" cy="888683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Soutenance </a:t>
            </a:r>
            <a:br>
              <a:rPr lang="fr-FR" sz="20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</a:br>
            <a:r>
              <a:rPr lang="fr-FR" sz="20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Projet Big Data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7E2670-3DB3-5179-2273-B043BB3B9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9703" y="6953629"/>
            <a:ext cx="5516880" cy="279082"/>
          </a:xfrm>
        </p:spPr>
        <p:txBody>
          <a:bodyPr>
            <a:no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Alban Rouillé - Jeanne Porcher - Lana Pourchasse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0133D1A-A278-6551-F7A5-0C0597497611}"/>
              </a:ext>
            </a:extLst>
          </p:cNvPr>
          <p:cNvCxnSpPr>
            <a:cxnSpLocks/>
          </p:cNvCxnSpPr>
          <p:nvPr/>
        </p:nvCxnSpPr>
        <p:spPr>
          <a:xfrm>
            <a:off x="1127760" y="644842"/>
            <a:ext cx="100787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9F99DBC-40B4-46A6-EB7C-1EA40F83E151}"/>
              </a:ext>
            </a:extLst>
          </p:cNvPr>
          <p:cNvCxnSpPr>
            <a:cxnSpLocks/>
          </p:cNvCxnSpPr>
          <p:nvPr/>
        </p:nvCxnSpPr>
        <p:spPr>
          <a:xfrm>
            <a:off x="1127760" y="1219456"/>
            <a:ext cx="100787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3ABC12D2-7C41-05B5-FAFE-164F9CAF6278}"/>
              </a:ext>
            </a:extLst>
          </p:cNvPr>
          <p:cNvSpPr txBox="1"/>
          <p:nvPr/>
        </p:nvSpPr>
        <p:spPr>
          <a:xfrm>
            <a:off x="17277471" y="609599"/>
            <a:ext cx="4808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320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defRPr>
            </a:lvl1pPr>
          </a:lstStyle>
          <a:p>
            <a:r>
              <a:rPr lang="fr-FR" dirty="0"/>
              <a:t>Nettoyage des données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771C9884-33A5-7D45-2E13-4FD9C11CE7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177" r="107418"/>
          <a:stretch/>
        </p:blipFill>
        <p:spPr bwMode="auto">
          <a:xfrm>
            <a:off x="5380012" y="2845560"/>
            <a:ext cx="2739702" cy="3126808"/>
          </a:xfrm>
          <a:prstGeom prst="rect">
            <a:avLst/>
          </a:prstGeom>
          <a:noFill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D7BA3A7-C1EE-484F-A247-9DAAC02197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16606" r="116606"/>
          <a:stretch/>
        </p:blipFill>
        <p:spPr>
          <a:xfrm>
            <a:off x="8298042" y="2845560"/>
            <a:ext cx="3639399" cy="312680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A93E743-80FD-957D-6B5A-9902FA03A9BB}"/>
              </a:ext>
            </a:extLst>
          </p:cNvPr>
          <p:cNvSpPr txBox="1"/>
          <p:nvPr/>
        </p:nvSpPr>
        <p:spPr>
          <a:xfrm>
            <a:off x="13487400" y="644842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320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defRPr>
            </a:lvl1pPr>
          </a:lstStyle>
          <a:p>
            <a:r>
              <a:rPr lang="fr-FR" dirty="0"/>
              <a:t>Graphiques de la répartition des arbres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5DE8F5E-9390-84B1-468E-53DC62E3847A}"/>
              </a:ext>
            </a:extLst>
          </p:cNvPr>
          <p:cNvSpPr txBox="1"/>
          <p:nvPr/>
        </p:nvSpPr>
        <p:spPr>
          <a:xfrm>
            <a:off x="1127760" y="655730"/>
            <a:ext cx="530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320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defRPr>
            </a:lvl1pPr>
          </a:lstStyle>
          <a:p>
            <a:r>
              <a:rPr lang="fr-FR" dirty="0"/>
              <a:t>Liens entre les variables </a:t>
            </a:r>
          </a:p>
        </p:txBody>
      </p:sp>
      <p:pic>
        <p:nvPicPr>
          <p:cNvPr id="8" name="Image 7" descr="Une image contenant texte, capture d’écran, diagramme, Caractère coloré&#10;&#10;Description générée automatiquement">
            <a:extLst>
              <a:ext uri="{FF2B5EF4-FFF2-40B4-BE49-F238E27FC236}">
                <a16:creationId xmlns:a16="http://schemas.microsoft.com/office/drawing/2014/main" id="{29E76FA9-593F-3909-1520-547242E1AD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883" y="1547583"/>
            <a:ext cx="4294955" cy="3513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512300A-A027-D0C5-2940-FFC2B080483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0" t="7795" r="7811"/>
          <a:stretch/>
        </p:blipFill>
        <p:spPr bwMode="auto">
          <a:xfrm>
            <a:off x="870821" y="1532343"/>
            <a:ext cx="4330863" cy="35135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512C8D1-2AA4-9691-87D4-602643F28E86}"/>
              </a:ext>
            </a:extLst>
          </p:cNvPr>
          <p:cNvSpPr txBox="1"/>
          <p:nvPr/>
        </p:nvSpPr>
        <p:spPr>
          <a:xfrm>
            <a:off x="-5961966" y="655729"/>
            <a:ext cx="4808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320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defRPr>
            </a:lvl1pPr>
          </a:lstStyle>
          <a:p>
            <a:r>
              <a:rPr lang="fr-FR" dirty="0"/>
              <a:t>Régression linéaire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A11B69C-CD58-37FB-F360-886FDCCD8BD0}"/>
              </a:ext>
            </a:extLst>
          </p:cNvPr>
          <p:cNvSpPr txBox="1"/>
          <p:nvPr/>
        </p:nvSpPr>
        <p:spPr>
          <a:xfrm>
            <a:off x="329105" y="5969203"/>
            <a:ext cx="3160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Coefficient de corrélation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01C9C4B-164E-B3E1-29CE-1EE5357953A0}"/>
              </a:ext>
            </a:extLst>
          </p:cNvPr>
          <p:cNvSpPr txBox="1"/>
          <p:nvPr/>
        </p:nvSpPr>
        <p:spPr>
          <a:xfrm>
            <a:off x="4605708" y="6004265"/>
            <a:ext cx="2980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Rapport de corrélation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62CCEDE-B811-6847-81F1-A33A794E7371}"/>
              </a:ext>
            </a:extLst>
          </p:cNvPr>
          <p:cNvSpPr txBox="1"/>
          <p:nvPr/>
        </p:nvSpPr>
        <p:spPr>
          <a:xfrm>
            <a:off x="8392315" y="6004096"/>
            <a:ext cx="2371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Le V de Cramer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42537BA-F016-2DBA-EA8A-6AABB1F521AA}"/>
              </a:ext>
            </a:extLst>
          </p:cNvPr>
          <p:cNvSpPr txBox="1"/>
          <p:nvPr/>
        </p:nvSpPr>
        <p:spPr>
          <a:xfrm>
            <a:off x="0" y="5599871"/>
            <a:ext cx="348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Quantitative / Quantitative :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8DDD787-ED83-37F9-C16C-AB241B7AC47F}"/>
              </a:ext>
            </a:extLst>
          </p:cNvPr>
          <p:cNvSpPr txBox="1"/>
          <p:nvPr/>
        </p:nvSpPr>
        <p:spPr>
          <a:xfrm>
            <a:off x="3915443" y="5590498"/>
            <a:ext cx="348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Quantitative / Qualitative :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24CE860-8AFB-A221-57FF-02ADEDFA29CE}"/>
              </a:ext>
            </a:extLst>
          </p:cNvPr>
          <p:cNvSpPr txBox="1"/>
          <p:nvPr/>
        </p:nvSpPr>
        <p:spPr>
          <a:xfrm>
            <a:off x="7553390" y="5558050"/>
            <a:ext cx="348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Qualitative / Qualitative :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A8A8A25F-18D6-73D9-3FCF-543DF047BC3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4902" b="-154902"/>
          <a:stretch/>
        </p:blipFill>
        <p:spPr>
          <a:xfrm>
            <a:off x="2948247" y="1382985"/>
            <a:ext cx="6295505" cy="5053452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642CC83F-7899-7A26-199F-656A8AE004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40" t="75133" r="-60737" b="-3091"/>
          <a:stretch/>
        </p:blipFill>
        <p:spPr bwMode="auto">
          <a:xfrm>
            <a:off x="289331" y="5908229"/>
            <a:ext cx="4912353" cy="60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29A3EEA7-0AF5-481C-AA39-D6574CDF6A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686" t="-3563" r="126686" b="3563"/>
          <a:stretch/>
        </p:blipFill>
        <p:spPr bwMode="auto">
          <a:xfrm>
            <a:off x="6823485" y="4730335"/>
            <a:ext cx="4313429" cy="154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B81BDF5-562D-C4E3-96EC-D999696A512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8786" t="2655" r="-138786" b="-2655"/>
          <a:stretch/>
        </p:blipFill>
        <p:spPr>
          <a:xfrm>
            <a:off x="162586" y="1655179"/>
            <a:ext cx="5933414" cy="4009313"/>
          </a:xfrm>
          <a:prstGeom prst="rect">
            <a:avLst/>
          </a:prstGeom>
        </p:spPr>
      </p:pic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038EC2F9-DBF1-2F18-DA87-3C4D149726BD}"/>
              </a:ext>
            </a:extLst>
          </p:cNvPr>
          <p:cNvCxnSpPr>
            <a:cxnSpLocks/>
          </p:cNvCxnSpPr>
          <p:nvPr/>
        </p:nvCxnSpPr>
        <p:spPr>
          <a:xfrm>
            <a:off x="10162783" y="1491405"/>
            <a:ext cx="1020641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B12C9BC-E099-6241-334C-887E5AD1A3DF}"/>
              </a:ext>
            </a:extLst>
          </p:cNvPr>
          <p:cNvCxnSpPr>
            <a:cxnSpLocks/>
          </p:cNvCxnSpPr>
          <p:nvPr/>
        </p:nvCxnSpPr>
        <p:spPr>
          <a:xfrm>
            <a:off x="11037520" y="1348275"/>
            <a:ext cx="0" cy="3489831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BB6255B-6353-6C10-B2D2-B6AF6FB3B038}"/>
              </a:ext>
            </a:extLst>
          </p:cNvPr>
          <p:cNvCxnSpPr/>
          <p:nvPr/>
        </p:nvCxnSpPr>
        <p:spPr>
          <a:xfrm>
            <a:off x="6321256" y="5152664"/>
            <a:ext cx="2685327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A0F24825-3268-7D65-F346-45C81A84DFD5}"/>
              </a:ext>
            </a:extLst>
          </p:cNvPr>
          <p:cNvCxnSpPr>
            <a:cxnSpLocks/>
          </p:cNvCxnSpPr>
          <p:nvPr/>
        </p:nvCxnSpPr>
        <p:spPr>
          <a:xfrm>
            <a:off x="6450654" y="4348371"/>
            <a:ext cx="0" cy="97947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Espace réservé du numéro de diapositive 33">
            <a:extLst>
              <a:ext uri="{FF2B5EF4-FFF2-40B4-BE49-F238E27FC236}">
                <a16:creationId xmlns:a16="http://schemas.microsoft.com/office/drawing/2014/main" id="{8CF5C870-684B-61B7-A138-FBD51E56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D951-65B8-449E-A7DD-3B2EC6AC9C4E}" type="slidenum">
              <a:rPr lang="fr-FR" smtClean="0">
                <a:solidFill>
                  <a:schemeClr val="bg1"/>
                </a:solidFill>
              </a:rPr>
              <a:t>8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5538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512DDA-D44E-6696-E6C1-23296EE2C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5960" y="-279084"/>
            <a:ext cx="3322320" cy="888683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Soutenance </a:t>
            </a:r>
            <a:br>
              <a:rPr lang="fr-FR" sz="20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</a:br>
            <a:r>
              <a:rPr lang="fr-FR" sz="20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Projet Big Data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7E2670-3DB3-5179-2273-B043BB3B9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8680" y="6578918"/>
            <a:ext cx="5516880" cy="279082"/>
          </a:xfrm>
        </p:spPr>
        <p:txBody>
          <a:bodyPr>
            <a:no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Alban Rouillé - Jeanne Porcher - Lana Pourchasse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0133D1A-A278-6551-F7A5-0C0597497611}"/>
              </a:ext>
            </a:extLst>
          </p:cNvPr>
          <p:cNvCxnSpPr>
            <a:cxnSpLocks/>
          </p:cNvCxnSpPr>
          <p:nvPr/>
        </p:nvCxnSpPr>
        <p:spPr>
          <a:xfrm>
            <a:off x="1127760" y="644842"/>
            <a:ext cx="100787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9F99DBC-40B4-46A6-EB7C-1EA40F83E151}"/>
              </a:ext>
            </a:extLst>
          </p:cNvPr>
          <p:cNvCxnSpPr>
            <a:cxnSpLocks/>
          </p:cNvCxnSpPr>
          <p:nvPr/>
        </p:nvCxnSpPr>
        <p:spPr>
          <a:xfrm>
            <a:off x="1127760" y="1219456"/>
            <a:ext cx="100787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3ABC12D2-7C41-05B5-FAFE-164F9CAF6278}"/>
              </a:ext>
            </a:extLst>
          </p:cNvPr>
          <p:cNvSpPr txBox="1"/>
          <p:nvPr/>
        </p:nvSpPr>
        <p:spPr>
          <a:xfrm>
            <a:off x="17277471" y="609599"/>
            <a:ext cx="4808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320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defRPr>
            </a:lvl1pPr>
          </a:lstStyle>
          <a:p>
            <a:r>
              <a:rPr lang="fr-FR" dirty="0"/>
              <a:t>Nettoyage des données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771C9884-33A5-7D45-2E13-4FD9C11CE7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177" r="107418"/>
          <a:stretch/>
        </p:blipFill>
        <p:spPr bwMode="auto">
          <a:xfrm>
            <a:off x="5380012" y="2845560"/>
            <a:ext cx="2739702" cy="3126808"/>
          </a:xfrm>
          <a:prstGeom prst="rect">
            <a:avLst/>
          </a:prstGeom>
          <a:noFill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D7BA3A7-C1EE-484F-A247-9DAAC02197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16606" r="116606"/>
          <a:stretch/>
        </p:blipFill>
        <p:spPr>
          <a:xfrm>
            <a:off x="8298042" y="2845560"/>
            <a:ext cx="3639399" cy="312680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A93E743-80FD-957D-6B5A-9902FA03A9BB}"/>
              </a:ext>
            </a:extLst>
          </p:cNvPr>
          <p:cNvSpPr txBox="1"/>
          <p:nvPr/>
        </p:nvSpPr>
        <p:spPr>
          <a:xfrm>
            <a:off x="13487400" y="644842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320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defRPr>
            </a:lvl1pPr>
          </a:lstStyle>
          <a:p>
            <a:r>
              <a:rPr lang="fr-FR" dirty="0"/>
              <a:t>Graphiques de la répartition des arbres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5DE8F5E-9390-84B1-468E-53DC62E3847A}"/>
              </a:ext>
            </a:extLst>
          </p:cNvPr>
          <p:cNvSpPr txBox="1"/>
          <p:nvPr/>
        </p:nvSpPr>
        <p:spPr>
          <a:xfrm>
            <a:off x="13335000" y="639443"/>
            <a:ext cx="530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320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defRPr>
            </a:lvl1pPr>
          </a:lstStyle>
          <a:p>
            <a:r>
              <a:rPr lang="fr-FR" dirty="0"/>
              <a:t>Liens entre les variables </a:t>
            </a:r>
          </a:p>
        </p:txBody>
      </p:sp>
      <p:pic>
        <p:nvPicPr>
          <p:cNvPr id="8" name="Image 7" descr="Une image contenant texte, capture d’écran, diagramme, Caractère coloré&#10;&#10;Description générée automatiquement">
            <a:extLst>
              <a:ext uri="{FF2B5EF4-FFF2-40B4-BE49-F238E27FC236}">
                <a16:creationId xmlns:a16="http://schemas.microsoft.com/office/drawing/2014/main" id="{29E76FA9-593F-3909-1520-547242E1AD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13" t="-2476" r="-138113" b="2476"/>
          <a:stretch/>
        </p:blipFill>
        <p:spPr bwMode="auto">
          <a:xfrm>
            <a:off x="1085057" y="1585217"/>
            <a:ext cx="4294955" cy="351356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D59911E-67B8-DE22-5C35-D538C5C71C1B}"/>
              </a:ext>
            </a:extLst>
          </p:cNvPr>
          <p:cNvSpPr txBox="1"/>
          <p:nvPr/>
        </p:nvSpPr>
        <p:spPr>
          <a:xfrm>
            <a:off x="1180124" y="651558"/>
            <a:ext cx="4808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320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defRPr>
            </a:lvl1pPr>
          </a:lstStyle>
          <a:p>
            <a:r>
              <a:rPr lang="fr-FR" dirty="0"/>
              <a:t>Régression linéaire 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57156F5-0B65-ADC3-837F-8C389E0831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0" t="7795" r="7811"/>
          <a:stretch/>
        </p:blipFill>
        <p:spPr bwMode="auto">
          <a:xfrm>
            <a:off x="7415335" y="1585217"/>
            <a:ext cx="3632945" cy="29473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4F145DFC-7643-FEF0-17EB-ABB1235D95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" t="73852" r="43806" b="-1810"/>
          <a:stretch/>
        </p:blipFill>
        <p:spPr bwMode="auto">
          <a:xfrm>
            <a:off x="289331" y="5908229"/>
            <a:ext cx="4912353" cy="60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0F7A85DC-8B28-2057-F45B-675D41211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485" y="4730335"/>
            <a:ext cx="4313429" cy="154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CC9679E-CD32-C6B8-641D-2D41B38EC5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586" y="1655179"/>
            <a:ext cx="5933414" cy="4009313"/>
          </a:xfrm>
          <a:prstGeom prst="rect">
            <a:avLst/>
          </a:prstGeom>
        </p:spPr>
      </p:pic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5D39633E-0444-EEE7-83B8-FF132739BF23}"/>
              </a:ext>
            </a:extLst>
          </p:cNvPr>
          <p:cNvCxnSpPr/>
          <p:nvPr/>
        </p:nvCxnSpPr>
        <p:spPr>
          <a:xfrm>
            <a:off x="9144000" y="1435261"/>
            <a:ext cx="2685327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A2D8981-E6D9-0240-93C3-21F0AFF0767D}"/>
              </a:ext>
            </a:extLst>
          </p:cNvPr>
          <p:cNvCxnSpPr>
            <a:cxnSpLocks/>
          </p:cNvCxnSpPr>
          <p:nvPr/>
        </p:nvCxnSpPr>
        <p:spPr>
          <a:xfrm>
            <a:off x="11337486" y="1111836"/>
            <a:ext cx="0" cy="3618499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1B4CEDD0-0DC3-64D1-8D40-754A7940A231}"/>
              </a:ext>
            </a:extLst>
          </p:cNvPr>
          <p:cNvCxnSpPr/>
          <p:nvPr/>
        </p:nvCxnSpPr>
        <p:spPr>
          <a:xfrm>
            <a:off x="6167120" y="4631803"/>
            <a:ext cx="2685327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DC59C77-7C74-93D5-C1B8-F5D9EA230CCD}"/>
              </a:ext>
            </a:extLst>
          </p:cNvPr>
          <p:cNvCxnSpPr>
            <a:cxnSpLocks/>
          </p:cNvCxnSpPr>
          <p:nvPr/>
        </p:nvCxnSpPr>
        <p:spPr>
          <a:xfrm>
            <a:off x="6501197" y="1655179"/>
            <a:ext cx="0" cy="3618499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451604E9-9889-1D96-6307-83329E62CD60}"/>
              </a:ext>
            </a:extLst>
          </p:cNvPr>
          <p:cNvSpPr txBox="1"/>
          <p:nvPr/>
        </p:nvSpPr>
        <p:spPr>
          <a:xfrm>
            <a:off x="12770355" y="1325449"/>
            <a:ext cx="2008427" cy="971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>
                <a:solidFill>
                  <a:schemeClr val="bg1"/>
                </a:solidFill>
              </a:rPr>
              <a:t>Fonction en R :</a:t>
            </a:r>
          </a:p>
          <a:p>
            <a:pPr>
              <a:lnSpc>
                <a:spcPct val="150000"/>
              </a:lnSpc>
            </a:pPr>
            <a:r>
              <a:rPr lang="fr-FR" sz="2000" dirty="0">
                <a:solidFill>
                  <a:schemeClr val="bg1"/>
                </a:solidFill>
              </a:rPr>
              <a:t>lm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AAC845C-10C0-AF11-F913-63A84646A044}"/>
              </a:ext>
            </a:extLst>
          </p:cNvPr>
          <p:cNvSpPr txBox="1"/>
          <p:nvPr/>
        </p:nvSpPr>
        <p:spPr>
          <a:xfrm>
            <a:off x="15277570" y="1300211"/>
            <a:ext cx="20084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800" dirty="0">
                <a:solidFill>
                  <a:schemeClr val="bg1"/>
                </a:solidFill>
              </a:rPr>
              <a:t>Paramètres : </a:t>
            </a:r>
          </a:p>
          <a:p>
            <a:pPr>
              <a:lnSpc>
                <a:spcPct val="150000"/>
              </a:lnSpc>
            </a:pPr>
            <a:r>
              <a:rPr lang="fr-FR" sz="1800" dirty="0" err="1">
                <a:solidFill>
                  <a:schemeClr val="bg1"/>
                </a:solidFill>
              </a:rPr>
              <a:t>Haut_tronc</a:t>
            </a:r>
            <a:r>
              <a:rPr lang="fr-FR" sz="1800" dirty="0">
                <a:solidFill>
                  <a:schemeClr val="bg1"/>
                </a:solidFill>
              </a:rPr>
              <a:t> </a:t>
            </a:r>
          </a:p>
          <a:p>
            <a:r>
              <a:rPr lang="fr-FR" sz="1800" dirty="0">
                <a:solidFill>
                  <a:schemeClr val="bg1"/>
                </a:solidFill>
              </a:rPr>
              <a:t> OBJECTID </a:t>
            </a:r>
          </a:p>
          <a:p>
            <a:r>
              <a:rPr lang="fr-FR" sz="1800" dirty="0" err="1">
                <a:solidFill>
                  <a:schemeClr val="bg1"/>
                </a:solidFill>
              </a:rPr>
              <a:t>Haut_tot</a:t>
            </a:r>
            <a:r>
              <a:rPr lang="fr-FR" sz="1800" dirty="0">
                <a:solidFill>
                  <a:schemeClr val="bg1"/>
                </a:solidFill>
              </a:rPr>
              <a:t> </a:t>
            </a:r>
          </a:p>
          <a:p>
            <a:r>
              <a:rPr lang="fr-FR" sz="1800" dirty="0" err="1">
                <a:solidFill>
                  <a:schemeClr val="bg1"/>
                </a:solidFill>
              </a:rPr>
              <a:t>Tronc_diam</a:t>
            </a:r>
            <a:r>
              <a:rPr lang="fr-FR" sz="18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7" name="Image 26" descr="Une image contenant texte, capture d’écran, diagramme, Caractère coloré&#10;&#10;Description générée automatiquement">
            <a:extLst>
              <a:ext uri="{FF2B5EF4-FFF2-40B4-BE49-F238E27FC236}">
                <a16:creationId xmlns:a16="http://schemas.microsoft.com/office/drawing/2014/main" id="{35320FF8-C820-7D8A-3886-11DFB61814A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7209" t="734" r="277209" b="-734"/>
          <a:stretch/>
        </p:blipFill>
        <p:spPr bwMode="auto">
          <a:xfrm>
            <a:off x="7172617" y="1461039"/>
            <a:ext cx="4294955" cy="3513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14694E72-23AE-F5AC-C17D-06CEF41BE5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" t="118513" r="-740" b="-118513"/>
          <a:stretch/>
        </p:blipFill>
        <p:spPr bwMode="auto">
          <a:xfrm>
            <a:off x="1127759" y="1482689"/>
            <a:ext cx="5770880" cy="389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Espace réservé du numéro de diapositive 29">
            <a:extLst>
              <a:ext uri="{FF2B5EF4-FFF2-40B4-BE49-F238E27FC236}">
                <a16:creationId xmlns:a16="http://schemas.microsoft.com/office/drawing/2014/main" id="{6DA1302E-0298-4E4D-FB45-07FB4E993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D951-65B8-449E-A7DD-3B2EC6AC9C4E}" type="slidenum">
              <a:rPr lang="fr-FR" smtClean="0">
                <a:solidFill>
                  <a:schemeClr val="bg1"/>
                </a:solidFill>
              </a:rPr>
              <a:t>9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78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1118</Words>
  <Application>Microsoft Office PowerPoint</Application>
  <PresentationFormat>Grand écran</PresentationFormat>
  <Paragraphs>261</Paragraphs>
  <Slides>13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Adobe Myungjo Std M</vt:lpstr>
      <vt:lpstr>Aptos</vt:lpstr>
      <vt:lpstr>Aptos Display</vt:lpstr>
      <vt:lpstr>Arial</vt:lpstr>
      <vt:lpstr>Courier New</vt:lpstr>
      <vt:lpstr>Thème Office</vt:lpstr>
      <vt:lpstr>Soutenance  Projet Big Data</vt:lpstr>
      <vt:lpstr>Soutenance  Projet Big Data</vt:lpstr>
      <vt:lpstr>Soutenance  Projet Big Data</vt:lpstr>
      <vt:lpstr>Soutenance  Projet Big Data</vt:lpstr>
      <vt:lpstr>Soutenance  Projet Big Data</vt:lpstr>
      <vt:lpstr>Soutenance  Projet Big Data</vt:lpstr>
      <vt:lpstr>Soutenance  Projet Big Data</vt:lpstr>
      <vt:lpstr>Soutenance  Projet Big Data</vt:lpstr>
      <vt:lpstr>Soutenance  Projet Big Data</vt:lpstr>
      <vt:lpstr>Soutenance  Projet Big Data</vt:lpstr>
      <vt:lpstr>Soutenance  Projet Big Data</vt:lpstr>
      <vt:lpstr>Soutenance  Projet Big Data</vt:lpstr>
      <vt:lpstr>Soutenance  Projet Big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Lana POURCHASSE (A3_BREST)</dc:creator>
  <cp:lastModifiedBy>Lana POURCHASSE (CIR2)</cp:lastModifiedBy>
  <cp:revision>1</cp:revision>
  <dcterms:created xsi:type="dcterms:W3CDTF">2024-06-06T14:06:39Z</dcterms:created>
  <dcterms:modified xsi:type="dcterms:W3CDTF">2024-06-07T12:17:50Z</dcterms:modified>
</cp:coreProperties>
</file>