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8"/>
  </p:notesMasterIdLst>
  <p:handoutMasterIdLst>
    <p:handoutMasterId r:id="rId29"/>
  </p:handoutMasterIdLst>
  <p:sldIdLst>
    <p:sldId id="256" r:id="rId2"/>
    <p:sldId id="298" r:id="rId3"/>
    <p:sldId id="305" r:id="rId4"/>
    <p:sldId id="257" r:id="rId5"/>
    <p:sldId id="306" r:id="rId6"/>
    <p:sldId id="289" r:id="rId7"/>
    <p:sldId id="277" r:id="rId8"/>
    <p:sldId id="261" r:id="rId9"/>
    <p:sldId id="303" r:id="rId10"/>
    <p:sldId id="278" r:id="rId11"/>
    <p:sldId id="290" r:id="rId12"/>
    <p:sldId id="267" r:id="rId13"/>
    <p:sldId id="274" r:id="rId14"/>
    <p:sldId id="269" r:id="rId15"/>
    <p:sldId id="291" r:id="rId16"/>
    <p:sldId id="297" r:id="rId17"/>
    <p:sldId id="292" r:id="rId18"/>
    <p:sldId id="299" r:id="rId19"/>
    <p:sldId id="300" r:id="rId20"/>
    <p:sldId id="279" r:id="rId21"/>
    <p:sldId id="283" r:id="rId22"/>
    <p:sldId id="302" r:id="rId23"/>
    <p:sldId id="287" r:id="rId24"/>
    <p:sldId id="288" r:id="rId25"/>
    <p:sldId id="304" r:id="rId26"/>
    <p:sldId id="307" r:id="rId2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olo" id="{DA229840-C12D-4231-9872-163ABA3508C6}">
          <p14:sldIdLst>
            <p14:sldId id="256"/>
          </p14:sldIdLst>
        </p14:section>
        <p14:section name="Intro" id="{2CC3C1FD-9375-470A-BE25-6BD82478B745}">
          <p14:sldIdLst>
            <p14:sldId id="298"/>
            <p14:sldId id="305"/>
            <p14:sldId id="257"/>
            <p14:sldId id="306"/>
            <p14:sldId id="289"/>
            <p14:sldId id="277"/>
          </p14:sldIdLst>
        </p14:section>
        <p14:section name="RSB" id="{57A68F2E-8194-4D85-86C9-8298AFFE42C7}">
          <p14:sldIdLst>
            <p14:sldId id="261"/>
            <p14:sldId id="303"/>
            <p14:sldId id="278"/>
            <p14:sldId id="290"/>
            <p14:sldId id="267"/>
            <p14:sldId id="274"/>
          </p14:sldIdLst>
        </p14:section>
        <p14:section name="Results" id="{8214BA77-F30D-4156-AF8C-9D6D786E4AE1}">
          <p14:sldIdLst>
            <p14:sldId id="269"/>
            <p14:sldId id="291"/>
            <p14:sldId id="297"/>
            <p14:sldId id="292"/>
            <p14:sldId id="299"/>
            <p14:sldId id="300"/>
          </p14:sldIdLst>
        </p14:section>
        <p14:section name="Conclusions" id="{76E5E88A-4174-47FE-8F71-EFC165CCC033}">
          <p14:sldIdLst>
            <p14:sldId id="279"/>
            <p14:sldId id="283"/>
          </p14:sldIdLst>
        </p14:section>
        <p14:section name="Appendix" id="{5F61E762-644D-44AA-8F87-97E612DF43E6}">
          <p14:sldIdLst>
            <p14:sldId id="302"/>
            <p14:sldId id="287"/>
            <p14:sldId id="288"/>
            <p14:sldId id="304"/>
            <p14:sldId id="30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032" autoAdjust="0"/>
  </p:normalViewPr>
  <p:slideViewPr>
    <p:cSldViewPr>
      <p:cViewPr varScale="1">
        <p:scale>
          <a:sx n="85" d="100"/>
          <a:sy n="85" d="100"/>
        </p:scale>
        <p:origin x="-1080" y="-84"/>
      </p:cViewPr>
      <p:guideLst>
        <p:guide orient="horz" pos="2160"/>
        <p:guide pos="2880"/>
      </p:guideLst>
    </p:cSldViewPr>
  </p:slideViewPr>
  <p:outlineViewPr>
    <p:cViewPr>
      <p:scale>
        <a:sx n="33" d="100"/>
        <a:sy n="33" d="100"/>
      </p:scale>
      <p:origin x="0" y="26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it-IT" smtClean="0"/>
              <a:t>Hello</a:t>
            </a:r>
            <a:endParaRPr lang="it-I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14537E-5523-41D4-A7B5-81381839C9D0}" type="datetimeFigureOut">
              <a:rPr lang="it-IT" smtClean="0"/>
              <a:pPr/>
              <a:t>21/01/2014</a:t>
            </a:fld>
            <a:endParaRPr lang="it-I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329A8-D8C7-477B-9AAC-C9FEC0FF4E13}" type="slidenum">
              <a:rPr lang="it-IT" smtClean="0"/>
              <a:pPr/>
              <a:t>‹#›</a:t>
            </a:fld>
            <a:endParaRPr lang="it-IT"/>
          </a:p>
        </p:txBody>
      </p:sp>
    </p:spTree>
    <p:extLst>
      <p:ext uri="{BB962C8B-B14F-4D97-AF65-F5344CB8AC3E}">
        <p14:creationId xmlns:p14="http://schemas.microsoft.com/office/powerpoint/2010/main" val="275519499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it-IT" smtClean="0"/>
              <a:t>Hello</a:t>
            </a:r>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1218F-08AC-4307-AD34-835D98C490A8}" type="datetimeFigureOut">
              <a:rPr lang="it-IT" smtClean="0"/>
              <a:pPr/>
              <a:t>21/01/2014</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F7B66-774A-4DC0-9E03-2AF39DD4381B}" type="slidenum">
              <a:rPr lang="it-IT" smtClean="0"/>
              <a:pPr/>
              <a:t>‹#›</a:t>
            </a:fld>
            <a:endParaRPr lang="it-IT"/>
          </a:p>
        </p:txBody>
      </p:sp>
    </p:spTree>
    <p:extLst>
      <p:ext uri="{BB962C8B-B14F-4D97-AF65-F5344CB8AC3E}">
        <p14:creationId xmlns:p14="http://schemas.microsoft.com/office/powerpoint/2010/main" val="264754116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Buonasera sono andrea mazzei e in questa presentazione</a:t>
            </a:r>
            <a:r>
              <a:rPr lang="it-IT" baseline="0" dirty="0" smtClean="0"/>
              <a:t> esporrò un’estensione della soluzione ad uno step di rsb su BLSG a più livelli. Congiuntamente, esporrò un algo valido a due step di rsb che verifichi la validità della soluzione. I risultati ottenuti verranno confrontati con le simulazioni numeriche e i precedenti risultati nel caso RS e 1RSB. [0:30]</a:t>
            </a:r>
          </a:p>
        </p:txBody>
      </p:sp>
      <p:sp>
        <p:nvSpPr>
          <p:cNvPr id="5" name="Segnaposto numero diapositiva 4"/>
          <p:cNvSpPr>
            <a:spLocks noGrp="1"/>
          </p:cNvSpPr>
          <p:nvPr>
            <p:ph type="sldNum" sz="quarter" idx="11"/>
          </p:nvPr>
        </p:nvSpPr>
        <p:spPr/>
        <p:txBody>
          <a:bodyPr/>
          <a:lstStyle/>
          <a:p>
            <a:fld id="{AACF7B66-774A-4DC0-9E03-2AF39DD4381B}" type="slidenum">
              <a:rPr lang="it-IT" smtClean="0"/>
              <a:pPr/>
              <a:t>1</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50C95F97-2005-4814-9C8F-D376B5905E4E}" type="datetime1">
              <a:rPr lang="it-IT" smtClean="0"/>
              <a:pPr/>
              <a:t>21/01/2014</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Introduciamo</a:t>
            </a:r>
            <a:r>
              <a:rPr lang="it-IT" baseline="0" dirty="0" smtClean="0"/>
              <a:t> brevemente la struttura della RSB, riferendoci in particolare a questa slide: siccome abbiamo anticipato che il sistema può trovarsi in diverse configurazioni macroscopiche, replichiamo il sistema in tanti stati diversi, e studiamo come si distribuiscono gli stati quando andiamo ad applicare la procedura iterativa.</a:t>
            </a:r>
          </a:p>
          <a:p>
            <a:endParaRPr lang="it-IT" baseline="0" dirty="0" smtClean="0"/>
          </a:p>
          <a:p>
            <a:r>
              <a:rPr lang="it-IT" baseline="0" dirty="0" smtClean="0"/>
              <a:t>[6:12]</a:t>
            </a:r>
          </a:p>
        </p:txBody>
      </p:sp>
      <p:sp>
        <p:nvSpPr>
          <p:cNvPr id="4" name="Date Placeholder 3"/>
          <p:cNvSpPr>
            <a:spLocks noGrp="1"/>
          </p:cNvSpPr>
          <p:nvPr>
            <p:ph type="dt" idx="10"/>
          </p:nvPr>
        </p:nvSpPr>
        <p:spPr/>
        <p:txBody>
          <a:bodyPr/>
          <a:lstStyle/>
          <a:p>
            <a:fld id="{24578CAF-8B76-4A6B-A9C1-920338F0C2D0}"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10</a:t>
            </a:fld>
            <a:endParaRPr lang="it-IT"/>
          </a:p>
        </p:txBody>
      </p:sp>
    </p:spTree>
    <p:extLst>
      <p:ext uri="{BB962C8B-B14F-4D97-AF65-F5344CB8AC3E}">
        <p14:creationId xmlns:p14="http://schemas.microsoft.com/office/powerpoint/2010/main" val="219713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L’estensione a più step di RSB</a:t>
            </a:r>
            <a:r>
              <a:rPr lang="it-IT" baseline="0" dirty="0" smtClean="0"/>
              <a:t> comporta l’aggiunta di un ripeso secondo un opportuno valore di x. [9 05]</a:t>
            </a:r>
            <a:endParaRPr lang="it-IT" dirty="0"/>
          </a:p>
        </p:txBody>
      </p:sp>
      <p:sp>
        <p:nvSpPr>
          <p:cNvPr id="4" name="Date Placeholder 3"/>
          <p:cNvSpPr>
            <a:spLocks noGrp="1"/>
          </p:cNvSpPr>
          <p:nvPr>
            <p:ph type="dt" idx="10"/>
          </p:nvPr>
        </p:nvSpPr>
        <p:spPr/>
        <p:txBody>
          <a:bodyPr/>
          <a:lstStyle/>
          <a:p>
            <a:fld id="{9A0CC3CB-DDE1-4D53-80CD-09FB3AE7E00B}"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11</a:t>
            </a:fld>
            <a:endParaRPr lang="it-IT"/>
          </a:p>
        </p:txBody>
      </p:sp>
    </p:spTree>
    <p:extLst>
      <p:ext uri="{BB962C8B-B14F-4D97-AF65-F5344CB8AC3E}">
        <p14:creationId xmlns:p14="http://schemas.microsoft.com/office/powerpoint/2010/main" val="417172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 verificare che la procedura appena proposta fornisca</a:t>
            </a:r>
            <a:r>
              <a:rPr lang="it-IT" baseline="0" dirty="0" smtClean="0"/>
              <a:t> effettivamente il risultato corretto ho scritto un algoritmo valido fino a due step di rsb.</a:t>
            </a:r>
          </a:p>
          <a:p>
            <a:r>
              <a:rPr lang="it-IT" baseline="0" dirty="0" smtClean="0"/>
              <a:t>Le run del codice sono state eseguite con K 6 e T .8, in modo da poter essere confrontati con i risultati di precedenti simulaz [10 05]ioni.</a:t>
            </a:r>
            <a:endParaRPr lang="it-IT" dirty="0"/>
          </a:p>
        </p:txBody>
      </p:sp>
      <p:sp>
        <p:nvSpPr>
          <p:cNvPr id="4" name="Date Placeholder 3"/>
          <p:cNvSpPr>
            <a:spLocks noGrp="1"/>
          </p:cNvSpPr>
          <p:nvPr>
            <p:ph type="dt" idx="10"/>
          </p:nvPr>
        </p:nvSpPr>
        <p:spPr/>
        <p:txBody>
          <a:bodyPr/>
          <a:lstStyle/>
          <a:p>
            <a:fld id="{33AD1ECA-E36B-4BA1-8C82-2C55057509E1}"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12</a:t>
            </a:fld>
            <a:endParaRPr lang="it-IT"/>
          </a:p>
        </p:txBody>
      </p:sp>
    </p:spTree>
    <p:extLst>
      <p:ext uri="{BB962C8B-B14F-4D97-AF65-F5344CB8AC3E}">
        <p14:creationId xmlns:p14="http://schemas.microsoft.com/office/powerpoint/2010/main" val="279969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In</a:t>
            </a:r>
            <a:r>
              <a:rPr lang="it-IT" baseline="0" dirty="0" smtClean="0"/>
              <a:t> questa slide viene riportato a grandi linee il diagramma di flusso del codice. [11:11]</a:t>
            </a:r>
            <a:endParaRPr lang="it-IT" dirty="0"/>
          </a:p>
        </p:txBody>
      </p:sp>
      <p:sp>
        <p:nvSpPr>
          <p:cNvPr id="4" name="Date Placeholder 3"/>
          <p:cNvSpPr>
            <a:spLocks noGrp="1"/>
          </p:cNvSpPr>
          <p:nvPr>
            <p:ph type="dt" idx="10"/>
          </p:nvPr>
        </p:nvSpPr>
        <p:spPr/>
        <p:txBody>
          <a:bodyPr/>
          <a:lstStyle/>
          <a:p>
            <a:fld id="{271368E2-9C29-4D55-90D8-56AA2CD40CB0}"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13</a:t>
            </a:fld>
            <a:endParaRPr lang="it-IT"/>
          </a:p>
        </p:txBody>
      </p:sp>
    </p:spTree>
    <p:extLst>
      <p:ext uri="{BB962C8B-B14F-4D97-AF65-F5344CB8AC3E}">
        <p14:creationId xmlns:p14="http://schemas.microsoft.com/office/powerpoint/2010/main" val="358257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E’ noto</a:t>
            </a:r>
            <a:r>
              <a:rPr lang="it-IT" baseline="0" dirty="0" smtClean="0"/>
              <a:t> che la fisica è riprodotta per quei valori delle due x che massimizzano l’energia libera, ho eseguito diverse run del codice, cercando la regione che rende f massima usando una ricerca brute force. Le run restituiscono i seguenti valori di x [13:32]</a:t>
            </a:r>
            <a:endParaRPr lang="it-IT" dirty="0"/>
          </a:p>
        </p:txBody>
      </p:sp>
      <p:sp>
        <p:nvSpPr>
          <p:cNvPr id="5" name="Slide Number Placeholder 4"/>
          <p:cNvSpPr>
            <a:spLocks noGrp="1"/>
          </p:cNvSpPr>
          <p:nvPr>
            <p:ph type="sldNum" sz="quarter" idx="11"/>
          </p:nvPr>
        </p:nvSpPr>
        <p:spPr/>
        <p:txBody>
          <a:bodyPr/>
          <a:lstStyle/>
          <a:p>
            <a:fld id="{AACF7B66-774A-4DC0-9E03-2AF39DD4381B}" type="slidenum">
              <a:rPr lang="it-IT" smtClean="0"/>
              <a:pPr/>
              <a:t>14</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B24653E1-B14A-46A9-BEB7-7B1382D76E80}" type="datetime1">
              <a:rPr lang="it-IT" smtClean="0"/>
              <a:pPr/>
              <a:t>21/01/2014</a:t>
            </a:fld>
            <a:endParaRPr lang="it-IT"/>
          </a:p>
        </p:txBody>
      </p:sp>
    </p:spTree>
    <p:extLst>
      <p:ext uri="{BB962C8B-B14F-4D97-AF65-F5344CB8AC3E}">
        <p14:creationId xmlns:p14="http://schemas.microsoft.com/office/powerpoint/2010/main" val="276590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Le osservabili</a:t>
            </a:r>
            <a:r>
              <a:rPr lang="it-IT" baseline="0" dirty="0" smtClean="0"/>
              <a:t> su cui ci concentreremo sono gli overlap di sito.</a:t>
            </a:r>
          </a:p>
          <a:p>
            <a:r>
              <a:rPr lang="it-IT" baseline="0" dirty="0" smtClean="0"/>
              <a:t>Questi forniscono una misura quantitativa di quanto due repliche del sistema si «somigliano». Avendo girato il codice a due RSB, dobbiamo misurare tre diversi tipi di overlap.</a:t>
            </a:r>
          </a:p>
          <a:p>
            <a:r>
              <a:rPr lang="it-IT" baseline="0" dirty="0" smtClean="0"/>
              <a:t>Self overlap-&gt; ottenuto sommando tutti i campi locali con se stessi, [14:31]</a:t>
            </a:r>
            <a:endParaRPr lang="it-IT" dirty="0"/>
          </a:p>
        </p:txBody>
      </p:sp>
      <p:sp>
        <p:nvSpPr>
          <p:cNvPr id="4" name="Date Placeholder 3"/>
          <p:cNvSpPr>
            <a:spLocks noGrp="1"/>
          </p:cNvSpPr>
          <p:nvPr>
            <p:ph type="dt" idx="10"/>
          </p:nvPr>
        </p:nvSpPr>
        <p:spPr/>
        <p:txBody>
          <a:bodyPr/>
          <a:lstStyle/>
          <a:p>
            <a:fld id="{02D9C44B-1A63-4D01-AB41-7F1B17093443}"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15</a:t>
            </a:fld>
            <a:endParaRPr lang="it-IT"/>
          </a:p>
        </p:txBody>
      </p:sp>
    </p:spTree>
    <p:extLst>
      <p:ext uri="{BB962C8B-B14F-4D97-AF65-F5344CB8AC3E}">
        <p14:creationId xmlns:p14="http://schemas.microsoft.com/office/powerpoint/2010/main" val="2468900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Same</a:t>
            </a:r>
            <a:r>
              <a:rPr lang="it-IT" baseline="0" dirty="0" smtClean="0"/>
              <a:t> state overlap, ottenuto sommando ogni campo locale con quelli dello stesso substato. [15:32]</a:t>
            </a:r>
            <a:endParaRPr lang="it-IT" dirty="0"/>
          </a:p>
        </p:txBody>
      </p:sp>
      <p:sp>
        <p:nvSpPr>
          <p:cNvPr id="4" name="Date Placeholder 3"/>
          <p:cNvSpPr>
            <a:spLocks noGrp="1"/>
          </p:cNvSpPr>
          <p:nvPr>
            <p:ph type="dt" idx="10"/>
          </p:nvPr>
        </p:nvSpPr>
        <p:spPr/>
        <p:txBody>
          <a:bodyPr/>
          <a:lstStyle/>
          <a:p>
            <a:fld id="{D115C3FF-A842-4285-8CDE-19A77F996319}"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16</a:t>
            </a:fld>
            <a:endParaRPr lang="it-IT"/>
          </a:p>
        </p:txBody>
      </p:sp>
    </p:spTree>
    <p:extLst>
      <p:ext uri="{BB962C8B-B14F-4D97-AF65-F5344CB8AC3E}">
        <p14:creationId xmlns:p14="http://schemas.microsoft.com/office/powerpoint/2010/main" val="1128734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Interstate</a:t>
            </a:r>
            <a:r>
              <a:rPr lang="it-IT" baseline="0" dirty="0" smtClean="0"/>
              <a:t> overlap, cioè l’overlap tra due campi locali appartenti a due stati diversi.</a:t>
            </a:r>
            <a:endParaRPr lang="it-IT" dirty="0"/>
          </a:p>
        </p:txBody>
      </p:sp>
      <p:sp>
        <p:nvSpPr>
          <p:cNvPr id="4" name="Date Placeholder 3"/>
          <p:cNvSpPr>
            <a:spLocks noGrp="1"/>
          </p:cNvSpPr>
          <p:nvPr>
            <p:ph type="dt" idx="10"/>
          </p:nvPr>
        </p:nvSpPr>
        <p:spPr/>
        <p:txBody>
          <a:bodyPr/>
          <a:lstStyle/>
          <a:p>
            <a:fld id="{CCEACD86-5482-4FE3-8773-06809B3FB318}"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17</a:t>
            </a:fld>
            <a:endParaRPr lang="it-IT"/>
          </a:p>
        </p:txBody>
      </p:sp>
    </p:spTree>
    <p:extLst>
      <p:ext uri="{BB962C8B-B14F-4D97-AF65-F5344CB8AC3E}">
        <p14:creationId xmlns:p14="http://schemas.microsoft.com/office/powerpoint/2010/main" val="60645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Dai</a:t>
            </a:r>
            <a:r>
              <a:rPr lang="it-IT" baseline="0" dirty="0" smtClean="0"/>
              <a:t> valori ottenuti possiamo determinare la forma della funzione di overlap per il BLSG. </a:t>
            </a:r>
            <a:endParaRPr lang="it-IT" dirty="0"/>
          </a:p>
        </p:txBody>
      </p:sp>
      <p:sp>
        <p:nvSpPr>
          <p:cNvPr id="4" name="Date Placeholder 3"/>
          <p:cNvSpPr>
            <a:spLocks noGrp="1"/>
          </p:cNvSpPr>
          <p:nvPr>
            <p:ph type="dt" idx="10"/>
          </p:nvPr>
        </p:nvSpPr>
        <p:spPr/>
        <p:txBody>
          <a:bodyPr/>
          <a:lstStyle/>
          <a:p>
            <a:fld id="{E495F9FA-F273-49CE-B7B8-E914E6C26C58}"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18</a:t>
            </a:fld>
            <a:endParaRPr lang="it-IT"/>
          </a:p>
        </p:txBody>
      </p:sp>
    </p:spTree>
    <p:extLst>
      <p:ext uri="{BB962C8B-B14F-4D97-AF65-F5344CB8AC3E}">
        <p14:creationId xmlns:p14="http://schemas.microsoft.com/office/powerpoint/2010/main" val="922560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dirty="0" err="1" smtClean="0"/>
              <a:t>Possiamo</a:t>
            </a:r>
            <a:r>
              <a:rPr lang="en-US" dirty="0" smtClean="0"/>
              <a:t> </a:t>
            </a:r>
            <a:r>
              <a:rPr lang="en-US" dirty="0" err="1" smtClean="0"/>
              <a:t>confrontare</a:t>
            </a:r>
            <a:r>
              <a:rPr lang="en-US" dirty="0" smtClean="0"/>
              <a:t> </a:t>
            </a:r>
            <a:r>
              <a:rPr lang="en-US" dirty="0" err="1" smtClean="0"/>
              <a:t>tutti</a:t>
            </a:r>
            <a:r>
              <a:rPr lang="en-US" dirty="0" smtClean="0"/>
              <a:t> </a:t>
            </a:r>
            <a:r>
              <a:rPr lang="en-US" dirty="0" err="1" smtClean="0"/>
              <a:t>i</a:t>
            </a:r>
            <a:r>
              <a:rPr lang="en-US" baseline="0" dirty="0" smtClean="0"/>
              <a:t> </a:t>
            </a:r>
            <a:r>
              <a:rPr lang="en-US" baseline="0" dirty="0" err="1" smtClean="0"/>
              <a:t>valori</a:t>
            </a:r>
            <a:r>
              <a:rPr lang="en-US" baseline="0" dirty="0" smtClean="0"/>
              <a:t> </a:t>
            </a:r>
            <a:r>
              <a:rPr lang="en-US" baseline="0" dirty="0" err="1" smtClean="0"/>
              <a:t>ottenuti</a:t>
            </a:r>
            <a:r>
              <a:rPr lang="en-US" baseline="0" dirty="0" smtClean="0"/>
              <a:t> </a:t>
            </a:r>
            <a:r>
              <a:rPr lang="en-US" baseline="0" dirty="0" err="1" smtClean="0"/>
              <a:t>nel</a:t>
            </a:r>
            <a:r>
              <a:rPr lang="en-US" baseline="0" dirty="0" smtClean="0"/>
              <a:t> </a:t>
            </a:r>
            <a:r>
              <a:rPr lang="en-US" baseline="0" dirty="0" err="1" smtClean="0"/>
              <a:t>presente</a:t>
            </a:r>
            <a:r>
              <a:rPr lang="en-US" baseline="0" dirty="0" smtClean="0"/>
              <a:t> e </a:t>
            </a:r>
            <a:r>
              <a:rPr lang="en-US" baseline="0" dirty="0" err="1" smtClean="0"/>
              <a:t>nei</a:t>
            </a:r>
            <a:r>
              <a:rPr lang="en-US" baseline="0" dirty="0" smtClean="0"/>
              <a:t> </a:t>
            </a:r>
            <a:r>
              <a:rPr lang="en-US" baseline="0" dirty="0" err="1" smtClean="0"/>
              <a:t>precedenti</a:t>
            </a:r>
            <a:r>
              <a:rPr lang="en-US" baseline="0" dirty="0" smtClean="0"/>
              <a:t> </a:t>
            </a:r>
            <a:r>
              <a:rPr lang="en-US" baseline="0" dirty="0" err="1" smtClean="0"/>
              <a:t>studi</a:t>
            </a:r>
            <a:r>
              <a:rPr lang="en-US" baseline="0" dirty="0" smtClean="0"/>
              <a:t> </a:t>
            </a:r>
            <a:r>
              <a:rPr lang="en-US" baseline="0" dirty="0" err="1" smtClean="0"/>
              <a:t>sul</a:t>
            </a:r>
            <a:r>
              <a:rPr lang="en-US" baseline="0" dirty="0" smtClean="0"/>
              <a:t> BLSG, </a:t>
            </a:r>
            <a:r>
              <a:rPr lang="en-US" baseline="0" dirty="0" err="1" smtClean="0"/>
              <a:t>notiamo</a:t>
            </a:r>
            <a:r>
              <a:rPr lang="en-US" baseline="0" dirty="0" smtClean="0"/>
              <a:t> come la </a:t>
            </a:r>
            <a:r>
              <a:rPr lang="en-US" baseline="0" dirty="0" err="1" smtClean="0"/>
              <a:t>soluzione</a:t>
            </a:r>
            <a:r>
              <a:rPr lang="en-US" baseline="0" dirty="0" smtClean="0"/>
              <a:t> a 2 step </a:t>
            </a:r>
            <a:r>
              <a:rPr lang="en-US" baseline="0" dirty="0" err="1" smtClean="0"/>
              <a:t>sia</a:t>
            </a:r>
            <a:r>
              <a:rPr lang="en-US" baseline="0" dirty="0" smtClean="0"/>
              <a:t> </a:t>
            </a:r>
            <a:r>
              <a:rPr lang="en-US" baseline="0" dirty="0" err="1" smtClean="0"/>
              <a:t>un’ulteriore</a:t>
            </a:r>
            <a:r>
              <a:rPr lang="en-US" baseline="0" dirty="0" smtClean="0"/>
              <a:t> </a:t>
            </a:r>
            <a:r>
              <a:rPr lang="en-US" baseline="0" dirty="0" err="1" smtClean="0"/>
              <a:t>avvicinamento</a:t>
            </a:r>
            <a:r>
              <a:rPr lang="en-US" baseline="0" dirty="0" smtClean="0"/>
              <a:t> al </a:t>
            </a:r>
            <a:r>
              <a:rPr lang="en-US" baseline="0" dirty="0" err="1" smtClean="0"/>
              <a:t>valore</a:t>
            </a:r>
            <a:r>
              <a:rPr lang="en-US" baseline="0" dirty="0" smtClean="0"/>
              <a:t> </a:t>
            </a:r>
            <a:r>
              <a:rPr lang="en-US" baseline="0" dirty="0" err="1" smtClean="0"/>
              <a:t>ottenuto</a:t>
            </a:r>
            <a:r>
              <a:rPr lang="en-US" baseline="0" dirty="0" smtClean="0"/>
              <a:t> </a:t>
            </a:r>
            <a:r>
              <a:rPr lang="en-US" baseline="0" dirty="0" err="1" smtClean="0"/>
              <a:t>dalle</a:t>
            </a:r>
            <a:r>
              <a:rPr lang="en-US" baseline="0" dirty="0" smtClean="0"/>
              <a:t> </a:t>
            </a:r>
            <a:r>
              <a:rPr lang="en-US" baseline="0" dirty="0" err="1" smtClean="0"/>
              <a:t>simulazioni</a:t>
            </a:r>
            <a:r>
              <a:rPr lang="en-US" baseline="0" dirty="0" smtClean="0"/>
              <a:t>.</a:t>
            </a:r>
          </a:p>
          <a:p>
            <a:endParaRPr lang="en-US" baseline="0" dirty="0" smtClean="0"/>
          </a:p>
          <a:p>
            <a:r>
              <a:rPr lang="en-US" baseline="0" dirty="0" smtClean="0"/>
              <a:t>Per </a:t>
            </a:r>
            <a:r>
              <a:rPr lang="en-US" baseline="0" dirty="0" err="1" smtClean="0"/>
              <a:t>quantificare</a:t>
            </a:r>
            <a:r>
              <a:rPr lang="en-US" baseline="0" dirty="0" smtClean="0"/>
              <a:t> </a:t>
            </a:r>
            <a:r>
              <a:rPr lang="en-US" baseline="0" dirty="0" err="1" smtClean="0"/>
              <a:t>meglio</a:t>
            </a:r>
            <a:r>
              <a:rPr lang="en-US" baseline="0" dirty="0" smtClean="0"/>
              <a:t> la </a:t>
            </a:r>
            <a:r>
              <a:rPr lang="en-US" baseline="0" dirty="0" err="1" smtClean="0"/>
              <a:t>distanza</a:t>
            </a:r>
            <a:r>
              <a:rPr lang="en-US" baseline="0" dirty="0" smtClean="0"/>
              <a:t> </a:t>
            </a:r>
            <a:r>
              <a:rPr lang="en-US" baseline="0" dirty="0" err="1" smtClean="0"/>
              <a:t>tra</a:t>
            </a:r>
            <a:r>
              <a:rPr lang="en-US" baseline="0" dirty="0" smtClean="0"/>
              <a:t> la </a:t>
            </a:r>
            <a:r>
              <a:rPr lang="en-US" baseline="0" dirty="0" err="1" smtClean="0"/>
              <a:t>soluzione</a:t>
            </a:r>
            <a:r>
              <a:rPr lang="en-US" baseline="0" dirty="0" smtClean="0"/>
              <a:t> 2rsb e la </a:t>
            </a:r>
            <a:r>
              <a:rPr lang="en-US" baseline="0" dirty="0" err="1" smtClean="0"/>
              <a:t>soluzione</a:t>
            </a:r>
            <a:r>
              <a:rPr lang="en-US" baseline="0" dirty="0" smtClean="0"/>
              <a:t> </a:t>
            </a:r>
            <a:r>
              <a:rPr lang="en-US" baseline="0" dirty="0" err="1" smtClean="0"/>
              <a:t>esatta</a:t>
            </a:r>
            <a:r>
              <a:rPr lang="en-US" baseline="0" dirty="0" smtClean="0"/>
              <a:t> </a:t>
            </a:r>
            <a:r>
              <a:rPr lang="en-US" baseline="0" dirty="0" err="1" smtClean="0"/>
              <a:t>possiamo</a:t>
            </a:r>
            <a:r>
              <a:rPr lang="en-US" baseline="0" dirty="0" smtClean="0"/>
              <a:t> </a:t>
            </a:r>
            <a:r>
              <a:rPr lang="en-US" baseline="0" dirty="0" err="1" smtClean="0"/>
              <a:t>introdurre</a:t>
            </a:r>
            <a:r>
              <a:rPr lang="en-US" baseline="0" dirty="0" smtClean="0"/>
              <a:t> un </a:t>
            </a:r>
            <a:r>
              <a:rPr lang="en-US" baseline="0" dirty="0" err="1" smtClean="0"/>
              <a:t>parametro</a:t>
            </a:r>
            <a:r>
              <a:rPr lang="en-US" baseline="0" dirty="0" smtClean="0"/>
              <a:t> </a:t>
            </a:r>
            <a:r>
              <a:rPr lang="en-US" baseline="0" dirty="0" err="1" smtClean="0"/>
              <a:t>sensibile</a:t>
            </a:r>
            <a:r>
              <a:rPr lang="en-US" baseline="0" dirty="0" smtClean="0"/>
              <a:t> </a:t>
            </a:r>
            <a:r>
              <a:rPr lang="en-US" baseline="0" dirty="0" err="1" smtClean="0"/>
              <a:t>alla</a:t>
            </a:r>
            <a:r>
              <a:rPr lang="en-US" baseline="0" dirty="0" smtClean="0"/>
              <a:t> </a:t>
            </a:r>
            <a:r>
              <a:rPr lang="en-US" baseline="0" dirty="0" err="1" smtClean="0"/>
              <a:t>rottura</a:t>
            </a:r>
            <a:r>
              <a:rPr lang="en-US" baseline="0" dirty="0" smtClean="0"/>
              <a:t> di </a:t>
            </a:r>
            <a:r>
              <a:rPr lang="en-US" baseline="0" dirty="0" err="1" smtClean="0"/>
              <a:t>simmetria</a:t>
            </a:r>
            <a:r>
              <a:rPr lang="en-US" baseline="0" dirty="0" smtClean="0"/>
              <a:t> di </a:t>
            </a:r>
            <a:r>
              <a:rPr lang="en-US" baseline="0" dirty="0" err="1" smtClean="0"/>
              <a:t>repliche</a:t>
            </a:r>
            <a:r>
              <a:rPr lang="en-US" baseline="0" dirty="0" smtClean="0"/>
              <a:t>, R. </a:t>
            </a:r>
          </a:p>
          <a:p>
            <a:r>
              <a:rPr lang="en-US" baseline="0" dirty="0" smtClean="0"/>
              <a:t>Le </a:t>
            </a:r>
            <a:r>
              <a:rPr lang="en-US" baseline="0" dirty="0" err="1" smtClean="0"/>
              <a:t>misure</a:t>
            </a:r>
            <a:r>
              <a:rPr lang="en-US" baseline="0" dirty="0" smtClean="0"/>
              <a:t> </a:t>
            </a:r>
            <a:r>
              <a:rPr lang="en-US" baseline="0" dirty="0" err="1" smtClean="0"/>
              <a:t>sulle</a:t>
            </a:r>
            <a:r>
              <a:rPr lang="en-US" baseline="0" dirty="0" smtClean="0"/>
              <a:t> </a:t>
            </a:r>
            <a:r>
              <a:rPr lang="en-US" baseline="0" dirty="0" err="1" smtClean="0"/>
              <a:t>simulazioni</a:t>
            </a:r>
            <a:r>
              <a:rPr lang="en-US" baseline="0" dirty="0" smtClean="0"/>
              <a:t> </a:t>
            </a:r>
            <a:r>
              <a:rPr lang="en-US" baseline="0" dirty="0" err="1" smtClean="0"/>
              <a:t>forniscono</a:t>
            </a:r>
            <a:r>
              <a:rPr lang="en-US" baseline="0" dirty="0" smtClean="0"/>
              <a:t> un </a:t>
            </a:r>
            <a:r>
              <a:rPr lang="en-US" baseline="0" dirty="0" err="1" smtClean="0"/>
              <a:t>valore</a:t>
            </a:r>
            <a:r>
              <a:rPr lang="en-US" baseline="0" dirty="0" smtClean="0"/>
              <a:t> per R di .057, </a:t>
            </a:r>
            <a:r>
              <a:rPr lang="en-US" baseline="0" dirty="0" err="1" smtClean="0"/>
              <a:t>mentre</a:t>
            </a:r>
            <a:r>
              <a:rPr lang="en-US" baseline="0" dirty="0" smtClean="0"/>
              <a:t> </a:t>
            </a:r>
            <a:r>
              <a:rPr lang="en-US" baseline="0" dirty="0" err="1" smtClean="0"/>
              <a:t>l’algoritmo</a:t>
            </a:r>
            <a:r>
              <a:rPr lang="en-US" baseline="0" dirty="0" smtClean="0"/>
              <a:t> 2RSB </a:t>
            </a:r>
            <a:r>
              <a:rPr lang="en-US" baseline="0" dirty="0" err="1" smtClean="0"/>
              <a:t>fornisce</a:t>
            </a:r>
            <a:r>
              <a:rPr lang="en-US" baseline="0" dirty="0" smtClean="0"/>
              <a:t> un </a:t>
            </a:r>
            <a:r>
              <a:rPr lang="en-US" baseline="0" dirty="0" err="1" smtClean="0"/>
              <a:t>valore</a:t>
            </a:r>
            <a:r>
              <a:rPr lang="en-US" baseline="0" dirty="0" smtClean="0"/>
              <a:t> di .06, </a:t>
            </a:r>
            <a:r>
              <a:rPr lang="en-US" baseline="0" dirty="0" err="1" smtClean="0"/>
              <a:t>quindi</a:t>
            </a:r>
            <a:r>
              <a:rPr lang="en-US" baseline="0" dirty="0" smtClean="0"/>
              <a:t> in </a:t>
            </a:r>
            <a:r>
              <a:rPr lang="en-US" baseline="0" dirty="0" err="1" smtClean="0"/>
              <a:t>buon</a:t>
            </a:r>
            <a:r>
              <a:rPr lang="en-US" baseline="0" dirty="0" smtClean="0"/>
              <a:t> </a:t>
            </a:r>
            <a:r>
              <a:rPr lang="en-US" baseline="0" dirty="0" err="1" smtClean="0"/>
              <a:t>accordo</a:t>
            </a:r>
            <a:r>
              <a:rPr lang="en-US" baseline="0" dirty="0" smtClean="0"/>
              <a:t> con </a:t>
            </a:r>
            <a:r>
              <a:rPr lang="en-US" baseline="0" dirty="0" err="1" smtClean="0"/>
              <a:t>quanto</a:t>
            </a:r>
            <a:r>
              <a:rPr lang="en-US" baseline="0" dirty="0" smtClean="0"/>
              <a:t> </a:t>
            </a:r>
            <a:r>
              <a:rPr lang="en-US" baseline="0" dirty="0" err="1" smtClean="0"/>
              <a:t>osservato</a:t>
            </a:r>
            <a:r>
              <a:rPr lang="en-US" baseline="0" dirty="0" smtClean="0"/>
              <a:t> </a:t>
            </a:r>
            <a:r>
              <a:rPr lang="en-US" baseline="0" dirty="0" err="1" smtClean="0"/>
              <a:t>nelle</a:t>
            </a:r>
            <a:r>
              <a:rPr lang="en-US" baseline="0" dirty="0" smtClean="0"/>
              <a:t> </a:t>
            </a:r>
            <a:r>
              <a:rPr lang="en-US" baseline="0" dirty="0" err="1" smtClean="0"/>
              <a:t>simulazioni</a:t>
            </a:r>
            <a:endParaRPr lang="en-US" dirty="0"/>
          </a:p>
        </p:txBody>
      </p:sp>
      <p:sp>
        <p:nvSpPr>
          <p:cNvPr id="5" name="Segnaposto numero diapositiva 4"/>
          <p:cNvSpPr>
            <a:spLocks noGrp="1"/>
          </p:cNvSpPr>
          <p:nvPr>
            <p:ph type="sldNum" sz="quarter" idx="11"/>
          </p:nvPr>
        </p:nvSpPr>
        <p:spPr/>
        <p:txBody>
          <a:bodyPr/>
          <a:lstStyle/>
          <a:p>
            <a:fld id="{AACF7B66-774A-4DC0-9E03-2AF39DD4381B}" type="slidenum">
              <a:rPr lang="it-IT" smtClean="0"/>
              <a:pPr/>
              <a:t>19</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4C33EED3-2E84-40FB-9F31-0BAD5F8E24BC}" type="datetime1">
              <a:rPr lang="it-IT" smtClean="0"/>
              <a:pPr/>
              <a:t>21/01/2014</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Dato che nel</a:t>
            </a:r>
            <a:r>
              <a:rPr lang="it-IT" baseline="0" dirty="0" smtClean="0"/>
              <a:t> corso della presentazione utilizzerò spesso il concetto di RSB, prima di iniziare desidero introdurlo brevemente insieme il motivo per cui è tanto importante nello studio dei vetri di spin.</a:t>
            </a:r>
          </a:p>
          <a:p>
            <a:endParaRPr lang="it-IT" baseline="0" dirty="0" smtClean="0"/>
          </a:p>
          <a:p>
            <a:r>
              <a:rPr lang="it-IT" baseline="0" dirty="0" smtClean="0"/>
              <a:t>In poche parole, un vetro di spin è un sistema in cui le interazioni tra gli elementi sono in competizione tra loro a causa di un disordine, non è possibile trovare una configurazione in grado di soddisfare ogni legame del sistema. Inoltre, un leggero cambiamento nella configurazione delle interazioni porta ad una realizzazione macroscopica diversa da quella di partenza,differentemente da quanto succede nella meccanica statistica convenzionale, dove ogni contributo microscopico contribuisce ad un’unica (o ad un numero finito di) realizzazioni del sistema. Il termine RSB fa riferimento proprio a questo comportamento. Quando le realizzazioni macroscopiche del sistema sono equivalenti, parliamo di simmetria di repliche, quando invece il sistema si esibisce un comportamento complesso, di diche che la simmetria di repliche è rotta. [2:10]</a:t>
            </a:r>
            <a:endParaRPr lang="it-IT" dirty="0"/>
          </a:p>
        </p:txBody>
      </p:sp>
      <p:sp>
        <p:nvSpPr>
          <p:cNvPr id="5" name="Slide Number Placeholder 4"/>
          <p:cNvSpPr>
            <a:spLocks noGrp="1"/>
          </p:cNvSpPr>
          <p:nvPr>
            <p:ph type="sldNum" sz="quarter" idx="11"/>
          </p:nvPr>
        </p:nvSpPr>
        <p:spPr/>
        <p:txBody>
          <a:bodyPr/>
          <a:lstStyle/>
          <a:p>
            <a:fld id="{AACF7B66-774A-4DC0-9E03-2AF39DD4381B}" type="slidenum">
              <a:rPr lang="it-IT" smtClean="0"/>
              <a:pPr/>
              <a:t>2</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7B4AE9BE-A26B-46F3-977A-32537A6B90E5}" type="datetime1">
              <a:rPr lang="it-IT" smtClean="0"/>
              <a:pPr/>
              <a:t>21/01/2014</a:t>
            </a:fld>
            <a:endParaRPr lang="it-IT"/>
          </a:p>
        </p:txBody>
      </p:sp>
    </p:spTree>
    <p:extLst>
      <p:ext uri="{BB962C8B-B14F-4D97-AF65-F5344CB8AC3E}">
        <p14:creationId xmlns:p14="http://schemas.microsoft.com/office/powerpoint/2010/main" val="4039957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 concludere,</a:t>
            </a:r>
            <a:r>
              <a:rPr lang="it-IT" baseline="0" dirty="0" smtClean="0"/>
              <a:t> riassumiamo i risultati del lavoro esposti in </a:t>
            </a:r>
            <a:r>
              <a:rPr lang="it-IT" baseline="0" smtClean="0"/>
              <a:t>questa presentazione [17 39]</a:t>
            </a:r>
            <a:endParaRPr lang="it-IT" dirty="0"/>
          </a:p>
        </p:txBody>
      </p:sp>
      <p:sp>
        <p:nvSpPr>
          <p:cNvPr id="4" name="Date Placeholder 3"/>
          <p:cNvSpPr>
            <a:spLocks noGrp="1"/>
          </p:cNvSpPr>
          <p:nvPr>
            <p:ph type="dt" idx="10"/>
          </p:nvPr>
        </p:nvSpPr>
        <p:spPr/>
        <p:txBody>
          <a:bodyPr/>
          <a:lstStyle/>
          <a:p>
            <a:fld id="{7081A600-6892-4794-A00D-70880EFE4FE9}"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20</a:t>
            </a:fld>
            <a:endParaRPr lang="it-IT"/>
          </a:p>
        </p:txBody>
      </p:sp>
    </p:spTree>
    <p:extLst>
      <p:ext uri="{BB962C8B-B14F-4D97-AF65-F5344CB8AC3E}">
        <p14:creationId xmlns:p14="http://schemas.microsoft.com/office/powerpoint/2010/main" val="12212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a:t>
            </a:r>
            <a:endParaRPr lang="it-IT" dirty="0"/>
          </a:p>
        </p:txBody>
      </p:sp>
      <p:sp>
        <p:nvSpPr>
          <p:cNvPr id="4" name="Date Placeholder 3"/>
          <p:cNvSpPr>
            <a:spLocks noGrp="1"/>
          </p:cNvSpPr>
          <p:nvPr>
            <p:ph type="dt" idx="10"/>
          </p:nvPr>
        </p:nvSpPr>
        <p:spPr/>
        <p:txBody>
          <a:bodyPr/>
          <a:lstStyle/>
          <a:p>
            <a:fld id="{817F8E38-8894-4D33-B5F8-D974C41ADBE5}"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21</a:t>
            </a:fld>
            <a:endParaRPr lang="it-IT"/>
          </a:p>
        </p:txBody>
      </p:sp>
    </p:spTree>
    <p:extLst>
      <p:ext uri="{BB962C8B-B14F-4D97-AF65-F5344CB8AC3E}">
        <p14:creationId xmlns:p14="http://schemas.microsoft.com/office/powerpoint/2010/main" val="414460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Date Placeholder 3"/>
          <p:cNvSpPr>
            <a:spLocks noGrp="1"/>
          </p:cNvSpPr>
          <p:nvPr>
            <p:ph type="dt" idx="10"/>
          </p:nvPr>
        </p:nvSpPr>
        <p:spPr/>
        <p:txBody>
          <a:bodyPr/>
          <a:lstStyle/>
          <a:p>
            <a:fld id="{193203E0-0E72-4206-ACA7-799E2AC9A46F}"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22</a:t>
            </a:fld>
            <a:endParaRPr lang="it-IT"/>
          </a:p>
        </p:txBody>
      </p:sp>
    </p:spTree>
    <p:extLst>
      <p:ext uri="{BB962C8B-B14F-4D97-AF65-F5344CB8AC3E}">
        <p14:creationId xmlns:p14="http://schemas.microsoft.com/office/powerpoint/2010/main" val="360977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Date Placeholder 3"/>
          <p:cNvSpPr>
            <a:spLocks noGrp="1"/>
          </p:cNvSpPr>
          <p:nvPr>
            <p:ph type="dt" idx="10"/>
          </p:nvPr>
        </p:nvSpPr>
        <p:spPr/>
        <p:txBody>
          <a:bodyPr/>
          <a:lstStyle/>
          <a:p>
            <a:fld id="{0BB139D5-53F5-4DA7-9A5D-927B0C7B16E3}"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24</a:t>
            </a:fld>
            <a:endParaRPr lang="it-IT"/>
          </a:p>
        </p:txBody>
      </p:sp>
    </p:spTree>
    <p:extLst>
      <p:ext uri="{BB962C8B-B14F-4D97-AF65-F5344CB8AC3E}">
        <p14:creationId xmlns:p14="http://schemas.microsoft.com/office/powerpoint/2010/main" val="4035957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Date Placeholder 3"/>
          <p:cNvSpPr>
            <a:spLocks noGrp="1"/>
          </p:cNvSpPr>
          <p:nvPr>
            <p:ph type="dt" idx="10"/>
          </p:nvPr>
        </p:nvSpPr>
        <p:spPr/>
        <p:txBody>
          <a:bodyPr/>
          <a:lstStyle/>
          <a:p>
            <a:fld id="{0BB139D5-53F5-4DA7-9A5D-927B0C7B16E3}"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25</a:t>
            </a:fld>
            <a:endParaRPr lang="it-IT"/>
          </a:p>
        </p:txBody>
      </p:sp>
    </p:spTree>
    <p:extLst>
      <p:ext uri="{BB962C8B-B14F-4D97-AF65-F5344CB8AC3E}">
        <p14:creationId xmlns:p14="http://schemas.microsoft.com/office/powerpoint/2010/main" val="4035957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Date Placeholder 3"/>
          <p:cNvSpPr>
            <a:spLocks noGrp="1"/>
          </p:cNvSpPr>
          <p:nvPr>
            <p:ph type="dt" idx="10"/>
          </p:nvPr>
        </p:nvSpPr>
        <p:spPr/>
        <p:txBody>
          <a:bodyPr/>
          <a:lstStyle/>
          <a:p>
            <a:fld id="{0BB139D5-53F5-4DA7-9A5D-927B0C7B16E3}"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26</a:t>
            </a:fld>
            <a:endParaRPr lang="it-IT"/>
          </a:p>
        </p:txBody>
      </p:sp>
    </p:spTree>
    <p:extLst>
      <p:ext uri="{BB962C8B-B14F-4D97-AF65-F5344CB8AC3E}">
        <p14:creationId xmlns:p14="http://schemas.microsoft.com/office/powerpoint/2010/main" val="403595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 prime</a:t>
            </a:r>
            <a:r>
              <a:rPr lang="it-IT" baseline="0" dirty="0" smtClean="0"/>
              <a:t> osservazioni sperimentali di questo comportamento si ebbero nello studio di alcune particolari leghe metalliche: Si notò che la misura della suscettività magnetica su questi sistemi dipendeva dal modo in cui il sistema veniva raffreddato. Nel grafico possiamo osservare rispettivamente le due suscettività megnetiche, FC e ZFC, rilassare a due valori diversi. La prima soluzione analitica di un modello di vetro di spin, il modello SK, prevedeva l’andamento diverso di questi due valori.</a:t>
            </a:r>
            <a:endParaRPr lang="it-IT" dirty="0"/>
          </a:p>
        </p:txBody>
      </p:sp>
      <p:sp>
        <p:nvSpPr>
          <p:cNvPr id="5" name="Slide Number Placeholder 4"/>
          <p:cNvSpPr>
            <a:spLocks noGrp="1"/>
          </p:cNvSpPr>
          <p:nvPr>
            <p:ph type="sldNum" sz="quarter" idx="11"/>
          </p:nvPr>
        </p:nvSpPr>
        <p:spPr/>
        <p:txBody>
          <a:bodyPr/>
          <a:lstStyle/>
          <a:p>
            <a:fld id="{AACF7B66-774A-4DC0-9E03-2AF39DD4381B}" type="slidenum">
              <a:rPr lang="it-IT" smtClean="0"/>
              <a:pPr/>
              <a:t>3</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7B4AE9BE-A26B-46F3-977A-32537A6B90E5}" type="datetime1">
              <a:rPr lang="it-IT" smtClean="0"/>
              <a:pPr/>
              <a:t>21/01/2014</a:t>
            </a:fld>
            <a:endParaRPr lang="it-IT"/>
          </a:p>
        </p:txBody>
      </p:sp>
    </p:spTree>
    <p:extLst>
      <p:ext uri="{BB962C8B-B14F-4D97-AF65-F5344CB8AC3E}">
        <p14:creationId xmlns:p14="http://schemas.microsoft.com/office/powerpoint/2010/main" val="403995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 vetri di spin appartengo</a:t>
            </a:r>
            <a:r>
              <a:rPr lang="it-IT" baseline="0" dirty="0" smtClean="0"/>
              <a:t>no ad una classe di problemi molto difficile da trattare matematicamente, ad oggi il risultato più soddisfacente si è ottenuto su un solo modello, cioè il modello di ising long range in campo medio.</a:t>
            </a:r>
          </a:p>
          <a:p>
            <a:r>
              <a:rPr lang="it-IT" dirty="0" smtClean="0"/>
              <a:t>Nati</a:t>
            </a:r>
            <a:r>
              <a:rPr lang="it-IT" baseline="0" dirty="0" smtClean="0"/>
              <a:t> negli anni 70, ad oggi rappresentano un campo di frontiera della fisica statistica, con risultati recenti sia dal punto di vista analitico che numerico, inoltre tante applicazioni. [???]</a:t>
            </a:r>
            <a:endParaRPr lang="it-IT" dirty="0"/>
          </a:p>
        </p:txBody>
      </p:sp>
      <p:sp>
        <p:nvSpPr>
          <p:cNvPr id="5" name="Slide Number Placeholder 4"/>
          <p:cNvSpPr>
            <a:spLocks noGrp="1"/>
          </p:cNvSpPr>
          <p:nvPr>
            <p:ph type="sldNum" sz="quarter" idx="11"/>
          </p:nvPr>
        </p:nvSpPr>
        <p:spPr/>
        <p:txBody>
          <a:bodyPr/>
          <a:lstStyle/>
          <a:p>
            <a:fld id="{AACF7B66-774A-4DC0-9E03-2AF39DD4381B}" type="slidenum">
              <a:rPr lang="it-IT" smtClean="0"/>
              <a:pPr/>
              <a:t>4</a:t>
            </a:fld>
            <a:endParaRPr lang="it-IT"/>
          </a:p>
        </p:txBody>
      </p:sp>
      <p:sp>
        <p:nvSpPr>
          <p:cNvPr id="7" name="Footer Placeholder 6"/>
          <p:cNvSpPr>
            <a:spLocks noGrp="1"/>
          </p:cNvSpPr>
          <p:nvPr>
            <p:ph type="ftr" sz="quarter" idx="12"/>
          </p:nvPr>
        </p:nvSpPr>
        <p:spPr/>
        <p:txBody>
          <a:bodyPr/>
          <a:lstStyle/>
          <a:p>
            <a:endParaRPr lang="it-IT"/>
          </a:p>
        </p:txBody>
      </p:sp>
      <p:sp>
        <p:nvSpPr>
          <p:cNvPr id="6" name="Date Placeholder 5"/>
          <p:cNvSpPr>
            <a:spLocks noGrp="1"/>
          </p:cNvSpPr>
          <p:nvPr>
            <p:ph type="dt" idx="13"/>
          </p:nvPr>
        </p:nvSpPr>
        <p:spPr/>
        <p:txBody>
          <a:bodyPr/>
          <a:lstStyle/>
          <a:p>
            <a:fld id="{D04F3B36-6483-45D9-BC44-B4AD3518B20D}" type="datetime1">
              <a:rPr lang="it-IT" smtClean="0"/>
              <a:pPr/>
              <a:t>21/01/2014</a:t>
            </a:fld>
            <a:endParaRPr lang="it-IT"/>
          </a:p>
        </p:txBody>
      </p:sp>
    </p:spTree>
    <p:extLst>
      <p:ext uri="{BB962C8B-B14F-4D97-AF65-F5344CB8AC3E}">
        <p14:creationId xmlns:p14="http://schemas.microsoft.com/office/powerpoint/2010/main" val="4039957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Il</a:t>
            </a:r>
            <a:r>
              <a:rPr lang="it-IT" baseline="0" dirty="0" smtClean="0"/>
              <a:t> reticolo su cui è definito il vetro di spin in esame è chiamato bethe lattice, </a:t>
            </a:r>
          </a:p>
          <a:p>
            <a:r>
              <a:rPr lang="it-IT" baseline="0" dirty="0" smtClean="0"/>
              <a:t>è un reticolo di coordinazione finita e fissata, dove ogni sito viene collegato ad un numero fisso di nuovi vicini, i quali non devono essere connessi con nessun sito preesistente</a:t>
            </a:r>
          </a:p>
          <a:p>
            <a:endParaRPr lang="it-IT" baseline="0" dirty="0" smtClean="0"/>
          </a:p>
          <a:p>
            <a:r>
              <a:rPr lang="it-IT" baseline="0" dirty="0" smtClean="0"/>
              <a:t>Siccome i siti di frontiera occupano una frazione maggioritaria di tutti i siti del sistema, più propriamoente il BL viene definito prendendo solo quelle shell lontane dalla frontiera</a:t>
            </a:r>
          </a:p>
          <a:p>
            <a:endParaRPr lang="it-IT" baseline="0" dirty="0" smtClean="0"/>
          </a:p>
          <a:p>
            <a:r>
              <a:rPr lang="it-IT" baseline="0" dirty="0" smtClean="0"/>
              <a:t>Nel limite termodinamico manderemo il numero di shell sia interne che totali all’infinito, curandoci però di mantenere il BL sufficientemente lontano dal bordo</a:t>
            </a:r>
          </a:p>
          <a:p>
            <a:endParaRPr lang="it-IT" baseline="0" dirty="0" smtClean="0"/>
          </a:p>
          <a:p>
            <a:r>
              <a:rPr lang="it-IT" baseline="0" dirty="0" smtClean="0"/>
              <a:t>definito su una struttura ad albero. [3:13]</a:t>
            </a:r>
            <a:endParaRPr lang="it-IT" dirty="0"/>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5</a:t>
            </a:fld>
            <a:endParaRPr lang="it-IT"/>
          </a:p>
        </p:txBody>
      </p:sp>
      <p:sp>
        <p:nvSpPr>
          <p:cNvPr id="7" name="Date Placeholder 6"/>
          <p:cNvSpPr>
            <a:spLocks noGrp="1"/>
          </p:cNvSpPr>
          <p:nvPr>
            <p:ph type="dt" idx="13"/>
          </p:nvPr>
        </p:nvSpPr>
        <p:spPr/>
        <p:txBody>
          <a:bodyPr/>
          <a:lstStyle/>
          <a:p>
            <a:fld id="{57D7808A-92CB-47A6-9834-F46EBC439A04}" type="datetime1">
              <a:rPr lang="it-IT" smtClean="0"/>
              <a:pPr/>
              <a:t>21/01/2014</a:t>
            </a:fld>
            <a:endParaRPr lang="it-IT"/>
          </a:p>
        </p:txBody>
      </p:sp>
    </p:spTree>
    <p:extLst>
      <p:ext uri="{BB962C8B-B14F-4D97-AF65-F5344CB8AC3E}">
        <p14:creationId xmlns:p14="http://schemas.microsoft.com/office/powerpoint/2010/main" val="27675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Il bethe lattice fornisce un buon</a:t>
            </a:r>
            <a:r>
              <a:rPr lang="it-IT" baseline="0" dirty="0" smtClean="0"/>
              <a:t> punto intermedio tra il modello di campo medio completamente coordinato, di cui è disponibile una soluzione rigorosa, e modelli più complicati, come ad esempio lo spin glass di edwards anderson o lo small world spin glass. </a:t>
            </a:r>
            <a:br>
              <a:rPr lang="it-IT" baseline="0" dirty="0" smtClean="0"/>
            </a:br>
            <a:r>
              <a:rPr lang="it-IT" baseline="0" dirty="0" smtClean="0"/>
              <a:t/>
            </a:r>
            <a:br>
              <a:rPr lang="it-IT" baseline="0" dirty="0" smtClean="0"/>
            </a:br>
            <a:r>
              <a:rPr lang="it-IT" baseline="0" dirty="0" smtClean="0"/>
              <a:t>A causa del limitato numero di coordinazione, nel BLSG non è possibile applicare il TdVM, questo porta a delle correzioni difficilmente maneggiabili matematicamente. Nonostante questo, è comunque possibile sfruttare la stuttura ad albero del modello per ottenere delle equazioni autoconsistenti che risolvano il problema [4:12]</a:t>
            </a:r>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6</a:t>
            </a:fld>
            <a:endParaRPr lang="it-IT"/>
          </a:p>
        </p:txBody>
      </p:sp>
      <p:sp>
        <p:nvSpPr>
          <p:cNvPr id="7" name="Date Placeholder 6"/>
          <p:cNvSpPr>
            <a:spLocks noGrp="1"/>
          </p:cNvSpPr>
          <p:nvPr>
            <p:ph type="dt" idx="13"/>
          </p:nvPr>
        </p:nvSpPr>
        <p:spPr/>
        <p:txBody>
          <a:bodyPr/>
          <a:lstStyle/>
          <a:p>
            <a:fld id="{7C1007E8-BF46-413E-B351-A78DF47DA6A7}" type="datetime1">
              <a:rPr lang="it-IT" smtClean="0"/>
              <a:pPr/>
              <a:t>21/01/2014</a:t>
            </a:fld>
            <a:endParaRPr lang="it-IT"/>
          </a:p>
        </p:txBody>
      </p:sp>
    </p:spTree>
    <p:extLst>
      <p:ext uri="{BB962C8B-B14F-4D97-AF65-F5344CB8AC3E}">
        <p14:creationId xmlns:p14="http://schemas.microsoft.com/office/powerpoint/2010/main" val="341182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[1:00]</a:t>
            </a:r>
          </a:p>
          <a:p>
            <a:r>
              <a:rPr lang="it-IT" dirty="0" smtClean="0"/>
              <a:t>Inoltre, il BL è localmente equivalente ad un grafo random. Questo significa</a:t>
            </a:r>
            <a:r>
              <a:rPr lang="it-IT" baseline="0" dirty="0" smtClean="0"/>
              <a:t> che, nel limite di taglia molto grande, un problema definito su grafo random può essere mappato e risolto con le tecniche proprie degli alberi (bethe approximation) [4:33]</a:t>
            </a:r>
            <a:endParaRPr lang="it-IT" dirty="0"/>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7</a:t>
            </a:fld>
            <a:endParaRPr lang="it-IT"/>
          </a:p>
        </p:txBody>
      </p:sp>
      <p:sp>
        <p:nvSpPr>
          <p:cNvPr id="7" name="Date Placeholder 6"/>
          <p:cNvSpPr>
            <a:spLocks noGrp="1"/>
          </p:cNvSpPr>
          <p:nvPr>
            <p:ph type="dt" idx="13"/>
          </p:nvPr>
        </p:nvSpPr>
        <p:spPr/>
        <p:txBody>
          <a:bodyPr/>
          <a:lstStyle/>
          <a:p>
            <a:fld id="{27F7DFF3-1FF8-48D4-99F5-5668881A2B3F}" type="datetime1">
              <a:rPr lang="it-IT" smtClean="0"/>
              <a:pPr/>
              <a:t>21/01/2014</a:t>
            </a:fld>
            <a:endParaRPr lang="it-IT"/>
          </a:p>
        </p:txBody>
      </p:sp>
    </p:spTree>
    <p:extLst>
      <p:ext uri="{BB962C8B-B14F-4D97-AF65-F5344CB8AC3E}">
        <p14:creationId xmlns:p14="http://schemas.microsoft.com/office/powerpoint/2010/main" val="111776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Il BLSG esibisce</a:t>
            </a:r>
            <a:r>
              <a:rPr lang="it-IT" baseline="0" dirty="0" smtClean="0"/>
              <a:t> effettivamente una fase vetrosa a basse temperature. Il problema è stato per la prima volta affrontato da parisi e mezard, che ne fornirono una soluzione a livello di 1RSB. La soluzione è valida ad ogni temperatura e ad ogni distribuzione del disordine. In maniera analoga a quanto succede nel modello long range, nel bethe lattice spin glass si immagina che la simmetria di repliche sia rotta in maniera continua. Nel prosieguo della presentazione mostreremo una procedura per estendere il metodo usato ad uno step di RSB ad un livello superiore. La procedura è iterativa, quindi in linea di principio permette di misurare la funzione di overlap con arbitraria precisione. Tuttavia il costo computazionale richiesto anche solo per portare i risultati a 2 rsb è molto alto</a:t>
            </a:r>
          </a:p>
          <a:p>
            <a:r>
              <a:rPr lang="it-IT" baseline="0" dirty="0" smtClean="0"/>
              <a:t> [5:35]</a:t>
            </a:r>
            <a:endParaRPr lang="it-IT" dirty="0"/>
          </a:p>
        </p:txBody>
      </p:sp>
      <p:sp>
        <p:nvSpPr>
          <p:cNvPr id="4" name="Date Placeholder 3"/>
          <p:cNvSpPr>
            <a:spLocks noGrp="1"/>
          </p:cNvSpPr>
          <p:nvPr>
            <p:ph type="dt" idx="10"/>
          </p:nvPr>
        </p:nvSpPr>
        <p:spPr/>
        <p:txBody>
          <a:bodyPr/>
          <a:lstStyle/>
          <a:p>
            <a:fld id="{82E4A90D-553B-4259-BB17-A97DAA444BC5}"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8</a:t>
            </a:fld>
            <a:endParaRPr lang="it-IT"/>
          </a:p>
        </p:txBody>
      </p:sp>
    </p:spTree>
    <p:extLst>
      <p:ext uri="{BB962C8B-B14F-4D97-AF65-F5344CB8AC3E}">
        <p14:creationId xmlns:p14="http://schemas.microsoft.com/office/powerpoint/2010/main" val="422782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Attraverso la</a:t>
            </a:r>
            <a:r>
              <a:rPr lang="it-IT" baseline="0" dirty="0" smtClean="0"/>
              <a:t> procedura iterativa prima descritta si arriva ad un’equazione per la distribuzione dei campi h, che sono direttamente correlati al valore medio degli spin sui siti.</a:t>
            </a:r>
          </a:p>
          <a:p>
            <a:r>
              <a:rPr lang="it-IT" baseline="0" dirty="0" smtClean="0"/>
              <a:t>Quando si inserisce il nuovo spin la distribuzione dei campi viene modificata [7 20]</a:t>
            </a:r>
            <a:endParaRPr lang="it-IT" dirty="0"/>
          </a:p>
        </p:txBody>
      </p:sp>
      <p:sp>
        <p:nvSpPr>
          <p:cNvPr id="4" name="Date Placeholder 3"/>
          <p:cNvSpPr>
            <a:spLocks noGrp="1"/>
          </p:cNvSpPr>
          <p:nvPr>
            <p:ph type="dt" idx="10"/>
          </p:nvPr>
        </p:nvSpPr>
        <p:spPr/>
        <p:txBody>
          <a:bodyPr/>
          <a:lstStyle/>
          <a:p>
            <a:fld id="{24578CAF-8B76-4A6B-A9C1-920338F0C2D0}"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ACF7B66-774A-4DC0-9E03-2AF39DD4381B}" type="slidenum">
              <a:rPr lang="it-IT" smtClean="0"/>
              <a:pPr/>
              <a:t>9</a:t>
            </a:fld>
            <a:endParaRPr lang="it-IT"/>
          </a:p>
        </p:txBody>
      </p:sp>
    </p:spTree>
    <p:extLst>
      <p:ext uri="{BB962C8B-B14F-4D97-AF65-F5344CB8AC3E}">
        <p14:creationId xmlns:p14="http://schemas.microsoft.com/office/powerpoint/2010/main" val="219713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A2C6566-66B3-4744-BA16-446E0414F0A3}" type="datetime1">
              <a:rPr lang="it-IT" smtClean="0"/>
              <a:pPr/>
              <a:t>21/01/2014</a:t>
            </a:fld>
            <a:endParaRPr lang="it-IT"/>
          </a:p>
        </p:txBody>
      </p:sp>
      <p:sp>
        <p:nvSpPr>
          <p:cNvPr id="17" name="Footer Placeholder 16"/>
          <p:cNvSpPr>
            <a:spLocks noGrp="1"/>
          </p:cNvSpPr>
          <p:nvPr>
            <p:ph type="ftr" sz="quarter" idx="11"/>
          </p:nvPr>
        </p:nvSpPr>
        <p:spPr/>
        <p:txBody>
          <a:bodyPr/>
          <a:lstStyle/>
          <a:p>
            <a:endParaRPr lang="it-IT"/>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007B441-5312-499D-93C3-6E37886527FA}" type="slidenum">
              <a:rPr lang="it-IT" smtClean="0"/>
              <a:pPr/>
              <a:t>‹#›</a:t>
            </a:fld>
            <a:endParaRPr lang="it-IT"/>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719BC-A2AE-4C79-845B-D1F4813CCCBD}"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DB2FEF-A481-46E5-9D2E-2FDC16DE5385}"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9BDF29D-1759-48B5-B0B3-C5EC6D26AA8C}" type="datetime1">
              <a:rPr lang="it-IT" smtClean="0"/>
              <a:pPr/>
              <a:t>21/01/2014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pPr/>
              <a:t>‹#›</a:t>
            </a:fld>
            <a:endParaRPr lang="it-IT"/>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4FA56F-7E71-4B10-B5D4-FF88FDF7A1B8}" type="datetime1">
              <a:rPr lang="it-IT" smtClean="0"/>
              <a:pPr/>
              <a:t>21/01/2014</a:t>
            </a:fld>
            <a:endParaRPr lang="it-IT"/>
          </a:p>
        </p:txBody>
      </p:sp>
      <p:sp>
        <p:nvSpPr>
          <p:cNvPr id="5" name="Footer Placeholder 4"/>
          <p:cNvSpPr>
            <a:spLocks noGrp="1"/>
          </p:cNvSpPr>
          <p:nvPr>
            <p:ph type="ftr" sz="quarter" idx="11"/>
          </p:nvPr>
        </p:nvSpPr>
        <p:spPr>
          <a:xfrm>
            <a:off x="800100" y="6172200"/>
            <a:ext cx="4000500" cy="457200"/>
          </a:xfrm>
        </p:spPr>
        <p:txBody>
          <a:bodyPr/>
          <a:lstStyle/>
          <a:p>
            <a:endParaRPr lang="it-IT"/>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007B441-5312-499D-93C3-6E37886527FA}" type="slidenum">
              <a:rPr lang="it-IT" smtClean="0"/>
              <a:pPr/>
              <a:t>‹#›</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49E9C6-16B8-4260-899A-0194820D0710}" type="datetime1">
              <a:rPr lang="it-IT" smtClean="0"/>
              <a:pPr/>
              <a:t>21/01/2014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pPr/>
              <a:t>‹#›</a:t>
            </a:fld>
            <a:endParaRPr lang="it-IT"/>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4C4973-3F4D-4854-A5F0-24E9B1484E08}" type="datetime1">
              <a:rPr lang="it-IT" smtClean="0"/>
              <a:pPr/>
              <a:t>21/01/2014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007B441-5312-499D-93C3-6E37886527FA}" type="slidenum">
              <a:rPr lang="it-IT" smtClean="0"/>
              <a:pPr/>
              <a:t>‹#›</a:t>
            </a:fld>
            <a:endParaRPr lang="it-IT"/>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472E6D-C106-4932-8FC8-F66333F37059}" type="datetime1">
              <a:rPr lang="it-IT" smtClean="0"/>
              <a:pPr/>
              <a:t>21/01/2014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007B441-5312-499D-93C3-6E37886527FA}" type="slidenum">
              <a:rPr lang="it-IT" smtClean="0"/>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01CC3-2E1B-4140-BAD0-176CBB8B2303}" type="datetime1">
              <a:rPr lang="it-IT" smtClean="0"/>
              <a:pPr/>
              <a:t>21/01/2014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007B441-5312-499D-93C3-6E37886527FA}" type="slidenum">
              <a:rPr lang="it-IT" smtClean="0"/>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0E32B9-272A-4A64-BA24-E65FA6030DE8}" type="datetime1">
              <a:rPr lang="it-IT" smtClean="0"/>
              <a:pPr/>
              <a:t>21/01/2014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pPr/>
              <a:t>‹#›</a:t>
            </a:fld>
            <a:endParaRPr lang="it-IT"/>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0EB869-7D3E-4763-84BF-18C8BC1E957A}" type="datetime1">
              <a:rPr lang="it-IT" smtClean="0"/>
              <a:pPr/>
              <a:t>21/01/2014</a:t>
            </a:fld>
            <a:endParaRPr lang="it-IT"/>
          </a:p>
        </p:txBody>
      </p:sp>
      <p:sp>
        <p:nvSpPr>
          <p:cNvPr id="6" name="Footer Placeholder 5"/>
          <p:cNvSpPr>
            <a:spLocks noGrp="1"/>
          </p:cNvSpPr>
          <p:nvPr>
            <p:ph type="ftr" sz="quarter" idx="11"/>
          </p:nvPr>
        </p:nvSpPr>
        <p:spPr>
          <a:xfrm>
            <a:off x="914400" y="6172200"/>
            <a:ext cx="3886200" cy="457200"/>
          </a:xfrm>
        </p:spPr>
        <p:txBody>
          <a:bodyPr/>
          <a:lstStyle/>
          <a:p>
            <a:endParaRPr lang="it-IT"/>
          </a:p>
        </p:txBody>
      </p:sp>
      <p:sp>
        <p:nvSpPr>
          <p:cNvPr id="7" name="Slide Number Placeholder 6"/>
          <p:cNvSpPr>
            <a:spLocks noGrp="1"/>
          </p:cNvSpPr>
          <p:nvPr>
            <p:ph type="sldNum" sz="quarter" idx="12"/>
          </p:nvPr>
        </p:nvSpPr>
        <p:spPr>
          <a:xfrm>
            <a:off x="146304" y="6208776"/>
            <a:ext cx="457200" cy="457200"/>
          </a:xfrm>
        </p:spPr>
        <p:txBody>
          <a:bodyPr/>
          <a:lstStyle/>
          <a:p>
            <a:fld id="{B007B441-5312-499D-93C3-6E37886527FA}" type="slidenum">
              <a:rPr lang="it-IT" smtClean="0"/>
              <a:pPr/>
              <a:t>‹#›</a:t>
            </a:fld>
            <a:endParaRPr lang="it-IT"/>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7540838-C68C-4BF3-9B12-997653129477}" type="datetime1">
              <a:rPr lang="it-IT" smtClean="0"/>
              <a:pPr/>
              <a:t>21/01/2014</a:t>
            </a:fld>
            <a:endParaRPr lang="it-IT"/>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t-IT"/>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007B441-5312-499D-93C3-6E37886527FA}" type="slidenum">
              <a:rPr lang="it-IT" smtClean="0"/>
              <a:pPr/>
              <a:t>‹#›</a:t>
            </a:fld>
            <a:endParaRPr lang="it-IT"/>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andreamazzei88@gmail.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685800" y="3692624"/>
            <a:ext cx="6400800" cy="1752600"/>
          </a:xfrm>
        </p:spPr>
        <p:txBody>
          <a:bodyPr>
            <a:normAutofit/>
          </a:bodyPr>
          <a:lstStyle/>
          <a:p>
            <a:r>
              <a:rPr lang="it-IT" b="1" dirty="0" smtClean="0"/>
              <a:t>Relatore: Prof. Giorgio Parisi, </a:t>
            </a:r>
          </a:p>
          <a:p>
            <a:r>
              <a:rPr lang="it-IT" b="1" dirty="0" smtClean="0"/>
              <a:t>Candidato: Andrea Mazzei,</a:t>
            </a:r>
          </a:p>
          <a:p>
            <a:r>
              <a:rPr lang="it-IT" b="1" dirty="0" smtClean="0"/>
              <a:t>A.A. 2012/2013</a:t>
            </a:r>
            <a:endParaRPr lang="en-US" b="1" dirty="0"/>
          </a:p>
        </p:txBody>
      </p:sp>
      <p:sp>
        <p:nvSpPr>
          <p:cNvPr id="2" name="Titolo 1"/>
          <p:cNvSpPr>
            <a:spLocks noGrp="1"/>
          </p:cNvSpPr>
          <p:nvPr>
            <p:ph type="ctrTitle"/>
          </p:nvPr>
        </p:nvSpPr>
        <p:spPr>
          <a:xfrm>
            <a:off x="683840" y="1052736"/>
            <a:ext cx="7848600" cy="1927225"/>
          </a:xfrm>
        </p:spPr>
        <p:txBody>
          <a:bodyPr>
            <a:normAutofit fontScale="90000"/>
          </a:bodyPr>
          <a:lstStyle/>
          <a:p>
            <a:r>
              <a:rPr lang="it-IT" dirty="0" smtClean="0"/>
              <a:t/>
            </a:r>
            <a:br>
              <a:rPr lang="it-IT" dirty="0" smtClean="0"/>
            </a:br>
            <a:r>
              <a:rPr lang="it-IT" dirty="0" smtClean="0"/>
              <a:t>A TWO STEP RSB ALGORITHM ON BETHE LATTICE SPIN GLASS</a:t>
            </a:r>
            <a:endParaRPr lang="en-US" dirty="0"/>
          </a:p>
        </p:txBody>
      </p:sp>
      <p:pic>
        <p:nvPicPr>
          <p:cNvPr id="8" name="Immagine 7" descr="dip-logo-uff.png"/>
          <p:cNvPicPr>
            <a:picLocks noChangeAspect="1"/>
          </p:cNvPicPr>
          <p:nvPr/>
        </p:nvPicPr>
        <p:blipFill>
          <a:blip r:embed="rId3" cstate="print"/>
          <a:stretch>
            <a:fillRect/>
          </a:stretch>
        </p:blipFill>
        <p:spPr>
          <a:xfrm>
            <a:off x="251520" y="188641"/>
            <a:ext cx="3744416" cy="10081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RSB su Bethe lattice</a:t>
            </a:r>
            <a:endParaRPr lang="en-US" dirty="0"/>
          </a:p>
        </p:txBody>
      </p:sp>
      <p:sp>
        <p:nvSpPr>
          <p:cNvPr id="4" name="Segnaposto data 3"/>
          <p:cNvSpPr>
            <a:spLocks noGrp="1"/>
          </p:cNvSpPr>
          <p:nvPr>
            <p:ph type="dt" sz="half" idx="10"/>
          </p:nvPr>
        </p:nvSpPr>
        <p:spPr/>
        <p:txBody>
          <a:bodyPr/>
          <a:lstStyle/>
          <a:p>
            <a:fld id="{EAFD1387-6AAA-4D9B-A02B-BB1CAB6D0CA9}"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RSB</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10</a:t>
            </a:fld>
            <a:endParaRPr lang="it-IT"/>
          </a:p>
        </p:txBody>
      </p:sp>
      <p:sp>
        <p:nvSpPr>
          <p:cNvPr id="8" name="Ovale 7"/>
          <p:cNvSpPr/>
          <p:nvPr/>
        </p:nvSpPr>
        <p:spPr>
          <a:xfrm>
            <a:off x="827584" y="263691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e 9"/>
          <p:cNvSpPr/>
          <p:nvPr/>
        </p:nvSpPr>
        <p:spPr>
          <a:xfrm>
            <a:off x="827584" y="299695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Ovale 12"/>
          <p:cNvSpPr/>
          <p:nvPr/>
        </p:nvSpPr>
        <p:spPr>
          <a:xfrm>
            <a:off x="539552"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Ovale 13"/>
          <p:cNvSpPr/>
          <p:nvPr/>
        </p:nvSpPr>
        <p:spPr>
          <a:xfrm>
            <a:off x="1115616"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 name="Connettore 1 19"/>
          <p:cNvCxnSpPr>
            <a:stCxn id="8" idx="4"/>
            <a:endCxn id="10" idx="0"/>
          </p:cNvCxnSpPr>
          <p:nvPr/>
        </p:nvCxnSpPr>
        <p:spPr>
          <a:xfrm>
            <a:off x="935596" y="2852936"/>
            <a:ext cx="0"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8" idx="7"/>
            <a:endCxn id="14" idx="3"/>
          </p:cNvCxnSpPr>
          <p:nvPr/>
        </p:nvCxnSpPr>
        <p:spPr>
          <a:xfrm flipV="1">
            <a:off x="1011972"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8" idx="1"/>
            <a:endCxn id="13" idx="5"/>
          </p:cNvCxnSpPr>
          <p:nvPr/>
        </p:nvCxnSpPr>
        <p:spPr>
          <a:xfrm flipH="1" flipV="1">
            <a:off x="723940"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Connettore 1 23"/>
          <p:cNvCxnSpPr>
            <a:stCxn id="14" idx="6"/>
          </p:cNvCxnSpPr>
          <p:nvPr/>
        </p:nvCxnSpPr>
        <p:spPr>
          <a:xfrm flipV="1">
            <a:off x="1331640" y="2492896"/>
            <a:ext cx="144016"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0" idx="5"/>
          </p:cNvCxnSpPr>
          <p:nvPr/>
        </p:nvCxnSpPr>
        <p:spPr>
          <a:xfrm>
            <a:off x="1011972"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Connettore 1 25"/>
          <p:cNvCxnSpPr>
            <a:stCxn id="10" idx="3"/>
          </p:cNvCxnSpPr>
          <p:nvPr/>
        </p:nvCxnSpPr>
        <p:spPr>
          <a:xfrm flipH="1">
            <a:off x="755576"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Connettore 1 26"/>
          <p:cNvCxnSpPr>
            <a:stCxn id="14" idx="0"/>
          </p:cNvCxnSpPr>
          <p:nvPr/>
        </p:nvCxnSpPr>
        <p:spPr>
          <a:xfrm flipV="1">
            <a:off x="1223628" y="2276872"/>
            <a:ext cx="36004"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Connettore 1 40"/>
          <p:cNvCxnSpPr>
            <a:stCxn id="13" idx="1"/>
          </p:cNvCxnSpPr>
          <p:nvPr/>
        </p:nvCxnSpPr>
        <p:spPr>
          <a:xfrm flipH="1" flipV="1">
            <a:off x="467544" y="2276872"/>
            <a:ext cx="103644" cy="1756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Connettore 1 41"/>
          <p:cNvCxnSpPr>
            <a:stCxn id="13" idx="3"/>
          </p:cNvCxnSpPr>
          <p:nvPr/>
        </p:nvCxnSpPr>
        <p:spPr>
          <a:xfrm flipH="1">
            <a:off x="467544" y="2605276"/>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6" name="Freccia a destra 55"/>
          <p:cNvSpPr/>
          <p:nvPr/>
        </p:nvSpPr>
        <p:spPr>
          <a:xfrm>
            <a:off x="1619672"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4" name="Ovale 113"/>
          <p:cNvSpPr/>
          <p:nvPr/>
        </p:nvSpPr>
        <p:spPr>
          <a:xfrm>
            <a:off x="2339752" y="270892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15" name="Connettore 1 114"/>
          <p:cNvCxnSpPr>
            <a:stCxn id="114" idx="6"/>
            <a:endCxn id="121" idx="1"/>
          </p:cNvCxnSpPr>
          <p:nvPr/>
        </p:nvCxnSpPr>
        <p:spPr>
          <a:xfrm flipV="1">
            <a:off x="2555776" y="2204864"/>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Connettore 1 115"/>
          <p:cNvCxnSpPr>
            <a:stCxn id="114" idx="6"/>
            <a:endCxn id="122" idx="1"/>
          </p:cNvCxnSpPr>
          <p:nvPr/>
        </p:nvCxnSpPr>
        <p:spPr>
          <a:xfrm flipV="1">
            <a:off x="2555776" y="2420888"/>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Connettore 1 116"/>
          <p:cNvCxnSpPr>
            <a:stCxn id="114" idx="6"/>
            <a:endCxn id="123" idx="1"/>
          </p:cNvCxnSpPr>
          <p:nvPr/>
        </p:nvCxnSpPr>
        <p:spPr>
          <a:xfrm flipV="1">
            <a:off x="2555776" y="2636912"/>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Connettore 1 117"/>
          <p:cNvCxnSpPr>
            <a:stCxn id="114" idx="6"/>
            <a:endCxn id="124" idx="1"/>
          </p:cNvCxnSpPr>
          <p:nvPr/>
        </p:nvCxnSpPr>
        <p:spPr>
          <a:xfrm>
            <a:off x="2555776" y="2816932"/>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Connettore 1 118"/>
          <p:cNvCxnSpPr>
            <a:stCxn id="114" idx="6"/>
            <a:endCxn id="125" idx="1"/>
          </p:cNvCxnSpPr>
          <p:nvPr/>
        </p:nvCxnSpPr>
        <p:spPr>
          <a:xfrm>
            <a:off x="2555776" y="2816932"/>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Connettore 1 119"/>
          <p:cNvCxnSpPr>
            <a:stCxn id="114" idx="6"/>
            <a:endCxn id="126" idx="1"/>
          </p:cNvCxnSpPr>
          <p:nvPr/>
        </p:nvCxnSpPr>
        <p:spPr>
          <a:xfrm>
            <a:off x="2555776" y="2816932"/>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1" name="Rettangolo 120"/>
          <p:cNvSpPr/>
          <p:nvPr/>
        </p:nvSpPr>
        <p:spPr>
          <a:xfrm>
            <a:off x="2843808" y="213285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2" name="Rettangolo 121"/>
          <p:cNvSpPr/>
          <p:nvPr/>
        </p:nvSpPr>
        <p:spPr>
          <a:xfrm>
            <a:off x="2843808" y="234888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3" name="Rettangolo 122"/>
          <p:cNvSpPr/>
          <p:nvPr/>
        </p:nvSpPr>
        <p:spPr>
          <a:xfrm>
            <a:off x="2843808" y="256490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4" name="Rettangolo 123"/>
          <p:cNvSpPr/>
          <p:nvPr/>
        </p:nvSpPr>
        <p:spPr>
          <a:xfrm>
            <a:off x="2843808"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5" name="Rettangolo 124"/>
          <p:cNvSpPr/>
          <p:nvPr/>
        </p:nvSpPr>
        <p:spPr>
          <a:xfrm>
            <a:off x="2843808"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6" name="Rettangolo 125"/>
          <p:cNvSpPr/>
          <p:nvPr/>
        </p:nvSpPr>
        <p:spPr>
          <a:xfrm>
            <a:off x="2843808"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9" name="Segnaposto contenuto 8"/>
          <p:cNvSpPr txBox="1">
            <a:spLocks/>
          </p:cNvSpPr>
          <p:nvPr/>
        </p:nvSpPr>
        <p:spPr>
          <a:xfrm>
            <a:off x="395536" y="3544416"/>
            <a:ext cx="8352928" cy="2332856"/>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kumimoji="0" lang="it-IT" sz="2400" b="0" i="0" u="none" strike="noStrike" kern="1200" cap="none" spc="0" normalizeH="0" baseline="0" noProof="0" dirty="0" smtClean="0">
                <a:ln>
                  <a:noFill/>
                </a:ln>
                <a:solidFill>
                  <a:schemeClr val="tx1"/>
                </a:solidFill>
                <a:effectLst/>
                <a:uLnTx/>
                <a:uFillTx/>
                <a:latin typeface="+mn-lt"/>
                <a:ea typeface="+mn-ea"/>
                <a:cs typeface="+mn-cs"/>
              </a:rPr>
              <a:t> 	N siti: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ad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ogni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sito</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sono</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associati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stati</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US" sz="2400" dirty="0" smtClean="0"/>
              <a:t> 			</a:t>
            </a:r>
            <a:r>
              <a:rPr lang="en-US" sz="2400" dirty="0" err="1" smtClean="0"/>
              <a:t>Ogni</a:t>
            </a:r>
            <a:r>
              <a:rPr lang="en-US" sz="2400" dirty="0" smtClean="0"/>
              <a:t> </a:t>
            </a:r>
            <a:r>
              <a:rPr lang="en-US" sz="2400" dirty="0" err="1" smtClean="0"/>
              <a:t>stato</a:t>
            </a:r>
            <a:r>
              <a:rPr lang="en-US" sz="2400" dirty="0" smtClean="0"/>
              <a:t> </a:t>
            </a:r>
            <a:r>
              <a:rPr lang="en-US" sz="2400" dirty="0" err="1" smtClean="0"/>
              <a:t>contiene</a:t>
            </a:r>
            <a:r>
              <a:rPr lang="en-US" sz="2400" dirty="0" smtClean="0"/>
              <a:t> </a:t>
            </a:r>
            <a:r>
              <a:rPr lang="en-US" sz="2400" dirty="0" err="1" smtClean="0"/>
              <a:t>una</a:t>
            </a:r>
            <a:r>
              <a:rPr lang="en-US" sz="2400" dirty="0" smtClean="0"/>
              <a:t> </a:t>
            </a:r>
            <a:r>
              <a:rPr lang="en-US" sz="2400" dirty="0" err="1" smtClean="0"/>
              <a:t>famiglia</a:t>
            </a:r>
            <a:r>
              <a:rPr lang="en-US" sz="2400" dirty="0" smtClean="0"/>
              <a:t> di M </a:t>
            </a:r>
            <a:r>
              <a:rPr lang="en-US" sz="2400" dirty="0" err="1" smtClean="0"/>
              <a:t>substati</a:t>
            </a:r>
            <a:r>
              <a:rPr lang="en-US" sz="2400" dirty="0" smtClean="0"/>
              <a:t>.					</a:t>
            </a:r>
            <a:r>
              <a:rPr lang="en-US" sz="2400" dirty="0" err="1" smtClean="0"/>
              <a:t>Ogni</a:t>
            </a:r>
            <a:r>
              <a:rPr lang="en-US" sz="2400" dirty="0" smtClean="0"/>
              <a:t> </a:t>
            </a:r>
            <a:r>
              <a:rPr lang="en-US" sz="2400" dirty="0" err="1" smtClean="0"/>
              <a:t>substato</a:t>
            </a:r>
            <a:r>
              <a:rPr lang="en-US" sz="2400" dirty="0" smtClean="0"/>
              <a:t> a </a:t>
            </a:r>
            <a:r>
              <a:rPr lang="en-US" sz="2400" dirty="0" err="1" smtClean="0"/>
              <a:t>sua</a:t>
            </a:r>
            <a:r>
              <a:rPr lang="en-US" sz="2400" dirty="0" smtClean="0"/>
              <a:t> </a:t>
            </a:r>
            <a:r>
              <a:rPr lang="en-US" sz="2400" dirty="0" err="1" smtClean="0"/>
              <a:t>volta</a:t>
            </a:r>
            <a:r>
              <a:rPr lang="en-US" sz="2400" dirty="0" smtClean="0"/>
              <a:t>…</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lang="en-US" sz="2400" dirty="0"/>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en-US" sz="2400" dirty="0" err="1" smtClean="0"/>
              <a:t>Dallo</a:t>
            </a:r>
            <a:r>
              <a:rPr lang="en-US" sz="2400" dirty="0" smtClean="0"/>
              <a:t> studio </a:t>
            </a:r>
            <a:r>
              <a:rPr lang="en-US" sz="2400" dirty="0" err="1" smtClean="0"/>
              <a:t>dell’overlap</a:t>
            </a:r>
            <a:r>
              <a:rPr lang="en-US" sz="2400" dirty="0" smtClean="0"/>
              <a:t> </a:t>
            </a:r>
            <a:r>
              <a:rPr lang="en-US" sz="2400" dirty="0" err="1" smtClean="0"/>
              <a:t>tra</a:t>
            </a:r>
            <a:r>
              <a:rPr lang="en-US" sz="2400" dirty="0" smtClean="0"/>
              <a:t> le </a:t>
            </a:r>
            <a:r>
              <a:rPr lang="en-US" sz="2400" dirty="0" err="1" smtClean="0"/>
              <a:t>famiglie</a:t>
            </a:r>
            <a:r>
              <a:rPr lang="en-US" sz="2400" dirty="0" smtClean="0"/>
              <a:t> </a:t>
            </a:r>
            <a:r>
              <a:rPr lang="en-US" sz="2400" dirty="0" err="1" smtClean="0"/>
              <a:t>ai</a:t>
            </a:r>
            <a:r>
              <a:rPr lang="en-US" sz="2400" dirty="0" smtClean="0"/>
              <a:t> </a:t>
            </a:r>
            <a:r>
              <a:rPr lang="en-US" sz="2400" dirty="0" err="1" smtClean="0"/>
              <a:t>vari</a:t>
            </a:r>
            <a:r>
              <a:rPr lang="en-US" sz="2400" dirty="0" smtClean="0"/>
              <a:t> </a:t>
            </a:r>
            <a:r>
              <a:rPr lang="en-US" sz="2400" dirty="0" err="1" smtClean="0"/>
              <a:t>livelli</a:t>
            </a:r>
            <a:r>
              <a:rPr lang="en-US" sz="2400" dirty="0" smtClean="0"/>
              <a:t> </a:t>
            </a:r>
            <a:r>
              <a:rPr lang="en-US" sz="2400" dirty="0" err="1" smtClean="0"/>
              <a:t>deduciamo</a:t>
            </a:r>
            <a:r>
              <a:rPr lang="en-US" sz="2400" dirty="0" smtClean="0"/>
              <a:t> q(x).</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0" name="Ovale 149"/>
          <p:cNvSpPr/>
          <p:nvPr/>
        </p:nvSpPr>
        <p:spPr>
          <a:xfrm>
            <a:off x="2699792" y="3645024"/>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1" name="Rettangolo 150"/>
          <p:cNvSpPr/>
          <p:nvPr/>
        </p:nvSpPr>
        <p:spPr>
          <a:xfrm>
            <a:off x="5436096" y="371703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7" name="Ovale 36"/>
          <p:cNvSpPr/>
          <p:nvPr/>
        </p:nvSpPr>
        <p:spPr>
          <a:xfrm>
            <a:off x="4283968" y="270892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38" name="Connettore 1 37"/>
          <p:cNvCxnSpPr>
            <a:stCxn id="37" idx="6"/>
            <a:endCxn id="46" idx="1"/>
          </p:cNvCxnSpPr>
          <p:nvPr/>
        </p:nvCxnSpPr>
        <p:spPr>
          <a:xfrm flipV="1">
            <a:off x="4499992" y="2204864"/>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Connettore 1 38"/>
          <p:cNvCxnSpPr>
            <a:stCxn id="37" idx="6"/>
            <a:endCxn id="47" idx="1"/>
          </p:cNvCxnSpPr>
          <p:nvPr/>
        </p:nvCxnSpPr>
        <p:spPr>
          <a:xfrm flipV="1">
            <a:off x="4499992" y="2420888"/>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Connettore 1 39"/>
          <p:cNvCxnSpPr>
            <a:stCxn id="37" idx="6"/>
            <a:endCxn id="48" idx="1"/>
          </p:cNvCxnSpPr>
          <p:nvPr/>
        </p:nvCxnSpPr>
        <p:spPr>
          <a:xfrm flipV="1">
            <a:off x="4499992" y="2636912"/>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Connettore 1 42"/>
          <p:cNvCxnSpPr>
            <a:stCxn id="37" idx="6"/>
            <a:endCxn id="49" idx="1"/>
          </p:cNvCxnSpPr>
          <p:nvPr/>
        </p:nvCxnSpPr>
        <p:spPr>
          <a:xfrm>
            <a:off x="4499992" y="2816932"/>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Connettore 1 43"/>
          <p:cNvCxnSpPr>
            <a:stCxn id="37" idx="6"/>
            <a:endCxn id="50" idx="1"/>
          </p:cNvCxnSpPr>
          <p:nvPr/>
        </p:nvCxnSpPr>
        <p:spPr>
          <a:xfrm>
            <a:off x="4499992" y="2816932"/>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Connettore 1 44"/>
          <p:cNvCxnSpPr>
            <a:stCxn id="37" idx="6"/>
            <a:endCxn id="51" idx="1"/>
          </p:cNvCxnSpPr>
          <p:nvPr/>
        </p:nvCxnSpPr>
        <p:spPr>
          <a:xfrm>
            <a:off x="4499992" y="2816932"/>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788024" y="213285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7" name="Rettangolo 46"/>
          <p:cNvSpPr/>
          <p:nvPr/>
        </p:nvSpPr>
        <p:spPr>
          <a:xfrm>
            <a:off x="4788024" y="234888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8" name="Rettangolo 47"/>
          <p:cNvSpPr/>
          <p:nvPr/>
        </p:nvSpPr>
        <p:spPr>
          <a:xfrm>
            <a:off x="4788024" y="256490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9" name="Rettangolo 48"/>
          <p:cNvSpPr/>
          <p:nvPr/>
        </p:nvSpPr>
        <p:spPr>
          <a:xfrm>
            <a:off x="4788024"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0" name="Rettangolo 49"/>
          <p:cNvSpPr/>
          <p:nvPr/>
        </p:nvSpPr>
        <p:spPr>
          <a:xfrm>
            <a:off x="4788024"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1" name="Rettangolo 50"/>
          <p:cNvSpPr/>
          <p:nvPr/>
        </p:nvSpPr>
        <p:spPr>
          <a:xfrm>
            <a:off x="4788024"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52" name="Connettore 1 51"/>
          <p:cNvCxnSpPr>
            <a:stCxn id="46" idx="3"/>
            <a:endCxn id="59" idx="1"/>
          </p:cNvCxnSpPr>
          <p:nvPr/>
        </p:nvCxnSpPr>
        <p:spPr>
          <a:xfrm flipV="1">
            <a:off x="5004048" y="1628800"/>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Connettore 1 52"/>
          <p:cNvCxnSpPr>
            <a:stCxn id="46" idx="3"/>
            <a:endCxn id="60" idx="1"/>
          </p:cNvCxnSpPr>
          <p:nvPr/>
        </p:nvCxnSpPr>
        <p:spPr>
          <a:xfrm flipV="1">
            <a:off x="5004048" y="1844824"/>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Connettore 1 53"/>
          <p:cNvCxnSpPr>
            <a:stCxn id="46" idx="3"/>
            <a:endCxn id="61" idx="1"/>
          </p:cNvCxnSpPr>
          <p:nvPr/>
        </p:nvCxnSpPr>
        <p:spPr>
          <a:xfrm flipV="1">
            <a:off x="5004048" y="2060848"/>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5" name="Connettore 1 54"/>
          <p:cNvCxnSpPr>
            <a:stCxn id="46" idx="3"/>
            <a:endCxn id="62" idx="1"/>
          </p:cNvCxnSpPr>
          <p:nvPr/>
        </p:nvCxnSpPr>
        <p:spPr>
          <a:xfrm>
            <a:off x="5004048" y="2204864"/>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Connettore 1 56"/>
          <p:cNvCxnSpPr>
            <a:stCxn id="46" idx="3"/>
            <a:endCxn id="63" idx="1"/>
          </p:cNvCxnSpPr>
          <p:nvPr/>
        </p:nvCxnSpPr>
        <p:spPr>
          <a:xfrm>
            <a:off x="5004048" y="2204864"/>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8" name="Connettore 1 57"/>
          <p:cNvCxnSpPr>
            <a:stCxn id="46" idx="3"/>
            <a:endCxn id="64" idx="1"/>
          </p:cNvCxnSpPr>
          <p:nvPr/>
        </p:nvCxnSpPr>
        <p:spPr>
          <a:xfrm>
            <a:off x="5004048" y="2204864"/>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Rettangolo 58"/>
          <p:cNvSpPr/>
          <p:nvPr/>
        </p:nvSpPr>
        <p:spPr>
          <a:xfrm>
            <a:off x="5436096" y="15567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0" name="Rettangolo 59"/>
          <p:cNvSpPr/>
          <p:nvPr/>
        </p:nvSpPr>
        <p:spPr>
          <a:xfrm>
            <a:off x="5436096" y="17728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1" name="Rettangolo 60"/>
          <p:cNvSpPr/>
          <p:nvPr/>
        </p:nvSpPr>
        <p:spPr>
          <a:xfrm>
            <a:off x="5436096" y="19888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2" name="Rettangolo 61"/>
          <p:cNvSpPr/>
          <p:nvPr/>
        </p:nvSpPr>
        <p:spPr>
          <a:xfrm>
            <a:off x="5436096" y="22048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Rettangolo 62"/>
          <p:cNvSpPr/>
          <p:nvPr/>
        </p:nvSpPr>
        <p:spPr>
          <a:xfrm>
            <a:off x="5436096" y="24208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4" name="Rettangolo 63"/>
          <p:cNvSpPr/>
          <p:nvPr/>
        </p:nvSpPr>
        <p:spPr>
          <a:xfrm>
            <a:off x="5436096" y="263691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5" name="Freccia a destra 64"/>
          <p:cNvSpPr/>
          <p:nvPr/>
        </p:nvSpPr>
        <p:spPr>
          <a:xfrm>
            <a:off x="3419872"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6" name="Freccia a destra 65"/>
          <p:cNvSpPr/>
          <p:nvPr/>
        </p:nvSpPr>
        <p:spPr>
          <a:xfrm>
            <a:off x="5796136" y="242088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7" name="Connettore 1 66"/>
          <p:cNvCxnSpPr>
            <a:stCxn id="79" idx="3"/>
            <a:endCxn id="73" idx="1"/>
          </p:cNvCxnSpPr>
          <p:nvPr/>
        </p:nvCxnSpPr>
        <p:spPr>
          <a:xfrm flipV="1">
            <a:off x="6732240" y="191683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Connettore 1 67"/>
          <p:cNvCxnSpPr>
            <a:stCxn id="79" idx="3"/>
            <a:endCxn id="74" idx="1"/>
          </p:cNvCxnSpPr>
          <p:nvPr/>
        </p:nvCxnSpPr>
        <p:spPr>
          <a:xfrm flipV="1">
            <a:off x="6732240" y="213285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Connettore 1 68"/>
          <p:cNvCxnSpPr>
            <a:stCxn id="79" idx="3"/>
            <a:endCxn id="75" idx="1"/>
          </p:cNvCxnSpPr>
          <p:nvPr/>
        </p:nvCxnSpPr>
        <p:spPr>
          <a:xfrm flipV="1">
            <a:off x="6732240" y="234888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Connettore 1 69"/>
          <p:cNvCxnSpPr>
            <a:stCxn id="79" idx="3"/>
            <a:endCxn id="76" idx="1"/>
          </p:cNvCxnSpPr>
          <p:nvPr/>
        </p:nvCxnSpPr>
        <p:spPr>
          <a:xfrm>
            <a:off x="6732240" y="249289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Connettore 1 70"/>
          <p:cNvCxnSpPr>
            <a:stCxn id="79" idx="3"/>
            <a:endCxn id="77" idx="1"/>
          </p:cNvCxnSpPr>
          <p:nvPr/>
        </p:nvCxnSpPr>
        <p:spPr>
          <a:xfrm>
            <a:off x="6732240" y="249289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2" name="Connettore 1 71"/>
          <p:cNvCxnSpPr>
            <a:stCxn id="79" idx="3"/>
            <a:endCxn id="78" idx="1"/>
          </p:cNvCxnSpPr>
          <p:nvPr/>
        </p:nvCxnSpPr>
        <p:spPr>
          <a:xfrm>
            <a:off x="6732240" y="249289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7164288" y="18448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4" name="Rettangolo 73"/>
          <p:cNvSpPr/>
          <p:nvPr/>
        </p:nvSpPr>
        <p:spPr>
          <a:xfrm>
            <a:off x="7164288" y="206084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5" name="Rettangolo 74"/>
          <p:cNvSpPr/>
          <p:nvPr/>
        </p:nvSpPr>
        <p:spPr>
          <a:xfrm>
            <a:off x="7164288" y="227687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6" name="Rettangolo 75"/>
          <p:cNvSpPr/>
          <p:nvPr/>
        </p:nvSpPr>
        <p:spPr>
          <a:xfrm>
            <a:off x="7164288" y="249289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7" name="Rettangolo 76"/>
          <p:cNvSpPr/>
          <p:nvPr/>
        </p:nvSpPr>
        <p:spPr>
          <a:xfrm>
            <a:off x="7164288" y="270892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8" name="Rettangolo 77"/>
          <p:cNvSpPr/>
          <p:nvPr/>
        </p:nvSpPr>
        <p:spPr>
          <a:xfrm>
            <a:off x="7164288" y="292494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9" name="Rettangolo 78"/>
          <p:cNvSpPr/>
          <p:nvPr/>
        </p:nvSpPr>
        <p:spPr>
          <a:xfrm>
            <a:off x="6516216" y="24208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RSB su Bethe lattice</a:t>
            </a:r>
            <a:endParaRPr lang="en-US" dirty="0"/>
          </a:p>
        </p:txBody>
      </p:sp>
      <p:sp>
        <p:nvSpPr>
          <p:cNvPr id="4" name="Segnaposto data 3"/>
          <p:cNvSpPr>
            <a:spLocks noGrp="1"/>
          </p:cNvSpPr>
          <p:nvPr>
            <p:ph type="dt" sz="half" idx="10"/>
          </p:nvPr>
        </p:nvSpPr>
        <p:spPr/>
        <p:txBody>
          <a:bodyPr/>
          <a:lstStyle/>
          <a:p>
            <a:fld id="{F79FEAD6-DD8C-4FE7-8C99-15DE1B1FF5E9}"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RSB</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11</a:t>
            </a:fld>
            <a:endParaRPr lang="it-IT"/>
          </a:p>
        </p:txBody>
      </p:sp>
      <p:sp>
        <p:nvSpPr>
          <p:cNvPr id="8" name="Ovale 7"/>
          <p:cNvSpPr/>
          <p:nvPr/>
        </p:nvSpPr>
        <p:spPr>
          <a:xfrm>
            <a:off x="827584" y="263691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e 9"/>
          <p:cNvSpPr/>
          <p:nvPr/>
        </p:nvSpPr>
        <p:spPr>
          <a:xfrm>
            <a:off x="827584" y="299695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Ovale 12"/>
          <p:cNvSpPr/>
          <p:nvPr/>
        </p:nvSpPr>
        <p:spPr>
          <a:xfrm>
            <a:off x="539552"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Ovale 13"/>
          <p:cNvSpPr/>
          <p:nvPr/>
        </p:nvSpPr>
        <p:spPr>
          <a:xfrm>
            <a:off x="1115616"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 name="Connettore 1 19"/>
          <p:cNvCxnSpPr>
            <a:stCxn id="8" idx="4"/>
            <a:endCxn id="10" idx="0"/>
          </p:cNvCxnSpPr>
          <p:nvPr/>
        </p:nvCxnSpPr>
        <p:spPr>
          <a:xfrm>
            <a:off x="935596" y="2852936"/>
            <a:ext cx="0"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8" idx="7"/>
            <a:endCxn id="14" idx="3"/>
          </p:cNvCxnSpPr>
          <p:nvPr/>
        </p:nvCxnSpPr>
        <p:spPr>
          <a:xfrm flipV="1">
            <a:off x="1011972"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8" idx="1"/>
            <a:endCxn id="13" idx="5"/>
          </p:cNvCxnSpPr>
          <p:nvPr/>
        </p:nvCxnSpPr>
        <p:spPr>
          <a:xfrm flipH="1" flipV="1">
            <a:off x="723940"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Connettore 1 23"/>
          <p:cNvCxnSpPr>
            <a:stCxn id="14" idx="6"/>
          </p:cNvCxnSpPr>
          <p:nvPr/>
        </p:nvCxnSpPr>
        <p:spPr>
          <a:xfrm flipV="1">
            <a:off x="1331640" y="2492896"/>
            <a:ext cx="144016"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0" idx="5"/>
          </p:cNvCxnSpPr>
          <p:nvPr/>
        </p:nvCxnSpPr>
        <p:spPr>
          <a:xfrm>
            <a:off x="1011972"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Connettore 1 25"/>
          <p:cNvCxnSpPr>
            <a:stCxn id="10" idx="3"/>
          </p:cNvCxnSpPr>
          <p:nvPr/>
        </p:nvCxnSpPr>
        <p:spPr>
          <a:xfrm flipH="1">
            <a:off x="755576"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Connettore 1 26"/>
          <p:cNvCxnSpPr>
            <a:stCxn id="14" idx="0"/>
          </p:cNvCxnSpPr>
          <p:nvPr/>
        </p:nvCxnSpPr>
        <p:spPr>
          <a:xfrm flipV="1">
            <a:off x="1223628" y="2276872"/>
            <a:ext cx="36004"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Connettore 1 40"/>
          <p:cNvCxnSpPr>
            <a:stCxn id="13" idx="1"/>
          </p:cNvCxnSpPr>
          <p:nvPr/>
        </p:nvCxnSpPr>
        <p:spPr>
          <a:xfrm flipH="1" flipV="1">
            <a:off x="467544" y="2276872"/>
            <a:ext cx="103644" cy="1756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Connettore 1 41"/>
          <p:cNvCxnSpPr>
            <a:stCxn id="13" idx="3"/>
          </p:cNvCxnSpPr>
          <p:nvPr/>
        </p:nvCxnSpPr>
        <p:spPr>
          <a:xfrm flipH="1">
            <a:off x="467544" y="2605276"/>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6" name="Freccia a destra 55"/>
          <p:cNvSpPr/>
          <p:nvPr/>
        </p:nvSpPr>
        <p:spPr>
          <a:xfrm>
            <a:off x="1619672"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8" name="Ovale 57"/>
          <p:cNvSpPr/>
          <p:nvPr/>
        </p:nvSpPr>
        <p:spPr>
          <a:xfrm>
            <a:off x="4283968" y="270892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0" name="Connettore 1 59"/>
          <p:cNvCxnSpPr>
            <a:stCxn id="58" idx="6"/>
            <a:endCxn id="70" idx="1"/>
          </p:cNvCxnSpPr>
          <p:nvPr/>
        </p:nvCxnSpPr>
        <p:spPr>
          <a:xfrm flipV="1">
            <a:off x="4499992" y="2204864"/>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Connettore 1 60"/>
          <p:cNvCxnSpPr>
            <a:stCxn id="58" idx="6"/>
            <a:endCxn id="71" idx="1"/>
          </p:cNvCxnSpPr>
          <p:nvPr/>
        </p:nvCxnSpPr>
        <p:spPr>
          <a:xfrm flipV="1">
            <a:off x="4499992" y="2420888"/>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Connettore 1 61"/>
          <p:cNvCxnSpPr>
            <a:stCxn id="58" idx="6"/>
            <a:endCxn id="72" idx="1"/>
          </p:cNvCxnSpPr>
          <p:nvPr/>
        </p:nvCxnSpPr>
        <p:spPr>
          <a:xfrm flipV="1">
            <a:off x="4499992" y="2636912"/>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Connettore 1 62"/>
          <p:cNvCxnSpPr>
            <a:stCxn id="58" idx="6"/>
            <a:endCxn id="73" idx="1"/>
          </p:cNvCxnSpPr>
          <p:nvPr/>
        </p:nvCxnSpPr>
        <p:spPr>
          <a:xfrm>
            <a:off x="4499992" y="2816932"/>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4" name="Connettore 1 63"/>
          <p:cNvCxnSpPr>
            <a:stCxn id="58" idx="6"/>
            <a:endCxn id="74" idx="1"/>
          </p:cNvCxnSpPr>
          <p:nvPr/>
        </p:nvCxnSpPr>
        <p:spPr>
          <a:xfrm>
            <a:off x="4499992" y="2816932"/>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Connettore 1 64"/>
          <p:cNvCxnSpPr>
            <a:stCxn id="58" idx="6"/>
            <a:endCxn id="75" idx="1"/>
          </p:cNvCxnSpPr>
          <p:nvPr/>
        </p:nvCxnSpPr>
        <p:spPr>
          <a:xfrm>
            <a:off x="4499992" y="2816932"/>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0" name="Rettangolo 69"/>
          <p:cNvSpPr/>
          <p:nvPr/>
        </p:nvSpPr>
        <p:spPr>
          <a:xfrm>
            <a:off x="4788024" y="213285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1" name="Rettangolo 70"/>
          <p:cNvSpPr/>
          <p:nvPr/>
        </p:nvSpPr>
        <p:spPr>
          <a:xfrm>
            <a:off x="4788024" y="234888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2" name="Rettangolo 71"/>
          <p:cNvSpPr/>
          <p:nvPr/>
        </p:nvSpPr>
        <p:spPr>
          <a:xfrm>
            <a:off x="4788024" y="256490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3" name="Rettangolo 72"/>
          <p:cNvSpPr/>
          <p:nvPr/>
        </p:nvSpPr>
        <p:spPr>
          <a:xfrm>
            <a:off x="4788024"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4" name="Rettangolo 73"/>
          <p:cNvSpPr/>
          <p:nvPr/>
        </p:nvSpPr>
        <p:spPr>
          <a:xfrm>
            <a:off x="4788024"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5" name="Rettangolo 74"/>
          <p:cNvSpPr/>
          <p:nvPr/>
        </p:nvSpPr>
        <p:spPr>
          <a:xfrm>
            <a:off x="4788024"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96" name="Connettore 1 95"/>
          <p:cNvCxnSpPr>
            <a:stCxn id="70" idx="3"/>
            <a:endCxn id="102" idx="1"/>
          </p:cNvCxnSpPr>
          <p:nvPr/>
        </p:nvCxnSpPr>
        <p:spPr>
          <a:xfrm flipV="1">
            <a:off x="5004048" y="1628800"/>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Connettore 1 96"/>
          <p:cNvCxnSpPr>
            <a:stCxn id="70" idx="3"/>
            <a:endCxn id="103" idx="1"/>
          </p:cNvCxnSpPr>
          <p:nvPr/>
        </p:nvCxnSpPr>
        <p:spPr>
          <a:xfrm flipV="1">
            <a:off x="5004048" y="1844824"/>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8" name="Connettore 1 97"/>
          <p:cNvCxnSpPr>
            <a:stCxn id="70" idx="3"/>
            <a:endCxn id="104" idx="1"/>
          </p:cNvCxnSpPr>
          <p:nvPr/>
        </p:nvCxnSpPr>
        <p:spPr>
          <a:xfrm flipV="1">
            <a:off x="5004048" y="2060848"/>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9" name="Connettore 1 98"/>
          <p:cNvCxnSpPr>
            <a:stCxn id="70" idx="3"/>
            <a:endCxn id="105" idx="1"/>
          </p:cNvCxnSpPr>
          <p:nvPr/>
        </p:nvCxnSpPr>
        <p:spPr>
          <a:xfrm>
            <a:off x="5004048" y="2204864"/>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0" name="Connettore 1 99"/>
          <p:cNvCxnSpPr>
            <a:stCxn id="70" idx="3"/>
            <a:endCxn id="106" idx="1"/>
          </p:cNvCxnSpPr>
          <p:nvPr/>
        </p:nvCxnSpPr>
        <p:spPr>
          <a:xfrm>
            <a:off x="5004048" y="2204864"/>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1" name="Connettore 1 100"/>
          <p:cNvCxnSpPr>
            <a:stCxn id="70" idx="3"/>
            <a:endCxn id="107" idx="1"/>
          </p:cNvCxnSpPr>
          <p:nvPr/>
        </p:nvCxnSpPr>
        <p:spPr>
          <a:xfrm>
            <a:off x="5004048" y="2204864"/>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2" name="Rettangolo 101"/>
          <p:cNvSpPr/>
          <p:nvPr/>
        </p:nvSpPr>
        <p:spPr>
          <a:xfrm>
            <a:off x="5436096" y="15567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3" name="Rettangolo 102"/>
          <p:cNvSpPr/>
          <p:nvPr/>
        </p:nvSpPr>
        <p:spPr>
          <a:xfrm>
            <a:off x="5436096" y="17728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4" name="Rettangolo 103"/>
          <p:cNvSpPr/>
          <p:nvPr/>
        </p:nvSpPr>
        <p:spPr>
          <a:xfrm>
            <a:off x="5436096" y="19888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5" name="Rettangolo 104"/>
          <p:cNvSpPr/>
          <p:nvPr/>
        </p:nvSpPr>
        <p:spPr>
          <a:xfrm>
            <a:off x="5436096" y="22048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6" name="Rettangolo 105"/>
          <p:cNvSpPr/>
          <p:nvPr/>
        </p:nvSpPr>
        <p:spPr>
          <a:xfrm>
            <a:off x="5436096" y="24208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7" name="Rettangolo 106"/>
          <p:cNvSpPr/>
          <p:nvPr/>
        </p:nvSpPr>
        <p:spPr>
          <a:xfrm>
            <a:off x="5436096" y="263691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4" name="Ovale 113"/>
          <p:cNvSpPr/>
          <p:nvPr/>
        </p:nvSpPr>
        <p:spPr>
          <a:xfrm>
            <a:off x="2339752" y="270892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15" name="Connettore 1 114"/>
          <p:cNvCxnSpPr>
            <a:stCxn id="114" idx="6"/>
            <a:endCxn id="121" idx="1"/>
          </p:cNvCxnSpPr>
          <p:nvPr/>
        </p:nvCxnSpPr>
        <p:spPr>
          <a:xfrm flipV="1">
            <a:off x="2555776" y="2204864"/>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6" name="Connettore 1 115"/>
          <p:cNvCxnSpPr>
            <a:stCxn id="114" idx="6"/>
            <a:endCxn id="122" idx="1"/>
          </p:cNvCxnSpPr>
          <p:nvPr/>
        </p:nvCxnSpPr>
        <p:spPr>
          <a:xfrm flipV="1">
            <a:off x="2555776" y="2420888"/>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7" name="Connettore 1 116"/>
          <p:cNvCxnSpPr>
            <a:stCxn id="114" idx="6"/>
            <a:endCxn id="123" idx="1"/>
          </p:cNvCxnSpPr>
          <p:nvPr/>
        </p:nvCxnSpPr>
        <p:spPr>
          <a:xfrm flipV="1">
            <a:off x="2555776" y="2636912"/>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8" name="Connettore 1 117"/>
          <p:cNvCxnSpPr>
            <a:stCxn id="114" idx="6"/>
            <a:endCxn id="124" idx="1"/>
          </p:cNvCxnSpPr>
          <p:nvPr/>
        </p:nvCxnSpPr>
        <p:spPr>
          <a:xfrm>
            <a:off x="2555776" y="2816932"/>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9" name="Connettore 1 118"/>
          <p:cNvCxnSpPr>
            <a:stCxn id="114" idx="6"/>
            <a:endCxn id="125" idx="1"/>
          </p:cNvCxnSpPr>
          <p:nvPr/>
        </p:nvCxnSpPr>
        <p:spPr>
          <a:xfrm>
            <a:off x="2555776" y="2816932"/>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0" name="Connettore 1 119"/>
          <p:cNvCxnSpPr>
            <a:stCxn id="114" idx="6"/>
            <a:endCxn id="126" idx="1"/>
          </p:cNvCxnSpPr>
          <p:nvPr/>
        </p:nvCxnSpPr>
        <p:spPr>
          <a:xfrm>
            <a:off x="2555776" y="2816932"/>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1" name="Rettangolo 120"/>
          <p:cNvSpPr/>
          <p:nvPr/>
        </p:nvSpPr>
        <p:spPr>
          <a:xfrm>
            <a:off x="2843808" y="213285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2" name="Rettangolo 121"/>
          <p:cNvSpPr/>
          <p:nvPr/>
        </p:nvSpPr>
        <p:spPr>
          <a:xfrm>
            <a:off x="2843808" y="234888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3" name="Rettangolo 122"/>
          <p:cNvSpPr/>
          <p:nvPr/>
        </p:nvSpPr>
        <p:spPr>
          <a:xfrm>
            <a:off x="2843808" y="256490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4" name="Rettangolo 123"/>
          <p:cNvSpPr/>
          <p:nvPr/>
        </p:nvSpPr>
        <p:spPr>
          <a:xfrm>
            <a:off x="2843808"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5" name="Rettangolo 124"/>
          <p:cNvSpPr/>
          <p:nvPr/>
        </p:nvSpPr>
        <p:spPr>
          <a:xfrm>
            <a:off x="2843808"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6" name="Rettangolo 125"/>
          <p:cNvSpPr/>
          <p:nvPr/>
        </p:nvSpPr>
        <p:spPr>
          <a:xfrm>
            <a:off x="2843808"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7" name="Freccia a destra 126"/>
          <p:cNvSpPr/>
          <p:nvPr/>
        </p:nvSpPr>
        <p:spPr>
          <a:xfrm>
            <a:off x="3419872"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8" name="Freccia a destra 127"/>
          <p:cNvSpPr/>
          <p:nvPr/>
        </p:nvSpPr>
        <p:spPr>
          <a:xfrm>
            <a:off x="5796136" y="242088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36" name="Connettore 1 135"/>
          <p:cNvCxnSpPr>
            <a:stCxn id="133" idx="3"/>
            <a:endCxn id="142" idx="1"/>
          </p:cNvCxnSpPr>
          <p:nvPr/>
        </p:nvCxnSpPr>
        <p:spPr>
          <a:xfrm flipV="1">
            <a:off x="6732240" y="191683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7" name="Connettore 1 136"/>
          <p:cNvCxnSpPr>
            <a:stCxn id="133" idx="3"/>
            <a:endCxn id="143" idx="1"/>
          </p:cNvCxnSpPr>
          <p:nvPr/>
        </p:nvCxnSpPr>
        <p:spPr>
          <a:xfrm flipV="1">
            <a:off x="6732240" y="213285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8" name="Connettore 1 137"/>
          <p:cNvCxnSpPr>
            <a:stCxn id="133" idx="3"/>
            <a:endCxn id="144" idx="1"/>
          </p:cNvCxnSpPr>
          <p:nvPr/>
        </p:nvCxnSpPr>
        <p:spPr>
          <a:xfrm flipV="1">
            <a:off x="6732240" y="234888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9" name="Connettore 1 138"/>
          <p:cNvCxnSpPr>
            <a:stCxn id="133" idx="3"/>
            <a:endCxn id="145" idx="1"/>
          </p:cNvCxnSpPr>
          <p:nvPr/>
        </p:nvCxnSpPr>
        <p:spPr>
          <a:xfrm>
            <a:off x="6732240" y="249289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0" name="Connettore 1 139"/>
          <p:cNvCxnSpPr>
            <a:stCxn id="133" idx="3"/>
            <a:endCxn id="146" idx="1"/>
          </p:cNvCxnSpPr>
          <p:nvPr/>
        </p:nvCxnSpPr>
        <p:spPr>
          <a:xfrm>
            <a:off x="6732240" y="249289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1" name="Connettore 1 140"/>
          <p:cNvCxnSpPr>
            <a:stCxn id="133" idx="3"/>
            <a:endCxn id="147" idx="1"/>
          </p:cNvCxnSpPr>
          <p:nvPr/>
        </p:nvCxnSpPr>
        <p:spPr>
          <a:xfrm>
            <a:off x="6732240" y="249289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2" name="Rettangolo 141"/>
          <p:cNvSpPr/>
          <p:nvPr/>
        </p:nvSpPr>
        <p:spPr>
          <a:xfrm>
            <a:off x="7164288" y="18448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3" name="Rettangolo 142"/>
          <p:cNvSpPr/>
          <p:nvPr/>
        </p:nvSpPr>
        <p:spPr>
          <a:xfrm>
            <a:off x="7164288" y="206084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4" name="Rettangolo 143"/>
          <p:cNvSpPr/>
          <p:nvPr/>
        </p:nvSpPr>
        <p:spPr>
          <a:xfrm>
            <a:off x="7164288" y="227687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5" name="Rettangolo 144"/>
          <p:cNvSpPr/>
          <p:nvPr/>
        </p:nvSpPr>
        <p:spPr>
          <a:xfrm>
            <a:off x="7164288" y="249289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6" name="Rettangolo 145"/>
          <p:cNvSpPr/>
          <p:nvPr/>
        </p:nvSpPr>
        <p:spPr>
          <a:xfrm>
            <a:off x="7164288" y="270892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7" name="Rettangolo 146"/>
          <p:cNvSpPr/>
          <p:nvPr/>
        </p:nvSpPr>
        <p:spPr>
          <a:xfrm>
            <a:off x="7164288" y="292494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6" name="Segnaposto contenuto 8"/>
          <p:cNvSpPr txBox="1">
            <a:spLocks/>
          </p:cNvSpPr>
          <p:nvPr/>
        </p:nvSpPr>
        <p:spPr>
          <a:xfrm>
            <a:off x="225006" y="3717032"/>
            <a:ext cx="8424936" cy="288032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  Ogni volta che aggiungiamo un livello di RSB si aggiunge un parametro x.</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a:t> </a:t>
            </a:r>
            <a:r>
              <a:rPr lang="it-IT" sz="2400" dirty="0" smtClean="0"/>
              <a:t>  Il ripeso degli stati deve essere eseguito a tutti i livelli.</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lang="it-IT" sz="2400" dirty="0"/>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   Il valore corretto della n-upla dei valori di x è quello che massimizza F.</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a:t> </a:t>
            </a:r>
            <a:endParaRPr lang="it-IT" sz="2400" dirty="0" smtClean="0"/>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a:t>	</a:t>
            </a: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7" name="Segnaposto contenuto 8"/>
          <p:cNvSpPr txBox="1">
            <a:spLocks/>
          </p:cNvSpPr>
          <p:nvPr/>
        </p:nvSpPr>
        <p:spPr>
          <a:xfrm>
            <a:off x="7596336" y="2190564"/>
            <a:ext cx="1296144" cy="74868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a:t>
            </a: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3" name="Rettangolo 132"/>
          <p:cNvSpPr/>
          <p:nvPr/>
        </p:nvSpPr>
        <p:spPr>
          <a:xfrm>
            <a:off x="6516216" y="24208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Algoritmo a due step</a:t>
            </a:r>
            <a:endParaRPr lang="en-US" dirty="0"/>
          </a:p>
        </p:txBody>
      </p:sp>
      <p:sp>
        <p:nvSpPr>
          <p:cNvPr id="4" name="Segnaposto data 3"/>
          <p:cNvSpPr>
            <a:spLocks noGrp="1"/>
          </p:cNvSpPr>
          <p:nvPr>
            <p:ph type="dt" sz="half" idx="10"/>
          </p:nvPr>
        </p:nvSpPr>
        <p:spPr/>
        <p:txBody>
          <a:bodyPr/>
          <a:lstStyle/>
          <a:p>
            <a:fld id="{606F8E9B-31A0-4AC9-AD6F-628913F0BF24}"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Algoritmo</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12</a:t>
            </a:fld>
            <a:endParaRPr lang="it-IT"/>
          </a:p>
        </p:txBody>
      </p:sp>
      <p:sp>
        <p:nvSpPr>
          <p:cNvPr id="155" name="Segnaposto contenuto 154"/>
          <p:cNvSpPr>
            <a:spLocks noGrp="1"/>
          </p:cNvSpPr>
          <p:nvPr>
            <p:ph sz="quarter" idx="1"/>
          </p:nvPr>
        </p:nvSpPr>
        <p:spPr>
          <a:xfrm>
            <a:off x="524069" y="1562502"/>
            <a:ext cx="8229600" cy="1108720"/>
          </a:xfrm>
        </p:spPr>
        <p:txBody>
          <a:bodyPr/>
          <a:lstStyle/>
          <a:p>
            <a:r>
              <a:rPr lang="en-US" dirty="0" smtClean="0"/>
              <a:t>È </a:t>
            </a:r>
            <a:r>
              <a:rPr lang="en-US" dirty="0" err="1" smtClean="0"/>
              <a:t>possibile</a:t>
            </a:r>
            <a:r>
              <a:rPr lang="en-US" dirty="0" smtClean="0"/>
              <a:t> </a:t>
            </a:r>
            <a:r>
              <a:rPr lang="en-US" dirty="0" err="1" smtClean="0"/>
              <a:t>controllare</a:t>
            </a:r>
            <a:r>
              <a:rPr lang="en-US" dirty="0" smtClean="0"/>
              <a:t> se </a:t>
            </a:r>
            <a:r>
              <a:rPr lang="en-US" dirty="0" err="1" smtClean="0"/>
              <a:t>questa</a:t>
            </a:r>
            <a:r>
              <a:rPr lang="en-US" dirty="0" smtClean="0"/>
              <a:t> </a:t>
            </a:r>
            <a:r>
              <a:rPr lang="en-US" dirty="0" err="1" smtClean="0"/>
              <a:t>procedura</a:t>
            </a:r>
            <a:r>
              <a:rPr lang="en-US" dirty="0" smtClean="0"/>
              <a:t> è </a:t>
            </a:r>
            <a:r>
              <a:rPr lang="en-US" dirty="0" err="1" smtClean="0"/>
              <a:t>corretta</a:t>
            </a:r>
            <a:r>
              <a:rPr lang="en-US" dirty="0" smtClean="0"/>
              <a:t>: </a:t>
            </a:r>
          </a:p>
        </p:txBody>
      </p:sp>
      <p:sp>
        <p:nvSpPr>
          <p:cNvPr id="3" name="TextBox 2"/>
          <p:cNvSpPr txBox="1"/>
          <p:nvPr/>
        </p:nvSpPr>
        <p:spPr>
          <a:xfrm>
            <a:off x="323528" y="2602946"/>
            <a:ext cx="8424936" cy="523220"/>
          </a:xfrm>
          <a:prstGeom prst="rect">
            <a:avLst/>
          </a:prstGeom>
          <a:noFill/>
        </p:spPr>
        <p:txBody>
          <a:bodyPr wrap="square" rtlCol="0">
            <a:spAutoFit/>
          </a:bodyPr>
          <a:lstStyle/>
          <a:p>
            <a:pPr algn="ctr"/>
            <a:r>
              <a:rPr lang="it-IT" sz="2800" dirty="0" smtClean="0">
                <a:solidFill>
                  <a:srgbClr val="C00000"/>
                </a:solidFill>
              </a:rPr>
              <a:t>MCMC sulla distribuzione dei campi locali</a:t>
            </a:r>
            <a:endParaRPr lang="it-IT" sz="2000" dirty="0">
              <a:solidFill>
                <a:srgbClr val="C00000"/>
              </a:solidFill>
            </a:endParaRPr>
          </a:p>
        </p:txBody>
      </p:sp>
      <p:sp>
        <p:nvSpPr>
          <p:cNvPr id="9" name="TextBox 8"/>
          <p:cNvSpPr txBox="1"/>
          <p:nvPr/>
        </p:nvSpPr>
        <p:spPr>
          <a:xfrm>
            <a:off x="6732240" y="4047455"/>
            <a:ext cx="2160240" cy="830997"/>
          </a:xfrm>
          <a:prstGeom prst="rect">
            <a:avLst/>
          </a:prstGeom>
          <a:noFill/>
        </p:spPr>
        <p:txBody>
          <a:bodyPr wrap="square" rtlCol="0">
            <a:spAutoFit/>
          </a:bodyPr>
          <a:lstStyle/>
          <a:p>
            <a:pPr algn="r"/>
            <a:r>
              <a:rPr lang="it-IT" sz="2400" dirty="0" smtClean="0"/>
              <a:t>T = 0.8</a:t>
            </a:r>
          </a:p>
          <a:p>
            <a:r>
              <a:rPr lang="it-IT" sz="2400" dirty="0" smtClean="0"/>
              <a:t>[Carrus et al.]</a:t>
            </a:r>
            <a:endParaRPr lang="it-IT" sz="2400" dirty="0"/>
          </a:p>
        </p:txBody>
      </p:sp>
      <p:sp>
        <p:nvSpPr>
          <p:cNvPr id="10" name="TextBox 9"/>
          <p:cNvSpPr txBox="1"/>
          <p:nvPr/>
        </p:nvSpPr>
        <p:spPr>
          <a:xfrm>
            <a:off x="6732240" y="4047455"/>
            <a:ext cx="1224136" cy="461665"/>
          </a:xfrm>
          <a:prstGeom prst="rect">
            <a:avLst/>
          </a:prstGeom>
          <a:noFill/>
        </p:spPr>
        <p:txBody>
          <a:bodyPr wrap="square" rtlCol="0">
            <a:spAutoFit/>
          </a:bodyPr>
          <a:lstStyle/>
          <a:p>
            <a:r>
              <a:rPr lang="it-IT" sz="2400" dirty="0" smtClean="0"/>
              <a:t>K = 6</a:t>
            </a:r>
            <a:endParaRPr lang="it-IT" sz="2400" dirty="0"/>
          </a:p>
        </p:txBody>
      </p:sp>
      <mc:AlternateContent xmlns:mc="http://schemas.openxmlformats.org/markup-compatibility/2006" xmlns:a14="http://schemas.microsoft.com/office/drawing/2010/main">
        <mc:Choice Requires="a14">
          <p:sp>
            <p:nvSpPr>
              <p:cNvPr id="11" name="TextBox 10"/>
              <p:cNvSpPr txBox="1"/>
              <p:nvPr/>
            </p:nvSpPr>
            <p:spPr>
              <a:xfrm>
                <a:off x="1115616" y="3975447"/>
                <a:ext cx="4176464" cy="461665"/>
              </a:xfrm>
              <a:prstGeom prst="rect">
                <a:avLst/>
              </a:prstGeom>
              <a:noFill/>
            </p:spPr>
            <p:txBody>
              <a:bodyPr wrap="square" rtlCol="0">
                <a:spAutoFit/>
              </a:bodyPr>
              <a:lstStyle/>
              <a:p>
                <a:r>
                  <a:rPr lang="it-IT" sz="2400" dirty="0" smtClean="0"/>
                  <a:t>2RSB →  </a:t>
                </a:r>
                <a14:m>
                  <m:oMath xmlns:m="http://schemas.openxmlformats.org/officeDocument/2006/math">
                    <m:r>
                      <a:rPr lang="it-IT" sz="2400" b="0" i="1" smtClean="0">
                        <a:latin typeface="Cambria Math"/>
                      </a:rPr>
                      <m:t>𝑁</m:t>
                    </m:r>
                    <m:sSub>
                      <m:sSubPr>
                        <m:ctrlPr>
                          <a:rPr lang="it-IT" sz="2400" b="0" i="1" smtClean="0">
                            <a:latin typeface="Cambria Math"/>
                          </a:rPr>
                        </m:ctrlPr>
                      </m:sSubPr>
                      <m:e>
                        <m:r>
                          <a:rPr lang="it-IT" sz="2400" b="0" i="1" smtClean="0">
                            <a:latin typeface="Cambria Math"/>
                          </a:rPr>
                          <m:t>𝑀</m:t>
                        </m:r>
                      </m:e>
                      <m:sub>
                        <m:r>
                          <a:rPr lang="it-IT" sz="2400" b="0" i="1" smtClean="0">
                            <a:latin typeface="Cambria Math"/>
                          </a:rPr>
                          <m:t>1</m:t>
                        </m:r>
                      </m:sub>
                    </m:sSub>
                    <m:sSub>
                      <m:sSubPr>
                        <m:ctrlPr>
                          <a:rPr lang="it-IT" sz="2400" b="0" i="1" smtClean="0">
                            <a:latin typeface="Cambria Math"/>
                          </a:rPr>
                        </m:ctrlPr>
                      </m:sSubPr>
                      <m:e>
                        <m:r>
                          <a:rPr lang="it-IT" sz="2400" b="0" i="1" smtClean="0">
                            <a:latin typeface="Cambria Math"/>
                          </a:rPr>
                          <m:t>𝑀</m:t>
                        </m:r>
                      </m:e>
                      <m:sub>
                        <m:r>
                          <a:rPr lang="it-IT" sz="2400" b="0" i="1" smtClean="0">
                            <a:latin typeface="Cambria Math"/>
                          </a:rPr>
                          <m:t>2</m:t>
                        </m:r>
                      </m:sub>
                    </m:sSub>
                  </m:oMath>
                </a14:m>
                <a:r>
                  <a:rPr lang="it-IT" sz="2400" dirty="0" smtClean="0"/>
                  <a:t> campi locali </a:t>
                </a:r>
                <a:endParaRPr lang="it-IT"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115616" y="3975447"/>
                <a:ext cx="4176464" cy="461665"/>
              </a:xfrm>
              <a:prstGeom prst="rect">
                <a:avLst/>
              </a:prstGeom>
              <a:blipFill rotWithShape="1">
                <a:blip r:embed="rId3" cstate="print"/>
                <a:stretch>
                  <a:fillRect l="-2190" t="-15789" b="-30263"/>
                </a:stretch>
              </a:blipFill>
            </p:spPr>
            <p:txBody>
              <a:bodyPr/>
              <a:lstStyle/>
              <a:p>
                <a:r>
                  <a:rPr lang="it-IT">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smtClean="0"/>
              <a:t>Algoritmo</a:t>
            </a:r>
            <a:r>
              <a:rPr lang="en-US" dirty="0" smtClean="0"/>
              <a:t> a due step</a:t>
            </a:r>
            <a:endParaRPr lang="en-US" dirty="0"/>
          </a:p>
        </p:txBody>
      </p:sp>
      <p:sp>
        <p:nvSpPr>
          <p:cNvPr id="4" name="Date Placeholder 3"/>
          <p:cNvSpPr>
            <a:spLocks noGrp="1"/>
          </p:cNvSpPr>
          <p:nvPr>
            <p:ph type="dt" sz="half" idx="10"/>
          </p:nvPr>
        </p:nvSpPr>
        <p:spPr/>
        <p:txBody>
          <a:bodyPr/>
          <a:lstStyle/>
          <a:p>
            <a:fld id="{6261679B-BCDA-4178-879E-36BE2956D42E}" type="datetime1">
              <a:rPr lang="it-IT" smtClean="0"/>
              <a:pPr/>
              <a:t>21/01/2014</a:t>
            </a:fld>
            <a:endParaRPr lang="it-IT"/>
          </a:p>
        </p:txBody>
      </p:sp>
      <p:sp>
        <p:nvSpPr>
          <p:cNvPr id="5" name="Footer Placeholder 4"/>
          <p:cNvSpPr>
            <a:spLocks noGrp="1"/>
          </p:cNvSpPr>
          <p:nvPr>
            <p:ph type="ftr" sz="quarter" idx="11"/>
          </p:nvPr>
        </p:nvSpPr>
        <p:spPr/>
        <p:txBody>
          <a:bodyPr/>
          <a:lstStyle/>
          <a:p>
            <a:r>
              <a:rPr lang="it-IT" dirty="0" smtClean="0"/>
              <a:t>Algoritmo</a:t>
            </a:r>
            <a:endParaRPr lang="it-IT" dirty="0"/>
          </a:p>
        </p:txBody>
      </p:sp>
      <p:sp>
        <p:nvSpPr>
          <p:cNvPr id="6" name="Slide Number Placeholder 5"/>
          <p:cNvSpPr>
            <a:spLocks noGrp="1"/>
          </p:cNvSpPr>
          <p:nvPr>
            <p:ph type="sldNum" sz="quarter" idx="12"/>
          </p:nvPr>
        </p:nvSpPr>
        <p:spPr/>
        <p:txBody>
          <a:bodyPr/>
          <a:lstStyle/>
          <a:p>
            <a:fld id="{B007B441-5312-499D-93C3-6E37886527FA}" type="slidenum">
              <a:rPr lang="it-IT" smtClean="0"/>
              <a:pPr/>
              <a:t>13</a:t>
            </a:fld>
            <a:endParaRPr lang="it-IT"/>
          </a:p>
        </p:txBody>
      </p:sp>
      <p:sp>
        <p:nvSpPr>
          <p:cNvPr id="10" name="Ovale 9"/>
          <p:cNvSpPr/>
          <p:nvPr/>
        </p:nvSpPr>
        <p:spPr>
          <a:xfrm>
            <a:off x="539552" y="1412776"/>
            <a:ext cx="1296144" cy="72008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START</a:t>
            </a:r>
            <a:endParaRPr lang="en-US" dirty="0">
              <a:solidFill>
                <a:schemeClr val="tx1"/>
              </a:solidFill>
            </a:endParaRPr>
          </a:p>
        </p:txBody>
      </p:sp>
      <p:sp>
        <p:nvSpPr>
          <p:cNvPr id="14" name="Rettangolo arrotondato 13"/>
          <p:cNvSpPr/>
          <p:nvPr/>
        </p:nvSpPr>
        <p:spPr>
          <a:xfrm>
            <a:off x="2915816" y="2348880"/>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MERGE FIELDS</a:t>
            </a:r>
            <a:endParaRPr lang="en-US" dirty="0" smtClean="0">
              <a:solidFill>
                <a:schemeClr val="tx1"/>
              </a:solidFill>
            </a:endParaRPr>
          </a:p>
        </p:txBody>
      </p:sp>
      <p:sp>
        <p:nvSpPr>
          <p:cNvPr id="15" name="Rettangolo arrotondato 14"/>
          <p:cNvSpPr/>
          <p:nvPr/>
        </p:nvSpPr>
        <p:spPr>
          <a:xfrm>
            <a:off x="2915816" y="1484784"/>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CHOOSE K SITES</a:t>
            </a:r>
            <a:endParaRPr lang="en-US" dirty="0" smtClean="0">
              <a:solidFill>
                <a:schemeClr val="tx1"/>
              </a:solidFill>
            </a:endParaRPr>
          </a:p>
        </p:txBody>
      </p:sp>
      <p:sp>
        <p:nvSpPr>
          <p:cNvPr id="16" name="Rettangolo arrotondato 15"/>
          <p:cNvSpPr/>
          <p:nvPr/>
        </p:nvSpPr>
        <p:spPr>
          <a:xfrm>
            <a:off x="2915816" y="3212976"/>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UPDATE POPULATION</a:t>
            </a:r>
            <a:endParaRPr lang="en-US" dirty="0" smtClean="0">
              <a:solidFill>
                <a:schemeClr val="tx1"/>
              </a:solidFill>
            </a:endParaRPr>
          </a:p>
        </p:txBody>
      </p:sp>
      <p:sp>
        <p:nvSpPr>
          <p:cNvPr id="17" name="Decisione 16"/>
          <p:cNvSpPr/>
          <p:nvPr/>
        </p:nvSpPr>
        <p:spPr>
          <a:xfrm>
            <a:off x="2627784" y="4941168"/>
            <a:ext cx="2160240" cy="792088"/>
          </a:xfrm>
          <a:prstGeom prst="flowChartDecision">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CHECK _T</a:t>
            </a:r>
            <a:endParaRPr lang="en-US" dirty="0" smtClean="0">
              <a:solidFill>
                <a:schemeClr val="tx1"/>
              </a:solidFill>
            </a:endParaRPr>
          </a:p>
        </p:txBody>
      </p:sp>
      <p:sp>
        <p:nvSpPr>
          <p:cNvPr id="18" name="Ovale 17"/>
          <p:cNvSpPr/>
          <p:nvPr/>
        </p:nvSpPr>
        <p:spPr>
          <a:xfrm>
            <a:off x="539552" y="4869160"/>
            <a:ext cx="1296144" cy="9361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END</a:t>
            </a:r>
            <a:endParaRPr lang="en-US" dirty="0">
              <a:solidFill>
                <a:schemeClr val="tx1"/>
              </a:solidFill>
            </a:endParaRPr>
          </a:p>
        </p:txBody>
      </p:sp>
      <p:sp>
        <p:nvSpPr>
          <p:cNvPr id="19" name="Rettangolo arrotondato 18"/>
          <p:cNvSpPr/>
          <p:nvPr/>
        </p:nvSpPr>
        <p:spPr>
          <a:xfrm>
            <a:off x="2915816" y="4077072"/>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EVALUATE</a:t>
            </a:r>
            <a:endParaRPr lang="en-US" dirty="0" smtClean="0">
              <a:solidFill>
                <a:schemeClr val="tx1"/>
              </a:solidFill>
            </a:endParaRPr>
          </a:p>
        </p:txBody>
      </p:sp>
      <p:cxnSp>
        <p:nvCxnSpPr>
          <p:cNvPr id="26" name="Connettore 2 25"/>
          <p:cNvCxnSpPr>
            <a:stCxn id="10" idx="6"/>
            <a:endCxn id="15" idx="1"/>
          </p:cNvCxnSpPr>
          <p:nvPr/>
        </p:nvCxnSpPr>
        <p:spPr>
          <a:xfrm>
            <a:off x="1835696" y="1772816"/>
            <a:ext cx="1080120" cy="0"/>
          </a:xfrm>
          <a:prstGeom prst="straightConnector1">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ttore 2 31"/>
          <p:cNvCxnSpPr>
            <a:stCxn id="15" idx="2"/>
            <a:endCxn id="14" idx="0"/>
          </p:cNvCxnSpPr>
          <p:nvPr/>
        </p:nvCxnSpPr>
        <p:spPr>
          <a:xfrm>
            <a:off x="3707904" y="2060848"/>
            <a:ext cx="0" cy="288032"/>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p:cNvCxnSpPr/>
          <p:nvPr/>
        </p:nvCxnSpPr>
        <p:spPr>
          <a:xfrm>
            <a:off x="3707904" y="3789040"/>
            <a:ext cx="0" cy="288032"/>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9" idx="2"/>
            <a:endCxn id="17" idx="0"/>
          </p:cNvCxnSpPr>
          <p:nvPr/>
        </p:nvCxnSpPr>
        <p:spPr>
          <a:xfrm>
            <a:off x="3707904" y="4653136"/>
            <a:ext cx="0" cy="288032"/>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17" idx="1"/>
            <a:endCxn id="18" idx="6"/>
          </p:cNvCxnSpPr>
          <p:nvPr/>
        </p:nvCxnSpPr>
        <p:spPr>
          <a:xfrm flipH="1">
            <a:off x="1835696" y="5337212"/>
            <a:ext cx="792088"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4 48"/>
          <p:cNvCxnSpPr>
            <a:stCxn id="17" idx="3"/>
            <a:endCxn id="15" idx="3"/>
          </p:cNvCxnSpPr>
          <p:nvPr/>
        </p:nvCxnSpPr>
        <p:spPr>
          <a:xfrm flipH="1" flipV="1">
            <a:off x="4499992" y="1772816"/>
            <a:ext cx="288032" cy="3564396"/>
          </a:xfrm>
          <a:prstGeom prst="bentConnector3">
            <a:avLst>
              <a:gd name="adj1" fmla="val -724374"/>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ttangolo arrotondato 19"/>
          <p:cNvSpPr/>
          <p:nvPr/>
        </p:nvSpPr>
        <p:spPr>
          <a:xfrm>
            <a:off x="4788024" y="2348880"/>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SUBSTATE REWEIGH</a:t>
            </a:r>
            <a:endParaRPr lang="en-US" dirty="0" smtClean="0">
              <a:solidFill>
                <a:schemeClr val="tx1"/>
              </a:solidFill>
            </a:endParaRPr>
          </a:p>
        </p:txBody>
      </p:sp>
      <p:cxnSp>
        <p:nvCxnSpPr>
          <p:cNvPr id="21" name="Connettore 2 20"/>
          <p:cNvCxnSpPr>
            <a:stCxn id="14" idx="3"/>
            <a:endCxn id="20" idx="1"/>
          </p:cNvCxnSpPr>
          <p:nvPr/>
        </p:nvCxnSpPr>
        <p:spPr>
          <a:xfrm>
            <a:off x="4499992" y="2636912"/>
            <a:ext cx="288032" cy="0"/>
          </a:xfrm>
          <a:prstGeom prst="straightConnector1">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ttangolo arrotondato 26"/>
          <p:cNvSpPr/>
          <p:nvPr/>
        </p:nvSpPr>
        <p:spPr>
          <a:xfrm>
            <a:off x="4788024" y="3212976"/>
            <a:ext cx="1584176" cy="5760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STATE REWEIGH</a:t>
            </a:r>
            <a:endParaRPr lang="en-US" dirty="0" smtClean="0">
              <a:solidFill>
                <a:schemeClr val="tx1"/>
              </a:solidFill>
            </a:endParaRPr>
          </a:p>
        </p:txBody>
      </p:sp>
      <p:cxnSp>
        <p:nvCxnSpPr>
          <p:cNvPr id="29" name="Connettore 2 28"/>
          <p:cNvCxnSpPr>
            <a:stCxn id="20" idx="2"/>
            <a:endCxn id="27" idx="0"/>
          </p:cNvCxnSpPr>
          <p:nvPr/>
        </p:nvCxnSpPr>
        <p:spPr>
          <a:xfrm>
            <a:off x="5580112" y="2924944"/>
            <a:ext cx="0" cy="288032"/>
          </a:xfrm>
          <a:prstGeom prst="straightConnector1">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7" idx="1"/>
            <a:endCxn id="16" idx="3"/>
          </p:cNvCxnSpPr>
          <p:nvPr/>
        </p:nvCxnSpPr>
        <p:spPr>
          <a:xfrm flipH="1">
            <a:off x="4499992" y="3501008"/>
            <a:ext cx="288032" cy="0"/>
          </a:xfrm>
          <a:prstGeom prst="straightConnector1">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ounded Rectangular Callout 2"/>
              <p:cNvSpPr/>
              <p:nvPr/>
            </p:nvSpPr>
            <p:spPr>
              <a:xfrm>
                <a:off x="6948264" y="1772816"/>
                <a:ext cx="1979712" cy="648072"/>
              </a:xfrm>
              <a:prstGeom prst="wedgeRoundRectCallout">
                <a:avLst>
                  <a:gd name="adj1" fmla="val -76627"/>
                  <a:gd name="adj2" fmla="val 93829"/>
                  <a:gd name="adj3" fmla="val 1666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On </a:t>
                </a:r>
                <a14:m>
                  <m:oMath xmlns:m="http://schemas.openxmlformats.org/officeDocument/2006/math">
                    <m:sSub>
                      <m:sSubPr>
                        <m:ctrlPr>
                          <a:rPr lang="it-IT" b="0" i="1" smtClean="0">
                            <a:solidFill>
                              <a:schemeClr val="tx1"/>
                            </a:solidFill>
                            <a:latin typeface="Cambria Math"/>
                          </a:rPr>
                        </m:ctrlPr>
                      </m:sSubPr>
                      <m:e>
                        <m:r>
                          <a:rPr lang="it-IT" b="0" i="1" smtClean="0">
                            <a:solidFill>
                              <a:schemeClr val="tx1"/>
                            </a:solidFill>
                            <a:latin typeface="Cambria Math"/>
                          </a:rPr>
                          <m:t>𝑀</m:t>
                        </m:r>
                      </m:e>
                      <m:sub>
                        <m:r>
                          <a:rPr lang="it-IT" b="0" i="1" smtClean="0">
                            <a:solidFill>
                              <a:schemeClr val="tx1"/>
                            </a:solidFill>
                            <a:latin typeface="Cambria Math"/>
                          </a:rPr>
                          <m:t>1</m:t>
                        </m:r>
                      </m:sub>
                    </m:sSub>
                  </m:oMath>
                </a14:m>
                <a:r>
                  <a:rPr lang="it-IT" dirty="0" smtClean="0">
                    <a:solidFill>
                      <a:schemeClr val="tx1"/>
                    </a:solidFill>
                  </a:rPr>
                  <a:t>variables,</a:t>
                </a:r>
              </a:p>
              <a:p>
                <a:pPr algn="ctr"/>
                <a:r>
                  <a:rPr lang="it-IT" dirty="0" smtClean="0">
                    <a:solidFill>
                      <a:schemeClr val="tx1"/>
                    </a:solidFill>
                  </a:rPr>
                  <a:t>Done </a:t>
                </a:r>
                <a14:m>
                  <m:oMath xmlns:m="http://schemas.openxmlformats.org/officeDocument/2006/math">
                    <m:sSub>
                      <m:sSubPr>
                        <m:ctrlPr>
                          <a:rPr lang="it-IT" b="0" i="1" smtClean="0">
                            <a:solidFill>
                              <a:schemeClr val="tx1"/>
                            </a:solidFill>
                            <a:latin typeface="Cambria Math"/>
                          </a:rPr>
                        </m:ctrlPr>
                      </m:sSubPr>
                      <m:e>
                        <m:r>
                          <a:rPr lang="it-IT" b="0" i="1" smtClean="0">
                            <a:solidFill>
                              <a:schemeClr val="tx1"/>
                            </a:solidFill>
                            <a:latin typeface="Cambria Math"/>
                          </a:rPr>
                          <m:t>𝑀</m:t>
                        </m:r>
                      </m:e>
                      <m:sub>
                        <m:r>
                          <a:rPr lang="it-IT" b="0" i="1" smtClean="0">
                            <a:solidFill>
                              <a:schemeClr val="tx1"/>
                            </a:solidFill>
                            <a:latin typeface="Cambria Math"/>
                          </a:rPr>
                          <m:t>2</m:t>
                        </m:r>
                      </m:sub>
                    </m:sSub>
                  </m:oMath>
                </a14:m>
                <a:r>
                  <a:rPr lang="it-IT" dirty="0" smtClean="0">
                    <a:solidFill>
                      <a:schemeClr val="tx1"/>
                    </a:solidFill>
                  </a:rPr>
                  <a:t> times</a:t>
                </a:r>
              </a:p>
            </p:txBody>
          </p:sp>
        </mc:Choice>
        <mc:Fallback xmlns="">
          <p:sp>
            <p:nvSpPr>
              <p:cNvPr id="3" name="Rounded Rectangular Callout 2"/>
              <p:cNvSpPr>
                <a:spLocks noRot="1" noChangeAspect="1" noMove="1" noResize="1" noEditPoints="1" noAdjustHandles="1" noChangeArrowheads="1" noChangeShapeType="1" noTextEdit="1"/>
              </p:cNvSpPr>
              <p:nvPr/>
            </p:nvSpPr>
            <p:spPr>
              <a:xfrm>
                <a:off x="6948264" y="1772816"/>
                <a:ext cx="1979712" cy="648072"/>
              </a:xfrm>
              <a:prstGeom prst="wedgeRoundRectCallout">
                <a:avLst>
                  <a:gd name="adj1" fmla="val -76627"/>
                  <a:gd name="adj2" fmla="val 93829"/>
                  <a:gd name="adj3" fmla="val 16667"/>
                </a:avLst>
              </a:prstGeom>
              <a:blipFill rotWithShape="1">
                <a:blip r:embed="rId3" cstate="print"/>
                <a:stretch>
                  <a:fillRect t="-1935"/>
                </a:stretch>
              </a:blipFill>
              <a:ln>
                <a:solidFill>
                  <a:schemeClr val="tx2">
                    <a:lumMod val="60000"/>
                    <a:lumOff val="40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Rounded Rectangular Callout 24"/>
              <p:cNvSpPr/>
              <p:nvPr/>
            </p:nvSpPr>
            <p:spPr>
              <a:xfrm>
                <a:off x="6948264" y="3645024"/>
                <a:ext cx="1979712" cy="720080"/>
              </a:xfrm>
              <a:prstGeom prst="wedgeRoundRectCallout">
                <a:avLst>
                  <a:gd name="adj1" fmla="val -77324"/>
                  <a:gd name="adj2" fmla="val -67841"/>
                  <a:gd name="adj3" fmla="val 16667"/>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On</a:t>
                </a:r>
                <a:r>
                  <a:rPr lang="it-IT" dirty="0">
                    <a:solidFill>
                      <a:schemeClr val="tx1"/>
                    </a:solidFill>
                  </a:rPr>
                  <a:t> </a:t>
                </a:r>
                <a14:m>
                  <m:oMath xmlns:m="http://schemas.openxmlformats.org/officeDocument/2006/math">
                    <m:sSub>
                      <m:sSubPr>
                        <m:ctrlPr>
                          <a:rPr lang="it-IT" i="1">
                            <a:solidFill>
                              <a:schemeClr val="tx1"/>
                            </a:solidFill>
                            <a:latin typeface="Cambria Math"/>
                          </a:rPr>
                        </m:ctrlPr>
                      </m:sSubPr>
                      <m:e>
                        <m:r>
                          <a:rPr lang="it-IT" i="1">
                            <a:solidFill>
                              <a:schemeClr val="tx1"/>
                            </a:solidFill>
                            <a:latin typeface="Cambria Math"/>
                          </a:rPr>
                          <m:t>𝑀</m:t>
                        </m:r>
                      </m:e>
                      <m:sub>
                        <m:r>
                          <a:rPr lang="it-IT" i="1">
                            <a:solidFill>
                              <a:schemeClr val="tx1"/>
                            </a:solidFill>
                            <a:latin typeface="Cambria Math"/>
                          </a:rPr>
                          <m:t>1</m:t>
                        </m:r>
                      </m:sub>
                    </m:sSub>
                    <m:sSub>
                      <m:sSubPr>
                        <m:ctrlPr>
                          <a:rPr lang="it-IT" i="1">
                            <a:solidFill>
                              <a:schemeClr val="tx1"/>
                            </a:solidFill>
                            <a:latin typeface="Cambria Math"/>
                          </a:rPr>
                        </m:ctrlPr>
                      </m:sSubPr>
                      <m:e>
                        <m:r>
                          <a:rPr lang="it-IT" i="1">
                            <a:solidFill>
                              <a:schemeClr val="tx1"/>
                            </a:solidFill>
                            <a:latin typeface="Cambria Math"/>
                          </a:rPr>
                          <m:t>𝑀</m:t>
                        </m:r>
                      </m:e>
                      <m:sub>
                        <m:r>
                          <a:rPr lang="it-IT" b="0" i="1" smtClean="0">
                            <a:solidFill>
                              <a:schemeClr val="tx1"/>
                            </a:solidFill>
                            <a:latin typeface="Cambria Math"/>
                          </a:rPr>
                          <m:t>2</m:t>
                        </m:r>
                      </m:sub>
                    </m:sSub>
                  </m:oMath>
                </a14:m>
                <a:r>
                  <a:rPr lang="it-IT" dirty="0">
                    <a:solidFill>
                      <a:schemeClr val="tx1"/>
                    </a:solidFill>
                  </a:rPr>
                  <a:t>variables,</a:t>
                </a:r>
              </a:p>
              <a:p>
                <a:pPr algn="ctr"/>
                <a:r>
                  <a:rPr lang="it-IT" dirty="0" smtClean="0">
                    <a:solidFill>
                      <a:schemeClr val="tx1"/>
                    </a:solidFill>
                  </a:rPr>
                  <a:t>Done one time.</a:t>
                </a:r>
                <a:endParaRPr lang="it-IT" dirty="0">
                  <a:solidFill>
                    <a:schemeClr val="tx1"/>
                  </a:solidFill>
                </a:endParaRPr>
              </a:p>
            </p:txBody>
          </p:sp>
        </mc:Choice>
        <mc:Fallback xmlns="">
          <p:sp>
            <p:nvSpPr>
              <p:cNvPr id="25" name="Rounded Rectangular Callout 24"/>
              <p:cNvSpPr>
                <a:spLocks noRot="1" noChangeAspect="1" noMove="1" noResize="1" noEditPoints="1" noAdjustHandles="1" noChangeArrowheads="1" noChangeShapeType="1" noTextEdit="1"/>
              </p:cNvSpPr>
              <p:nvPr/>
            </p:nvSpPr>
            <p:spPr>
              <a:xfrm>
                <a:off x="6948264" y="3645024"/>
                <a:ext cx="1979712" cy="720080"/>
              </a:xfrm>
              <a:prstGeom prst="wedgeRoundRectCallout">
                <a:avLst>
                  <a:gd name="adj1" fmla="val -77324"/>
                  <a:gd name="adj2" fmla="val -67841"/>
                  <a:gd name="adj3" fmla="val 16667"/>
                </a:avLst>
              </a:prstGeom>
              <a:blipFill rotWithShape="1">
                <a:blip r:embed="rId4" cstate="print"/>
                <a:stretch>
                  <a:fillRect b="-5634"/>
                </a:stretch>
              </a:blipFill>
              <a:ln>
                <a:solidFill>
                  <a:schemeClr val="tx2">
                    <a:lumMod val="60000"/>
                    <a:lumOff val="40000"/>
                  </a:schemeClr>
                </a:solidFill>
              </a:ln>
            </p:spPr>
            <p:txBody>
              <a:bodyPr/>
              <a:lstStyle/>
              <a:p>
                <a:r>
                  <a:rPr lang="it-IT">
                    <a:noFill/>
                  </a:rPr>
                  <a:t> </a:t>
                </a:r>
              </a:p>
            </p:txBody>
          </p:sp>
        </mc:Fallback>
      </mc:AlternateContent>
    </p:spTree>
    <p:extLst>
      <p:ext uri="{BB962C8B-B14F-4D97-AF65-F5344CB8AC3E}">
        <p14:creationId xmlns:p14="http://schemas.microsoft.com/office/powerpoint/2010/main" val="402171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Massimizzazione dell’energia libera e corretta distribuzione degli stati</a:t>
            </a:r>
            <a:endParaRPr lang="en-US" dirty="0"/>
          </a:p>
        </p:txBody>
      </p:sp>
      <p:sp>
        <p:nvSpPr>
          <p:cNvPr id="4" name="Segnaposto data 3"/>
          <p:cNvSpPr>
            <a:spLocks noGrp="1"/>
          </p:cNvSpPr>
          <p:nvPr>
            <p:ph type="dt" sz="half" idx="10"/>
          </p:nvPr>
        </p:nvSpPr>
        <p:spPr/>
        <p:txBody>
          <a:bodyPr/>
          <a:lstStyle/>
          <a:p>
            <a:fld id="{5F8E5BB1-3634-4F95-BBF7-09E0E6CDC285}"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14</a:t>
            </a:fld>
            <a:endParaRPr lang="it-IT"/>
          </a:p>
        </p:txBody>
      </p:sp>
      <p:sp>
        <p:nvSpPr>
          <p:cNvPr id="3" name="Segnaposto contenuto 2"/>
          <p:cNvSpPr>
            <a:spLocks noGrp="1"/>
          </p:cNvSpPr>
          <p:nvPr>
            <p:ph sz="quarter" idx="1"/>
          </p:nvPr>
        </p:nvSpPr>
        <p:spPr>
          <a:xfrm>
            <a:off x="395536" y="1700808"/>
            <a:ext cx="7776864" cy="2664296"/>
          </a:xfrm>
        </p:spPr>
        <p:txBody>
          <a:bodyPr/>
          <a:lstStyle/>
          <a:p>
            <a:r>
              <a:rPr lang="it-IT" dirty="0" smtClean="0"/>
              <a:t>Per poter misurare energia ed overlap dobbiamo trovare la coppia di parametri in ([0,1]x[0,1]) che massimizza F.</a:t>
            </a:r>
          </a:p>
          <a:p>
            <a:endParaRPr lang="it-IT" dirty="0"/>
          </a:p>
        </p:txBody>
      </p:sp>
      <mc:AlternateContent xmlns:mc="http://schemas.openxmlformats.org/markup-compatibility/2006" xmlns:a14="http://schemas.microsoft.com/office/drawing/2010/main">
        <mc:Choice Requires="a14">
          <p:sp>
            <p:nvSpPr>
              <p:cNvPr id="7" name="TextBox 6"/>
              <p:cNvSpPr txBox="1"/>
              <p:nvPr/>
            </p:nvSpPr>
            <p:spPr>
              <a:xfrm>
                <a:off x="2699792" y="3429000"/>
                <a:ext cx="33843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a:rPr>
                          </m:ctrlPr>
                        </m:sSubPr>
                        <m:e>
                          <m:r>
                            <a:rPr lang="it-IT" sz="2400" b="0" i="1" smtClean="0">
                              <a:latin typeface="Cambria Math"/>
                            </a:rPr>
                            <m:t>𝑥</m:t>
                          </m:r>
                        </m:e>
                        <m:sub>
                          <m:r>
                            <a:rPr lang="it-IT" sz="2400" b="0" i="1" smtClean="0">
                              <a:latin typeface="Cambria Math"/>
                            </a:rPr>
                            <m:t>1</m:t>
                          </m:r>
                        </m:sub>
                      </m:sSub>
                      <m:r>
                        <a:rPr lang="it-IT" sz="2400" b="0" i="1" smtClean="0">
                          <a:latin typeface="Cambria Math"/>
                        </a:rPr>
                        <m:t>=0.07     </m:t>
                      </m:r>
                      <m:sSub>
                        <m:sSubPr>
                          <m:ctrlPr>
                            <a:rPr lang="it-IT" sz="2400" b="0" i="1" smtClean="0">
                              <a:latin typeface="Cambria Math"/>
                            </a:rPr>
                          </m:ctrlPr>
                        </m:sSubPr>
                        <m:e>
                          <m:r>
                            <a:rPr lang="it-IT" sz="2400" b="0" i="1" smtClean="0">
                              <a:latin typeface="Cambria Math"/>
                            </a:rPr>
                            <m:t>𝑥</m:t>
                          </m:r>
                        </m:e>
                        <m:sub>
                          <m:r>
                            <a:rPr lang="it-IT" sz="2400" b="0" i="1" smtClean="0">
                              <a:latin typeface="Cambria Math"/>
                            </a:rPr>
                            <m:t>2</m:t>
                          </m:r>
                        </m:sub>
                      </m:sSub>
                      <m:r>
                        <a:rPr lang="it-IT" sz="2400" b="0" i="1" smtClean="0">
                          <a:latin typeface="Cambria Math"/>
                        </a:rPr>
                        <m:t>=0.35</m:t>
                      </m:r>
                    </m:oMath>
                  </m:oMathPara>
                </a14:m>
                <a:endParaRPr lang="it-IT"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699792" y="3429000"/>
                <a:ext cx="3384376" cy="461665"/>
              </a:xfrm>
              <a:prstGeom prst="rect">
                <a:avLst/>
              </a:prstGeom>
              <a:blipFill rotWithShape="1">
                <a:blip r:embed="rId3"/>
                <a:stretch>
                  <a:fillRect/>
                </a:stretch>
              </a:blipFill>
            </p:spPr>
            <p:txBody>
              <a:bodyPr/>
              <a:lstStyle/>
              <a:p>
                <a:r>
                  <a:rPr lang="it-IT">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Overlaps</a:t>
            </a:r>
            <a:endParaRPr lang="en-US" dirty="0"/>
          </a:p>
        </p:txBody>
      </p:sp>
      <p:sp>
        <p:nvSpPr>
          <p:cNvPr id="4" name="Segnaposto data 3"/>
          <p:cNvSpPr>
            <a:spLocks noGrp="1"/>
          </p:cNvSpPr>
          <p:nvPr>
            <p:ph type="dt" sz="half" idx="10"/>
          </p:nvPr>
        </p:nvSpPr>
        <p:spPr/>
        <p:txBody>
          <a:bodyPr/>
          <a:lstStyle/>
          <a:p>
            <a:fld id="{9FED84B9-8AF6-4F37-9FD4-17DEE56E6E97}"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15</a:t>
            </a:fld>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sz="quarter" idx="1"/>
              </p:nvPr>
            </p:nvSpPr>
            <p:spPr>
              <a:xfrm>
                <a:off x="457200" y="1600200"/>
                <a:ext cx="8507288" cy="604664"/>
              </a:xfrm>
            </p:spPr>
            <p:txBody>
              <a:bodyPr>
                <a:normAutofit/>
              </a:bodyPr>
              <a:lstStyle/>
              <a:p>
                <a:r>
                  <a:rPr lang="it-IT" dirty="0" smtClean="0"/>
                  <a:t>A due step di RSB → tre overlaps: self overlap </a:t>
                </a:r>
                <a14:m>
                  <m:oMath xmlns:m="http://schemas.openxmlformats.org/officeDocument/2006/math">
                    <m:sSub>
                      <m:sSubPr>
                        <m:ctrlPr>
                          <a:rPr lang="it-IT" b="0" i="1" dirty="0" smtClean="0">
                            <a:latin typeface="Cambria Math"/>
                          </a:rPr>
                        </m:ctrlPr>
                      </m:sSubPr>
                      <m:e>
                        <m:r>
                          <a:rPr lang="it-IT" b="0" i="1" dirty="0" smtClean="0">
                            <a:latin typeface="Cambria Math"/>
                          </a:rPr>
                          <m:t>𝑞</m:t>
                        </m:r>
                      </m:e>
                      <m:sub>
                        <m:r>
                          <a:rPr lang="it-IT" b="0" i="1" dirty="0" smtClean="0">
                            <a:latin typeface="Cambria Math"/>
                          </a:rPr>
                          <m:t>0</m:t>
                        </m:r>
                      </m:sub>
                    </m:sSub>
                  </m:oMath>
                </a14:m>
                <a:endParaRPr lang="it-IT" dirty="0" smtClean="0"/>
              </a:p>
              <a:p>
                <a:endParaRPr lang="it-IT" dirty="0" smtClean="0"/>
              </a:p>
              <a:p>
                <a:endParaRPr lang="it-IT" dirty="0" smtClean="0"/>
              </a:p>
              <a:p>
                <a:endParaRPr lang="it-IT" dirty="0" smtClean="0"/>
              </a:p>
              <a:p>
                <a:endParaRPr lang="it-IT" dirty="0" smtClean="0"/>
              </a:p>
              <a:p>
                <a:endParaRPr lang="en-US" dirty="0"/>
              </a:p>
            </p:txBody>
          </p:sp>
        </mc:Choice>
        <mc:Fallback xmlns="">
          <p:sp>
            <p:nvSpPr>
              <p:cNvPr id="3" name="Segnaposto contenuto 2"/>
              <p:cNvSpPr>
                <a:spLocks noGrp="1" noRot="1" noChangeAspect="1" noMove="1" noResize="1" noEditPoints="1" noAdjustHandles="1" noChangeArrowheads="1" noChangeShapeType="1" noTextEdit="1"/>
              </p:cNvSpPr>
              <p:nvPr>
                <p:ph sz="quarter" idx="1"/>
              </p:nvPr>
            </p:nvSpPr>
            <p:spPr>
              <a:xfrm>
                <a:off x="457200" y="1600200"/>
                <a:ext cx="8507288" cy="604664"/>
              </a:xfrm>
              <a:blipFill rotWithShape="1">
                <a:blip r:embed="rId3" cstate="print"/>
                <a:stretch>
                  <a:fillRect l="-645" t="-13131" b="-7071"/>
                </a:stretch>
              </a:blipFill>
            </p:spPr>
            <p:txBody>
              <a:bodyPr/>
              <a:lstStyle/>
              <a:p>
                <a:r>
                  <a:rPr lang="it-IT">
                    <a:noFill/>
                  </a:rPr>
                  <a:t> </a:t>
                </a:r>
              </a:p>
            </p:txBody>
          </p:sp>
        </mc:Fallback>
      </mc:AlternateContent>
      <p:cxnSp>
        <p:nvCxnSpPr>
          <p:cNvPr id="8" name="Connettore 1 7"/>
          <p:cNvCxnSpPr>
            <a:stCxn id="7" idx="6"/>
            <a:endCxn id="14" idx="1"/>
          </p:cNvCxnSpPr>
          <p:nvPr/>
        </p:nvCxnSpPr>
        <p:spPr>
          <a:xfrm flipV="1">
            <a:off x="899592" y="321297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7" idx="6"/>
            <a:endCxn id="15" idx="1"/>
          </p:cNvCxnSpPr>
          <p:nvPr/>
        </p:nvCxnSpPr>
        <p:spPr>
          <a:xfrm flipV="1">
            <a:off x="899592" y="342900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7" idx="6"/>
            <a:endCxn id="16" idx="1"/>
          </p:cNvCxnSpPr>
          <p:nvPr/>
        </p:nvCxnSpPr>
        <p:spPr>
          <a:xfrm flipV="1">
            <a:off x="899592" y="364502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7" idx="6"/>
            <a:endCxn id="17" idx="1"/>
          </p:cNvCxnSpPr>
          <p:nvPr/>
        </p:nvCxnSpPr>
        <p:spPr>
          <a:xfrm>
            <a:off x="899592" y="382504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Connettore 1 11"/>
          <p:cNvCxnSpPr>
            <a:stCxn id="7" idx="6"/>
            <a:endCxn id="18" idx="1"/>
          </p:cNvCxnSpPr>
          <p:nvPr/>
        </p:nvCxnSpPr>
        <p:spPr>
          <a:xfrm>
            <a:off x="899592" y="382504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Connettore 1 12"/>
          <p:cNvCxnSpPr>
            <a:stCxn id="7" idx="6"/>
            <a:endCxn id="19" idx="1"/>
          </p:cNvCxnSpPr>
          <p:nvPr/>
        </p:nvCxnSpPr>
        <p:spPr>
          <a:xfrm>
            <a:off x="899592" y="382504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1187624" y="33569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ttangolo 15"/>
          <p:cNvSpPr/>
          <p:nvPr/>
        </p:nvSpPr>
        <p:spPr>
          <a:xfrm>
            <a:off x="1187624" y="35730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Rettangolo 16"/>
          <p:cNvSpPr/>
          <p:nvPr/>
        </p:nvSpPr>
        <p:spPr>
          <a:xfrm>
            <a:off x="1187624" y="37890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ttangolo 17"/>
          <p:cNvSpPr/>
          <p:nvPr/>
        </p:nvSpPr>
        <p:spPr>
          <a:xfrm>
            <a:off x="1187624" y="40050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ttangolo 18"/>
          <p:cNvSpPr/>
          <p:nvPr/>
        </p:nvSpPr>
        <p:spPr>
          <a:xfrm>
            <a:off x="1187624" y="42210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 name="Connettore 1 19"/>
          <p:cNvCxnSpPr>
            <a:stCxn id="14" idx="3"/>
            <a:endCxn id="26" idx="1"/>
          </p:cNvCxnSpPr>
          <p:nvPr/>
        </p:nvCxnSpPr>
        <p:spPr>
          <a:xfrm flipV="1">
            <a:off x="1403648" y="263691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Connettore 1 20"/>
          <p:cNvCxnSpPr>
            <a:stCxn id="14" idx="3"/>
            <a:endCxn id="27" idx="1"/>
          </p:cNvCxnSpPr>
          <p:nvPr/>
        </p:nvCxnSpPr>
        <p:spPr>
          <a:xfrm flipV="1">
            <a:off x="1403648" y="285293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14" idx="3"/>
            <a:endCxn id="28" idx="1"/>
          </p:cNvCxnSpPr>
          <p:nvPr/>
        </p:nvCxnSpPr>
        <p:spPr>
          <a:xfrm flipV="1">
            <a:off x="1403648" y="306896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14" idx="3"/>
            <a:endCxn id="29" idx="1"/>
          </p:cNvCxnSpPr>
          <p:nvPr/>
        </p:nvCxnSpPr>
        <p:spPr>
          <a:xfrm>
            <a:off x="1403648" y="321297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Connettore 1 23"/>
          <p:cNvCxnSpPr>
            <a:stCxn id="14" idx="3"/>
            <a:endCxn id="30" idx="1"/>
          </p:cNvCxnSpPr>
          <p:nvPr/>
        </p:nvCxnSpPr>
        <p:spPr>
          <a:xfrm>
            <a:off x="1403648" y="321297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4" idx="3"/>
            <a:endCxn id="31" idx="1"/>
          </p:cNvCxnSpPr>
          <p:nvPr/>
        </p:nvCxnSpPr>
        <p:spPr>
          <a:xfrm>
            <a:off x="1403648" y="321297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1835696"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8" name="Rettangolo 27"/>
          <p:cNvSpPr/>
          <p:nvPr/>
        </p:nvSpPr>
        <p:spPr>
          <a:xfrm>
            <a:off x="1835696"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9" name="Rettangolo 28"/>
          <p:cNvSpPr/>
          <p:nvPr/>
        </p:nvSpPr>
        <p:spPr>
          <a:xfrm>
            <a:off x="1835696"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0" name="Rettangolo 29"/>
          <p:cNvSpPr/>
          <p:nvPr/>
        </p:nvSpPr>
        <p:spPr>
          <a:xfrm>
            <a:off x="1835696" y="342900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1" name="Rettangolo 30"/>
          <p:cNvSpPr/>
          <p:nvPr/>
        </p:nvSpPr>
        <p:spPr>
          <a:xfrm>
            <a:off x="1835696" y="36450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33" name="Connettore 1 32"/>
          <p:cNvCxnSpPr>
            <a:stCxn id="32" idx="6"/>
            <a:endCxn id="39" idx="1"/>
          </p:cNvCxnSpPr>
          <p:nvPr/>
        </p:nvCxnSpPr>
        <p:spPr>
          <a:xfrm flipH="1" flipV="1">
            <a:off x="3275856" y="321297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Connettore 1 33"/>
          <p:cNvCxnSpPr>
            <a:stCxn id="32" idx="6"/>
            <a:endCxn id="40" idx="1"/>
          </p:cNvCxnSpPr>
          <p:nvPr/>
        </p:nvCxnSpPr>
        <p:spPr>
          <a:xfrm flipH="1" flipV="1">
            <a:off x="3275856" y="342900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Connettore 1 34"/>
          <p:cNvCxnSpPr>
            <a:stCxn id="32" idx="6"/>
            <a:endCxn id="41" idx="1"/>
          </p:cNvCxnSpPr>
          <p:nvPr/>
        </p:nvCxnSpPr>
        <p:spPr>
          <a:xfrm flipH="1" flipV="1">
            <a:off x="3275856" y="364502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Connettore 1 35"/>
          <p:cNvCxnSpPr>
            <a:stCxn id="32" idx="6"/>
            <a:endCxn id="42" idx="1"/>
          </p:cNvCxnSpPr>
          <p:nvPr/>
        </p:nvCxnSpPr>
        <p:spPr>
          <a:xfrm flipH="1">
            <a:off x="3275856" y="382504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Connettore 1 36"/>
          <p:cNvCxnSpPr>
            <a:stCxn id="32" idx="6"/>
            <a:endCxn id="43" idx="1"/>
          </p:cNvCxnSpPr>
          <p:nvPr/>
        </p:nvCxnSpPr>
        <p:spPr>
          <a:xfrm flipH="1">
            <a:off x="3275856" y="382504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Connettore 1 37"/>
          <p:cNvCxnSpPr>
            <a:stCxn id="32" idx="6"/>
            <a:endCxn id="44" idx="1"/>
          </p:cNvCxnSpPr>
          <p:nvPr/>
        </p:nvCxnSpPr>
        <p:spPr>
          <a:xfrm flipH="1">
            <a:off x="3275856" y="382504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0" name="Rettangolo 39"/>
          <p:cNvSpPr/>
          <p:nvPr/>
        </p:nvSpPr>
        <p:spPr>
          <a:xfrm flipH="1">
            <a:off x="3059832" y="33569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1" name="Rettangolo 40"/>
          <p:cNvSpPr/>
          <p:nvPr/>
        </p:nvSpPr>
        <p:spPr>
          <a:xfrm flipH="1">
            <a:off x="3059832" y="35730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2" name="Rettangolo 41"/>
          <p:cNvSpPr/>
          <p:nvPr/>
        </p:nvSpPr>
        <p:spPr>
          <a:xfrm flipH="1">
            <a:off x="3059832" y="37890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3" name="Rettangolo 42"/>
          <p:cNvSpPr/>
          <p:nvPr/>
        </p:nvSpPr>
        <p:spPr>
          <a:xfrm flipH="1">
            <a:off x="3059832" y="40050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4" name="Rettangolo 43"/>
          <p:cNvSpPr/>
          <p:nvPr/>
        </p:nvSpPr>
        <p:spPr>
          <a:xfrm flipH="1">
            <a:off x="3059832" y="42210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45" name="Connettore 1 44"/>
          <p:cNvCxnSpPr>
            <a:stCxn id="39" idx="3"/>
            <a:endCxn id="51" idx="1"/>
          </p:cNvCxnSpPr>
          <p:nvPr/>
        </p:nvCxnSpPr>
        <p:spPr>
          <a:xfrm flipH="1" flipV="1">
            <a:off x="2627784" y="263691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Connettore 1 45"/>
          <p:cNvCxnSpPr>
            <a:stCxn id="39" idx="3"/>
            <a:endCxn id="52" idx="1"/>
          </p:cNvCxnSpPr>
          <p:nvPr/>
        </p:nvCxnSpPr>
        <p:spPr>
          <a:xfrm flipH="1" flipV="1">
            <a:off x="2627784" y="285293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Connettore 1 46"/>
          <p:cNvCxnSpPr>
            <a:stCxn id="39" idx="3"/>
            <a:endCxn id="53" idx="1"/>
          </p:cNvCxnSpPr>
          <p:nvPr/>
        </p:nvCxnSpPr>
        <p:spPr>
          <a:xfrm flipH="1" flipV="1">
            <a:off x="2627784" y="306896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Connettore 1 47"/>
          <p:cNvCxnSpPr>
            <a:stCxn id="39" idx="3"/>
            <a:endCxn id="54" idx="1"/>
          </p:cNvCxnSpPr>
          <p:nvPr/>
        </p:nvCxnSpPr>
        <p:spPr>
          <a:xfrm flipH="1">
            <a:off x="2627784" y="321297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Connettore 1 48"/>
          <p:cNvCxnSpPr>
            <a:stCxn id="39" idx="3"/>
            <a:endCxn id="55" idx="1"/>
          </p:cNvCxnSpPr>
          <p:nvPr/>
        </p:nvCxnSpPr>
        <p:spPr>
          <a:xfrm flipH="1">
            <a:off x="2627784" y="321297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Connettore 1 49"/>
          <p:cNvCxnSpPr>
            <a:stCxn id="39" idx="3"/>
            <a:endCxn id="56" idx="1"/>
          </p:cNvCxnSpPr>
          <p:nvPr/>
        </p:nvCxnSpPr>
        <p:spPr>
          <a:xfrm flipH="1">
            <a:off x="2627784" y="321297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1" name="Rettangolo 50"/>
          <p:cNvSpPr/>
          <p:nvPr/>
        </p:nvSpPr>
        <p:spPr>
          <a:xfrm flipH="1">
            <a:off x="2411760" y="2564904"/>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2" name="Rettangolo 51"/>
          <p:cNvSpPr/>
          <p:nvPr/>
        </p:nvSpPr>
        <p:spPr>
          <a:xfrm flipH="1">
            <a:off x="2411760"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3" name="Rettangolo 52"/>
          <p:cNvSpPr/>
          <p:nvPr/>
        </p:nvSpPr>
        <p:spPr>
          <a:xfrm flipH="1">
            <a:off x="2411760"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4" name="Rettangolo 53"/>
          <p:cNvSpPr/>
          <p:nvPr/>
        </p:nvSpPr>
        <p:spPr>
          <a:xfrm flipH="1">
            <a:off x="2411760"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5" name="Rettangolo 54"/>
          <p:cNvSpPr/>
          <p:nvPr/>
        </p:nvSpPr>
        <p:spPr>
          <a:xfrm flipH="1">
            <a:off x="2411760" y="342900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6" name="Rettangolo 55"/>
          <p:cNvSpPr/>
          <p:nvPr/>
        </p:nvSpPr>
        <p:spPr>
          <a:xfrm flipH="1">
            <a:off x="2411760" y="36450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67" name="TextBox 66"/>
              <p:cNvSpPr txBox="1"/>
              <p:nvPr/>
            </p:nvSpPr>
            <p:spPr>
              <a:xfrm>
                <a:off x="3923928" y="2132856"/>
                <a:ext cx="4608512" cy="7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0</m:t>
                          </m:r>
                        </m:sub>
                      </m:sSub>
                      <m:r>
                        <a:rPr lang="it-IT" sz="2200" b="0" i="1" smtClean="0">
                          <a:latin typeface="Cambria Math"/>
                        </a:rPr>
                        <m:t>=</m:t>
                      </m:r>
                      <m:nary>
                        <m:naryPr>
                          <m:chr m:val="∑"/>
                          <m:limLoc m:val="subSup"/>
                          <m:supHide m:val="on"/>
                          <m:ctrlPr>
                            <a:rPr lang="it-IT" sz="2200" b="0" i="1" smtClean="0">
                              <a:latin typeface="Cambria Math"/>
                            </a:rPr>
                          </m:ctrlPr>
                        </m:naryPr>
                        <m:sub>
                          <m:r>
                            <a:rPr lang="it-IT" sz="2200" b="0" i="1" smtClean="0">
                              <a:latin typeface="Cambria Math"/>
                            </a:rPr>
                            <m:t>𝛼𝛾</m:t>
                          </m:r>
                        </m:sub>
                        <m:sup/>
                        <m:e>
                          <m:r>
                            <m:rPr>
                              <m:sty m:val="p"/>
                            </m:rPr>
                            <a:rPr lang="it-IT" sz="2200" b="0" i="0" smtClean="0">
                              <a:latin typeface="Cambria Math"/>
                            </a:rPr>
                            <m:t>tanh</m:t>
                          </m:r>
                          <m:r>
                            <a:rPr lang="it-IT" sz="2200" b="0" i="1" smtClean="0">
                              <a:latin typeface="Cambria Math"/>
                            </a:rPr>
                            <m:t>⁡(</m:t>
                          </m:r>
                          <m:r>
                            <a:rPr lang="it-IT" sz="2200" b="0" i="1" smtClean="0">
                              <a:latin typeface="Cambria Math"/>
                            </a:rPr>
                            <m:t>𝛽</m:t>
                          </m:r>
                          <m:sSubSup>
                            <m:sSubSupPr>
                              <m:ctrlPr>
                                <a:rPr lang="it-IT" sz="2200" b="0" i="1" smtClean="0">
                                  <a:latin typeface="Cambria Math"/>
                                </a:rPr>
                              </m:ctrlPr>
                            </m:sSubSupPr>
                            <m:e>
                              <m:r>
                                <a:rPr lang="it-IT" sz="2200" b="0" i="1" smtClean="0">
                                  <a:latin typeface="Cambria Math"/>
                                </a:rPr>
                                <m:t>h</m:t>
                              </m:r>
                            </m:e>
                            <m:sub>
                              <m:r>
                                <a:rPr lang="it-IT" sz="2200" b="0" i="1" smtClean="0">
                                  <a:latin typeface="Cambria Math"/>
                                </a:rPr>
                                <m:t>𝑖</m:t>
                              </m:r>
                            </m:sub>
                            <m:sup>
                              <m:r>
                                <a:rPr lang="it-IT" sz="2200" b="0" i="1" smtClean="0">
                                  <a:latin typeface="Cambria Math"/>
                                </a:rPr>
                                <m:t>𝛼𝛾</m:t>
                              </m:r>
                            </m:sup>
                          </m:sSubSup>
                          <m:r>
                            <a:rPr lang="it-IT" sz="2200" b="0" i="1" smtClean="0">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e>
                      </m:nary>
                    </m:oMath>
                  </m:oMathPara>
                </a14:m>
                <a:endParaRPr lang="it-IT" sz="2200" dirty="0"/>
              </a:p>
            </p:txBody>
          </p:sp>
        </mc:Choice>
        <mc:Fallback xmlns="">
          <p:sp>
            <p:nvSpPr>
              <p:cNvPr id="67" name="TextBox 66"/>
              <p:cNvSpPr txBox="1">
                <a:spLocks noRot="1" noChangeAspect="1" noMove="1" noResize="1" noEditPoints="1" noAdjustHandles="1" noChangeArrowheads="1" noChangeShapeType="1" noTextEdit="1"/>
              </p:cNvSpPr>
              <p:nvPr/>
            </p:nvSpPr>
            <p:spPr>
              <a:xfrm>
                <a:off x="3923928" y="2132856"/>
                <a:ext cx="4608512" cy="756361"/>
              </a:xfrm>
              <a:prstGeom prst="rect">
                <a:avLst/>
              </a:prstGeom>
              <a:blipFill rotWithShape="1">
                <a:blip r:embed="rId4" cstate="print"/>
                <a:stretch>
                  <a:fillRect/>
                </a:stretch>
              </a:blipFill>
            </p:spPr>
            <p:txBody>
              <a:bodyPr/>
              <a:lstStyle/>
              <a:p>
                <a:r>
                  <a:rPr lang="it-IT">
                    <a:noFill/>
                  </a:rPr>
                  <a:t> </a:t>
                </a:r>
              </a:p>
            </p:txBody>
          </p:sp>
        </mc:Fallback>
      </mc:AlternateContent>
      <p:sp>
        <p:nvSpPr>
          <p:cNvPr id="7" name="Ovale 6"/>
          <p:cNvSpPr/>
          <p:nvPr/>
        </p:nvSpPr>
        <p:spPr>
          <a:xfrm>
            <a:off x="683568" y="371703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ettangolo 13"/>
          <p:cNvSpPr/>
          <p:nvPr/>
        </p:nvSpPr>
        <p:spPr>
          <a:xfrm>
            <a:off x="1187624" y="314096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6" name="Rettangolo 25"/>
          <p:cNvSpPr/>
          <p:nvPr/>
        </p:nvSpPr>
        <p:spPr>
          <a:xfrm>
            <a:off x="1835696" y="2564904"/>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2" name="Ovale 31"/>
          <p:cNvSpPr/>
          <p:nvPr/>
        </p:nvSpPr>
        <p:spPr>
          <a:xfrm flipH="1">
            <a:off x="3563888" y="371703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9" name="Rettangolo 38"/>
          <p:cNvSpPr/>
          <p:nvPr/>
        </p:nvSpPr>
        <p:spPr>
          <a:xfrm flipH="1">
            <a:off x="3059832" y="314096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Overlaps</a:t>
            </a:r>
            <a:endParaRPr lang="en-US" dirty="0"/>
          </a:p>
        </p:txBody>
      </p:sp>
      <p:sp>
        <p:nvSpPr>
          <p:cNvPr id="4" name="Segnaposto data 3"/>
          <p:cNvSpPr>
            <a:spLocks noGrp="1"/>
          </p:cNvSpPr>
          <p:nvPr>
            <p:ph type="dt" sz="half" idx="10"/>
          </p:nvPr>
        </p:nvSpPr>
        <p:spPr/>
        <p:txBody>
          <a:bodyPr/>
          <a:lstStyle/>
          <a:p>
            <a:fld id="{EA825DB9-B2A4-4417-AA67-95B4633E1BA0}"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16</a:t>
            </a:fld>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sz="quarter" idx="1"/>
              </p:nvPr>
            </p:nvSpPr>
            <p:spPr>
              <a:xfrm>
                <a:off x="457200" y="1600200"/>
                <a:ext cx="8507288" cy="604664"/>
              </a:xfrm>
            </p:spPr>
            <p:txBody>
              <a:bodyPr>
                <a:normAutofit/>
              </a:bodyPr>
              <a:lstStyle/>
              <a:p>
                <a:r>
                  <a:rPr lang="it-IT" dirty="0" smtClean="0"/>
                  <a:t>A due step di RSB → tre overlaps: samestate overlap </a:t>
                </a:r>
                <a14:m>
                  <m:oMath xmlns:m="http://schemas.openxmlformats.org/officeDocument/2006/math">
                    <m:sSub>
                      <m:sSubPr>
                        <m:ctrlPr>
                          <a:rPr lang="it-IT" b="0" i="1" dirty="0" smtClean="0">
                            <a:latin typeface="Cambria Math"/>
                          </a:rPr>
                        </m:ctrlPr>
                      </m:sSubPr>
                      <m:e>
                        <m:r>
                          <a:rPr lang="it-IT" i="1" dirty="0" smtClean="0">
                            <a:latin typeface="Cambria Math"/>
                          </a:rPr>
                          <m:t>𝑞</m:t>
                        </m:r>
                      </m:e>
                      <m:sub>
                        <m:r>
                          <a:rPr lang="it-IT" b="0" i="1" dirty="0" smtClean="0">
                            <a:latin typeface="Cambria Math"/>
                          </a:rPr>
                          <m:t>1</m:t>
                        </m:r>
                      </m:sub>
                    </m:sSub>
                  </m:oMath>
                </a14:m>
                <a:endParaRPr lang="it-IT" dirty="0" smtClean="0"/>
              </a:p>
              <a:p>
                <a:endParaRPr lang="it-IT" dirty="0" smtClean="0"/>
              </a:p>
              <a:p>
                <a:endParaRPr lang="it-IT" dirty="0" smtClean="0"/>
              </a:p>
              <a:p>
                <a:endParaRPr lang="it-IT" dirty="0" smtClean="0"/>
              </a:p>
              <a:p>
                <a:endParaRPr lang="it-IT" dirty="0" smtClean="0"/>
              </a:p>
              <a:p>
                <a:endParaRPr lang="it-IT" dirty="0" smtClean="0"/>
              </a:p>
              <a:p>
                <a:endParaRPr lang="en-US" dirty="0"/>
              </a:p>
            </p:txBody>
          </p:sp>
        </mc:Choice>
        <mc:Fallback xmlns="">
          <p:sp>
            <p:nvSpPr>
              <p:cNvPr id="3" name="Segnaposto contenuto 2"/>
              <p:cNvSpPr>
                <a:spLocks noGrp="1" noRot="1" noChangeAspect="1" noMove="1" noResize="1" noEditPoints="1" noAdjustHandles="1" noChangeArrowheads="1" noChangeShapeType="1" noTextEdit="1"/>
              </p:cNvSpPr>
              <p:nvPr>
                <p:ph sz="quarter" idx="1"/>
              </p:nvPr>
            </p:nvSpPr>
            <p:spPr>
              <a:xfrm>
                <a:off x="457200" y="1600200"/>
                <a:ext cx="8507288" cy="604664"/>
              </a:xfrm>
              <a:blipFill rotWithShape="1">
                <a:blip r:embed="rId3" cstate="print"/>
                <a:stretch>
                  <a:fillRect l="-645" t="-13131" b="-7071"/>
                </a:stretch>
              </a:blipFill>
            </p:spPr>
            <p:txBody>
              <a:bodyPr/>
              <a:lstStyle/>
              <a:p>
                <a:r>
                  <a:rPr lang="it-IT">
                    <a:noFill/>
                  </a:rPr>
                  <a:t> </a:t>
                </a:r>
              </a:p>
            </p:txBody>
          </p:sp>
        </mc:Fallback>
      </mc:AlternateContent>
      <p:cxnSp>
        <p:nvCxnSpPr>
          <p:cNvPr id="8" name="Connettore 1 7"/>
          <p:cNvCxnSpPr>
            <a:stCxn id="7" idx="6"/>
            <a:endCxn id="14" idx="1"/>
          </p:cNvCxnSpPr>
          <p:nvPr/>
        </p:nvCxnSpPr>
        <p:spPr>
          <a:xfrm flipV="1">
            <a:off x="899592" y="321297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Connettore 1 8"/>
          <p:cNvCxnSpPr>
            <a:stCxn id="7" idx="6"/>
            <a:endCxn id="15" idx="1"/>
          </p:cNvCxnSpPr>
          <p:nvPr/>
        </p:nvCxnSpPr>
        <p:spPr>
          <a:xfrm flipV="1">
            <a:off x="899592" y="342900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Connettore 1 9"/>
          <p:cNvCxnSpPr>
            <a:stCxn id="7" idx="6"/>
            <a:endCxn id="16" idx="1"/>
          </p:cNvCxnSpPr>
          <p:nvPr/>
        </p:nvCxnSpPr>
        <p:spPr>
          <a:xfrm flipV="1">
            <a:off x="899592" y="364502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Connettore 1 10"/>
          <p:cNvCxnSpPr>
            <a:stCxn id="7" idx="6"/>
            <a:endCxn id="17" idx="1"/>
          </p:cNvCxnSpPr>
          <p:nvPr/>
        </p:nvCxnSpPr>
        <p:spPr>
          <a:xfrm>
            <a:off x="899592" y="382504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Connettore 1 11"/>
          <p:cNvCxnSpPr>
            <a:stCxn id="7" idx="6"/>
            <a:endCxn id="18" idx="1"/>
          </p:cNvCxnSpPr>
          <p:nvPr/>
        </p:nvCxnSpPr>
        <p:spPr>
          <a:xfrm>
            <a:off x="899592" y="382504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Connettore 1 12"/>
          <p:cNvCxnSpPr>
            <a:stCxn id="7" idx="6"/>
            <a:endCxn id="19" idx="1"/>
          </p:cNvCxnSpPr>
          <p:nvPr/>
        </p:nvCxnSpPr>
        <p:spPr>
          <a:xfrm>
            <a:off x="899592" y="382504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1187624" y="33569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ttangolo 15"/>
          <p:cNvSpPr/>
          <p:nvPr/>
        </p:nvSpPr>
        <p:spPr>
          <a:xfrm>
            <a:off x="1187624" y="35730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Rettangolo 16"/>
          <p:cNvSpPr/>
          <p:nvPr/>
        </p:nvSpPr>
        <p:spPr>
          <a:xfrm>
            <a:off x="1187624" y="37890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ttangolo 17"/>
          <p:cNvSpPr/>
          <p:nvPr/>
        </p:nvSpPr>
        <p:spPr>
          <a:xfrm>
            <a:off x="1187624" y="40050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ttangolo 18"/>
          <p:cNvSpPr/>
          <p:nvPr/>
        </p:nvSpPr>
        <p:spPr>
          <a:xfrm>
            <a:off x="1187624" y="42210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 name="Connettore 1 19"/>
          <p:cNvCxnSpPr>
            <a:stCxn id="14" idx="3"/>
            <a:endCxn id="26" idx="1"/>
          </p:cNvCxnSpPr>
          <p:nvPr/>
        </p:nvCxnSpPr>
        <p:spPr>
          <a:xfrm flipV="1">
            <a:off x="1403648" y="263691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Connettore 1 20"/>
          <p:cNvCxnSpPr>
            <a:stCxn id="14" idx="3"/>
            <a:endCxn id="27" idx="1"/>
          </p:cNvCxnSpPr>
          <p:nvPr/>
        </p:nvCxnSpPr>
        <p:spPr>
          <a:xfrm flipV="1">
            <a:off x="1403648" y="285293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Connettore 1 21"/>
          <p:cNvCxnSpPr>
            <a:stCxn id="14" idx="3"/>
            <a:endCxn id="28" idx="1"/>
          </p:cNvCxnSpPr>
          <p:nvPr/>
        </p:nvCxnSpPr>
        <p:spPr>
          <a:xfrm flipV="1">
            <a:off x="1403648" y="306896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14" idx="3"/>
            <a:endCxn id="29" idx="1"/>
          </p:cNvCxnSpPr>
          <p:nvPr/>
        </p:nvCxnSpPr>
        <p:spPr>
          <a:xfrm>
            <a:off x="1403648" y="321297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Connettore 1 23"/>
          <p:cNvCxnSpPr>
            <a:stCxn id="14" idx="3"/>
            <a:endCxn id="30" idx="1"/>
          </p:cNvCxnSpPr>
          <p:nvPr/>
        </p:nvCxnSpPr>
        <p:spPr>
          <a:xfrm>
            <a:off x="1403648" y="321297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4" idx="3"/>
            <a:endCxn id="31" idx="1"/>
          </p:cNvCxnSpPr>
          <p:nvPr/>
        </p:nvCxnSpPr>
        <p:spPr>
          <a:xfrm>
            <a:off x="1403648" y="321297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ettangolo 25"/>
          <p:cNvSpPr/>
          <p:nvPr/>
        </p:nvSpPr>
        <p:spPr>
          <a:xfrm>
            <a:off x="1835696" y="2564904"/>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7" name="Rettangolo 26"/>
          <p:cNvSpPr/>
          <p:nvPr/>
        </p:nvSpPr>
        <p:spPr>
          <a:xfrm>
            <a:off x="1835696"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8" name="Rettangolo 27"/>
          <p:cNvSpPr/>
          <p:nvPr/>
        </p:nvSpPr>
        <p:spPr>
          <a:xfrm>
            <a:off x="1835696"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9" name="Rettangolo 28"/>
          <p:cNvSpPr/>
          <p:nvPr/>
        </p:nvSpPr>
        <p:spPr>
          <a:xfrm>
            <a:off x="1835696"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0" name="Rettangolo 29"/>
          <p:cNvSpPr/>
          <p:nvPr/>
        </p:nvSpPr>
        <p:spPr>
          <a:xfrm>
            <a:off x="1835696" y="342900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1" name="Rettangolo 30"/>
          <p:cNvSpPr/>
          <p:nvPr/>
        </p:nvSpPr>
        <p:spPr>
          <a:xfrm>
            <a:off x="1835696" y="36450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33" name="Connettore 1 32"/>
          <p:cNvCxnSpPr>
            <a:stCxn id="32" idx="6"/>
            <a:endCxn id="39" idx="1"/>
          </p:cNvCxnSpPr>
          <p:nvPr/>
        </p:nvCxnSpPr>
        <p:spPr>
          <a:xfrm flipH="1" flipV="1">
            <a:off x="3275856" y="321297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Connettore 1 33"/>
          <p:cNvCxnSpPr>
            <a:stCxn id="32" idx="6"/>
            <a:endCxn id="40" idx="1"/>
          </p:cNvCxnSpPr>
          <p:nvPr/>
        </p:nvCxnSpPr>
        <p:spPr>
          <a:xfrm flipH="1" flipV="1">
            <a:off x="3275856" y="342900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Connettore 1 34"/>
          <p:cNvCxnSpPr>
            <a:stCxn id="32" idx="6"/>
            <a:endCxn id="41" idx="1"/>
          </p:cNvCxnSpPr>
          <p:nvPr/>
        </p:nvCxnSpPr>
        <p:spPr>
          <a:xfrm flipH="1" flipV="1">
            <a:off x="3275856" y="364502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Connettore 1 35"/>
          <p:cNvCxnSpPr>
            <a:stCxn id="32" idx="6"/>
            <a:endCxn id="42" idx="1"/>
          </p:cNvCxnSpPr>
          <p:nvPr/>
        </p:nvCxnSpPr>
        <p:spPr>
          <a:xfrm flipH="1">
            <a:off x="3275856" y="382504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Connettore 1 36"/>
          <p:cNvCxnSpPr>
            <a:stCxn id="32" idx="6"/>
            <a:endCxn id="43" idx="1"/>
          </p:cNvCxnSpPr>
          <p:nvPr/>
        </p:nvCxnSpPr>
        <p:spPr>
          <a:xfrm flipH="1">
            <a:off x="3275856" y="382504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Connettore 1 37"/>
          <p:cNvCxnSpPr>
            <a:stCxn id="32" idx="6"/>
            <a:endCxn id="44" idx="1"/>
          </p:cNvCxnSpPr>
          <p:nvPr/>
        </p:nvCxnSpPr>
        <p:spPr>
          <a:xfrm flipH="1">
            <a:off x="3275856" y="382504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0" name="Rettangolo 39"/>
          <p:cNvSpPr/>
          <p:nvPr/>
        </p:nvSpPr>
        <p:spPr>
          <a:xfrm flipH="1">
            <a:off x="3059832" y="33569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1" name="Rettangolo 40"/>
          <p:cNvSpPr/>
          <p:nvPr/>
        </p:nvSpPr>
        <p:spPr>
          <a:xfrm flipH="1">
            <a:off x="3059832" y="35730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2" name="Rettangolo 41"/>
          <p:cNvSpPr/>
          <p:nvPr/>
        </p:nvSpPr>
        <p:spPr>
          <a:xfrm flipH="1">
            <a:off x="3059832" y="37890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3" name="Rettangolo 42"/>
          <p:cNvSpPr/>
          <p:nvPr/>
        </p:nvSpPr>
        <p:spPr>
          <a:xfrm flipH="1">
            <a:off x="3059832" y="40050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4" name="Rettangolo 43"/>
          <p:cNvSpPr/>
          <p:nvPr/>
        </p:nvSpPr>
        <p:spPr>
          <a:xfrm flipH="1">
            <a:off x="3059832" y="42210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45" name="Connettore 1 44"/>
          <p:cNvCxnSpPr>
            <a:stCxn id="39" idx="3"/>
            <a:endCxn id="51" idx="1"/>
          </p:cNvCxnSpPr>
          <p:nvPr/>
        </p:nvCxnSpPr>
        <p:spPr>
          <a:xfrm flipH="1" flipV="1">
            <a:off x="2627784" y="263691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Connettore 1 45"/>
          <p:cNvCxnSpPr>
            <a:stCxn id="39" idx="3"/>
            <a:endCxn id="52" idx="1"/>
          </p:cNvCxnSpPr>
          <p:nvPr/>
        </p:nvCxnSpPr>
        <p:spPr>
          <a:xfrm flipH="1" flipV="1">
            <a:off x="2627784" y="285293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Connettore 1 46"/>
          <p:cNvCxnSpPr>
            <a:stCxn id="39" idx="3"/>
            <a:endCxn id="53" idx="1"/>
          </p:cNvCxnSpPr>
          <p:nvPr/>
        </p:nvCxnSpPr>
        <p:spPr>
          <a:xfrm flipH="1" flipV="1">
            <a:off x="2627784" y="306896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Connettore 1 47"/>
          <p:cNvCxnSpPr>
            <a:stCxn id="39" idx="3"/>
            <a:endCxn id="54" idx="1"/>
          </p:cNvCxnSpPr>
          <p:nvPr/>
        </p:nvCxnSpPr>
        <p:spPr>
          <a:xfrm flipH="1">
            <a:off x="2627784" y="321297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Connettore 1 48"/>
          <p:cNvCxnSpPr>
            <a:stCxn id="39" idx="3"/>
            <a:endCxn id="55" idx="1"/>
          </p:cNvCxnSpPr>
          <p:nvPr/>
        </p:nvCxnSpPr>
        <p:spPr>
          <a:xfrm flipH="1">
            <a:off x="2627784" y="321297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Connettore 1 49"/>
          <p:cNvCxnSpPr>
            <a:stCxn id="39" idx="3"/>
            <a:endCxn id="56" idx="1"/>
          </p:cNvCxnSpPr>
          <p:nvPr/>
        </p:nvCxnSpPr>
        <p:spPr>
          <a:xfrm flipH="1">
            <a:off x="2627784" y="321297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1" name="Rettangolo 50"/>
          <p:cNvSpPr/>
          <p:nvPr/>
        </p:nvSpPr>
        <p:spPr>
          <a:xfrm flipH="1">
            <a:off x="2411760" y="256490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2" name="Rettangolo 51"/>
          <p:cNvSpPr/>
          <p:nvPr/>
        </p:nvSpPr>
        <p:spPr>
          <a:xfrm flipH="1">
            <a:off x="2411760" y="278092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3" name="Rettangolo 52"/>
          <p:cNvSpPr/>
          <p:nvPr/>
        </p:nvSpPr>
        <p:spPr>
          <a:xfrm flipH="1">
            <a:off x="2411760" y="2996952"/>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4" name="Rettangolo 53"/>
          <p:cNvSpPr/>
          <p:nvPr/>
        </p:nvSpPr>
        <p:spPr>
          <a:xfrm flipH="1">
            <a:off x="2411760" y="3212976"/>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5" name="Rettangolo 54"/>
          <p:cNvSpPr/>
          <p:nvPr/>
        </p:nvSpPr>
        <p:spPr>
          <a:xfrm flipH="1">
            <a:off x="2411760" y="3429000"/>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6" name="Rettangolo 55"/>
          <p:cNvSpPr/>
          <p:nvPr/>
        </p:nvSpPr>
        <p:spPr>
          <a:xfrm flipH="1">
            <a:off x="2411760" y="3645024"/>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58" name="TextBox 57"/>
              <p:cNvSpPr txBox="1"/>
              <p:nvPr/>
            </p:nvSpPr>
            <p:spPr>
              <a:xfrm>
                <a:off x="3923928" y="2753627"/>
                <a:ext cx="5184576" cy="96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1</m:t>
                          </m:r>
                        </m:sub>
                      </m:sSub>
                      <m:r>
                        <a:rPr lang="it-IT" sz="2200" b="0" i="1" smtClean="0">
                          <a:latin typeface="Cambria Math"/>
                        </a:rPr>
                        <m:t>=</m:t>
                      </m:r>
                      <m:nary>
                        <m:naryPr>
                          <m:chr m:val="∑"/>
                          <m:supHide m:val="on"/>
                          <m:ctrlPr>
                            <a:rPr lang="it-IT" sz="2200" b="0" i="1" smtClean="0">
                              <a:latin typeface="Cambria Math"/>
                            </a:rPr>
                          </m:ctrlPr>
                        </m:naryPr>
                        <m:sub>
                          <m:sSup>
                            <m:sSupPr>
                              <m:ctrlPr>
                                <a:rPr lang="it-IT" sz="2200" b="0" i="1" smtClean="0">
                                  <a:latin typeface="Cambria Math"/>
                                </a:rPr>
                              </m:ctrlPr>
                            </m:sSupPr>
                            <m:e>
                              <m:r>
                                <a:rPr lang="it-IT" sz="2200" b="0" i="1" smtClean="0">
                                  <a:latin typeface="Cambria Math"/>
                                </a:rPr>
                                <m:t>𝛾</m:t>
                              </m:r>
                            </m:e>
                            <m:sup>
                              <m:r>
                                <a:rPr lang="it-IT" sz="2200" b="0" i="1" smtClean="0">
                                  <a:latin typeface="Cambria Math"/>
                                </a:rPr>
                                <m:t>′</m:t>
                              </m:r>
                            </m:sup>
                          </m:sSup>
                          <m:r>
                            <a:rPr lang="it-IT" sz="2200" b="0" i="1" smtClean="0">
                              <a:latin typeface="Cambria Math"/>
                            </a:rPr>
                            <m:t>≠</m:t>
                          </m:r>
                          <m:r>
                            <a:rPr lang="it-IT" sz="2200" b="0" i="1" smtClean="0">
                              <a:latin typeface="Cambria Math"/>
                            </a:rPr>
                            <m:t>𝛾</m:t>
                          </m:r>
                        </m:sub>
                        <m:sup/>
                        <m:e>
                          <m:nary>
                            <m:naryPr>
                              <m:chr m:val="∑"/>
                              <m:limLoc m:val="subSup"/>
                              <m:supHide m:val="on"/>
                              <m:ctrlPr>
                                <a:rPr lang="it-IT" sz="2200" i="1">
                                  <a:latin typeface="Cambria Math"/>
                                </a:rPr>
                              </m:ctrlPr>
                            </m:naryPr>
                            <m:sub>
                              <m:r>
                                <a:rPr lang="it-IT" sz="2200" i="1">
                                  <a:latin typeface="Cambria Math"/>
                                </a:rPr>
                                <m:t>𝛼𝛾</m:t>
                              </m:r>
                            </m:sub>
                            <m:sup/>
                            <m:e>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r>
                                    <a:rPr lang="it-IT" sz="2200" b="0" i="1" smtClean="0">
                                      <a:latin typeface="Cambria Math"/>
                                    </a:rPr>
                                    <m:t>′</m:t>
                                  </m:r>
                                </m:sup>
                              </m:sSubSup>
                              <m:r>
                                <a:rPr lang="it-IT" sz="2200" i="1">
                                  <a:latin typeface="Cambria Math"/>
                                </a:rPr>
                                <m:t>)</m:t>
                              </m:r>
                            </m:e>
                          </m:nary>
                        </m:e>
                      </m:nary>
                    </m:oMath>
                  </m:oMathPara>
                </a14:m>
                <a:endParaRPr lang="it-IT" sz="2200" dirty="0"/>
              </a:p>
            </p:txBody>
          </p:sp>
        </mc:Choice>
        <mc:Fallback xmlns="">
          <p:sp>
            <p:nvSpPr>
              <p:cNvPr id="58" name="TextBox 57"/>
              <p:cNvSpPr txBox="1">
                <a:spLocks noRot="1" noChangeAspect="1" noMove="1" noResize="1" noEditPoints="1" noAdjustHandles="1" noChangeArrowheads="1" noChangeShapeType="1" noTextEdit="1"/>
              </p:cNvSpPr>
              <p:nvPr/>
            </p:nvSpPr>
            <p:spPr>
              <a:xfrm>
                <a:off x="3923928" y="2753627"/>
                <a:ext cx="5184576" cy="963405"/>
              </a:xfrm>
              <a:prstGeom prst="rect">
                <a:avLst/>
              </a:prstGeom>
              <a:blipFill rotWithShape="1">
                <a:blip r:embed="rId4" cstate="print"/>
                <a:stretch>
                  <a:fillRect/>
                </a:stretch>
              </a:blipFill>
            </p:spPr>
            <p:txBody>
              <a:bodyPr/>
              <a:lstStyle/>
              <a:p>
                <a:r>
                  <a:rPr lang="it-IT">
                    <a:noFill/>
                  </a:rPr>
                  <a:t> </a:t>
                </a:r>
              </a:p>
            </p:txBody>
          </p:sp>
        </mc:Fallback>
      </mc:AlternateContent>
      <p:sp>
        <p:nvSpPr>
          <p:cNvPr id="7" name="Ovale 6"/>
          <p:cNvSpPr/>
          <p:nvPr/>
        </p:nvSpPr>
        <p:spPr>
          <a:xfrm>
            <a:off x="683568" y="371703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ettangolo 13"/>
          <p:cNvSpPr/>
          <p:nvPr/>
        </p:nvSpPr>
        <p:spPr>
          <a:xfrm>
            <a:off x="1187624" y="314096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2" name="Ovale 31"/>
          <p:cNvSpPr/>
          <p:nvPr/>
        </p:nvSpPr>
        <p:spPr>
          <a:xfrm flipH="1">
            <a:off x="3563888" y="371703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9" name="Rettangolo 38"/>
          <p:cNvSpPr/>
          <p:nvPr/>
        </p:nvSpPr>
        <p:spPr>
          <a:xfrm flipH="1">
            <a:off x="3059832" y="314096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59" name="TextBox 58"/>
              <p:cNvSpPr txBox="1"/>
              <p:nvPr/>
            </p:nvSpPr>
            <p:spPr>
              <a:xfrm>
                <a:off x="3923928" y="2132856"/>
                <a:ext cx="4608512" cy="7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0</m:t>
                          </m:r>
                        </m:sub>
                      </m:sSub>
                      <m:r>
                        <a:rPr lang="it-IT" sz="2200" b="0" i="1" smtClean="0">
                          <a:latin typeface="Cambria Math"/>
                        </a:rPr>
                        <m:t>=</m:t>
                      </m:r>
                      <m:nary>
                        <m:naryPr>
                          <m:chr m:val="∑"/>
                          <m:limLoc m:val="subSup"/>
                          <m:supHide m:val="on"/>
                          <m:ctrlPr>
                            <a:rPr lang="it-IT" sz="2200" b="0" i="1" smtClean="0">
                              <a:latin typeface="Cambria Math"/>
                            </a:rPr>
                          </m:ctrlPr>
                        </m:naryPr>
                        <m:sub>
                          <m:r>
                            <a:rPr lang="it-IT" sz="2200" b="0" i="1" smtClean="0">
                              <a:latin typeface="Cambria Math"/>
                            </a:rPr>
                            <m:t>𝛼𝛾</m:t>
                          </m:r>
                        </m:sub>
                        <m:sup/>
                        <m:e>
                          <m:r>
                            <m:rPr>
                              <m:sty m:val="p"/>
                            </m:rPr>
                            <a:rPr lang="it-IT" sz="2200" b="0" i="0" smtClean="0">
                              <a:latin typeface="Cambria Math"/>
                            </a:rPr>
                            <m:t>tanh</m:t>
                          </m:r>
                          <m:r>
                            <a:rPr lang="it-IT" sz="2200" b="0" i="1" smtClean="0">
                              <a:latin typeface="Cambria Math"/>
                            </a:rPr>
                            <m:t>⁡(</m:t>
                          </m:r>
                          <m:r>
                            <a:rPr lang="it-IT" sz="2200" b="0" i="1" smtClean="0">
                              <a:latin typeface="Cambria Math"/>
                            </a:rPr>
                            <m:t>𝛽</m:t>
                          </m:r>
                          <m:sSubSup>
                            <m:sSubSupPr>
                              <m:ctrlPr>
                                <a:rPr lang="it-IT" sz="2200" b="0" i="1" smtClean="0">
                                  <a:latin typeface="Cambria Math"/>
                                </a:rPr>
                              </m:ctrlPr>
                            </m:sSubSupPr>
                            <m:e>
                              <m:r>
                                <a:rPr lang="it-IT" sz="2200" b="0" i="1" smtClean="0">
                                  <a:latin typeface="Cambria Math"/>
                                </a:rPr>
                                <m:t>h</m:t>
                              </m:r>
                            </m:e>
                            <m:sub>
                              <m:r>
                                <a:rPr lang="it-IT" sz="2200" b="0" i="1" smtClean="0">
                                  <a:latin typeface="Cambria Math"/>
                                </a:rPr>
                                <m:t>𝑖</m:t>
                              </m:r>
                            </m:sub>
                            <m:sup>
                              <m:r>
                                <a:rPr lang="it-IT" sz="2200" b="0" i="1" smtClean="0">
                                  <a:latin typeface="Cambria Math"/>
                                </a:rPr>
                                <m:t>𝛼𝛾</m:t>
                              </m:r>
                            </m:sup>
                          </m:sSubSup>
                          <m:r>
                            <a:rPr lang="it-IT" sz="2200" b="0" i="1" smtClean="0">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e>
                      </m:nary>
                    </m:oMath>
                  </m:oMathPara>
                </a14:m>
                <a:endParaRPr lang="it-IT" sz="2200" dirty="0"/>
              </a:p>
            </p:txBody>
          </p:sp>
        </mc:Choice>
        <mc:Fallback xmlns="">
          <p:sp>
            <p:nvSpPr>
              <p:cNvPr id="59" name="TextBox 58"/>
              <p:cNvSpPr txBox="1">
                <a:spLocks noRot="1" noChangeAspect="1" noMove="1" noResize="1" noEditPoints="1" noAdjustHandles="1" noChangeArrowheads="1" noChangeShapeType="1" noTextEdit="1"/>
              </p:cNvSpPr>
              <p:nvPr/>
            </p:nvSpPr>
            <p:spPr>
              <a:xfrm>
                <a:off x="3923928" y="2132856"/>
                <a:ext cx="4608512" cy="756361"/>
              </a:xfrm>
              <a:prstGeom prst="rect">
                <a:avLst/>
              </a:prstGeom>
              <a:blipFill rotWithShape="1">
                <a:blip r:embed="rId5" cstate="print"/>
                <a:stretch>
                  <a:fillRect/>
                </a:stretch>
              </a:blipFill>
            </p:spPr>
            <p:txBody>
              <a:bodyPr/>
              <a:lstStyle/>
              <a:p>
                <a:r>
                  <a:rPr lang="it-IT">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Overlaps</a:t>
            </a:r>
            <a:endParaRPr lang="en-US" dirty="0"/>
          </a:p>
        </p:txBody>
      </p:sp>
      <p:sp>
        <p:nvSpPr>
          <p:cNvPr id="4" name="Segnaposto data 3"/>
          <p:cNvSpPr>
            <a:spLocks noGrp="1"/>
          </p:cNvSpPr>
          <p:nvPr>
            <p:ph type="dt" sz="half" idx="10"/>
          </p:nvPr>
        </p:nvSpPr>
        <p:spPr/>
        <p:txBody>
          <a:bodyPr/>
          <a:lstStyle/>
          <a:p>
            <a:fld id="{BC798D1A-1A17-44DB-8461-DD22896D5556}"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17</a:t>
            </a:fld>
            <a:endParaRPr lang="it-IT"/>
          </a:p>
        </p:txBody>
      </p:sp>
      <mc:AlternateContent xmlns:mc="http://schemas.openxmlformats.org/markup-compatibility/2006" xmlns:a14="http://schemas.microsoft.com/office/drawing/2010/main">
        <mc:Choice Requires="a14">
          <p:sp>
            <p:nvSpPr>
              <p:cNvPr id="3" name="Segnaposto contenuto 2"/>
              <p:cNvSpPr>
                <a:spLocks noGrp="1"/>
              </p:cNvSpPr>
              <p:nvPr>
                <p:ph sz="quarter" idx="1"/>
              </p:nvPr>
            </p:nvSpPr>
            <p:spPr>
              <a:xfrm>
                <a:off x="457200" y="1600200"/>
                <a:ext cx="8229600" cy="604664"/>
              </a:xfrm>
            </p:spPr>
            <p:txBody>
              <a:bodyPr>
                <a:normAutofit/>
              </a:bodyPr>
              <a:lstStyle/>
              <a:p>
                <a:r>
                  <a:rPr lang="it-IT" dirty="0" smtClean="0"/>
                  <a:t>A due step di RSB → tre overlaps: interstate overlap </a:t>
                </a:r>
                <a14:m>
                  <m:oMath xmlns:m="http://schemas.openxmlformats.org/officeDocument/2006/math">
                    <m:sSub>
                      <m:sSubPr>
                        <m:ctrlPr>
                          <a:rPr lang="it-IT" b="0" i="1" dirty="0" smtClean="0">
                            <a:latin typeface="Cambria Math"/>
                          </a:rPr>
                        </m:ctrlPr>
                      </m:sSubPr>
                      <m:e>
                        <m:r>
                          <a:rPr lang="it-IT" i="1" dirty="0" smtClean="0">
                            <a:latin typeface="Cambria Math"/>
                          </a:rPr>
                          <m:t>𝑞</m:t>
                        </m:r>
                      </m:e>
                      <m:sub>
                        <m:r>
                          <a:rPr lang="it-IT" b="0" i="1" dirty="0" smtClean="0">
                            <a:latin typeface="Cambria Math"/>
                          </a:rPr>
                          <m:t>2</m:t>
                        </m:r>
                      </m:sub>
                    </m:sSub>
                  </m:oMath>
                </a14:m>
                <a:endParaRPr lang="it-IT" dirty="0" smtClean="0"/>
              </a:p>
            </p:txBody>
          </p:sp>
        </mc:Choice>
        <mc:Fallback xmlns="">
          <p:sp>
            <p:nvSpPr>
              <p:cNvPr id="3" name="Segnaposto contenuto 2"/>
              <p:cNvSpPr>
                <a:spLocks noGrp="1" noRot="1" noChangeAspect="1" noMove="1" noResize="1" noEditPoints="1" noAdjustHandles="1" noChangeArrowheads="1" noChangeShapeType="1" noTextEdit="1"/>
              </p:cNvSpPr>
              <p:nvPr>
                <p:ph sz="quarter" idx="1"/>
              </p:nvPr>
            </p:nvSpPr>
            <p:spPr>
              <a:xfrm>
                <a:off x="457200" y="1600200"/>
                <a:ext cx="8229600" cy="604664"/>
              </a:xfrm>
              <a:blipFill rotWithShape="1">
                <a:blip r:embed="rId3" cstate="print"/>
                <a:stretch>
                  <a:fillRect l="-667" t="-13131" b="-7071"/>
                </a:stretch>
              </a:blipFill>
            </p:spPr>
            <p:txBody>
              <a:bodyPr/>
              <a:lstStyle/>
              <a:p>
                <a:r>
                  <a:rPr lang="it-IT">
                    <a:noFill/>
                  </a:rPr>
                  <a:t> </a:t>
                </a:r>
              </a:p>
            </p:txBody>
          </p:sp>
        </mc:Fallback>
      </mc:AlternateContent>
      <p:cxnSp>
        <p:nvCxnSpPr>
          <p:cNvPr id="33" name="Connettore 1 32"/>
          <p:cNvCxnSpPr>
            <a:stCxn id="32" idx="6"/>
            <a:endCxn id="39" idx="1"/>
          </p:cNvCxnSpPr>
          <p:nvPr/>
        </p:nvCxnSpPr>
        <p:spPr>
          <a:xfrm flipH="1">
            <a:off x="3275856" y="3823145"/>
            <a:ext cx="288032" cy="466149"/>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Connettore 1 33"/>
          <p:cNvCxnSpPr>
            <a:stCxn id="32" idx="6"/>
            <a:endCxn id="40" idx="1"/>
          </p:cNvCxnSpPr>
          <p:nvPr/>
        </p:nvCxnSpPr>
        <p:spPr>
          <a:xfrm flipH="1" flipV="1">
            <a:off x="3275856" y="3425198"/>
            <a:ext cx="288032" cy="397947"/>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Connettore 1 34"/>
          <p:cNvCxnSpPr>
            <a:stCxn id="32" idx="6"/>
            <a:endCxn id="41" idx="1"/>
          </p:cNvCxnSpPr>
          <p:nvPr/>
        </p:nvCxnSpPr>
        <p:spPr>
          <a:xfrm flipH="1" flipV="1">
            <a:off x="3275856" y="3641222"/>
            <a:ext cx="288032" cy="181923"/>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Connettore 1 35"/>
          <p:cNvCxnSpPr>
            <a:stCxn id="32" idx="6"/>
            <a:endCxn id="42" idx="1"/>
          </p:cNvCxnSpPr>
          <p:nvPr/>
        </p:nvCxnSpPr>
        <p:spPr>
          <a:xfrm flipH="1">
            <a:off x="3275856" y="3823145"/>
            <a:ext cx="288032" cy="34101"/>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Connettore 1 36"/>
          <p:cNvCxnSpPr>
            <a:stCxn id="32" idx="6"/>
            <a:endCxn id="43" idx="1"/>
          </p:cNvCxnSpPr>
          <p:nvPr/>
        </p:nvCxnSpPr>
        <p:spPr>
          <a:xfrm flipH="1">
            <a:off x="3275856" y="3823145"/>
            <a:ext cx="288032" cy="250125"/>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Connettore 1 37"/>
          <p:cNvCxnSpPr>
            <a:stCxn id="32" idx="6"/>
            <a:endCxn id="44" idx="1"/>
          </p:cNvCxnSpPr>
          <p:nvPr/>
        </p:nvCxnSpPr>
        <p:spPr>
          <a:xfrm flipH="1" flipV="1">
            <a:off x="3275856" y="3209174"/>
            <a:ext cx="288032" cy="613971"/>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0" name="Rettangolo 39"/>
          <p:cNvSpPr/>
          <p:nvPr/>
        </p:nvSpPr>
        <p:spPr>
          <a:xfrm flipH="1">
            <a:off x="3059832" y="3349388"/>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1" name="Rettangolo 40"/>
          <p:cNvSpPr/>
          <p:nvPr/>
        </p:nvSpPr>
        <p:spPr>
          <a:xfrm flipH="1">
            <a:off x="3059832" y="3565412"/>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2" name="Rettangolo 41"/>
          <p:cNvSpPr/>
          <p:nvPr/>
        </p:nvSpPr>
        <p:spPr>
          <a:xfrm flipH="1">
            <a:off x="3059832" y="3781436"/>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3" name="Rettangolo 42"/>
          <p:cNvSpPr/>
          <p:nvPr/>
        </p:nvSpPr>
        <p:spPr>
          <a:xfrm flipH="1">
            <a:off x="3059832" y="3997460"/>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4" name="Rettangolo 43"/>
          <p:cNvSpPr/>
          <p:nvPr/>
        </p:nvSpPr>
        <p:spPr>
          <a:xfrm flipH="1">
            <a:off x="3059832" y="3133364"/>
            <a:ext cx="216024" cy="15162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45" name="Connettore 1 44"/>
          <p:cNvCxnSpPr>
            <a:stCxn id="39" idx="3"/>
            <a:endCxn id="51" idx="1"/>
          </p:cNvCxnSpPr>
          <p:nvPr/>
        </p:nvCxnSpPr>
        <p:spPr>
          <a:xfrm flipH="1" flipV="1">
            <a:off x="2627784" y="3785238"/>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Connettore 1 45"/>
          <p:cNvCxnSpPr>
            <a:stCxn id="39" idx="3"/>
            <a:endCxn id="52" idx="1"/>
          </p:cNvCxnSpPr>
          <p:nvPr/>
        </p:nvCxnSpPr>
        <p:spPr>
          <a:xfrm flipH="1" flipV="1">
            <a:off x="2627784" y="4001262"/>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Connettore 1 46"/>
          <p:cNvCxnSpPr>
            <a:stCxn id="39" idx="3"/>
            <a:endCxn id="53" idx="1"/>
          </p:cNvCxnSpPr>
          <p:nvPr/>
        </p:nvCxnSpPr>
        <p:spPr>
          <a:xfrm flipH="1" flipV="1">
            <a:off x="2627784" y="421728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Connettore 1 47"/>
          <p:cNvCxnSpPr>
            <a:stCxn id="39" idx="3"/>
            <a:endCxn id="54" idx="1"/>
          </p:cNvCxnSpPr>
          <p:nvPr/>
        </p:nvCxnSpPr>
        <p:spPr>
          <a:xfrm flipH="1">
            <a:off x="2627784" y="4289294"/>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Connettore 1 48"/>
          <p:cNvCxnSpPr>
            <a:stCxn id="39" idx="3"/>
            <a:endCxn id="55" idx="1"/>
          </p:cNvCxnSpPr>
          <p:nvPr/>
        </p:nvCxnSpPr>
        <p:spPr>
          <a:xfrm flipH="1">
            <a:off x="2627784" y="4289294"/>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Connettore 1 49"/>
          <p:cNvCxnSpPr>
            <a:stCxn id="39" idx="3"/>
            <a:endCxn id="56" idx="1"/>
          </p:cNvCxnSpPr>
          <p:nvPr/>
        </p:nvCxnSpPr>
        <p:spPr>
          <a:xfrm flipH="1">
            <a:off x="2627784" y="4289294"/>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1" name="Rettangolo 50"/>
          <p:cNvSpPr/>
          <p:nvPr/>
        </p:nvSpPr>
        <p:spPr>
          <a:xfrm flipH="1">
            <a:off x="2411760" y="3709428"/>
            <a:ext cx="216024" cy="15162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2" name="Rettangolo 51"/>
          <p:cNvSpPr/>
          <p:nvPr/>
        </p:nvSpPr>
        <p:spPr>
          <a:xfrm flipH="1">
            <a:off x="2411760" y="3925452"/>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3" name="Rettangolo 52"/>
          <p:cNvSpPr/>
          <p:nvPr/>
        </p:nvSpPr>
        <p:spPr>
          <a:xfrm flipH="1">
            <a:off x="2411760" y="4141476"/>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4" name="Rettangolo 53"/>
          <p:cNvSpPr/>
          <p:nvPr/>
        </p:nvSpPr>
        <p:spPr>
          <a:xfrm flipH="1">
            <a:off x="2411760" y="4357500"/>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5" name="Rettangolo 54"/>
          <p:cNvSpPr/>
          <p:nvPr/>
        </p:nvSpPr>
        <p:spPr>
          <a:xfrm flipH="1">
            <a:off x="2411760" y="4573524"/>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6" name="Rettangolo 55"/>
          <p:cNvSpPr/>
          <p:nvPr/>
        </p:nvSpPr>
        <p:spPr>
          <a:xfrm flipH="1">
            <a:off x="2411760" y="4789548"/>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58" name="TextBox 57"/>
              <p:cNvSpPr txBox="1"/>
              <p:nvPr/>
            </p:nvSpPr>
            <p:spPr>
              <a:xfrm>
                <a:off x="3995936" y="3592846"/>
                <a:ext cx="5184576" cy="1194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2</m:t>
                          </m:r>
                        </m:sub>
                      </m:sSub>
                      <m:r>
                        <a:rPr lang="it-IT" sz="2200" b="0" i="1" smtClean="0">
                          <a:latin typeface="Cambria Math"/>
                        </a:rPr>
                        <m:t>=</m:t>
                      </m:r>
                      <m:nary>
                        <m:naryPr>
                          <m:chr m:val="∑"/>
                          <m:supHide m:val="on"/>
                          <m:ctrlPr>
                            <a:rPr lang="it-IT" sz="2200" b="0" i="1" smtClean="0">
                              <a:latin typeface="Cambria Math"/>
                            </a:rPr>
                          </m:ctrlPr>
                        </m:naryPr>
                        <m:sub>
                          <m:eqArr>
                            <m:eqArrPr>
                              <m:ctrlPr>
                                <a:rPr lang="it-IT" sz="2200" b="0" i="1" smtClean="0">
                                  <a:latin typeface="Cambria Math"/>
                                </a:rPr>
                              </m:ctrlPr>
                            </m:eqArrPr>
                            <m:e>
                              <m:sSup>
                                <m:sSupPr>
                                  <m:ctrlPr>
                                    <a:rPr lang="it-IT" sz="2200" b="0" i="1" smtClean="0">
                                      <a:latin typeface="Cambria Math"/>
                                    </a:rPr>
                                  </m:ctrlPr>
                                </m:sSupPr>
                                <m:e>
                                  <m:r>
                                    <a:rPr lang="it-IT" sz="2200" b="0" i="1" smtClean="0">
                                      <a:latin typeface="Cambria Math"/>
                                    </a:rPr>
                                    <m:t>𝛾</m:t>
                                  </m:r>
                                </m:e>
                                <m:sup>
                                  <m:r>
                                    <a:rPr lang="it-IT" sz="2200" b="0" i="1" smtClean="0">
                                      <a:latin typeface="Cambria Math"/>
                                    </a:rPr>
                                    <m:t>′</m:t>
                                  </m:r>
                                </m:sup>
                              </m:sSup>
                              <m:r>
                                <a:rPr lang="it-IT" sz="2200" b="0" i="1" smtClean="0">
                                  <a:latin typeface="Cambria Math"/>
                                </a:rPr>
                                <m:t>≠</m:t>
                              </m:r>
                              <m:r>
                                <a:rPr lang="it-IT" sz="2200" b="0" i="1" smtClean="0">
                                  <a:latin typeface="Cambria Math"/>
                                </a:rPr>
                                <m:t>𝛾</m:t>
                              </m:r>
                            </m:e>
                            <m:e>
                              <m:sSup>
                                <m:sSupPr>
                                  <m:ctrlPr>
                                    <a:rPr lang="it-IT" sz="2200" b="0" i="1" smtClean="0">
                                      <a:latin typeface="Cambria Math"/>
                                    </a:rPr>
                                  </m:ctrlPr>
                                </m:sSupPr>
                                <m:e>
                                  <m:r>
                                    <a:rPr lang="it-IT" sz="2200" b="0" i="1" smtClean="0">
                                      <a:latin typeface="Cambria Math"/>
                                    </a:rPr>
                                    <m:t>𝛼</m:t>
                                  </m:r>
                                </m:e>
                                <m:sup>
                                  <m:r>
                                    <a:rPr lang="it-IT" sz="2200" b="0" i="1" smtClean="0">
                                      <a:latin typeface="Cambria Math"/>
                                    </a:rPr>
                                    <m:t>′</m:t>
                                  </m:r>
                                </m:sup>
                              </m:sSup>
                              <m:r>
                                <a:rPr lang="it-IT" sz="2200" b="0" i="1" smtClean="0">
                                  <a:latin typeface="Cambria Math"/>
                                </a:rPr>
                                <m:t>≠</m:t>
                              </m:r>
                              <m:r>
                                <a:rPr lang="it-IT" sz="2200" b="0" i="1" smtClean="0">
                                  <a:latin typeface="Cambria Math"/>
                                </a:rPr>
                                <m:t>𝛼</m:t>
                              </m:r>
                            </m:e>
                          </m:eqArr>
                        </m:sub>
                        <m:sup/>
                        <m:e>
                          <m:nary>
                            <m:naryPr>
                              <m:chr m:val="∑"/>
                              <m:limLoc m:val="subSup"/>
                              <m:supHide m:val="on"/>
                              <m:ctrlPr>
                                <a:rPr lang="it-IT" sz="2200" i="1">
                                  <a:latin typeface="Cambria Math"/>
                                </a:rPr>
                              </m:ctrlPr>
                            </m:naryPr>
                            <m:sub>
                              <m:r>
                                <a:rPr lang="it-IT" sz="2200" i="1">
                                  <a:latin typeface="Cambria Math"/>
                                </a:rPr>
                                <m:t>𝛼𝛾</m:t>
                              </m:r>
                            </m:sub>
                            <m:sup/>
                            <m:e>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m:t>
                                  </m:r>
                                  <m:r>
                                    <a:rPr lang="it-IT" sz="2200" b="0" i="1" smtClean="0">
                                      <a:latin typeface="Cambria Math"/>
                                    </a:rPr>
                                    <m:t>′</m:t>
                                  </m:r>
                                  <m:r>
                                    <a:rPr lang="it-IT" sz="2200" i="1">
                                      <a:latin typeface="Cambria Math"/>
                                    </a:rPr>
                                    <m:t>𝛾</m:t>
                                  </m:r>
                                  <m:r>
                                    <a:rPr lang="it-IT" sz="2200" b="0" i="1" smtClean="0">
                                      <a:latin typeface="Cambria Math"/>
                                    </a:rPr>
                                    <m:t>′</m:t>
                                  </m:r>
                                </m:sup>
                              </m:sSubSup>
                              <m:r>
                                <a:rPr lang="it-IT" sz="2200" i="1">
                                  <a:latin typeface="Cambria Math"/>
                                </a:rPr>
                                <m:t>)</m:t>
                              </m:r>
                            </m:e>
                          </m:nary>
                        </m:e>
                      </m:nary>
                    </m:oMath>
                  </m:oMathPara>
                </a14:m>
                <a:endParaRPr lang="it-IT" sz="2200" dirty="0"/>
              </a:p>
            </p:txBody>
          </p:sp>
        </mc:Choice>
        <mc:Fallback xmlns="">
          <p:sp>
            <p:nvSpPr>
              <p:cNvPr id="58" name="TextBox 57"/>
              <p:cNvSpPr txBox="1">
                <a:spLocks noRot="1" noChangeAspect="1" noMove="1" noResize="1" noEditPoints="1" noAdjustHandles="1" noChangeArrowheads="1" noChangeShapeType="1" noTextEdit="1"/>
              </p:cNvSpPr>
              <p:nvPr/>
            </p:nvSpPr>
            <p:spPr>
              <a:xfrm>
                <a:off x="3995936" y="3592846"/>
                <a:ext cx="5184576" cy="1194751"/>
              </a:xfrm>
              <a:prstGeom prst="rect">
                <a:avLst/>
              </a:prstGeom>
              <a:blipFill rotWithShape="1">
                <a:blip r:embed="rId4" cstate="print"/>
                <a:stretch>
                  <a:fillRect/>
                </a:stretch>
              </a:blipFill>
            </p:spPr>
            <p:txBody>
              <a:bodyPr/>
              <a:lstStyle/>
              <a:p>
                <a:r>
                  <a:rPr lang="it-IT">
                    <a:noFill/>
                  </a:rPr>
                  <a:t> </a:t>
                </a:r>
              </a:p>
            </p:txBody>
          </p:sp>
        </mc:Fallback>
      </mc:AlternateContent>
      <p:sp>
        <p:nvSpPr>
          <p:cNvPr id="32" name="Ovale 31"/>
          <p:cNvSpPr/>
          <p:nvPr/>
        </p:nvSpPr>
        <p:spPr>
          <a:xfrm flipH="1">
            <a:off x="3563888" y="3709429"/>
            <a:ext cx="216024" cy="227431"/>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9" name="Rettangolo 38"/>
          <p:cNvSpPr/>
          <p:nvPr/>
        </p:nvSpPr>
        <p:spPr>
          <a:xfrm flipH="1">
            <a:off x="3059832" y="4213484"/>
            <a:ext cx="216024" cy="15162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59" name="Connettore 1 7"/>
          <p:cNvCxnSpPr>
            <a:stCxn id="82" idx="6"/>
            <a:endCxn id="83" idx="1"/>
          </p:cNvCxnSpPr>
          <p:nvPr/>
        </p:nvCxnSpPr>
        <p:spPr>
          <a:xfrm flipV="1">
            <a:off x="899592" y="321297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Connettore 1 8"/>
          <p:cNvCxnSpPr>
            <a:stCxn id="82" idx="6"/>
            <a:endCxn id="65" idx="1"/>
          </p:cNvCxnSpPr>
          <p:nvPr/>
        </p:nvCxnSpPr>
        <p:spPr>
          <a:xfrm flipV="1">
            <a:off x="899592" y="342900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1" name="Connettore 1 9"/>
          <p:cNvCxnSpPr>
            <a:stCxn id="82" idx="6"/>
            <a:endCxn id="66" idx="1"/>
          </p:cNvCxnSpPr>
          <p:nvPr/>
        </p:nvCxnSpPr>
        <p:spPr>
          <a:xfrm flipV="1">
            <a:off x="899592" y="364502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Connettore 1 10"/>
          <p:cNvCxnSpPr>
            <a:stCxn id="82" idx="6"/>
            <a:endCxn id="67" idx="1"/>
          </p:cNvCxnSpPr>
          <p:nvPr/>
        </p:nvCxnSpPr>
        <p:spPr>
          <a:xfrm>
            <a:off x="899592" y="382504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Connettore 1 11"/>
          <p:cNvCxnSpPr>
            <a:stCxn id="82" idx="6"/>
            <a:endCxn id="68" idx="1"/>
          </p:cNvCxnSpPr>
          <p:nvPr/>
        </p:nvCxnSpPr>
        <p:spPr>
          <a:xfrm>
            <a:off x="899592" y="382504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4" name="Connettore 1 12"/>
          <p:cNvCxnSpPr>
            <a:stCxn id="82" idx="6"/>
            <a:endCxn id="69" idx="1"/>
          </p:cNvCxnSpPr>
          <p:nvPr/>
        </p:nvCxnSpPr>
        <p:spPr>
          <a:xfrm>
            <a:off x="899592" y="382504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5" name="Rettangolo 14"/>
          <p:cNvSpPr/>
          <p:nvPr/>
        </p:nvSpPr>
        <p:spPr>
          <a:xfrm>
            <a:off x="1187624" y="335699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6" name="Rettangolo 15"/>
          <p:cNvSpPr/>
          <p:nvPr/>
        </p:nvSpPr>
        <p:spPr>
          <a:xfrm>
            <a:off x="1187624" y="357301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7" name="Rettangolo 16"/>
          <p:cNvSpPr/>
          <p:nvPr/>
        </p:nvSpPr>
        <p:spPr>
          <a:xfrm>
            <a:off x="1187624" y="378904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8" name="Rettangolo 17"/>
          <p:cNvSpPr/>
          <p:nvPr/>
        </p:nvSpPr>
        <p:spPr>
          <a:xfrm>
            <a:off x="1187624" y="400506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9" name="Rettangolo 18"/>
          <p:cNvSpPr/>
          <p:nvPr/>
        </p:nvSpPr>
        <p:spPr>
          <a:xfrm>
            <a:off x="1187624" y="422108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70" name="Connettore 1 19"/>
          <p:cNvCxnSpPr>
            <a:stCxn id="83" idx="3"/>
            <a:endCxn id="76" idx="1"/>
          </p:cNvCxnSpPr>
          <p:nvPr/>
        </p:nvCxnSpPr>
        <p:spPr>
          <a:xfrm flipV="1">
            <a:off x="1403648" y="2636912"/>
            <a:ext cx="432048" cy="57606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Connettore 1 20"/>
          <p:cNvCxnSpPr>
            <a:stCxn id="83" idx="3"/>
            <a:endCxn id="77" idx="1"/>
          </p:cNvCxnSpPr>
          <p:nvPr/>
        </p:nvCxnSpPr>
        <p:spPr>
          <a:xfrm flipV="1">
            <a:off x="1403648" y="2852936"/>
            <a:ext cx="432048" cy="36004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2" name="Connettore 1 21"/>
          <p:cNvCxnSpPr>
            <a:stCxn id="83" idx="3"/>
            <a:endCxn id="78" idx="1"/>
          </p:cNvCxnSpPr>
          <p:nvPr/>
        </p:nvCxnSpPr>
        <p:spPr>
          <a:xfrm flipV="1">
            <a:off x="1403648" y="3068960"/>
            <a:ext cx="432048"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Connettore 1 22"/>
          <p:cNvCxnSpPr>
            <a:stCxn id="83" idx="3"/>
            <a:endCxn id="79" idx="1"/>
          </p:cNvCxnSpPr>
          <p:nvPr/>
        </p:nvCxnSpPr>
        <p:spPr>
          <a:xfrm>
            <a:off x="1403648" y="3212976"/>
            <a:ext cx="432048" cy="7200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4" name="Connettore 1 23"/>
          <p:cNvCxnSpPr>
            <a:stCxn id="83" idx="3"/>
            <a:endCxn id="80" idx="1"/>
          </p:cNvCxnSpPr>
          <p:nvPr/>
        </p:nvCxnSpPr>
        <p:spPr>
          <a:xfrm>
            <a:off x="1403648" y="3212976"/>
            <a:ext cx="432048" cy="28803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5" name="Connettore 1 24"/>
          <p:cNvCxnSpPr>
            <a:stCxn id="83" idx="3"/>
            <a:endCxn id="81" idx="1"/>
          </p:cNvCxnSpPr>
          <p:nvPr/>
        </p:nvCxnSpPr>
        <p:spPr>
          <a:xfrm>
            <a:off x="1403648" y="3212976"/>
            <a:ext cx="432048" cy="50405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ettangolo 25"/>
          <p:cNvSpPr/>
          <p:nvPr/>
        </p:nvSpPr>
        <p:spPr>
          <a:xfrm>
            <a:off x="1835696" y="2564904"/>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7" name="Rettangolo 26"/>
          <p:cNvSpPr/>
          <p:nvPr/>
        </p:nvSpPr>
        <p:spPr>
          <a:xfrm>
            <a:off x="1835696" y="278092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8" name="Rettangolo 27"/>
          <p:cNvSpPr/>
          <p:nvPr/>
        </p:nvSpPr>
        <p:spPr>
          <a:xfrm>
            <a:off x="1835696" y="299695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9" name="Rettangolo 28"/>
          <p:cNvSpPr/>
          <p:nvPr/>
        </p:nvSpPr>
        <p:spPr>
          <a:xfrm>
            <a:off x="1835696" y="321297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0" name="Rettangolo 29"/>
          <p:cNvSpPr/>
          <p:nvPr/>
        </p:nvSpPr>
        <p:spPr>
          <a:xfrm>
            <a:off x="1835696" y="342900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1" name="Rettangolo 30"/>
          <p:cNvSpPr/>
          <p:nvPr/>
        </p:nvSpPr>
        <p:spPr>
          <a:xfrm>
            <a:off x="1835696" y="364502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2" name="Ovale 6"/>
          <p:cNvSpPr/>
          <p:nvPr/>
        </p:nvSpPr>
        <p:spPr>
          <a:xfrm>
            <a:off x="683568" y="371703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3" name="Rettangolo 13"/>
          <p:cNvSpPr/>
          <p:nvPr/>
        </p:nvSpPr>
        <p:spPr>
          <a:xfrm>
            <a:off x="1187624" y="3140968"/>
            <a:ext cx="216024" cy="14401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85" name="TextBox 84"/>
              <p:cNvSpPr txBox="1"/>
              <p:nvPr/>
            </p:nvSpPr>
            <p:spPr>
              <a:xfrm>
                <a:off x="3923928" y="2753627"/>
                <a:ext cx="5184576" cy="96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1</m:t>
                          </m:r>
                        </m:sub>
                      </m:sSub>
                      <m:r>
                        <a:rPr lang="it-IT" sz="2200" b="0" i="1" smtClean="0">
                          <a:latin typeface="Cambria Math"/>
                        </a:rPr>
                        <m:t>=</m:t>
                      </m:r>
                      <m:nary>
                        <m:naryPr>
                          <m:chr m:val="∑"/>
                          <m:supHide m:val="on"/>
                          <m:ctrlPr>
                            <a:rPr lang="it-IT" sz="2200" b="0" i="1" smtClean="0">
                              <a:latin typeface="Cambria Math"/>
                            </a:rPr>
                          </m:ctrlPr>
                        </m:naryPr>
                        <m:sub>
                          <m:sSup>
                            <m:sSupPr>
                              <m:ctrlPr>
                                <a:rPr lang="it-IT" sz="2200" b="0" i="1" smtClean="0">
                                  <a:latin typeface="Cambria Math"/>
                                </a:rPr>
                              </m:ctrlPr>
                            </m:sSupPr>
                            <m:e>
                              <m:r>
                                <a:rPr lang="it-IT" sz="2200" b="0" i="1" smtClean="0">
                                  <a:latin typeface="Cambria Math"/>
                                </a:rPr>
                                <m:t>𝛾</m:t>
                              </m:r>
                            </m:e>
                            <m:sup>
                              <m:r>
                                <a:rPr lang="it-IT" sz="2200" b="0" i="1" smtClean="0">
                                  <a:latin typeface="Cambria Math"/>
                                </a:rPr>
                                <m:t>′</m:t>
                              </m:r>
                            </m:sup>
                          </m:sSup>
                          <m:r>
                            <a:rPr lang="it-IT" sz="2200" b="0" i="1" smtClean="0">
                              <a:latin typeface="Cambria Math"/>
                            </a:rPr>
                            <m:t>≠</m:t>
                          </m:r>
                          <m:r>
                            <a:rPr lang="it-IT" sz="2200" b="0" i="1" smtClean="0">
                              <a:latin typeface="Cambria Math"/>
                            </a:rPr>
                            <m:t>𝛾</m:t>
                          </m:r>
                        </m:sub>
                        <m:sup/>
                        <m:e>
                          <m:nary>
                            <m:naryPr>
                              <m:chr m:val="∑"/>
                              <m:limLoc m:val="subSup"/>
                              <m:supHide m:val="on"/>
                              <m:ctrlPr>
                                <a:rPr lang="it-IT" sz="2200" i="1">
                                  <a:latin typeface="Cambria Math"/>
                                </a:rPr>
                              </m:ctrlPr>
                            </m:naryPr>
                            <m:sub>
                              <m:r>
                                <a:rPr lang="it-IT" sz="2200" i="1">
                                  <a:latin typeface="Cambria Math"/>
                                </a:rPr>
                                <m:t>𝛼𝛾</m:t>
                              </m:r>
                            </m:sub>
                            <m:sup/>
                            <m:e>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r>
                                    <a:rPr lang="it-IT" sz="2200" b="0" i="1" smtClean="0">
                                      <a:latin typeface="Cambria Math"/>
                                    </a:rPr>
                                    <m:t>′</m:t>
                                  </m:r>
                                </m:sup>
                              </m:sSubSup>
                              <m:r>
                                <a:rPr lang="it-IT" sz="2200" i="1">
                                  <a:latin typeface="Cambria Math"/>
                                </a:rPr>
                                <m:t>)</m:t>
                              </m:r>
                            </m:e>
                          </m:nary>
                        </m:e>
                      </m:nary>
                    </m:oMath>
                  </m:oMathPara>
                </a14:m>
                <a:endParaRPr lang="it-IT" sz="2200" dirty="0"/>
              </a:p>
            </p:txBody>
          </p:sp>
        </mc:Choice>
        <mc:Fallback xmlns="">
          <p:sp>
            <p:nvSpPr>
              <p:cNvPr id="85" name="TextBox 84"/>
              <p:cNvSpPr txBox="1">
                <a:spLocks noRot="1" noChangeAspect="1" noMove="1" noResize="1" noEditPoints="1" noAdjustHandles="1" noChangeArrowheads="1" noChangeShapeType="1" noTextEdit="1"/>
              </p:cNvSpPr>
              <p:nvPr/>
            </p:nvSpPr>
            <p:spPr>
              <a:xfrm>
                <a:off x="3923928" y="2753627"/>
                <a:ext cx="5184576" cy="963405"/>
              </a:xfrm>
              <a:prstGeom prst="rect">
                <a:avLst/>
              </a:prstGeom>
              <a:blipFill rotWithShape="1">
                <a:blip r:embed="rId5" cstate="print"/>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3923928" y="2132856"/>
                <a:ext cx="4608512" cy="7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0</m:t>
                          </m:r>
                        </m:sub>
                      </m:sSub>
                      <m:r>
                        <a:rPr lang="it-IT" sz="2200" b="0" i="1" smtClean="0">
                          <a:latin typeface="Cambria Math"/>
                        </a:rPr>
                        <m:t>=</m:t>
                      </m:r>
                      <m:nary>
                        <m:naryPr>
                          <m:chr m:val="∑"/>
                          <m:limLoc m:val="subSup"/>
                          <m:supHide m:val="on"/>
                          <m:ctrlPr>
                            <a:rPr lang="it-IT" sz="2200" b="0" i="1" smtClean="0">
                              <a:latin typeface="Cambria Math"/>
                            </a:rPr>
                          </m:ctrlPr>
                        </m:naryPr>
                        <m:sub>
                          <m:r>
                            <a:rPr lang="it-IT" sz="2200" b="0" i="1" smtClean="0">
                              <a:latin typeface="Cambria Math"/>
                            </a:rPr>
                            <m:t>𝛼𝛾</m:t>
                          </m:r>
                        </m:sub>
                        <m:sup/>
                        <m:e>
                          <m:r>
                            <m:rPr>
                              <m:sty m:val="p"/>
                            </m:rPr>
                            <a:rPr lang="it-IT" sz="2200" b="0" i="0" smtClean="0">
                              <a:latin typeface="Cambria Math"/>
                            </a:rPr>
                            <m:t>tanh</m:t>
                          </m:r>
                          <m:r>
                            <a:rPr lang="it-IT" sz="2200" b="0" i="1" smtClean="0">
                              <a:latin typeface="Cambria Math"/>
                            </a:rPr>
                            <m:t>⁡(</m:t>
                          </m:r>
                          <m:r>
                            <a:rPr lang="it-IT" sz="2200" b="0" i="1" smtClean="0">
                              <a:latin typeface="Cambria Math"/>
                            </a:rPr>
                            <m:t>𝛽</m:t>
                          </m:r>
                          <m:sSubSup>
                            <m:sSubSupPr>
                              <m:ctrlPr>
                                <a:rPr lang="it-IT" sz="2200" b="0" i="1" smtClean="0">
                                  <a:latin typeface="Cambria Math"/>
                                </a:rPr>
                              </m:ctrlPr>
                            </m:sSubSupPr>
                            <m:e>
                              <m:r>
                                <a:rPr lang="it-IT" sz="2200" b="0" i="1" smtClean="0">
                                  <a:latin typeface="Cambria Math"/>
                                </a:rPr>
                                <m:t>h</m:t>
                              </m:r>
                            </m:e>
                            <m:sub>
                              <m:r>
                                <a:rPr lang="it-IT" sz="2200" b="0" i="1" smtClean="0">
                                  <a:latin typeface="Cambria Math"/>
                                </a:rPr>
                                <m:t>𝑖</m:t>
                              </m:r>
                            </m:sub>
                            <m:sup>
                              <m:r>
                                <a:rPr lang="it-IT" sz="2200" b="0" i="1" smtClean="0">
                                  <a:latin typeface="Cambria Math"/>
                                </a:rPr>
                                <m:t>𝛼𝛾</m:t>
                              </m:r>
                            </m:sup>
                          </m:sSubSup>
                          <m:r>
                            <a:rPr lang="it-IT" sz="2200" b="0" i="1" smtClean="0">
                              <a:latin typeface="Cambria Math"/>
                            </a:rPr>
                            <m:t>)</m:t>
                          </m:r>
                          <m:r>
                            <m:rPr>
                              <m:sty m:val="p"/>
                            </m:rPr>
                            <a:rPr lang="it-IT" sz="2200">
                              <a:latin typeface="Cambria Math"/>
                            </a:rPr>
                            <m:t>tanh</m:t>
                          </m:r>
                          <m:r>
                            <a:rPr lang="it-IT" sz="2200" i="1">
                              <a:latin typeface="Cambria Math"/>
                            </a:rPr>
                            <m:t>⁡(</m:t>
                          </m:r>
                          <m:r>
                            <a:rPr lang="it-IT" sz="2200" i="1">
                              <a:latin typeface="Cambria Math"/>
                            </a:rPr>
                            <m:t>𝛽</m:t>
                          </m:r>
                          <m:sSubSup>
                            <m:sSubSupPr>
                              <m:ctrlPr>
                                <a:rPr lang="it-IT" sz="2200" i="1">
                                  <a:latin typeface="Cambria Math"/>
                                </a:rPr>
                              </m:ctrlPr>
                            </m:sSubSupPr>
                            <m:e>
                              <m:r>
                                <a:rPr lang="it-IT" sz="2200" i="1">
                                  <a:latin typeface="Cambria Math"/>
                                </a:rPr>
                                <m:t>h</m:t>
                              </m:r>
                            </m:e>
                            <m:sub>
                              <m:r>
                                <a:rPr lang="it-IT" sz="2200" i="1">
                                  <a:latin typeface="Cambria Math"/>
                                </a:rPr>
                                <m:t>𝑖</m:t>
                              </m:r>
                            </m:sub>
                            <m:sup>
                              <m:r>
                                <a:rPr lang="it-IT" sz="2200" i="1">
                                  <a:latin typeface="Cambria Math"/>
                                </a:rPr>
                                <m:t>𝛼𝛾</m:t>
                              </m:r>
                            </m:sup>
                          </m:sSubSup>
                          <m:r>
                            <a:rPr lang="it-IT" sz="2200" i="1">
                              <a:latin typeface="Cambria Math"/>
                            </a:rPr>
                            <m:t>)</m:t>
                          </m:r>
                        </m:e>
                      </m:nary>
                    </m:oMath>
                  </m:oMathPara>
                </a14:m>
                <a:endParaRPr lang="it-IT" sz="2200" dirty="0"/>
              </a:p>
            </p:txBody>
          </p:sp>
        </mc:Choice>
        <mc:Fallback xmlns="">
          <p:sp>
            <p:nvSpPr>
              <p:cNvPr id="86" name="TextBox 85"/>
              <p:cNvSpPr txBox="1">
                <a:spLocks noRot="1" noChangeAspect="1" noMove="1" noResize="1" noEditPoints="1" noAdjustHandles="1" noChangeArrowheads="1" noChangeShapeType="1" noTextEdit="1"/>
              </p:cNvSpPr>
              <p:nvPr/>
            </p:nvSpPr>
            <p:spPr>
              <a:xfrm>
                <a:off x="3923928" y="2132856"/>
                <a:ext cx="4608512" cy="756361"/>
              </a:xfrm>
              <a:prstGeom prst="rect">
                <a:avLst/>
              </a:prstGeom>
              <a:blipFill rotWithShape="1">
                <a:blip r:embed="rId6" cstate="print"/>
                <a:stretch>
                  <a:fillRect/>
                </a:stretch>
              </a:blipFill>
            </p:spPr>
            <p:txBody>
              <a:bodyPr/>
              <a:lstStyle/>
              <a:p>
                <a:r>
                  <a:rPr lang="it-IT">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74638"/>
            <a:ext cx="7772400" cy="1143000"/>
          </a:xfrm>
        </p:spPr>
        <p:txBody>
          <a:bodyPr/>
          <a:lstStyle/>
          <a:p>
            <a:r>
              <a:rPr lang="it-IT" dirty="0" smtClean="0"/>
              <a:t>Forma di q(x)</a:t>
            </a:r>
            <a:endParaRPr lang="en-US" dirty="0"/>
          </a:p>
        </p:txBody>
      </p:sp>
      <p:sp>
        <p:nvSpPr>
          <p:cNvPr id="4" name="Segnaposto data 3"/>
          <p:cNvSpPr>
            <a:spLocks noGrp="1"/>
          </p:cNvSpPr>
          <p:nvPr>
            <p:ph type="dt" sz="half" idx="10"/>
          </p:nvPr>
        </p:nvSpPr>
        <p:spPr/>
        <p:txBody>
          <a:bodyPr/>
          <a:lstStyle/>
          <a:p>
            <a:fld id="{97CA7388-9B8E-4E51-AA32-66306341BDE4}"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18</a:t>
            </a:fld>
            <a:endParaRPr lang="it-IT"/>
          </a:p>
        </p:txBody>
      </p:sp>
      <p:sp>
        <p:nvSpPr>
          <p:cNvPr id="9" name="Segnaposto contenuto 2"/>
          <p:cNvSpPr txBox="1">
            <a:spLocks/>
          </p:cNvSpPr>
          <p:nvPr/>
        </p:nvSpPr>
        <p:spPr>
          <a:xfrm>
            <a:off x="395536" y="1700808"/>
            <a:ext cx="3600400" cy="108012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it-IT" dirty="0" smtClean="0"/>
              <a:t>Approssimazione della funzione di overlap:</a:t>
            </a:r>
          </a:p>
          <a:p>
            <a:pPr marL="0" indent="0">
              <a:buNone/>
            </a:pPr>
            <a:endParaRPr lang="it-IT" dirty="0"/>
          </a:p>
          <a:p>
            <a:pPr marL="0" indent="0">
              <a:buNone/>
            </a:pPr>
            <a:endParaRPr lang="it-IT" dirty="0" smtClean="0"/>
          </a:p>
        </p:txBody>
      </p:sp>
      <mc:AlternateContent xmlns:mc="http://schemas.openxmlformats.org/markup-compatibility/2006" xmlns:a14="http://schemas.microsoft.com/office/drawing/2010/main">
        <mc:Choice Requires="a14">
          <p:sp>
            <p:nvSpPr>
              <p:cNvPr id="7" name="TextBox 6"/>
              <p:cNvSpPr txBox="1"/>
              <p:nvPr/>
            </p:nvSpPr>
            <p:spPr>
              <a:xfrm>
                <a:off x="395537" y="4869160"/>
                <a:ext cx="8424936"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2200" b="0" i="1" smtClean="0">
                          <a:latin typeface="Cambria Math"/>
                        </a:rPr>
                        <m:t>𝑃</m:t>
                      </m:r>
                      <m:d>
                        <m:dPr>
                          <m:ctrlPr>
                            <a:rPr lang="it-IT" sz="2200" b="0" i="1" smtClean="0">
                              <a:latin typeface="Cambria Math"/>
                            </a:rPr>
                          </m:ctrlPr>
                        </m:dPr>
                        <m:e>
                          <m:r>
                            <a:rPr lang="it-IT" sz="2200" b="0" i="1" smtClean="0">
                              <a:latin typeface="Cambria Math"/>
                            </a:rPr>
                            <m:t>𝑞</m:t>
                          </m:r>
                        </m:e>
                      </m:d>
                      <m:r>
                        <a:rPr lang="it-IT" sz="2200" b="0" i="1" smtClean="0">
                          <a:latin typeface="Cambria Math"/>
                        </a:rPr>
                        <m:t>=</m:t>
                      </m:r>
                      <m:r>
                        <a:rPr lang="it-IT" sz="2200" b="0" i="1" smtClean="0">
                          <a:latin typeface="Cambria Math"/>
                        </a:rPr>
                        <m:t>𝛿</m:t>
                      </m:r>
                      <m:d>
                        <m:dPr>
                          <m:ctrlPr>
                            <a:rPr lang="it-IT" sz="2200" b="0" i="1" smtClean="0">
                              <a:latin typeface="Cambria Math"/>
                            </a:rPr>
                          </m:ctrlPr>
                        </m:dPr>
                        <m:e>
                          <m:r>
                            <a:rPr lang="it-IT" sz="2200" b="0" i="1" smtClean="0">
                              <a:latin typeface="Cambria Math"/>
                            </a:rPr>
                            <m:t>𝑞</m:t>
                          </m:r>
                          <m:r>
                            <a:rPr lang="it-IT" sz="2200" b="0" i="1" smtClean="0">
                              <a:latin typeface="Cambria Math"/>
                            </a:rPr>
                            <m:t>−</m:t>
                          </m:r>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0</m:t>
                              </m:r>
                            </m:sub>
                          </m:sSub>
                        </m:e>
                      </m:d>
                      <m:d>
                        <m:dPr>
                          <m:ctrlPr>
                            <a:rPr lang="it-IT" sz="2200" b="0" i="1" smtClean="0">
                              <a:latin typeface="Cambria Math"/>
                            </a:rPr>
                          </m:ctrlPr>
                        </m:dPr>
                        <m:e>
                          <m:r>
                            <a:rPr lang="it-IT" sz="2200" b="0" i="1" smtClean="0">
                              <a:latin typeface="Cambria Math"/>
                            </a:rPr>
                            <m:t>1−</m:t>
                          </m:r>
                          <m:sSub>
                            <m:sSubPr>
                              <m:ctrlPr>
                                <a:rPr lang="it-IT" sz="2200" b="0" i="1" smtClean="0">
                                  <a:latin typeface="Cambria Math"/>
                                </a:rPr>
                              </m:ctrlPr>
                            </m:sSubPr>
                            <m:e>
                              <m:r>
                                <a:rPr lang="it-IT" sz="2200" b="0" i="1" smtClean="0">
                                  <a:latin typeface="Cambria Math"/>
                                </a:rPr>
                                <m:t>𝑥</m:t>
                              </m:r>
                            </m:e>
                            <m:sub>
                              <m:r>
                                <a:rPr lang="it-IT" sz="2200" b="0" i="1" smtClean="0">
                                  <a:latin typeface="Cambria Math"/>
                                </a:rPr>
                                <m:t>2</m:t>
                              </m:r>
                            </m:sub>
                          </m:sSub>
                        </m:e>
                      </m:d>
                      <m:r>
                        <a:rPr lang="it-IT" sz="2200" b="0" i="1" smtClean="0">
                          <a:latin typeface="Cambria Math"/>
                        </a:rPr>
                        <m:t>+</m:t>
                      </m:r>
                      <m:r>
                        <a:rPr lang="it-IT" sz="2200" b="0" i="1" smtClean="0">
                          <a:latin typeface="Cambria Math"/>
                        </a:rPr>
                        <m:t>𝛿</m:t>
                      </m:r>
                      <m:d>
                        <m:dPr>
                          <m:ctrlPr>
                            <a:rPr lang="it-IT" sz="2200" b="0" i="1" smtClean="0">
                              <a:latin typeface="Cambria Math"/>
                            </a:rPr>
                          </m:ctrlPr>
                        </m:dPr>
                        <m:e>
                          <m:r>
                            <a:rPr lang="it-IT" sz="2200" b="0" i="1" smtClean="0">
                              <a:latin typeface="Cambria Math"/>
                            </a:rPr>
                            <m:t>𝑞</m:t>
                          </m:r>
                          <m:r>
                            <a:rPr lang="it-IT" sz="2200" b="0" i="1" smtClean="0">
                              <a:latin typeface="Cambria Math"/>
                            </a:rPr>
                            <m:t>−</m:t>
                          </m:r>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1</m:t>
                              </m:r>
                            </m:sub>
                          </m:sSub>
                        </m:e>
                      </m:d>
                      <m:d>
                        <m:dPr>
                          <m:ctrlPr>
                            <a:rPr lang="it-IT" sz="2200" b="0" i="1" smtClean="0">
                              <a:latin typeface="Cambria Math"/>
                            </a:rPr>
                          </m:ctrlPr>
                        </m:dPr>
                        <m:e>
                          <m:sSub>
                            <m:sSubPr>
                              <m:ctrlPr>
                                <a:rPr lang="it-IT" sz="2200" b="0" i="1" smtClean="0">
                                  <a:latin typeface="Cambria Math"/>
                                </a:rPr>
                              </m:ctrlPr>
                            </m:sSubPr>
                            <m:e>
                              <m:r>
                                <a:rPr lang="it-IT" sz="2200" b="0" i="1" smtClean="0">
                                  <a:latin typeface="Cambria Math"/>
                                </a:rPr>
                                <m:t>𝑥</m:t>
                              </m:r>
                            </m:e>
                            <m:sub>
                              <m:r>
                                <a:rPr lang="it-IT" sz="2200" b="0" i="1" smtClean="0">
                                  <a:latin typeface="Cambria Math"/>
                                </a:rPr>
                                <m:t>2</m:t>
                              </m:r>
                            </m:sub>
                          </m:sSub>
                          <m:r>
                            <a:rPr lang="it-IT" sz="2200" b="0" i="1" smtClean="0">
                              <a:latin typeface="Cambria Math"/>
                            </a:rPr>
                            <m:t>−</m:t>
                          </m:r>
                          <m:sSub>
                            <m:sSubPr>
                              <m:ctrlPr>
                                <a:rPr lang="it-IT" sz="2200" b="0" i="1" smtClean="0">
                                  <a:latin typeface="Cambria Math"/>
                                </a:rPr>
                              </m:ctrlPr>
                            </m:sSubPr>
                            <m:e>
                              <m:r>
                                <a:rPr lang="it-IT" sz="2200" b="0" i="1" smtClean="0">
                                  <a:latin typeface="Cambria Math"/>
                                </a:rPr>
                                <m:t>𝑥</m:t>
                              </m:r>
                            </m:e>
                            <m:sub>
                              <m:r>
                                <a:rPr lang="it-IT" sz="2200" b="0" i="1" smtClean="0">
                                  <a:latin typeface="Cambria Math"/>
                                </a:rPr>
                                <m:t>1</m:t>
                              </m:r>
                            </m:sub>
                          </m:sSub>
                        </m:e>
                      </m:d>
                      <m:r>
                        <a:rPr lang="it-IT" sz="2200" b="0" i="1" smtClean="0">
                          <a:latin typeface="Cambria Math"/>
                        </a:rPr>
                        <m:t>+</m:t>
                      </m:r>
                      <m:r>
                        <a:rPr lang="it-IT" sz="2200" b="0" i="1" smtClean="0">
                          <a:latin typeface="Cambria Math"/>
                        </a:rPr>
                        <m:t>𝛿</m:t>
                      </m:r>
                      <m:r>
                        <a:rPr lang="it-IT" sz="2200" b="0" i="1" smtClean="0">
                          <a:latin typeface="Cambria Math"/>
                        </a:rPr>
                        <m:t>(</m:t>
                      </m:r>
                      <m:r>
                        <a:rPr lang="it-IT" sz="2200" b="0" i="1" smtClean="0">
                          <a:latin typeface="Cambria Math"/>
                        </a:rPr>
                        <m:t>𝑞</m:t>
                      </m:r>
                      <m:r>
                        <a:rPr lang="it-IT" sz="2200" b="0" i="1" smtClean="0">
                          <a:latin typeface="Cambria Math"/>
                        </a:rPr>
                        <m:t>−</m:t>
                      </m:r>
                      <m:sSub>
                        <m:sSubPr>
                          <m:ctrlPr>
                            <a:rPr lang="it-IT" sz="2200" b="0" i="1" smtClean="0">
                              <a:latin typeface="Cambria Math"/>
                            </a:rPr>
                          </m:ctrlPr>
                        </m:sSubPr>
                        <m:e>
                          <m:r>
                            <a:rPr lang="it-IT" sz="2200" b="0" i="1" smtClean="0">
                              <a:latin typeface="Cambria Math"/>
                            </a:rPr>
                            <m:t>𝑞</m:t>
                          </m:r>
                        </m:e>
                        <m:sub>
                          <m:r>
                            <a:rPr lang="it-IT" sz="2200" b="0" i="1" smtClean="0">
                              <a:latin typeface="Cambria Math"/>
                            </a:rPr>
                            <m:t>2</m:t>
                          </m:r>
                        </m:sub>
                      </m:sSub>
                      <m:r>
                        <a:rPr lang="it-IT" sz="2200" b="0" i="1" smtClean="0">
                          <a:latin typeface="Cambria Math"/>
                        </a:rPr>
                        <m:t>)(</m:t>
                      </m:r>
                      <m:sSub>
                        <m:sSubPr>
                          <m:ctrlPr>
                            <a:rPr lang="it-IT" sz="2200" b="0" i="1" smtClean="0">
                              <a:latin typeface="Cambria Math"/>
                            </a:rPr>
                          </m:ctrlPr>
                        </m:sSubPr>
                        <m:e>
                          <m:r>
                            <a:rPr lang="it-IT" sz="2200" b="0" i="1" smtClean="0">
                              <a:latin typeface="Cambria Math"/>
                            </a:rPr>
                            <m:t>𝑥</m:t>
                          </m:r>
                        </m:e>
                        <m:sub>
                          <m:r>
                            <a:rPr lang="it-IT" sz="2200" b="0" i="1" smtClean="0">
                              <a:latin typeface="Cambria Math"/>
                            </a:rPr>
                            <m:t>1</m:t>
                          </m:r>
                        </m:sub>
                      </m:sSub>
                      <m:r>
                        <a:rPr lang="it-IT" sz="2200" b="0" i="1" smtClean="0">
                          <a:latin typeface="Cambria Math"/>
                        </a:rPr>
                        <m:t>−0)</m:t>
                      </m:r>
                    </m:oMath>
                  </m:oMathPara>
                </a14:m>
                <a:endParaRPr lang="it-IT"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7" y="4869160"/>
                <a:ext cx="8424936" cy="430887"/>
              </a:xfrm>
              <a:prstGeom prst="rect">
                <a:avLst/>
              </a:prstGeom>
              <a:blipFill rotWithShape="1">
                <a:blip r:embed="rId3" cstate="print"/>
                <a:stretch>
                  <a:fillRect b="-128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1438408281"/>
                  </p:ext>
                </p:extLst>
              </p:nvPr>
            </p:nvGraphicFramePr>
            <p:xfrm>
              <a:off x="395536" y="2780928"/>
              <a:ext cx="2448272" cy="1112520"/>
            </p:xfrm>
            <a:graphic>
              <a:graphicData uri="http://schemas.openxmlformats.org/drawingml/2006/table">
                <a:tbl>
                  <a:tblPr firstRow="1" bandRow="1">
                    <a:tableStyleId>{C4B1156A-380E-4F78-BDF5-A606A8083BF9}</a:tableStyleId>
                  </a:tblPr>
                  <a:tblGrid>
                    <a:gridCol w="1224136"/>
                    <a:gridCol w="1224136"/>
                  </a:tblGrid>
                  <a:tr h="370840">
                    <a:tc>
                      <a:txBody>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a:rPr>
                                    </m:ctrlPr>
                                  </m:sSubPr>
                                  <m:e>
                                    <m:r>
                                      <a:rPr lang="it-IT" b="1" i="1" smtClean="0">
                                        <a:latin typeface="Cambria Math"/>
                                      </a:rPr>
                                      <m:t>𝒒</m:t>
                                    </m:r>
                                  </m:e>
                                  <m:sub>
                                    <m:r>
                                      <a:rPr lang="it-IT" b="1" i="1" smtClean="0">
                                        <a:latin typeface="Cambria Math"/>
                                      </a:rPr>
                                      <m:t>𝟎</m:t>
                                    </m:r>
                                  </m:sub>
                                </m:sSub>
                              </m:oMath>
                            </m:oMathPara>
                          </a14:m>
                          <a:endParaRPr lang="it-IT" dirty="0"/>
                        </a:p>
                      </a:txBody>
                      <a:tcPr/>
                    </a:tc>
                    <a:tc>
                      <a:txBody>
                        <a:bodyPr/>
                        <a:lstStyle/>
                        <a:p>
                          <a:r>
                            <a:rPr lang="it-IT" dirty="0" smtClean="0"/>
                            <a:t>0.79</a:t>
                          </a:r>
                          <a:endParaRPr lang="it-IT"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a:rPr>
                                    </m:ctrlPr>
                                  </m:sSubPr>
                                  <m:e>
                                    <m:r>
                                      <a:rPr lang="it-IT" b="1" i="1" smtClean="0">
                                        <a:latin typeface="Cambria Math"/>
                                      </a:rPr>
                                      <m:t>𝒒</m:t>
                                    </m:r>
                                  </m:e>
                                  <m:sub>
                                    <m:r>
                                      <a:rPr lang="it-IT" b="1" i="1" smtClean="0">
                                        <a:latin typeface="Cambria Math"/>
                                      </a:rPr>
                                      <m:t>𝟏</m:t>
                                    </m:r>
                                  </m:sub>
                                </m:sSub>
                              </m:oMath>
                            </m:oMathPara>
                          </a14:m>
                          <a:endParaRPr lang="it-IT" dirty="0"/>
                        </a:p>
                      </a:txBody>
                      <a:tcPr/>
                    </a:tc>
                    <a:tc>
                      <a:txBody>
                        <a:bodyPr/>
                        <a:lstStyle/>
                        <a:p>
                          <a:r>
                            <a:rPr lang="it-IT" b="1" dirty="0" smtClean="0"/>
                            <a:t>0.36</a:t>
                          </a:r>
                          <a:endParaRPr lang="it-IT" b="1"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a:rPr>
                                    </m:ctrlPr>
                                  </m:sSubPr>
                                  <m:e>
                                    <m:r>
                                      <a:rPr lang="it-IT" b="1" i="1" smtClean="0">
                                        <a:latin typeface="Cambria Math"/>
                                      </a:rPr>
                                      <m:t>𝒒</m:t>
                                    </m:r>
                                  </m:e>
                                  <m:sub>
                                    <m:r>
                                      <a:rPr lang="it-IT" b="1" i="1" smtClean="0">
                                        <a:latin typeface="Cambria Math"/>
                                      </a:rPr>
                                      <m:t>𝟐</m:t>
                                    </m:r>
                                  </m:sub>
                                </m:sSub>
                              </m:oMath>
                            </m:oMathPara>
                          </a14:m>
                          <a:endParaRPr lang="it-IT" dirty="0"/>
                        </a:p>
                      </a:txBody>
                      <a:tcPr/>
                    </a:tc>
                    <a:tc>
                      <a:txBody>
                        <a:bodyPr/>
                        <a:lstStyle/>
                        <a:p>
                          <a:r>
                            <a:rPr lang="it-IT" b="1" dirty="0" smtClean="0"/>
                            <a:t>0.19 </a:t>
                          </a:r>
                          <a:endParaRPr lang="it-IT" b="1"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xmlns="" val="1438408281"/>
                  </p:ext>
                </p:extLst>
              </p:nvPr>
            </p:nvGraphicFramePr>
            <p:xfrm>
              <a:off x="395536" y="2780928"/>
              <a:ext cx="2448272" cy="1112520"/>
            </p:xfrm>
            <a:graphic>
              <a:graphicData uri="http://schemas.openxmlformats.org/drawingml/2006/table">
                <a:tbl>
                  <a:tblPr firstRow="1" bandRow="1">
                    <a:tableStyleId>{C4B1156A-380E-4F78-BDF5-A606A8083BF9}</a:tableStyleId>
                  </a:tblPr>
                  <a:tblGrid>
                    <a:gridCol w="1224136"/>
                    <a:gridCol w="1224136"/>
                  </a:tblGrid>
                  <a:tr h="370840">
                    <a:tc>
                      <a:txBody>
                        <a:bodyPr/>
                        <a:lstStyle/>
                        <a:p>
                          <a:endParaRPr lang="it-IT"/>
                        </a:p>
                      </a:txBody>
                      <a:tcPr>
                        <a:blipFill rotWithShape="1">
                          <a:blip r:embed="rId4"/>
                          <a:stretch>
                            <a:fillRect l="-498" t="-8197" r="-100000" b="-224590"/>
                          </a:stretch>
                        </a:blipFill>
                      </a:tcPr>
                    </a:tc>
                    <a:tc>
                      <a:txBody>
                        <a:bodyPr/>
                        <a:lstStyle/>
                        <a:p>
                          <a:r>
                            <a:rPr lang="it-IT" dirty="0" smtClean="0"/>
                            <a:t>0.79</a:t>
                          </a:r>
                          <a:endParaRPr lang="it-IT" dirty="0"/>
                        </a:p>
                      </a:txBody>
                      <a:tcPr/>
                    </a:tc>
                  </a:tr>
                  <a:tr h="370840">
                    <a:tc>
                      <a:txBody>
                        <a:bodyPr/>
                        <a:lstStyle/>
                        <a:p>
                          <a:endParaRPr lang="it-IT"/>
                        </a:p>
                      </a:txBody>
                      <a:tcPr>
                        <a:blipFill rotWithShape="1">
                          <a:blip r:embed="rId4"/>
                          <a:stretch>
                            <a:fillRect l="-498" t="-108197" r="-100000" b="-124590"/>
                          </a:stretch>
                        </a:blipFill>
                      </a:tcPr>
                    </a:tc>
                    <a:tc>
                      <a:txBody>
                        <a:bodyPr/>
                        <a:lstStyle/>
                        <a:p>
                          <a:r>
                            <a:rPr lang="it-IT" b="1" dirty="0" smtClean="0"/>
                            <a:t>0.36</a:t>
                          </a:r>
                          <a:endParaRPr lang="it-IT" b="1" dirty="0"/>
                        </a:p>
                      </a:txBody>
                      <a:tcPr/>
                    </a:tc>
                  </a:tr>
                  <a:tr h="370840">
                    <a:tc>
                      <a:txBody>
                        <a:bodyPr/>
                        <a:lstStyle/>
                        <a:p>
                          <a:endParaRPr lang="it-IT"/>
                        </a:p>
                      </a:txBody>
                      <a:tcPr>
                        <a:blipFill rotWithShape="1">
                          <a:blip r:embed="rId4"/>
                          <a:stretch>
                            <a:fillRect l="-498" t="-208197" r="-100000" b="-24590"/>
                          </a:stretch>
                        </a:blipFill>
                      </a:tcPr>
                    </a:tc>
                    <a:tc>
                      <a:txBody>
                        <a:bodyPr/>
                        <a:lstStyle/>
                        <a:p>
                          <a:r>
                            <a:rPr lang="it-IT" b="1" dirty="0" smtClean="0"/>
                            <a:t>0.19 </a:t>
                          </a:r>
                          <a:endParaRPr lang="it-IT" b="1" dirty="0"/>
                        </a:p>
                      </a:txBody>
                      <a:tcPr/>
                    </a:tc>
                  </a:tr>
                </a:tbl>
              </a:graphicData>
            </a:graphic>
          </p:graphicFrame>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1880" y="620688"/>
            <a:ext cx="5199509" cy="4000500"/>
          </a:xfrm>
          <a:prstGeom prst="rect">
            <a:avLst/>
          </a:prstGeom>
        </p:spPr>
      </p:pic>
    </p:spTree>
    <p:extLst>
      <p:ext uri="{BB962C8B-B14F-4D97-AF65-F5344CB8AC3E}">
        <p14:creationId xmlns:p14="http://schemas.microsoft.com/office/powerpoint/2010/main" val="99204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Confronti</a:t>
            </a:r>
            <a:endParaRPr lang="en-US" dirty="0"/>
          </a:p>
        </p:txBody>
      </p:sp>
      <p:sp>
        <p:nvSpPr>
          <p:cNvPr id="4" name="Segnaposto data 3"/>
          <p:cNvSpPr>
            <a:spLocks noGrp="1"/>
          </p:cNvSpPr>
          <p:nvPr>
            <p:ph type="dt" sz="half" idx="10"/>
          </p:nvPr>
        </p:nvSpPr>
        <p:spPr/>
        <p:txBody>
          <a:bodyPr/>
          <a:lstStyle/>
          <a:p>
            <a:fld id="{DFB57A53-3FBC-4BDE-B85D-36A889ABBF3D}"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Risultati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19</a:t>
            </a:fld>
            <a:endParaRPr lang="it-IT"/>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866640473"/>
              </p:ext>
            </p:extLst>
          </p:nvPr>
        </p:nvGraphicFramePr>
        <p:xfrm>
          <a:off x="457200" y="2222872"/>
          <a:ext cx="7053942" cy="18542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tblGrid>
              <a:tr h="370840">
                <a:tc>
                  <a:txBody>
                    <a:bodyPr/>
                    <a:lstStyle/>
                    <a:p>
                      <a:endParaRPr lang="it-IT" dirty="0"/>
                    </a:p>
                  </a:txBody>
                  <a:tcPr/>
                </a:tc>
                <a:tc>
                  <a:txBody>
                    <a:bodyPr/>
                    <a:lstStyle/>
                    <a:p>
                      <a:r>
                        <a:rPr lang="it-IT" dirty="0" smtClean="0"/>
                        <a:t>U</a:t>
                      </a:r>
                      <a:endParaRPr lang="it-IT" dirty="0"/>
                    </a:p>
                  </a:txBody>
                  <a:tcPr/>
                </a:tc>
                <a:tc>
                  <a:txBody>
                    <a:bodyPr/>
                    <a:lstStyle/>
                    <a:p>
                      <a:r>
                        <a:rPr lang="it-IT" dirty="0" smtClean="0"/>
                        <a:t>F</a:t>
                      </a:r>
                      <a:endParaRPr lang="it-IT" dirty="0"/>
                    </a:p>
                  </a:txBody>
                  <a:tcPr/>
                </a:tc>
                <a:tc>
                  <a:txBody>
                    <a:bodyPr/>
                    <a:lstStyle/>
                    <a:p>
                      <a:r>
                        <a:rPr lang="it-IT" dirty="0" smtClean="0"/>
                        <a:t>q</a:t>
                      </a:r>
                      <a:endParaRPr lang="it-IT" dirty="0"/>
                    </a:p>
                  </a:txBody>
                  <a:tcPr/>
                </a:tc>
                <a:tc>
                  <a:txBody>
                    <a:bodyPr/>
                    <a:lstStyle/>
                    <a:p>
                      <a:endParaRPr lang="it-IT" dirty="0"/>
                    </a:p>
                  </a:txBody>
                  <a:tcPr/>
                </a:tc>
                <a:tc>
                  <a:txBody>
                    <a:bodyPr/>
                    <a:lstStyle/>
                    <a:p>
                      <a:endParaRPr lang="it-IT" dirty="0"/>
                    </a:p>
                  </a:txBody>
                  <a:tcPr/>
                </a:tc>
              </a:tr>
              <a:tr h="370840">
                <a:tc>
                  <a:txBody>
                    <a:bodyPr/>
                    <a:lstStyle/>
                    <a:p>
                      <a:r>
                        <a:rPr lang="it-IT" dirty="0" smtClean="0"/>
                        <a:t>RS*</a:t>
                      </a:r>
                      <a:endParaRPr lang="it-IT" dirty="0"/>
                    </a:p>
                  </a:txBody>
                  <a:tcPr/>
                </a:tc>
                <a:tc>
                  <a:txBody>
                    <a:bodyPr/>
                    <a:lstStyle/>
                    <a:p>
                      <a:r>
                        <a:rPr lang="it-IT" dirty="0" smtClean="0"/>
                        <a:t>-1.816</a:t>
                      </a:r>
                      <a:endParaRPr lang="it-IT" dirty="0"/>
                    </a:p>
                  </a:txBody>
                  <a:tcPr/>
                </a:tc>
                <a:tc>
                  <a:txBody>
                    <a:bodyPr/>
                    <a:lstStyle/>
                    <a:p>
                      <a:r>
                        <a:rPr lang="it-IT" dirty="0" smtClean="0"/>
                        <a:t>-1.863</a:t>
                      </a:r>
                      <a:endParaRPr lang="it-IT" dirty="0"/>
                    </a:p>
                  </a:txBody>
                  <a:tcPr/>
                </a:tc>
                <a:tc>
                  <a:txBody>
                    <a:bodyPr/>
                    <a:lstStyle/>
                    <a:p>
                      <a:r>
                        <a:rPr lang="it-IT" dirty="0" smtClean="0"/>
                        <a:t>0.686</a:t>
                      </a:r>
                      <a:endParaRPr lang="it-IT" dirty="0"/>
                    </a:p>
                  </a:txBody>
                  <a:tcPr/>
                </a:tc>
                <a:tc>
                  <a:txBody>
                    <a:bodyPr/>
                    <a:lstStyle/>
                    <a:p>
                      <a:endParaRPr lang="it-IT" dirty="0"/>
                    </a:p>
                  </a:txBody>
                  <a:tcPr/>
                </a:tc>
                <a:tc>
                  <a:txBody>
                    <a:bodyPr/>
                    <a:lstStyle/>
                    <a:p>
                      <a:endParaRPr lang="it-IT"/>
                    </a:p>
                  </a:txBody>
                  <a:tcPr/>
                </a:tc>
              </a:tr>
              <a:tr h="370840">
                <a:tc>
                  <a:txBody>
                    <a:bodyPr/>
                    <a:lstStyle/>
                    <a:p>
                      <a:r>
                        <a:rPr lang="it-IT" dirty="0" smtClean="0"/>
                        <a:t>1RSB**</a:t>
                      </a:r>
                      <a:endParaRPr lang="it-IT" dirty="0"/>
                    </a:p>
                  </a:txBody>
                  <a:tcPr/>
                </a:tc>
                <a:tc>
                  <a:txBody>
                    <a:bodyPr/>
                    <a:lstStyle/>
                    <a:p>
                      <a:r>
                        <a:rPr lang="it-IT" dirty="0" smtClean="0"/>
                        <a:t>-1.800</a:t>
                      </a:r>
                      <a:endParaRPr lang="it-IT" dirty="0"/>
                    </a:p>
                  </a:txBody>
                  <a:tcPr/>
                </a:tc>
                <a:tc>
                  <a:txBody>
                    <a:bodyPr/>
                    <a:lstStyle/>
                    <a:p>
                      <a:r>
                        <a:rPr lang="it-IT" dirty="0" smtClean="0"/>
                        <a:t>-1.858</a:t>
                      </a:r>
                      <a:endParaRPr lang="it-IT" dirty="0"/>
                    </a:p>
                  </a:txBody>
                  <a:tcPr/>
                </a:tc>
                <a:tc>
                  <a:txBody>
                    <a:bodyPr/>
                    <a:lstStyle/>
                    <a:p>
                      <a:r>
                        <a:rPr lang="it-IT" dirty="0" smtClean="0"/>
                        <a:t>0.779</a:t>
                      </a:r>
                      <a:endParaRPr lang="it-IT" dirty="0"/>
                    </a:p>
                  </a:txBody>
                  <a:tcPr/>
                </a:tc>
                <a:tc>
                  <a:txBody>
                    <a:bodyPr/>
                    <a:lstStyle/>
                    <a:p>
                      <a:r>
                        <a:rPr lang="it-IT" dirty="0" smtClean="0"/>
                        <a:t>0.304</a:t>
                      </a:r>
                      <a:endParaRPr lang="it-IT" dirty="0"/>
                    </a:p>
                  </a:txBody>
                  <a:tcPr/>
                </a:tc>
                <a:tc>
                  <a:txBody>
                    <a:bodyPr/>
                    <a:lstStyle/>
                    <a:p>
                      <a:endParaRPr lang="it-IT" dirty="0"/>
                    </a:p>
                  </a:txBody>
                  <a:tcPr/>
                </a:tc>
              </a:tr>
              <a:tr h="370840">
                <a:tc>
                  <a:txBody>
                    <a:bodyPr/>
                    <a:lstStyle/>
                    <a:p>
                      <a:r>
                        <a:rPr lang="it-IT" dirty="0" smtClean="0"/>
                        <a:t>2RSB</a:t>
                      </a:r>
                      <a:endParaRPr lang="it-IT" dirty="0"/>
                    </a:p>
                  </a:txBody>
                  <a:tcPr/>
                </a:tc>
                <a:tc>
                  <a:txBody>
                    <a:bodyPr/>
                    <a:lstStyle/>
                    <a:p>
                      <a:r>
                        <a:rPr lang="it-IT" dirty="0" smtClean="0"/>
                        <a:t>-1.80</a:t>
                      </a:r>
                      <a:endParaRPr lang="it-IT" dirty="0"/>
                    </a:p>
                  </a:txBody>
                  <a:tcPr/>
                </a:tc>
                <a:tc>
                  <a:txBody>
                    <a:bodyPr/>
                    <a:lstStyle/>
                    <a:p>
                      <a:r>
                        <a:rPr lang="it-IT" dirty="0" smtClean="0"/>
                        <a:t>-1.85</a:t>
                      </a:r>
                      <a:endParaRPr lang="it-IT" dirty="0"/>
                    </a:p>
                  </a:txBody>
                  <a:tcPr/>
                </a:tc>
                <a:tc>
                  <a:txBody>
                    <a:bodyPr/>
                    <a:lstStyle/>
                    <a:p>
                      <a:r>
                        <a:rPr lang="it-IT" dirty="0" smtClean="0"/>
                        <a:t>0.79</a:t>
                      </a:r>
                      <a:endParaRPr lang="it-IT" dirty="0"/>
                    </a:p>
                  </a:txBody>
                  <a:tcPr/>
                </a:tc>
                <a:tc>
                  <a:txBody>
                    <a:bodyPr/>
                    <a:lstStyle/>
                    <a:p>
                      <a:r>
                        <a:rPr lang="it-IT" dirty="0" smtClean="0"/>
                        <a:t>0.36</a:t>
                      </a:r>
                      <a:endParaRPr lang="it-IT" dirty="0"/>
                    </a:p>
                  </a:txBody>
                  <a:tcPr/>
                </a:tc>
                <a:tc>
                  <a:txBody>
                    <a:bodyPr/>
                    <a:lstStyle/>
                    <a:p>
                      <a:r>
                        <a:rPr lang="it-IT" dirty="0" smtClean="0"/>
                        <a:t>0.19</a:t>
                      </a:r>
                      <a:endParaRPr lang="it-IT" dirty="0"/>
                    </a:p>
                  </a:txBody>
                  <a:tcPr/>
                </a:tc>
              </a:tr>
              <a:tr h="370840">
                <a:tc>
                  <a:txBody>
                    <a:bodyPr/>
                    <a:lstStyle/>
                    <a:p>
                      <a:r>
                        <a:rPr lang="it-IT" dirty="0" smtClean="0">
                          <a:solidFill>
                            <a:srgbClr val="C00000"/>
                          </a:solidFill>
                        </a:rPr>
                        <a:t>SIM.***</a:t>
                      </a:r>
                      <a:endParaRPr lang="it-IT" dirty="0">
                        <a:solidFill>
                          <a:srgbClr val="C00000"/>
                        </a:solidFill>
                      </a:endParaRPr>
                    </a:p>
                  </a:txBody>
                  <a:tcPr/>
                </a:tc>
                <a:tc>
                  <a:txBody>
                    <a:bodyPr/>
                    <a:lstStyle/>
                    <a:p>
                      <a:r>
                        <a:rPr lang="it-IT" dirty="0" smtClean="0">
                          <a:solidFill>
                            <a:srgbClr val="C00000"/>
                          </a:solidFill>
                        </a:rPr>
                        <a:t>-1.7999</a:t>
                      </a:r>
                      <a:endParaRPr lang="it-IT" dirty="0">
                        <a:solidFill>
                          <a:srgbClr val="C00000"/>
                        </a:solidFill>
                      </a:endParaRPr>
                    </a:p>
                  </a:txBody>
                  <a:tcPr/>
                </a:tc>
                <a:tc>
                  <a:txBody>
                    <a:bodyPr/>
                    <a:lstStyle/>
                    <a:p>
                      <a:endParaRPr lang="it-IT" dirty="0">
                        <a:solidFill>
                          <a:srgbClr val="C00000"/>
                        </a:solidFill>
                      </a:endParaRPr>
                    </a:p>
                  </a:txBody>
                  <a:tcPr/>
                </a:tc>
                <a:tc>
                  <a:txBody>
                    <a:bodyPr/>
                    <a:lstStyle/>
                    <a:p>
                      <a:r>
                        <a:rPr lang="it-IT" dirty="0" smtClean="0">
                          <a:solidFill>
                            <a:srgbClr val="C00000"/>
                          </a:solidFill>
                        </a:rPr>
                        <a:t>q(x)</a:t>
                      </a:r>
                      <a:endParaRPr lang="it-IT" dirty="0">
                        <a:solidFill>
                          <a:srgbClr val="C00000"/>
                        </a:solidFill>
                      </a:endParaRPr>
                    </a:p>
                  </a:txBody>
                  <a:tcPr/>
                </a:tc>
                <a:tc>
                  <a:txBody>
                    <a:bodyPr/>
                    <a:lstStyle/>
                    <a:p>
                      <a:endParaRPr lang="it-IT">
                        <a:solidFill>
                          <a:srgbClr val="C00000"/>
                        </a:solidFill>
                      </a:endParaRPr>
                    </a:p>
                  </a:txBody>
                  <a:tcPr/>
                </a:tc>
                <a:tc>
                  <a:txBody>
                    <a:bodyPr/>
                    <a:lstStyle/>
                    <a:p>
                      <a:endParaRPr lang="it-IT" dirty="0">
                        <a:solidFill>
                          <a:srgbClr val="C00000"/>
                        </a:solidFill>
                      </a:endParaRPr>
                    </a:p>
                  </a:txBody>
                  <a:tcPr/>
                </a:tc>
              </a:tr>
            </a:tbl>
          </a:graphicData>
        </a:graphic>
      </p:graphicFrame>
      <p:sp>
        <p:nvSpPr>
          <p:cNvPr id="9" name="TextBox 8"/>
          <p:cNvSpPr txBox="1"/>
          <p:nvPr/>
        </p:nvSpPr>
        <p:spPr>
          <a:xfrm>
            <a:off x="539552" y="4531190"/>
            <a:ext cx="3600400" cy="923330"/>
          </a:xfrm>
          <a:prstGeom prst="rect">
            <a:avLst/>
          </a:prstGeom>
          <a:noFill/>
        </p:spPr>
        <p:txBody>
          <a:bodyPr wrap="square" rtlCol="0">
            <a:spAutoFit/>
          </a:bodyPr>
          <a:lstStyle/>
          <a:p>
            <a:r>
              <a:rPr lang="it-IT" dirty="0" smtClean="0"/>
              <a:t>*     [Bethe, Peierls]</a:t>
            </a:r>
          </a:p>
          <a:p>
            <a:r>
              <a:rPr lang="it-IT" dirty="0" smtClean="0"/>
              <a:t>**   [Mezard, Parisi]</a:t>
            </a:r>
          </a:p>
          <a:p>
            <a:r>
              <a:rPr lang="it-IT" dirty="0" smtClean="0"/>
              <a:t>*** [Carrus et al.]</a:t>
            </a:r>
            <a:endParaRPr lang="it-IT" dirty="0"/>
          </a:p>
        </p:txBody>
      </p:sp>
      <p:graphicFrame>
        <p:nvGraphicFramePr>
          <p:cNvPr id="3" name="Table 2"/>
          <p:cNvGraphicFramePr>
            <a:graphicFrameLocks noGrp="1"/>
          </p:cNvGraphicFramePr>
          <p:nvPr>
            <p:extLst>
              <p:ext uri="{D42A27DB-BD31-4B8C-83A1-F6EECF244321}">
                <p14:modId xmlns:p14="http://schemas.microsoft.com/office/powerpoint/2010/main" val="1293631353"/>
              </p:ext>
            </p:extLst>
          </p:nvPr>
        </p:nvGraphicFramePr>
        <p:xfrm>
          <a:off x="7452320" y="2222872"/>
          <a:ext cx="1175657" cy="1854200"/>
        </p:xfrm>
        <a:graphic>
          <a:graphicData uri="http://schemas.openxmlformats.org/drawingml/2006/table">
            <a:tbl>
              <a:tblPr firstRow="1" bandRow="1">
                <a:tableStyleId>{5C22544A-7EE6-4342-B048-85BDC9FD1C3A}</a:tableStyleId>
              </a:tblPr>
              <a:tblGrid>
                <a:gridCol w="1175657"/>
              </a:tblGrid>
              <a:tr h="370840">
                <a:tc>
                  <a:txBody>
                    <a:bodyPr/>
                    <a:lstStyle/>
                    <a:p>
                      <a:r>
                        <a:rPr lang="it-IT" dirty="0" smtClean="0"/>
                        <a:t>R</a:t>
                      </a:r>
                      <a:endParaRPr lang="it-IT" dirty="0"/>
                    </a:p>
                  </a:txBody>
                  <a:tcPr/>
                </a:tc>
              </a:tr>
              <a:tr h="370840">
                <a:tc>
                  <a:txBody>
                    <a:bodyPr/>
                    <a:lstStyle/>
                    <a:p>
                      <a:r>
                        <a:rPr lang="it-IT" dirty="0" smtClean="0"/>
                        <a:t>0</a:t>
                      </a:r>
                      <a:endParaRPr lang="it-IT" dirty="0"/>
                    </a:p>
                  </a:txBody>
                  <a:tcPr/>
                </a:tc>
              </a:tr>
              <a:tr h="370840">
                <a:tc>
                  <a:txBody>
                    <a:bodyPr/>
                    <a:lstStyle/>
                    <a:p>
                      <a:r>
                        <a:rPr lang="it-IT" dirty="0" smtClean="0"/>
                        <a:t>0.047</a:t>
                      </a:r>
                      <a:endParaRPr lang="it-IT" dirty="0"/>
                    </a:p>
                  </a:txBody>
                  <a:tcPr/>
                </a:tc>
              </a:tr>
              <a:tr h="370840">
                <a:tc>
                  <a:txBody>
                    <a:bodyPr/>
                    <a:lstStyle/>
                    <a:p>
                      <a:r>
                        <a:rPr lang="it-IT" dirty="0" smtClean="0"/>
                        <a:t>0.06</a:t>
                      </a:r>
                      <a:endParaRPr lang="it-IT" dirty="0"/>
                    </a:p>
                  </a:txBody>
                  <a:tcPr/>
                </a:tc>
              </a:tr>
              <a:tr h="370840">
                <a:tc>
                  <a:txBody>
                    <a:bodyPr/>
                    <a:lstStyle/>
                    <a:p>
                      <a:r>
                        <a:rPr lang="it-IT" dirty="0" smtClean="0">
                          <a:solidFill>
                            <a:srgbClr val="C00000"/>
                          </a:solidFill>
                        </a:rPr>
                        <a:t>0.055</a:t>
                      </a:r>
                      <a:endParaRPr lang="it-IT" dirty="0">
                        <a:solidFill>
                          <a:srgbClr val="C00000"/>
                        </a:solidFill>
                      </a:endParaRPr>
                    </a:p>
                  </a:txBody>
                  <a:tcPr/>
                </a:tc>
              </a:tr>
            </a:tbl>
          </a:graphicData>
        </a:graphic>
      </p:graphicFrame>
    </p:spTree>
    <p:extLst>
      <p:ext uri="{BB962C8B-B14F-4D97-AF65-F5344CB8AC3E}">
        <p14:creationId xmlns:p14="http://schemas.microsoft.com/office/powerpoint/2010/main" val="20048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Introduzione alla RSB</a:t>
            </a:r>
            <a:endParaRPr lang="en-US" sz="3600" dirty="0"/>
          </a:p>
        </p:txBody>
      </p:sp>
      <p:sp>
        <p:nvSpPr>
          <p:cNvPr id="4" name="Segnaposto data 3"/>
          <p:cNvSpPr>
            <a:spLocks noGrp="1"/>
          </p:cNvSpPr>
          <p:nvPr>
            <p:ph type="dt" sz="half" idx="10"/>
          </p:nvPr>
        </p:nvSpPr>
        <p:spPr/>
        <p:txBody>
          <a:bodyPr/>
          <a:lstStyle/>
          <a:p>
            <a:fld id="{DD00706C-BA81-4BFE-B142-7FE62C71A6AD}" type="datetime1">
              <a:rPr lang="it-IT" smtClean="0"/>
              <a:pPr/>
              <a:t>21/01/2014</a:t>
            </a:fld>
            <a:endParaRPr lang="it-IT" dirty="0"/>
          </a:p>
        </p:txBody>
      </p:sp>
      <p:sp>
        <p:nvSpPr>
          <p:cNvPr id="5" name="Segnaposto piè di pagina 4"/>
          <p:cNvSpPr>
            <a:spLocks noGrp="1"/>
          </p:cNvSpPr>
          <p:nvPr>
            <p:ph type="ftr" sz="quarter" idx="11"/>
          </p:nvPr>
        </p:nvSpPr>
        <p:spPr/>
        <p:txBody>
          <a:bodyPr/>
          <a:lstStyle/>
          <a:p>
            <a:r>
              <a:rPr lang="it-IT" dirty="0" smtClean="0"/>
              <a:t>Introduzione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a:t>
            </a:fld>
            <a:endParaRPr lang="it-IT" dirty="0"/>
          </a:p>
        </p:txBody>
      </p:sp>
      <p:sp>
        <p:nvSpPr>
          <p:cNvPr id="3" name="Segnaposto contenuto 2"/>
          <p:cNvSpPr>
            <a:spLocks noGrp="1"/>
          </p:cNvSpPr>
          <p:nvPr>
            <p:ph sz="quarter" idx="1"/>
          </p:nvPr>
        </p:nvSpPr>
        <p:spPr>
          <a:xfrm>
            <a:off x="457200" y="1600200"/>
            <a:ext cx="8229600" cy="2044824"/>
          </a:xfrm>
        </p:spPr>
        <p:txBody>
          <a:bodyPr>
            <a:normAutofit/>
          </a:bodyPr>
          <a:lstStyle/>
          <a:p>
            <a:r>
              <a:rPr lang="it-IT" dirty="0" smtClean="0"/>
              <a:t>Spin glass: sistema con interazioni in competizione. </a:t>
            </a:r>
          </a:p>
          <a:p>
            <a:endParaRPr lang="it-IT" dirty="0" smtClean="0"/>
          </a:p>
          <a:p>
            <a:endParaRPr lang="it-IT" dirty="0"/>
          </a:p>
          <a:p>
            <a:r>
              <a:rPr lang="it-IT" dirty="0" smtClean="0"/>
              <a:t>Tanti stati </a:t>
            </a:r>
            <a:r>
              <a:rPr lang="it-IT" dirty="0" smtClean="0"/>
              <a:t> a </a:t>
            </a:r>
            <a:r>
              <a:rPr lang="it-IT" dirty="0" smtClean="0"/>
              <a:t>basse temperature.</a:t>
            </a:r>
          </a:p>
          <a:p>
            <a:endParaRPr lang="it-IT" dirty="0" smtClean="0"/>
          </a:p>
          <a:p>
            <a:pPr marL="457200" indent="-457200"/>
            <a:endParaRPr lang="it-IT" dirty="0" smtClean="0"/>
          </a:p>
          <a:p>
            <a:endParaRPr lang="it-IT" dirty="0" smtClean="0"/>
          </a:p>
          <a:p>
            <a:endParaRPr lang="en-US" dirty="0"/>
          </a:p>
        </p:txBody>
      </p:sp>
      <p:sp>
        <p:nvSpPr>
          <p:cNvPr id="7" name="Segnaposto contenuto 2"/>
          <p:cNvSpPr txBox="1">
            <a:spLocks/>
          </p:cNvSpPr>
          <p:nvPr/>
        </p:nvSpPr>
        <p:spPr>
          <a:xfrm>
            <a:off x="446856" y="3832448"/>
            <a:ext cx="8229600" cy="125273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it-IT" dirty="0" smtClean="0">
                <a:solidFill>
                  <a:srgbClr val="C00000"/>
                </a:solidFill>
              </a:rPr>
              <a:t>ROTTURA DI ERGODICITÀ</a:t>
            </a:r>
          </a:p>
          <a:p>
            <a:r>
              <a:rPr lang="it-IT" dirty="0" smtClean="0">
                <a:solidFill>
                  <a:srgbClr val="C00000"/>
                </a:solidFill>
              </a:rPr>
              <a:t>ROTTURA DI SIMMETRIA DI REPLICHE</a:t>
            </a:r>
          </a:p>
          <a:p>
            <a:pPr marL="0" indent="0">
              <a:buNone/>
            </a:pPr>
            <a:endParaRPr lang="it-IT" dirty="0" smtClean="0"/>
          </a:p>
          <a:p>
            <a:endParaRPr lang="en-US" dirty="0"/>
          </a:p>
        </p:txBody>
      </p:sp>
      <p:sp>
        <p:nvSpPr>
          <p:cNvPr id="8" name="Oval 7"/>
          <p:cNvSpPr/>
          <p:nvPr/>
        </p:nvSpPr>
        <p:spPr>
          <a:xfrm>
            <a:off x="6444208" y="11967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7308304" y="14847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 9"/>
          <p:cNvSpPr/>
          <p:nvPr/>
        </p:nvSpPr>
        <p:spPr>
          <a:xfrm>
            <a:off x="7164288" y="6206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Straight Connector 11"/>
          <p:cNvCxnSpPr>
            <a:stCxn id="8" idx="7"/>
            <a:endCxn id="10" idx="3"/>
          </p:cNvCxnSpPr>
          <p:nvPr/>
        </p:nvCxnSpPr>
        <p:spPr>
          <a:xfrm flipV="1">
            <a:off x="6628596" y="805076"/>
            <a:ext cx="567328" cy="42331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6"/>
            <a:endCxn id="9" idx="1"/>
          </p:cNvCxnSpPr>
          <p:nvPr/>
        </p:nvCxnSpPr>
        <p:spPr>
          <a:xfrm>
            <a:off x="6660232" y="1304764"/>
            <a:ext cx="679708" cy="2116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4"/>
            <a:endCxn id="9" idx="0"/>
          </p:cNvCxnSpPr>
          <p:nvPr/>
        </p:nvCxnSpPr>
        <p:spPr>
          <a:xfrm>
            <a:off x="7272300" y="836712"/>
            <a:ext cx="144016" cy="64807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4460000" flipH="1" flipV="1">
            <a:off x="7237405" y="1052736"/>
            <a:ext cx="144016" cy="25202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3660000" flipH="1" flipV="1">
            <a:off x="7309413" y="1052736"/>
            <a:ext cx="144016" cy="25202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804248" y="872716"/>
            <a:ext cx="144016" cy="252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876256" y="872716"/>
            <a:ext cx="144016" cy="252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948264" y="1313148"/>
            <a:ext cx="144016" cy="252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7020272" y="1313148"/>
            <a:ext cx="144016" cy="2520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832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Conclusioni</a:t>
            </a:r>
            <a:endParaRPr lang="en-US" dirty="0"/>
          </a:p>
        </p:txBody>
      </p:sp>
      <p:sp>
        <p:nvSpPr>
          <p:cNvPr id="4" name="Segnaposto data 3"/>
          <p:cNvSpPr>
            <a:spLocks noGrp="1"/>
          </p:cNvSpPr>
          <p:nvPr>
            <p:ph type="dt" sz="half" idx="10"/>
          </p:nvPr>
        </p:nvSpPr>
        <p:spPr/>
        <p:txBody>
          <a:bodyPr/>
          <a:lstStyle/>
          <a:p>
            <a:fld id="{104559A9-8053-4CA7-BD10-A1C0F54B653A}"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Conclusioni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20</a:t>
            </a:fld>
            <a:endParaRPr lang="it-IT"/>
          </a:p>
        </p:txBody>
      </p:sp>
      <p:sp>
        <p:nvSpPr>
          <p:cNvPr id="7" name="Segnaposto contenuto 6"/>
          <p:cNvSpPr>
            <a:spLocks noGrp="1"/>
          </p:cNvSpPr>
          <p:nvPr>
            <p:ph sz="quarter" idx="1"/>
          </p:nvPr>
        </p:nvSpPr>
        <p:spPr/>
        <p:txBody>
          <a:bodyPr/>
          <a:lstStyle/>
          <a:p>
            <a:pPr marL="457200" indent="-457200">
              <a:buFont typeface="+mj-lt"/>
              <a:buAutoNum type="arabicPeriod"/>
            </a:pPr>
            <a:r>
              <a:rPr lang="it-IT" dirty="0" smtClean="0"/>
              <a:t>Le fluttuazioni sulle misure delle osservabili sono alte, data la taglia non molto grande del sistema (fino a 150x150x150), tuttavia..</a:t>
            </a:r>
          </a:p>
          <a:p>
            <a:pPr marL="457200" indent="-457200">
              <a:buFont typeface="+mj-lt"/>
              <a:buAutoNum type="arabicPeriod"/>
            </a:pPr>
            <a:endParaRPr lang="it-IT" dirty="0"/>
          </a:p>
          <a:p>
            <a:pPr marL="457200" indent="-457200">
              <a:buFont typeface="+mj-lt"/>
              <a:buAutoNum type="arabicPeriod"/>
            </a:pPr>
            <a:r>
              <a:rPr lang="it-IT" dirty="0" smtClean="0"/>
              <a:t>...i risultati ottenuti indicano che l’estensione a più livelli di RSB fornisce le corrette osservabili per il BLSG.</a:t>
            </a:r>
          </a:p>
          <a:p>
            <a:pPr marL="457200" indent="-457200">
              <a:buFont typeface="+mj-lt"/>
              <a:buAutoNum type="arabicPeriod"/>
            </a:pPr>
            <a:endParaRPr lang="it-IT" dirty="0" smtClean="0"/>
          </a:p>
          <a:p>
            <a:pPr marL="457200" indent="-457200">
              <a:buFont typeface="+mj-lt"/>
              <a:buAutoNum type="arabicPeriod"/>
            </a:pPr>
            <a:r>
              <a:rPr lang="it-IT" dirty="0" smtClean="0"/>
              <a:t>L’estensione a livelli maggiori di 2 comporta un alto utilizzo di risorse di calcolo, data la struttura dell’algoritmo </a:t>
            </a:r>
          </a:p>
          <a:p>
            <a:pPr marL="457200" indent="-457200">
              <a:buFont typeface="+mj-lt"/>
              <a:buAutoNum type="arabicPeriod"/>
            </a:pPr>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83069">
            <a:off x="4318746" y="1053868"/>
            <a:ext cx="4463988" cy="1440160"/>
          </a:xfrm>
          <a:prstGeom prst="rect">
            <a:avLst/>
          </a:prstGeom>
        </p:spPr>
      </p:pic>
      <p:sp>
        <p:nvSpPr>
          <p:cNvPr id="2" name="Titolo 1"/>
          <p:cNvSpPr>
            <a:spLocks noGrp="1"/>
          </p:cNvSpPr>
          <p:nvPr>
            <p:ph type="title"/>
          </p:nvPr>
        </p:nvSpPr>
        <p:spPr/>
        <p:txBody>
          <a:bodyPr>
            <a:normAutofit/>
          </a:bodyPr>
          <a:lstStyle/>
          <a:p>
            <a:r>
              <a:rPr lang="en-US" dirty="0" smtClean="0"/>
              <a:t>Grazie per </a:t>
            </a:r>
            <a:r>
              <a:rPr lang="en-US" dirty="0" err="1" smtClean="0"/>
              <a:t>l’attenzione</a:t>
            </a:r>
            <a:r>
              <a:rPr lang="en-US" dirty="0" smtClean="0"/>
              <a:t>,</a:t>
            </a:r>
            <a:endParaRPr lang="en-US" dirty="0"/>
          </a:p>
        </p:txBody>
      </p:sp>
      <p:sp>
        <p:nvSpPr>
          <p:cNvPr id="4" name="Segnaposto data 3"/>
          <p:cNvSpPr>
            <a:spLocks noGrp="1"/>
          </p:cNvSpPr>
          <p:nvPr>
            <p:ph type="dt" sz="half" idx="10"/>
          </p:nvPr>
        </p:nvSpPr>
        <p:spPr/>
        <p:txBody>
          <a:bodyPr/>
          <a:lstStyle/>
          <a:p>
            <a:fld id="{34302D1F-561D-4054-ADF8-A6CAFADA7477}"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Conclusioni</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21</a:t>
            </a:fld>
            <a:endParaRPr lang="it-IT"/>
          </a:p>
        </p:txBody>
      </p:sp>
      <p:sp>
        <p:nvSpPr>
          <p:cNvPr id="3" name="TextBox 2"/>
          <p:cNvSpPr txBox="1"/>
          <p:nvPr/>
        </p:nvSpPr>
        <p:spPr>
          <a:xfrm>
            <a:off x="611560" y="4038163"/>
            <a:ext cx="8136904" cy="830997"/>
          </a:xfrm>
          <a:prstGeom prst="rect">
            <a:avLst/>
          </a:prstGeom>
          <a:noFill/>
        </p:spPr>
        <p:txBody>
          <a:bodyPr wrap="square" rtlCol="0">
            <a:spAutoFit/>
          </a:bodyPr>
          <a:lstStyle/>
          <a:p>
            <a:r>
              <a:rPr lang="it-IT" sz="2400" dirty="0" smtClean="0"/>
              <a:t>Email: </a:t>
            </a:r>
            <a:r>
              <a:rPr lang="it-IT" sz="2400" dirty="0" smtClean="0">
                <a:hlinkClick r:id="rId4"/>
              </a:rPr>
              <a:t>andreamazzei88@gmail.com</a:t>
            </a:r>
            <a:endParaRPr lang="it-IT" sz="2400" dirty="0" smtClean="0"/>
          </a:p>
          <a:p>
            <a:endParaRPr lang="it-IT"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sellaDiTesto 30"/>
          <p:cNvSpPr txBox="1"/>
          <p:nvPr/>
        </p:nvSpPr>
        <p:spPr>
          <a:xfrm>
            <a:off x="395536" y="1268760"/>
            <a:ext cx="8208912" cy="1569660"/>
          </a:xfrm>
          <a:prstGeom prst="rect">
            <a:avLst/>
          </a:prstGeom>
          <a:noFill/>
        </p:spPr>
        <p:txBody>
          <a:bodyPr wrap="square" rtlCol="0">
            <a:spAutoFit/>
          </a:bodyPr>
          <a:lstStyle/>
          <a:p>
            <a:r>
              <a:rPr lang="it-IT" sz="2400" dirty="0" smtClean="0"/>
              <a:t>La più semplice: i nuovi stati vengono scelti tra quelli già esistenti, con una probabilità assegnata in funzione del peso.</a:t>
            </a:r>
          </a:p>
          <a:p>
            <a:r>
              <a:rPr lang="it-IT" sz="2400" dirty="0" smtClean="0"/>
              <a:t>Ogni peso è dato da</a:t>
            </a:r>
          </a:p>
        </p:txBody>
      </p:sp>
      <p:sp>
        <p:nvSpPr>
          <p:cNvPr id="2" name="Titolo 1"/>
          <p:cNvSpPr>
            <a:spLocks noGrp="1"/>
          </p:cNvSpPr>
          <p:nvPr>
            <p:ph type="title"/>
          </p:nvPr>
        </p:nvSpPr>
        <p:spPr/>
        <p:txBody>
          <a:bodyPr>
            <a:normAutofit/>
          </a:bodyPr>
          <a:lstStyle/>
          <a:p>
            <a:r>
              <a:rPr lang="it-IT" dirty="0" smtClean="0"/>
              <a:t>Appendice A: Tecnica di ripeso</a:t>
            </a:r>
            <a:endParaRPr lang="en-US" dirty="0"/>
          </a:p>
        </p:txBody>
      </p:sp>
      <p:sp>
        <p:nvSpPr>
          <p:cNvPr id="4" name="Segnaposto data 3"/>
          <p:cNvSpPr>
            <a:spLocks noGrp="1"/>
          </p:cNvSpPr>
          <p:nvPr>
            <p:ph type="dt" sz="half" idx="10"/>
          </p:nvPr>
        </p:nvSpPr>
        <p:spPr/>
        <p:txBody>
          <a:bodyPr/>
          <a:lstStyle/>
          <a:p>
            <a:fld id="{7413A1B8-C566-4CFB-B79B-9854411B86AB}"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Appendice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22</a:t>
            </a:fld>
            <a:endParaRPr lang="it-IT"/>
          </a:p>
        </p:txBody>
      </p:sp>
      <p:sp>
        <p:nvSpPr>
          <p:cNvPr id="7" name="Rettangolo arrotondato 6"/>
          <p:cNvSpPr/>
          <p:nvPr/>
        </p:nvSpPr>
        <p:spPr>
          <a:xfrm>
            <a:off x="2555776" y="4221088"/>
            <a:ext cx="57606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ttangolo arrotondato 7"/>
          <p:cNvSpPr/>
          <p:nvPr/>
        </p:nvSpPr>
        <p:spPr>
          <a:xfrm>
            <a:off x="1115616" y="4221088"/>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ttangolo arrotondato 8"/>
          <p:cNvSpPr/>
          <p:nvPr/>
        </p:nvSpPr>
        <p:spPr>
          <a:xfrm>
            <a:off x="1835696" y="4221088"/>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ttangolo arrotondato 9"/>
          <p:cNvSpPr/>
          <p:nvPr/>
        </p:nvSpPr>
        <p:spPr>
          <a:xfrm>
            <a:off x="395536" y="4221088"/>
            <a:ext cx="576064" cy="504056"/>
          </a:xfrm>
          <a:prstGeom prst="roundRect">
            <a:avLst/>
          </a:prstGeom>
          <a:solidFill>
            <a:schemeClr val="tx1">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ttangolo arrotondato 10"/>
          <p:cNvSpPr/>
          <p:nvPr/>
        </p:nvSpPr>
        <p:spPr>
          <a:xfrm>
            <a:off x="3275856" y="4221088"/>
            <a:ext cx="576064" cy="5040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ttangolo arrotondato 11"/>
          <p:cNvSpPr/>
          <p:nvPr/>
        </p:nvSpPr>
        <p:spPr>
          <a:xfrm>
            <a:off x="3995936" y="4221088"/>
            <a:ext cx="576064" cy="5040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Rettangolo arrotondato 12"/>
          <p:cNvSpPr/>
          <p:nvPr/>
        </p:nvSpPr>
        <p:spPr>
          <a:xfrm>
            <a:off x="4716016" y="4221088"/>
            <a:ext cx="576064" cy="504056"/>
          </a:xfrm>
          <a:prstGeom prst="roundRect">
            <a:avLst/>
          </a:prstGeom>
          <a:solidFill>
            <a:schemeClr val="tx1">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ettangolo arrotondato 13"/>
          <p:cNvSpPr/>
          <p:nvPr/>
        </p:nvSpPr>
        <p:spPr>
          <a:xfrm>
            <a:off x="5436096" y="4221088"/>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ttangolo arrotondato 14"/>
          <p:cNvSpPr/>
          <p:nvPr/>
        </p:nvSpPr>
        <p:spPr>
          <a:xfrm>
            <a:off x="6156176" y="4221088"/>
            <a:ext cx="576064" cy="504056"/>
          </a:xfrm>
          <a:prstGeom prst="roundRect">
            <a:avLst/>
          </a:prstGeom>
          <a:solidFill>
            <a:schemeClr val="tx1">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ttangolo arrotondato 15"/>
          <p:cNvSpPr/>
          <p:nvPr/>
        </p:nvSpPr>
        <p:spPr>
          <a:xfrm>
            <a:off x="6876256" y="4221088"/>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Rettangolo arrotondato 16"/>
          <p:cNvSpPr/>
          <p:nvPr/>
        </p:nvSpPr>
        <p:spPr>
          <a:xfrm>
            <a:off x="7596336" y="4221088"/>
            <a:ext cx="576064" cy="504056"/>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64A58"/>
              </a:solidFill>
            </a:endParaRPr>
          </a:p>
        </p:txBody>
      </p:sp>
      <p:sp>
        <p:nvSpPr>
          <p:cNvPr id="18" name="Rettangolo arrotondato 17"/>
          <p:cNvSpPr/>
          <p:nvPr/>
        </p:nvSpPr>
        <p:spPr>
          <a:xfrm>
            <a:off x="8316416" y="4221088"/>
            <a:ext cx="576064" cy="504056"/>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ttangolo arrotondato 18"/>
          <p:cNvSpPr/>
          <p:nvPr/>
        </p:nvSpPr>
        <p:spPr>
          <a:xfrm>
            <a:off x="395536" y="3212976"/>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 name="Rettangolo arrotondato 19"/>
          <p:cNvSpPr/>
          <p:nvPr/>
        </p:nvSpPr>
        <p:spPr>
          <a:xfrm>
            <a:off x="1115616" y="3212976"/>
            <a:ext cx="57606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 name="Rettangolo arrotondato 20"/>
          <p:cNvSpPr/>
          <p:nvPr/>
        </p:nvSpPr>
        <p:spPr>
          <a:xfrm>
            <a:off x="1835696" y="3212976"/>
            <a:ext cx="57606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 name="Rettangolo arrotondato 21"/>
          <p:cNvSpPr/>
          <p:nvPr/>
        </p:nvSpPr>
        <p:spPr>
          <a:xfrm>
            <a:off x="2555776" y="3212976"/>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 name="Rettangolo arrotondato 22"/>
          <p:cNvSpPr/>
          <p:nvPr/>
        </p:nvSpPr>
        <p:spPr>
          <a:xfrm>
            <a:off x="3275856" y="3212976"/>
            <a:ext cx="576064" cy="504056"/>
          </a:xfrm>
          <a:prstGeom prst="roundRect">
            <a:avLst/>
          </a:prstGeom>
          <a:solidFill>
            <a:schemeClr val="tx1">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4" name="Rettangolo arrotondato 23"/>
          <p:cNvSpPr/>
          <p:nvPr/>
        </p:nvSpPr>
        <p:spPr>
          <a:xfrm>
            <a:off x="3995936" y="3212976"/>
            <a:ext cx="576064" cy="5040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5" name="Rettangolo arrotondato 24"/>
          <p:cNvSpPr/>
          <p:nvPr/>
        </p:nvSpPr>
        <p:spPr>
          <a:xfrm>
            <a:off x="4716016" y="3212976"/>
            <a:ext cx="576064" cy="504056"/>
          </a:xfrm>
          <a:prstGeom prst="roundRect">
            <a:avLst/>
          </a:prstGeom>
          <a:solidFill>
            <a:schemeClr val="tx1">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6" name="Rettangolo arrotondato 25"/>
          <p:cNvSpPr/>
          <p:nvPr/>
        </p:nvSpPr>
        <p:spPr>
          <a:xfrm>
            <a:off x="5436096" y="3212976"/>
            <a:ext cx="576064" cy="504056"/>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7" name="Rettangolo arrotondato 26"/>
          <p:cNvSpPr/>
          <p:nvPr/>
        </p:nvSpPr>
        <p:spPr>
          <a:xfrm>
            <a:off x="6156176" y="3212976"/>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8" name="Rettangolo arrotondato 27"/>
          <p:cNvSpPr/>
          <p:nvPr/>
        </p:nvSpPr>
        <p:spPr>
          <a:xfrm>
            <a:off x="6876256" y="3212976"/>
            <a:ext cx="576064" cy="504056"/>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9" name="Rettangolo arrotondato 28"/>
          <p:cNvSpPr/>
          <p:nvPr/>
        </p:nvSpPr>
        <p:spPr>
          <a:xfrm>
            <a:off x="7596336" y="3212976"/>
            <a:ext cx="57606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0" name="Rettangolo arrotondato 29"/>
          <p:cNvSpPr/>
          <p:nvPr/>
        </p:nvSpPr>
        <p:spPr>
          <a:xfrm>
            <a:off x="8316416" y="3212976"/>
            <a:ext cx="576064" cy="504056"/>
          </a:xfrm>
          <a:prstGeom prst="roundRect">
            <a:avLst/>
          </a:prstGeom>
          <a:solidFill>
            <a:schemeClr val="tx1">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2" name="CasellaDiTesto 31"/>
          <p:cNvSpPr txBox="1"/>
          <p:nvPr/>
        </p:nvSpPr>
        <p:spPr>
          <a:xfrm>
            <a:off x="395536" y="5036983"/>
            <a:ext cx="8280920" cy="1569660"/>
          </a:xfrm>
          <a:prstGeom prst="rect">
            <a:avLst/>
          </a:prstGeom>
          <a:noFill/>
        </p:spPr>
        <p:txBody>
          <a:bodyPr wrap="square" rtlCol="0">
            <a:spAutoFit/>
          </a:bodyPr>
          <a:lstStyle/>
          <a:p>
            <a:r>
              <a:rPr lang="it-IT" sz="2400" dirty="0" smtClean="0"/>
              <a:t>Si possono pensare procedure alternative, </a:t>
            </a:r>
          </a:p>
          <a:p>
            <a:r>
              <a:rPr lang="it-IT" sz="2400" dirty="0" smtClean="0"/>
              <a:t>Migliore precisione, a scapito di una maggiore richiesta di operazioni</a:t>
            </a:r>
          </a:p>
          <a:p>
            <a:endParaRPr lang="it-IT" sz="2400" dirty="0" smtClean="0"/>
          </a:p>
          <a:p>
            <a:endParaRPr lang="it-IT" sz="2400" dirty="0" smtClean="0"/>
          </a:p>
        </p:txBody>
      </p:sp>
      <p:cxnSp>
        <p:nvCxnSpPr>
          <p:cNvPr id="36" name="Connettore 2 35"/>
          <p:cNvCxnSpPr>
            <a:stCxn id="22" idx="2"/>
            <a:endCxn id="8" idx="0"/>
          </p:cNvCxnSpPr>
          <p:nvPr/>
        </p:nvCxnSpPr>
        <p:spPr>
          <a:xfrm flipH="1">
            <a:off x="140364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19" idx="2"/>
            <a:endCxn id="9" idx="0"/>
          </p:cNvCxnSpPr>
          <p:nvPr/>
        </p:nvCxnSpPr>
        <p:spPr>
          <a:xfrm>
            <a:off x="68356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ttore 2 37"/>
          <p:cNvCxnSpPr>
            <a:stCxn id="20" idx="2"/>
            <a:endCxn id="7" idx="0"/>
          </p:cNvCxnSpPr>
          <p:nvPr/>
        </p:nvCxnSpPr>
        <p:spPr>
          <a:xfrm>
            <a:off x="140364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ttore 2 44"/>
          <p:cNvCxnSpPr>
            <a:stCxn id="30" idx="2"/>
            <a:endCxn id="16" idx="0"/>
          </p:cNvCxnSpPr>
          <p:nvPr/>
        </p:nvCxnSpPr>
        <p:spPr>
          <a:xfrm flipH="1">
            <a:off x="716428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ttore 2 45"/>
          <p:cNvCxnSpPr>
            <a:stCxn id="28" idx="2"/>
            <a:endCxn id="18" idx="0"/>
          </p:cNvCxnSpPr>
          <p:nvPr/>
        </p:nvCxnSpPr>
        <p:spPr>
          <a:xfrm>
            <a:off x="716428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p:cNvCxnSpPr>
            <a:stCxn id="28" idx="2"/>
            <a:endCxn id="17" idx="0"/>
          </p:cNvCxnSpPr>
          <p:nvPr/>
        </p:nvCxnSpPr>
        <p:spPr>
          <a:xfrm>
            <a:off x="7164288" y="3717032"/>
            <a:ext cx="72008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45"/>
          <p:cNvCxnSpPr>
            <a:stCxn id="25" idx="2"/>
            <a:endCxn id="10" idx="0"/>
          </p:cNvCxnSpPr>
          <p:nvPr/>
        </p:nvCxnSpPr>
        <p:spPr>
          <a:xfrm flipH="1">
            <a:off x="683568" y="3717032"/>
            <a:ext cx="432048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onnettore 2 45"/>
          <p:cNvCxnSpPr>
            <a:stCxn id="24" idx="2"/>
            <a:endCxn id="12" idx="0"/>
          </p:cNvCxnSpPr>
          <p:nvPr/>
        </p:nvCxnSpPr>
        <p:spPr>
          <a:xfrm>
            <a:off x="4283968" y="3717032"/>
            <a:ext cx="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ttore 2 45"/>
          <p:cNvCxnSpPr>
            <a:stCxn id="27" idx="2"/>
            <a:endCxn id="14" idx="0"/>
          </p:cNvCxnSpPr>
          <p:nvPr/>
        </p:nvCxnSpPr>
        <p:spPr>
          <a:xfrm flipH="1">
            <a:off x="5724128" y="3717032"/>
            <a:ext cx="72008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ttore 2 45"/>
          <p:cNvCxnSpPr>
            <a:stCxn id="26" idx="2"/>
            <a:endCxn id="11" idx="0"/>
          </p:cNvCxnSpPr>
          <p:nvPr/>
        </p:nvCxnSpPr>
        <p:spPr>
          <a:xfrm flipH="1">
            <a:off x="3563888" y="3717032"/>
            <a:ext cx="216024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Connettore 2 45"/>
          <p:cNvCxnSpPr>
            <a:stCxn id="25" idx="2"/>
            <a:endCxn id="13" idx="0"/>
          </p:cNvCxnSpPr>
          <p:nvPr/>
        </p:nvCxnSpPr>
        <p:spPr>
          <a:xfrm>
            <a:off x="5004048" y="3717032"/>
            <a:ext cx="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5"/>
          <p:cNvCxnSpPr>
            <a:stCxn id="25" idx="2"/>
            <a:endCxn id="15" idx="0"/>
          </p:cNvCxnSpPr>
          <p:nvPr/>
        </p:nvCxnSpPr>
        <p:spPr>
          <a:xfrm>
            <a:off x="5004048" y="3717032"/>
            <a:ext cx="1440160" cy="50405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3275856" y="2132856"/>
                <a:ext cx="3427349" cy="8689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a:rPr>
                          </m:ctrlPr>
                        </m:sSubPr>
                        <m:e>
                          <m:r>
                            <a:rPr lang="it-IT" sz="2400" b="0" i="1" smtClean="0">
                              <a:latin typeface="Cambria Math"/>
                            </a:rPr>
                            <m:t>𝑝</m:t>
                          </m:r>
                        </m:e>
                        <m:sub>
                          <m:r>
                            <a:rPr lang="it-IT" sz="2400" i="1">
                              <a:latin typeface="Cambria Math"/>
                            </a:rPr>
                            <m:t>𝛼</m:t>
                          </m:r>
                        </m:sub>
                      </m:sSub>
                      <m:r>
                        <a:rPr lang="it-IT" sz="2400" b="0" i="1" smtClean="0">
                          <a:latin typeface="Cambria Math"/>
                        </a:rPr>
                        <m:t>=</m:t>
                      </m:r>
                      <m:f>
                        <m:fPr>
                          <m:ctrlPr>
                            <a:rPr lang="it-IT" sz="2400" b="0" i="1" smtClean="0">
                              <a:latin typeface="Cambria Math"/>
                            </a:rPr>
                          </m:ctrlPr>
                        </m:fPr>
                        <m:num>
                          <m:func>
                            <m:funcPr>
                              <m:ctrlPr>
                                <a:rPr lang="it-IT" sz="2400" i="1">
                                  <a:latin typeface="Cambria Math"/>
                                </a:rPr>
                              </m:ctrlPr>
                            </m:funcPr>
                            <m:fName>
                              <m:r>
                                <m:rPr>
                                  <m:sty m:val="p"/>
                                </m:rPr>
                                <a:rPr lang="it-IT" sz="2400">
                                  <a:latin typeface="Cambria Math"/>
                                </a:rPr>
                                <m:t>exp</m:t>
                              </m:r>
                            </m:fName>
                            <m:e>
                              <m:r>
                                <a:rPr lang="it-IT" sz="2400" i="1">
                                  <a:latin typeface="Cambria Math"/>
                                </a:rPr>
                                <m:t>(−</m:t>
                              </m:r>
                              <m:r>
                                <a:rPr lang="it-IT" sz="2400" i="1">
                                  <a:latin typeface="Cambria Math"/>
                                </a:rPr>
                                <m:t>𝛽</m:t>
                              </m:r>
                              <m:r>
                                <a:rPr lang="it-IT" sz="2400" i="1">
                                  <a:latin typeface="Cambria Math"/>
                                </a:rPr>
                                <m:t>𝑥</m:t>
                              </m:r>
                              <m:r>
                                <m:rPr>
                                  <m:sty m:val="p"/>
                                </m:rPr>
                                <a:rPr lang="it-IT" sz="2400">
                                  <a:latin typeface="Cambria Math"/>
                                </a:rPr>
                                <m:t>Δ</m:t>
                              </m:r>
                              <m:sSup>
                                <m:sSupPr>
                                  <m:ctrlPr>
                                    <a:rPr lang="it-IT" sz="2400" i="1">
                                      <a:latin typeface="Cambria Math"/>
                                    </a:rPr>
                                  </m:ctrlPr>
                                </m:sSupPr>
                                <m:e>
                                  <m:r>
                                    <a:rPr lang="it-IT" sz="2400" i="1">
                                      <a:latin typeface="Cambria Math"/>
                                    </a:rPr>
                                    <m:t>𝐹</m:t>
                                  </m:r>
                                </m:e>
                                <m:sup>
                                  <m:r>
                                    <a:rPr lang="it-IT" sz="2400" i="1">
                                      <a:latin typeface="Cambria Math"/>
                                    </a:rPr>
                                    <m:t>𝛼</m:t>
                                  </m:r>
                                </m:sup>
                              </m:sSup>
                            </m:e>
                          </m:func>
                          <m:r>
                            <a:rPr lang="it-IT" sz="2400" i="1">
                              <a:latin typeface="Cambria Math"/>
                            </a:rPr>
                            <m:t>)</m:t>
                          </m:r>
                        </m:num>
                        <m:den>
                          <m:nary>
                            <m:naryPr>
                              <m:chr m:val="∑"/>
                              <m:supHide m:val="on"/>
                              <m:ctrlPr>
                                <a:rPr lang="it-IT" sz="2400" b="0" i="1" smtClean="0">
                                  <a:latin typeface="Cambria Math"/>
                                </a:rPr>
                              </m:ctrlPr>
                            </m:naryPr>
                            <m:sub>
                              <m:r>
                                <a:rPr lang="it-IT" sz="2400" b="0" i="1" smtClean="0">
                                  <a:latin typeface="Cambria Math"/>
                                </a:rPr>
                                <m:t>𝛼</m:t>
                              </m:r>
                              <m:r>
                                <a:rPr lang="it-IT" sz="2400" b="0" i="1" smtClean="0">
                                  <a:latin typeface="Cambria Math"/>
                                </a:rPr>
                                <m:t>′</m:t>
                              </m:r>
                            </m:sub>
                            <m:sup/>
                            <m:e>
                              <m:func>
                                <m:funcPr>
                                  <m:ctrlPr>
                                    <a:rPr lang="it-IT" sz="2400" i="1">
                                      <a:latin typeface="Cambria Math"/>
                                    </a:rPr>
                                  </m:ctrlPr>
                                </m:funcPr>
                                <m:fName>
                                  <m:r>
                                    <m:rPr>
                                      <m:sty m:val="p"/>
                                    </m:rPr>
                                    <a:rPr lang="it-IT" sz="2400">
                                      <a:latin typeface="Cambria Math"/>
                                    </a:rPr>
                                    <m:t>exp</m:t>
                                  </m:r>
                                </m:fName>
                                <m:e>
                                  <m:r>
                                    <a:rPr lang="it-IT" sz="2400" i="1">
                                      <a:latin typeface="Cambria Math"/>
                                    </a:rPr>
                                    <m:t>(−</m:t>
                                  </m:r>
                                  <m:r>
                                    <a:rPr lang="it-IT" sz="2400" i="1">
                                      <a:latin typeface="Cambria Math"/>
                                    </a:rPr>
                                    <m:t>𝛽</m:t>
                                  </m:r>
                                  <m:r>
                                    <a:rPr lang="it-IT" sz="2400" i="1">
                                      <a:latin typeface="Cambria Math"/>
                                    </a:rPr>
                                    <m:t>𝑥</m:t>
                                  </m:r>
                                  <m:r>
                                    <m:rPr>
                                      <m:sty m:val="p"/>
                                    </m:rPr>
                                    <a:rPr lang="it-IT" sz="2400">
                                      <a:latin typeface="Cambria Math"/>
                                    </a:rPr>
                                    <m:t>Δ</m:t>
                                  </m:r>
                                  <m:sSup>
                                    <m:sSupPr>
                                      <m:ctrlPr>
                                        <a:rPr lang="it-IT" sz="2400" i="1">
                                          <a:latin typeface="Cambria Math"/>
                                        </a:rPr>
                                      </m:ctrlPr>
                                    </m:sSupPr>
                                    <m:e>
                                      <m:r>
                                        <a:rPr lang="it-IT" sz="2400" i="1">
                                          <a:latin typeface="Cambria Math"/>
                                        </a:rPr>
                                        <m:t>𝐹</m:t>
                                      </m:r>
                                    </m:e>
                                    <m:sup>
                                      <m:r>
                                        <a:rPr lang="it-IT" sz="2400" i="1">
                                          <a:latin typeface="Cambria Math"/>
                                        </a:rPr>
                                        <m:t>𝛼</m:t>
                                      </m:r>
                                      <m:r>
                                        <a:rPr lang="it-IT" sz="2400" b="0" i="1" smtClean="0">
                                          <a:latin typeface="Cambria Math"/>
                                        </a:rPr>
                                        <m:t>′</m:t>
                                      </m:r>
                                    </m:sup>
                                  </m:sSup>
                                </m:e>
                              </m:func>
                              <m:r>
                                <a:rPr lang="it-IT" sz="2400" i="1">
                                  <a:latin typeface="Cambria Math"/>
                                </a:rPr>
                                <m:t>)</m:t>
                              </m:r>
                            </m:e>
                          </m:nary>
                        </m:den>
                      </m:f>
                    </m:oMath>
                  </m:oMathPara>
                </a14:m>
                <a:endParaRPr lang="it-IT"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3275856" y="2132856"/>
                <a:ext cx="3427349" cy="868956"/>
              </a:xfrm>
              <a:prstGeom prst="rect">
                <a:avLst/>
              </a:prstGeom>
              <a:blipFill rotWithShape="1">
                <a:blip r:embed="rId3" cstate="print"/>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742815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Appendice B: Effetti di taglia finita</a:t>
            </a:r>
            <a:endParaRPr lang="en-US" dirty="0"/>
          </a:p>
        </p:txBody>
      </p:sp>
      <p:sp>
        <p:nvSpPr>
          <p:cNvPr id="4" name="Segnaposto data 3"/>
          <p:cNvSpPr>
            <a:spLocks noGrp="1"/>
          </p:cNvSpPr>
          <p:nvPr>
            <p:ph type="dt" sz="half" idx="10"/>
          </p:nvPr>
        </p:nvSpPr>
        <p:spPr/>
        <p:txBody>
          <a:bodyPr/>
          <a:lstStyle/>
          <a:p>
            <a:fld id="{D22CD61A-8503-4B1D-BC63-BB78CAAE97F8}"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Appendice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23</a:t>
            </a:fld>
            <a:endParaRPr lang="it-IT"/>
          </a:p>
        </p:txBody>
      </p:sp>
      <mc:AlternateContent xmlns:mc="http://schemas.openxmlformats.org/markup-compatibility/2006" xmlns:a14="http://schemas.microsoft.com/office/drawing/2010/main">
        <mc:Choice Requires="a14">
          <p:sp>
            <p:nvSpPr>
              <p:cNvPr id="3" name="TextBox 2"/>
              <p:cNvSpPr txBox="1"/>
              <p:nvPr/>
            </p:nvSpPr>
            <p:spPr>
              <a:xfrm>
                <a:off x="395536" y="1844824"/>
                <a:ext cx="3168352" cy="513602"/>
              </a:xfrm>
              <a:prstGeom prst="rect">
                <a:avLst/>
              </a:prstGeom>
              <a:noFill/>
            </p:spPr>
            <p:txBody>
              <a:bodyPr wrap="square" rtlCol="0">
                <a:spAutoFit/>
              </a:bodyPr>
              <a:lstStyle/>
              <a:p>
                <a:r>
                  <a:rPr lang="it-IT" sz="2400" dirty="0" smtClean="0"/>
                  <a:t>Errore </a:t>
                </a:r>
                <a:r>
                  <a:rPr lang="it-IT" sz="2400" dirty="0" smtClean="0">
                    <a:latin typeface="Lucida Calligraphy"/>
                  </a:rPr>
                  <a:t>~ </a:t>
                </a:r>
                <a:r>
                  <a:rPr lang="it-IT" sz="2400" dirty="0" smtClean="0"/>
                  <a:t>1/</a:t>
                </a:r>
                <a14:m>
                  <m:oMath xmlns:m="http://schemas.openxmlformats.org/officeDocument/2006/math">
                    <m:rad>
                      <m:radPr>
                        <m:degHide m:val="on"/>
                        <m:ctrlPr>
                          <a:rPr lang="it-IT" sz="2400" i="1" dirty="0" smtClean="0">
                            <a:latin typeface="Cambria Math"/>
                          </a:rPr>
                        </m:ctrlPr>
                      </m:radPr>
                      <m:deg/>
                      <m:e>
                        <m:r>
                          <a:rPr lang="it-IT" sz="2400" i="1" dirty="0">
                            <a:latin typeface="Cambria Math"/>
                          </a:rPr>
                          <m:t>𝑁</m:t>
                        </m:r>
                        <m:r>
                          <m:rPr>
                            <m:nor/>
                          </m:rPr>
                          <a:rPr lang="it-IT" sz="2400" dirty="0"/>
                          <m:t> </m:t>
                        </m:r>
                      </m:e>
                    </m:rad>
                  </m:oMath>
                </a14:m>
                <a:endParaRPr lang="it-IT"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395536" y="1844824"/>
                <a:ext cx="3168352" cy="513602"/>
              </a:xfrm>
              <a:prstGeom prst="rect">
                <a:avLst/>
              </a:prstGeom>
              <a:blipFill rotWithShape="1">
                <a:blip r:embed="rId3" cstate="print"/>
                <a:stretch>
                  <a:fillRect l="-3077" t="-3571" b="-25000"/>
                </a:stretch>
              </a:blipFill>
            </p:spPr>
            <p:txBody>
              <a:bodyPr/>
              <a:lstStyle/>
              <a:p>
                <a:r>
                  <a:rPr lang="it-IT">
                    <a:noFill/>
                  </a:rPr>
                  <a:t> </a:t>
                </a:r>
              </a:p>
            </p:txBody>
          </p:sp>
        </mc:Fallback>
      </mc:AlternateContent>
      <p:sp>
        <p:nvSpPr>
          <p:cNvPr id="8" name="TextBox 7"/>
          <p:cNvSpPr txBox="1"/>
          <p:nvPr/>
        </p:nvSpPr>
        <p:spPr>
          <a:xfrm>
            <a:off x="395536" y="2958043"/>
            <a:ext cx="3168352" cy="830997"/>
          </a:xfrm>
          <a:prstGeom prst="rect">
            <a:avLst/>
          </a:prstGeom>
          <a:noFill/>
        </p:spPr>
        <p:txBody>
          <a:bodyPr wrap="square" rtlCol="0">
            <a:spAutoFit/>
          </a:bodyPr>
          <a:lstStyle/>
          <a:p>
            <a:r>
              <a:rPr lang="it-IT" sz="2400" dirty="0" smtClean="0"/>
              <a:t>Limite termodinamico estrapolato da un fit.</a:t>
            </a:r>
          </a:p>
        </p:txBody>
      </p:sp>
      <p:sp>
        <p:nvSpPr>
          <p:cNvPr id="9" name="TextBox 8"/>
          <p:cNvSpPr txBox="1"/>
          <p:nvPr/>
        </p:nvSpPr>
        <p:spPr>
          <a:xfrm>
            <a:off x="395536" y="4038163"/>
            <a:ext cx="3168352" cy="1200329"/>
          </a:xfrm>
          <a:prstGeom prst="rect">
            <a:avLst/>
          </a:prstGeom>
          <a:noFill/>
        </p:spPr>
        <p:txBody>
          <a:bodyPr wrap="square" rtlCol="0">
            <a:spAutoFit/>
          </a:bodyPr>
          <a:lstStyle/>
          <a:p>
            <a:r>
              <a:rPr lang="it-IT" sz="2400" dirty="0" smtClean="0"/>
              <a:t>Da quali taglie dipende maggiormente l’errore?</a:t>
            </a:r>
          </a:p>
          <a:p>
            <a:endParaRPr lang="it-IT" sz="2400" dirty="0" smtClean="0"/>
          </a:p>
        </p:txBody>
      </p:sp>
      <mc:AlternateContent xmlns:mc="http://schemas.openxmlformats.org/markup-compatibility/2006" xmlns:a14="http://schemas.microsoft.com/office/drawing/2010/main">
        <mc:Choice Requires="a14">
          <p:sp>
            <p:nvSpPr>
              <p:cNvPr id="10" name="TextBox 9"/>
              <p:cNvSpPr txBox="1"/>
              <p:nvPr/>
            </p:nvSpPr>
            <p:spPr>
              <a:xfrm>
                <a:off x="395536" y="2195318"/>
                <a:ext cx="3168352" cy="539571"/>
              </a:xfrm>
              <a:prstGeom prst="rect">
                <a:avLst/>
              </a:prstGeom>
              <a:noFill/>
            </p:spPr>
            <p:txBody>
              <a:bodyPr wrap="square" rtlCol="0">
                <a:spAutoFit/>
              </a:bodyPr>
              <a:lstStyle/>
              <a:p>
                <a:r>
                  <a:rPr lang="it-IT" sz="2400" dirty="0" smtClean="0"/>
                  <a:t>Errore </a:t>
                </a:r>
                <a:r>
                  <a:rPr lang="it-IT" sz="2400" dirty="0" smtClean="0">
                    <a:latin typeface="Lucida Calligraphy"/>
                  </a:rPr>
                  <a:t>~ </a:t>
                </a:r>
                <a:r>
                  <a:rPr lang="it-IT" sz="2400" dirty="0" smtClean="0"/>
                  <a:t>1/</a:t>
                </a:r>
                <a14:m>
                  <m:oMath xmlns:m="http://schemas.openxmlformats.org/officeDocument/2006/math">
                    <m:rad>
                      <m:radPr>
                        <m:degHide m:val="on"/>
                        <m:ctrlPr>
                          <a:rPr lang="it-IT" sz="2400" i="1" dirty="0" smtClean="0">
                            <a:latin typeface="Cambria Math"/>
                          </a:rPr>
                        </m:ctrlPr>
                      </m:radPr>
                      <m:deg/>
                      <m:e>
                        <m:sSub>
                          <m:sSubPr>
                            <m:ctrlPr>
                              <a:rPr lang="it-IT" sz="2400" b="0" i="1" dirty="0" smtClean="0">
                                <a:latin typeface="Cambria Math"/>
                              </a:rPr>
                            </m:ctrlPr>
                          </m:sSubPr>
                          <m:e>
                            <m:r>
                              <a:rPr lang="it-IT" sz="2400" b="0" i="1" dirty="0" smtClean="0">
                                <a:latin typeface="Cambria Math"/>
                              </a:rPr>
                              <m:t>𝑀</m:t>
                            </m:r>
                          </m:e>
                          <m:sub>
                            <m:r>
                              <a:rPr lang="it-IT" sz="2400" b="0" i="1" dirty="0" smtClean="0">
                                <a:latin typeface="Cambria Math"/>
                              </a:rPr>
                              <m:t>𝑖</m:t>
                            </m:r>
                          </m:sub>
                        </m:sSub>
                        <m:r>
                          <m:rPr>
                            <m:nor/>
                          </m:rPr>
                          <a:rPr lang="it-IT" sz="2400" dirty="0"/>
                          <m:t> </m:t>
                        </m:r>
                      </m:e>
                    </m:rad>
                  </m:oMath>
                </a14:m>
                <a:endParaRPr lang="it-IT"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95536" y="2195318"/>
                <a:ext cx="3168352" cy="539571"/>
              </a:xfrm>
              <a:prstGeom prst="rect">
                <a:avLst/>
              </a:prstGeom>
              <a:blipFill rotWithShape="1">
                <a:blip r:embed="rId4" cstate="print"/>
                <a:stretch>
                  <a:fillRect l="-3077" b="-24719"/>
                </a:stretch>
              </a:blipFill>
            </p:spPr>
            <p:txBody>
              <a:bodyPr/>
              <a:lstStyle/>
              <a:p>
                <a:r>
                  <a:rPr lang="it-IT">
                    <a:noFill/>
                  </a:rPr>
                  <a:t> </a:t>
                </a:r>
              </a:p>
            </p:txBody>
          </p:sp>
        </mc:Fallback>
      </mc:AlternateContent>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8955" y="1412776"/>
            <a:ext cx="53435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0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533400"/>
            <a:ext cx="8795320" cy="990600"/>
          </a:xfrm>
        </p:spPr>
        <p:txBody>
          <a:bodyPr>
            <a:normAutofit/>
          </a:bodyPr>
          <a:lstStyle/>
          <a:p>
            <a:r>
              <a:rPr lang="it-IT" dirty="0" smtClean="0"/>
              <a:t>Appendice C: Alcuni aspetti matematici</a:t>
            </a:r>
            <a:endParaRPr lang="en-US" dirty="0"/>
          </a:p>
        </p:txBody>
      </p:sp>
      <p:sp>
        <p:nvSpPr>
          <p:cNvPr id="4" name="Segnaposto data 3"/>
          <p:cNvSpPr>
            <a:spLocks noGrp="1"/>
          </p:cNvSpPr>
          <p:nvPr>
            <p:ph type="dt" sz="half" idx="10"/>
          </p:nvPr>
        </p:nvSpPr>
        <p:spPr/>
        <p:txBody>
          <a:bodyPr/>
          <a:lstStyle/>
          <a:p>
            <a:fld id="{258E0D9F-9A26-4482-97CC-17B106D275BF}"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Appendice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24</a:t>
            </a:fld>
            <a:endParaRPr lang="it-IT"/>
          </a:p>
        </p:txBody>
      </p:sp>
      <mc:AlternateContent xmlns:mc="http://schemas.openxmlformats.org/markup-compatibility/2006" xmlns:a14="http://schemas.microsoft.com/office/drawing/2010/main">
        <mc:Choice Requires="a14">
          <p:sp>
            <p:nvSpPr>
              <p:cNvPr id="7" name="TextBox 6"/>
              <p:cNvSpPr txBox="1"/>
              <p:nvPr/>
            </p:nvSpPr>
            <p:spPr>
              <a:xfrm>
                <a:off x="-36512" y="2625444"/>
                <a:ext cx="4262721" cy="659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a:rPr>
                          </m:ctrlPr>
                        </m:sSubPr>
                        <m:e>
                          <m:d>
                            <m:dPr>
                              <m:begChr m:val="⟨"/>
                              <m:endChr m:val="⟩"/>
                              <m:ctrlPr>
                                <a:rPr lang="it-IT" i="1" smtClean="0">
                                  <a:latin typeface="Cambria Math"/>
                                </a:rPr>
                              </m:ctrlPr>
                            </m:dPr>
                            <m:e>
                              <m:r>
                                <a:rPr lang="it-IT" b="0" i="1" smtClean="0">
                                  <a:latin typeface="Cambria Math"/>
                                </a:rPr>
                                <m:t>𝐹</m:t>
                              </m:r>
                            </m:e>
                          </m:d>
                        </m:e>
                        <m:sub>
                          <m:r>
                            <a:rPr lang="it-IT" b="0" i="1" smtClean="0">
                              <a:latin typeface="Cambria Math"/>
                            </a:rPr>
                            <m:t>𝑙</m:t>
                          </m:r>
                        </m:sub>
                      </m:sSub>
                      <m:r>
                        <a:rPr lang="it-IT" b="0" i="1" smtClean="0">
                          <a:latin typeface="Cambria Math"/>
                        </a:rPr>
                        <m:t>=−</m:t>
                      </m:r>
                      <m:f>
                        <m:fPr>
                          <m:ctrlPr>
                            <a:rPr lang="it-IT" b="0" i="1" smtClean="0">
                              <a:latin typeface="Cambria Math"/>
                            </a:rPr>
                          </m:ctrlPr>
                        </m:fPr>
                        <m:num>
                          <m:r>
                            <a:rPr lang="it-IT" b="0" i="1" smtClean="0">
                              <a:latin typeface="Cambria Math"/>
                            </a:rPr>
                            <m:t>1</m:t>
                          </m:r>
                        </m:num>
                        <m:den>
                          <m:r>
                            <a:rPr lang="it-IT" b="0" i="1" smtClean="0">
                              <a:latin typeface="Cambria Math"/>
                            </a:rPr>
                            <m:t>𝛽</m:t>
                          </m:r>
                          <m:sSub>
                            <m:sSubPr>
                              <m:ctrlPr>
                                <a:rPr lang="it-IT" b="0" i="1" smtClean="0">
                                  <a:latin typeface="Cambria Math"/>
                                </a:rPr>
                              </m:ctrlPr>
                            </m:sSubPr>
                            <m:e>
                              <m:r>
                                <a:rPr lang="it-IT" b="0" i="1" smtClean="0">
                                  <a:latin typeface="Cambria Math"/>
                                </a:rPr>
                                <m:t>𝑥</m:t>
                              </m:r>
                            </m:e>
                            <m:sub>
                              <m:r>
                                <a:rPr lang="it-IT" b="0" i="1" smtClean="0">
                                  <a:latin typeface="Cambria Math"/>
                                </a:rPr>
                                <m:t>𝑙</m:t>
                              </m:r>
                            </m:sub>
                          </m:sSub>
                        </m:den>
                      </m:f>
                      <m:r>
                        <m:rPr>
                          <m:sty m:val="p"/>
                        </m:rPr>
                        <a:rPr lang="it-IT" b="0" i="0" smtClean="0">
                          <a:latin typeface="Cambria Math"/>
                        </a:rPr>
                        <m:t>log</m:t>
                      </m:r>
                      <m:r>
                        <a:rPr lang="it-IT" b="0" i="1" smtClean="0">
                          <a:latin typeface="Cambria Math"/>
                        </a:rPr>
                        <m:t>⁡(</m:t>
                      </m:r>
                      <m:nary>
                        <m:naryPr>
                          <m:chr m:val="∑"/>
                          <m:limLoc m:val="subSup"/>
                          <m:supHide m:val="on"/>
                          <m:ctrlPr>
                            <a:rPr lang="it-IT" b="0" i="1" smtClean="0">
                              <a:latin typeface="Cambria Math"/>
                            </a:rPr>
                          </m:ctrlPr>
                        </m:naryPr>
                        <m:sub>
                          <m:r>
                            <a:rPr lang="it-IT" b="0" i="1" smtClean="0">
                              <a:latin typeface="Cambria Math"/>
                            </a:rPr>
                            <m:t>𝛼</m:t>
                          </m:r>
                        </m:sub>
                        <m:sup/>
                        <m:e>
                          <m:func>
                            <m:funcPr>
                              <m:ctrlPr>
                                <a:rPr lang="it-IT" b="0" i="1" smtClean="0">
                                  <a:latin typeface="Cambria Math"/>
                                </a:rPr>
                              </m:ctrlPr>
                            </m:funcPr>
                            <m:fName>
                              <m:r>
                                <m:rPr>
                                  <m:sty m:val="p"/>
                                </m:rPr>
                                <a:rPr lang="it-IT" b="0" i="0" smtClean="0">
                                  <a:latin typeface="Cambria Math"/>
                                </a:rPr>
                                <m:t>exp</m:t>
                              </m:r>
                            </m:fName>
                            <m:e>
                              <m:d>
                                <m:dPr>
                                  <m:ctrlPr>
                                    <a:rPr lang="it-IT" b="0" i="1" smtClean="0">
                                      <a:latin typeface="Cambria Math"/>
                                    </a:rPr>
                                  </m:ctrlPr>
                                </m:dPr>
                                <m:e>
                                  <m:r>
                                    <a:rPr lang="it-IT" b="0" i="1" smtClean="0">
                                      <a:latin typeface="Cambria Math"/>
                                    </a:rPr>
                                    <m:t>−</m:t>
                                  </m:r>
                                  <m:r>
                                    <a:rPr lang="it-IT" b="0" i="1" smtClean="0">
                                      <a:latin typeface="Cambria Math"/>
                                    </a:rPr>
                                    <m:t>𝛽</m:t>
                                  </m:r>
                                  <m:sSub>
                                    <m:sSubPr>
                                      <m:ctrlPr>
                                        <a:rPr lang="it-IT" b="0" i="1" smtClean="0">
                                          <a:latin typeface="Cambria Math"/>
                                        </a:rPr>
                                      </m:ctrlPr>
                                    </m:sSubPr>
                                    <m:e>
                                      <m:r>
                                        <a:rPr lang="it-IT" b="0" i="1" smtClean="0">
                                          <a:latin typeface="Cambria Math"/>
                                        </a:rPr>
                                        <m:t>𝑥</m:t>
                                      </m:r>
                                    </m:e>
                                    <m:sub>
                                      <m:r>
                                        <a:rPr lang="it-IT" b="0" i="1" smtClean="0">
                                          <a:latin typeface="Cambria Math"/>
                                        </a:rPr>
                                        <m:t>𝑙</m:t>
                                      </m:r>
                                    </m:sub>
                                  </m:sSub>
                                  <m:sSup>
                                    <m:sSupPr>
                                      <m:ctrlPr>
                                        <a:rPr lang="it-IT" b="0" i="1" smtClean="0">
                                          <a:latin typeface="Cambria Math"/>
                                        </a:rPr>
                                      </m:ctrlPr>
                                    </m:sSupPr>
                                    <m:e>
                                      <m:r>
                                        <a:rPr lang="it-IT" b="0" i="1" smtClean="0">
                                          <a:latin typeface="Cambria Math"/>
                                        </a:rPr>
                                        <m:t>𝐹</m:t>
                                      </m:r>
                                    </m:e>
                                    <m:sup>
                                      <m:r>
                                        <a:rPr lang="it-IT" b="0" i="1" smtClean="0">
                                          <a:latin typeface="Cambria Math"/>
                                        </a:rPr>
                                        <m:t>𝛼</m:t>
                                      </m:r>
                                    </m:sup>
                                  </m:sSup>
                                </m:e>
                              </m:d>
                            </m:e>
                          </m:func>
                        </m:e>
                      </m:nary>
                      <m:r>
                        <a:rPr lang="it-IT" b="0" i="1" smtClean="0">
                          <a:latin typeface="Cambria Math"/>
                        </a:rPr>
                        <m:t>) </m:t>
                      </m:r>
                    </m:oMath>
                  </m:oMathPara>
                </a14:m>
                <a:endParaRPr lang="it-IT" dirty="0"/>
              </a:p>
            </p:txBody>
          </p:sp>
        </mc:Choice>
        <mc:Fallback xmlns="">
          <p:sp>
            <p:nvSpPr>
              <p:cNvPr id="7" name="TextBox 6"/>
              <p:cNvSpPr txBox="1">
                <a:spLocks noRot="1" noChangeAspect="1" noMove="1" noResize="1" noEditPoints="1" noAdjustHandles="1" noChangeArrowheads="1" noChangeShapeType="1" noTextEdit="1"/>
              </p:cNvSpPr>
              <p:nvPr/>
            </p:nvSpPr>
            <p:spPr>
              <a:xfrm>
                <a:off x="-36512" y="2625444"/>
                <a:ext cx="4262721" cy="659540"/>
              </a:xfrm>
              <a:prstGeom prst="rect">
                <a:avLst/>
              </a:prstGeom>
              <a:blipFill rotWithShape="1">
                <a:blip r:embed="rId3" cstate="print"/>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95536" y="2175184"/>
                <a:ext cx="3514143" cy="461665"/>
              </a:xfrm>
              <a:prstGeom prst="rect">
                <a:avLst/>
              </a:prstGeom>
              <a:noFill/>
            </p:spPr>
            <p:txBody>
              <a:bodyPr wrap="square" rtlCol="0">
                <a:spAutoFit/>
              </a:bodyPr>
              <a:lstStyle/>
              <a:p>
                <a:r>
                  <a:rPr lang="it-IT" sz="2400" dirty="0" smtClean="0"/>
                  <a:t>Media di F per il livello </a:t>
                </a:r>
                <a14:m>
                  <m:oMath xmlns:m="http://schemas.openxmlformats.org/officeDocument/2006/math">
                    <m:r>
                      <a:rPr lang="it-IT" sz="2400" b="0" i="1" smtClean="0">
                        <a:latin typeface="Cambria Math"/>
                      </a:rPr>
                      <m:t>𝑙</m:t>
                    </m:r>
                  </m:oMath>
                </a14:m>
                <a:endParaRPr lang="it-IT" sz="24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395536" y="2175184"/>
                <a:ext cx="3514143" cy="461665"/>
              </a:xfrm>
              <a:prstGeom prst="rect">
                <a:avLst/>
              </a:prstGeom>
              <a:blipFill rotWithShape="1">
                <a:blip r:embed="rId4" cstate="print"/>
                <a:stretch>
                  <a:fillRect l="-2778" t="-9211" b="-30263"/>
                </a:stretch>
              </a:blipFill>
            </p:spPr>
            <p:txBody>
              <a:bodyPr/>
              <a:lstStyle/>
              <a:p>
                <a:r>
                  <a:rPr lang="it-IT">
                    <a:noFill/>
                  </a:rPr>
                  <a:t> </a:t>
                </a:r>
              </a:p>
            </p:txBody>
          </p:sp>
        </mc:Fallback>
      </mc:AlternateContent>
      <p:sp>
        <p:nvSpPr>
          <p:cNvPr id="12" name="TextBox 11"/>
          <p:cNvSpPr txBox="1"/>
          <p:nvPr/>
        </p:nvSpPr>
        <p:spPr>
          <a:xfrm>
            <a:off x="409785" y="4581128"/>
            <a:ext cx="3514143" cy="461665"/>
          </a:xfrm>
          <a:prstGeom prst="rect">
            <a:avLst/>
          </a:prstGeom>
          <a:noFill/>
        </p:spPr>
        <p:txBody>
          <a:bodyPr wrap="square" rtlCol="0">
            <a:spAutoFit/>
          </a:bodyPr>
          <a:lstStyle/>
          <a:p>
            <a:r>
              <a:rPr lang="it-IT" sz="2400" dirty="0" smtClean="0"/>
              <a:t>Calcolo di F al livello zero</a:t>
            </a:r>
          </a:p>
        </p:txBody>
      </p:sp>
      <mc:AlternateContent xmlns:mc="http://schemas.openxmlformats.org/markup-compatibility/2006" xmlns:a14="http://schemas.microsoft.com/office/drawing/2010/main">
        <mc:Choice Requires="a14">
          <p:sp>
            <p:nvSpPr>
              <p:cNvPr id="13" name="TextBox 12"/>
              <p:cNvSpPr txBox="1"/>
              <p:nvPr/>
            </p:nvSpPr>
            <p:spPr>
              <a:xfrm>
                <a:off x="179512" y="4972789"/>
                <a:ext cx="2808311" cy="616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𝐹</m:t>
                      </m:r>
                      <m:r>
                        <a:rPr lang="it-IT" b="0" i="1" smtClean="0">
                          <a:latin typeface="Cambria Math"/>
                        </a:rPr>
                        <m:t>=</m:t>
                      </m:r>
                      <m:f>
                        <m:fPr>
                          <m:ctrlPr>
                            <a:rPr lang="it-IT" i="1">
                              <a:latin typeface="Cambria Math"/>
                            </a:rPr>
                          </m:ctrlPr>
                        </m:fPr>
                        <m:num>
                          <m:r>
                            <a:rPr lang="it-IT" b="0" i="1" smtClean="0">
                              <a:latin typeface="Cambria Math"/>
                            </a:rPr>
                            <m:t>𝑘</m:t>
                          </m:r>
                          <m:r>
                            <a:rPr lang="it-IT" b="0" i="1" smtClean="0">
                              <a:latin typeface="Cambria Math"/>
                            </a:rPr>
                            <m:t>+1</m:t>
                          </m:r>
                        </m:num>
                        <m:den>
                          <m:r>
                            <a:rPr lang="it-IT" i="1">
                              <a:latin typeface="Cambria Math"/>
                            </a:rPr>
                            <m:t>2</m:t>
                          </m:r>
                        </m:den>
                      </m:f>
                      <m:sSub>
                        <m:sSubPr>
                          <m:ctrlPr>
                            <a:rPr lang="it-IT" i="1">
                              <a:latin typeface="Cambria Math"/>
                            </a:rPr>
                          </m:ctrlPr>
                        </m:sSubPr>
                        <m:e>
                          <m:r>
                            <a:rPr lang="it-IT" i="1">
                              <a:latin typeface="Cambria Math"/>
                            </a:rPr>
                            <m:t>𝐹</m:t>
                          </m:r>
                        </m:e>
                        <m:sub>
                          <m:r>
                            <a:rPr lang="it-IT" i="1">
                              <a:latin typeface="Cambria Math"/>
                            </a:rPr>
                            <m:t>𝑙𝑖𝑛𝑘</m:t>
                          </m:r>
                        </m:sub>
                      </m:sSub>
                      <m:r>
                        <a:rPr lang="it-IT" b="0" i="1" smtClean="0">
                          <a:latin typeface="Cambria Math"/>
                        </a:rPr>
                        <m:t>−</m:t>
                      </m:r>
                      <m:r>
                        <a:rPr lang="it-IT" b="0" i="1" smtClean="0">
                          <a:latin typeface="Cambria Math"/>
                        </a:rPr>
                        <m:t>𝑘</m:t>
                      </m:r>
                      <m:sSub>
                        <m:sSubPr>
                          <m:ctrlPr>
                            <a:rPr lang="it-IT" b="0" i="1" smtClean="0">
                              <a:latin typeface="Cambria Math"/>
                            </a:rPr>
                          </m:ctrlPr>
                        </m:sSubPr>
                        <m:e>
                          <m:r>
                            <a:rPr lang="it-IT" b="0" i="1" smtClean="0">
                              <a:latin typeface="Cambria Math"/>
                            </a:rPr>
                            <m:t>𝐹</m:t>
                          </m:r>
                        </m:e>
                        <m:sub>
                          <m:r>
                            <a:rPr lang="it-IT" b="0" i="1" smtClean="0">
                              <a:latin typeface="Cambria Math"/>
                            </a:rPr>
                            <m:t>𝑠𝑖𝑡𝑜</m:t>
                          </m:r>
                        </m:sub>
                      </m:sSub>
                    </m:oMath>
                  </m:oMathPara>
                </a14:m>
                <a:endParaRPr lang="it-IT" dirty="0"/>
              </a:p>
            </p:txBody>
          </p:sp>
        </mc:Choice>
        <mc:Fallback xmlns="">
          <p:sp>
            <p:nvSpPr>
              <p:cNvPr id="13" name="TextBox 12"/>
              <p:cNvSpPr txBox="1">
                <a:spLocks noRot="1" noChangeAspect="1" noMove="1" noResize="1" noEditPoints="1" noAdjustHandles="1" noChangeArrowheads="1" noChangeShapeType="1" noTextEdit="1"/>
              </p:cNvSpPr>
              <p:nvPr/>
            </p:nvSpPr>
            <p:spPr>
              <a:xfrm>
                <a:off x="179512" y="4972789"/>
                <a:ext cx="2808311" cy="616451"/>
              </a:xfrm>
              <a:prstGeom prst="rect">
                <a:avLst/>
              </a:prstGeom>
              <a:blipFill rotWithShape="1">
                <a:blip r:embed="rId5" cstate="print"/>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923928" y="2934958"/>
                <a:ext cx="5472608" cy="7820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a:rPr>
                          </m:ctrlPr>
                        </m:sSubPr>
                        <m:e>
                          <m:r>
                            <a:rPr lang="it-IT" b="0" i="1" smtClean="0">
                              <a:latin typeface="Cambria Math"/>
                            </a:rPr>
                            <m:t>𝐹</m:t>
                          </m:r>
                        </m:e>
                        <m:sub>
                          <m:r>
                            <a:rPr lang="it-IT" b="0" i="1" smtClean="0">
                              <a:latin typeface="Cambria Math"/>
                            </a:rPr>
                            <m:t>𝑠𝑖𝑡𝑒</m:t>
                          </m:r>
                        </m:sub>
                      </m:sSub>
                      <m:r>
                        <a:rPr lang="it-IT" b="0" i="1" smtClean="0">
                          <a:latin typeface="Cambria Math"/>
                        </a:rPr>
                        <m:t>=</m:t>
                      </m:r>
                      <m:nary>
                        <m:naryPr>
                          <m:chr m:val="∑"/>
                          <m:supHide m:val="on"/>
                          <m:ctrlPr>
                            <a:rPr lang="it-IT" b="0" i="1" smtClean="0">
                              <a:latin typeface="Cambria Math"/>
                            </a:rPr>
                          </m:ctrlPr>
                        </m:naryPr>
                        <m:sub>
                          <m:r>
                            <m:rPr>
                              <m:sty m:val="p"/>
                            </m:rPr>
                            <a:rPr lang="it-IT" b="0" i="0" smtClean="0">
                              <a:latin typeface="Cambria Math"/>
                            </a:rPr>
                            <m:t>i</m:t>
                          </m:r>
                        </m:sub>
                        <m:sup/>
                        <m:e>
                          <m:func>
                            <m:funcPr>
                              <m:ctrlPr>
                                <a:rPr lang="it-IT" i="1">
                                  <a:latin typeface="Cambria Math"/>
                                </a:rPr>
                              </m:ctrlPr>
                            </m:funcPr>
                            <m:fName>
                              <m:r>
                                <m:rPr>
                                  <m:sty m:val="p"/>
                                </m:rPr>
                                <a:rPr lang="it-IT">
                                  <a:latin typeface="Cambria Math"/>
                                </a:rPr>
                                <m:t>log</m:t>
                              </m:r>
                            </m:fName>
                            <m:e>
                              <m:d>
                                <m:dPr>
                                  <m:ctrlPr>
                                    <a:rPr lang="it-IT" i="1">
                                      <a:latin typeface="Cambria Math"/>
                                    </a:rPr>
                                  </m:ctrlPr>
                                </m:dPr>
                                <m:e>
                                  <m:f>
                                    <m:fPr>
                                      <m:ctrlPr>
                                        <a:rPr lang="it-IT" i="1">
                                          <a:latin typeface="Cambria Math"/>
                                        </a:rPr>
                                      </m:ctrlPr>
                                    </m:fPr>
                                    <m:num>
                                      <m:func>
                                        <m:funcPr>
                                          <m:ctrlPr>
                                            <a:rPr lang="it-IT" i="1">
                                              <a:latin typeface="Cambria Math"/>
                                            </a:rPr>
                                          </m:ctrlPr>
                                        </m:funcPr>
                                        <m:fName>
                                          <m:r>
                                            <m:rPr>
                                              <m:sty m:val="p"/>
                                            </m:rPr>
                                            <a:rPr lang="it-IT">
                                              <a:latin typeface="Cambria Math"/>
                                            </a:rPr>
                                            <m:t>cosh</m:t>
                                          </m:r>
                                        </m:fName>
                                        <m:e>
                                          <m:d>
                                            <m:dPr>
                                              <m:ctrlPr>
                                                <a:rPr lang="it-IT" i="1">
                                                  <a:latin typeface="Cambria Math"/>
                                                </a:rPr>
                                              </m:ctrlPr>
                                            </m:dPr>
                                            <m:e>
                                              <m:r>
                                                <a:rPr lang="it-IT" i="1">
                                                  <a:latin typeface="Cambria Math"/>
                                                </a:rPr>
                                                <m:t>𝛽</m:t>
                                              </m:r>
                                              <m:sSub>
                                                <m:sSubPr>
                                                  <m:ctrlPr>
                                                    <a:rPr lang="it-IT" i="1">
                                                      <a:latin typeface="Cambria Math"/>
                                                    </a:rPr>
                                                  </m:ctrlPr>
                                                </m:sSubPr>
                                                <m:e>
                                                  <m:r>
                                                    <a:rPr lang="it-IT" i="1">
                                                      <a:latin typeface="Cambria Math"/>
                                                    </a:rPr>
                                                    <m:t>𝐽</m:t>
                                                  </m:r>
                                                </m:e>
                                                <m:sub>
                                                  <m:r>
                                                    <a:rPr lang="it-IT" i="1">
                                                      <a:latin typeface="Cambria Math"/>
                                                    </a:rPr>
                                                    <m:t>𝑖</m:t>
                                                  </m:r>
                                                </m:sub>
                                              </m:sSub>
                                            </m:e>
                                          </m:d>
                                        </m:e>
                                      </m:func>
                                    </m:num>
                                    <m:den>
                                      <m:func>
                                        <m:funcPr>
                                          <m:ctrlPr>
                                            <a:rPr lang="it-IT" i="1">
                                              <a:latin typeface="Cambria Math"/>
                                            </a:rPr>
                                          </m:ctrlPr>
                                        </m:funcPr>
                                        <m:fName>
                                          <m:r>
                                            <m:rPr>
                                              <m:sty m:val="p"/>
                                            </m:rPr>
                                            <a:rPr lang="it-IT">
                                              <a:latin typeface="Cambria Math"/>
                                            </a:rPr>
                                            <m:t>cosh</m:t>
                                          </m:r>
                                        </m:fName>
                                        <m:e>
                                          <m:d>
                                            <m:dPr>
                                              <m:ctrlPr>
                                                <a:rPr lang="it-IT" i="1">
                                                  <a:latin typeface="Cambria Math"/>
                                                </a:rPr>
                                              </m:ctrlPr>
                                            </m:dPr>
                                            <m:e>
                                              <m:r>
                                                <a:rPr lang="it-IT" i="1">
                                                  <a:latin typeface="Cambria Math"/>
                                                </a:rPr>
                                                <m:t>𝛽</m:t>
                                              </m:r>
                                              <m:sSub>
                                                <m:sSubPr>
                                                  <m:ctrlPr>
                                                    <a:rPr lang="it-IT" i="1">
                                                      <a:latin typeface="Cambria Math"/>
                                                    </a:rPr>
                                                  </m:ctrlPr>
                                                </m:sSubPr>
                                                <m:e>
                                                  <m:r>
                                                    <a:rPr lang="it-IT" i="1">
                                                      <a:latin typeface="Cambria Math"/>
                                                    </a:rPr>
                                                    <m:t>𝑢</m:t>
                                                  </m:r>
                                                </m:e>
                                                <m:sub>
                                                  <m:r>
                                                    <a:rPr lang="it-IT" i="1">
                                                      <a:latin typeface="Cambria Math"/>
                                                    </a:rPr>
                                                    <m:t>𝑖</m:t>
                                                  </m:r>
                                                </m:sub>
                                              </m:sSub>
                                            </m:e>
                                          </m:d>
                                        </m:e>
                                      </m:func>
                                    </m:den>
                                  </m:f>
                                </m:e>
                              </m:d>
                            </m:e>
                          </m:func>
                          <m:r>
                            <a:rPr lang="it-IT" b="0" i="1" smtClean="0">
                              <a:latin typeface="Cambria Math"/>
                            </a:rPr>
                            <m:t>+</m:t>
                          </m:r>
                          <m:r>
                            <m:rPr>
                              <m:sty m:val="p"/>
                            </m:rPr>
                            <a:rPr lang="it-IT" b="0" i="0" smtClean="0">
                              <a:latin typeface="Cambria Math"/>
                            </a:rPr>
                            <m:t>log</m:t>
                          </m:r>
                          <m:r>
                            <a:rPr lang="it-IT" b="0" i="1" smtClean="0">
                              <a:latin typeface="Cambria Math"/>
                            </a:rPr>
                            <m:t>⁡(2</m:t>
                          </m:r>
                          <m:r>
                            <m:rPr>
                              <m:sty m:val="p"/>
                            </m:rPr>
                            <a:rPr lang="it-IT" b="0" i="0" smtClean="0">
                              <a:latin typeface="Cambria Math"/>
                            </a:rPr>
                            <m:t>cosh</m:t>
                          </m:r>
                          <m:r>
                            <a:rPr lang="it-IT" b="0" i="1" smtClean="0">
                              <a:latin typeface="Cambria Math"/>
                            </a:rPr>
                            <m:t>⁡(</m:t>
                          </m:r>
                          <m:r>
                            <a:rPr lang="it-IT" b="0" i="1" smtClean="0">
                              <a:latin typeface="Cambria Math"/>
                            </a:rPr>
                            <m:t>𝛽</m:t>
                          </m:r>
                          <m:nary>
                            <m:naryPr>
                              <m:chr m:val="∑"/>
                              <m:supHide m:val="on"/>
                              <m:ctrlPr>
                                <a:rPr lang="it-IT" b="0" i="1" smtClean="0">
                                  <a:latin typeface="Cambria Math"/>
                                </a:rPr>
                              </m:ctrlPr>
                            </m:naryPr>
                            <m:sub>
                              <m:r>
                                <a:rPr lang="it-IT" b="0" i="1" smtClean="0">
                                  <a:latin typeface="Cambria Math"/>
                                </a:rPr>
                                <m:t>𝑖</m:t>
                              </m:r>
                            </m:sub>
                            <m:sup/>
                            <m:e>
                              <m:sSub>
                                <m:sSubPr>
                                  <m:ctrlPr>
                                    <a:rPr lang="it-IT" b="0" i="1" smtClean="0">
                                      <a:latin typeface="Cambria Math"/>
                                    </a:rPr>
                                  </m:ctrlPr>
                                </m:sSubPr>
                                <m:e>
                                  <m:r>
                                    <a:rPr lang="it-IT" b="0" i="1" smtClean="0">
                                      <a:latin typeface="Cambria Math"/>
                                    </a:rPr>
                                    <m:t>𝑢</m:t>
                                  </m:r>
                                </m:e>
                                <m:sub>
                                  <m:r>
                                    <a:rPr lang="it-IT" b="0" i="1" smtClean="0">
                                      <a:latin typeface="Cambria Math"/>
                                    </a:rPr>
                                    <m:t>𝑖</m:t>
                                  </m:r>
                                </m:sub>
                              </m:sSub>
                            </m:e>
                          </m:nary>
                          <m:r>
                            <a:rPr lang="it-IT" b="0" i="1" smtClean="0">
                              <a:latin typeface="Cambria Math"/>
                            </a:rPr>
                            <m:t>) </m:t>
                          </m:r>
                        </m:e>
                      </m:nary>
                    </m:oMath>
                  </m:oMathPara>
                </a14:m>
                <a:endParaRPr lang="it-IT" dirty="0"/>
              </a:p>
            </p:txBody>
          </p:sp>
        </mc:Choice>
        <mc:Fallback xmlns="">
          <p:sp>
            <p:nvSpPr>
              <p:cNvPr id="14" name="TextBox 13"/>
              <p:cNvSpPr txBox="1">
                <a:spLocks noRot="1" noChangeAspect="1" noMove="1" noResize="1" noEditPoints="1" noAdjustHandles="1" noChangeArrowheads="1" noChangeShapeType="1" noTextEdit="1"/>
              </p:cNvSpPr>
              <p:nvPr/>
            </p:nvSpPr>
            <p:spPr>
              <a:xfrm>
                <a:off x="3923928" y="2934958"/>
                <a:ext cx="5472608" cy="782074"/>
              </a:xfrm>
              <a:prstGeom prst="rect">
                <a:avLst/>
              </a:prstGeom>
              <a:blipFill rotWithShape="1">
                <a:blip r:embed="rId6" cstate="print"/>
                <a:stretch>
                  <a:fillRect/>
                </a:stretch>
              </a:blipFill>
            </p:spPr>
            <p:txBody>
              <a:bodyPr/>
              <a:lstStyle/>
              <a:p>
                <a:r>
                  <a:rPr lang="it-IT">
                    <a:noFill/>
                  </a:rPr>
                  <a:t> </a:t>
                </a:r>
              </a:p>
            </p:txBody>
          </p:sp>
        </mc:Fallback>
      </mc:AlternateContent>
      <p:sp>
        <p:nvSpPr>
          <p:cNvPr id="15" name="TextBox 14"/>
          <p:cNvSpPr txBox="1"/>
          <p:nvPr/>
        </p:nvSpPr>
        <p:spPr>
          <a:xfrm>
            <a:off x="5450345" y="2132856"/>
            <a:ext cx="3514143" cy="461665"/>
          </a:xfrm>
          <a:prstGeom prst="rect">
            <a:avLst/>
          </a:prstGeom>
          <a:noFill/>
        </p:spPr>
        <p:txBody>
          <a:bodyPr wrap="square" rtlCol="0">
            <a:spAutoFit/>
          </a:bodyPr>
          <a:lstStyle/>
          <a:p>
            <a:r>
              <a:rPr lang="it-IT" sz="2400" dirty="0" smtClean="0"/>
              <a:t>Calcolo di F sulle foglie</a:t>
            </a:r>
          </a:p>
        </p:txBody>
      </p:sp>
      <mc:AlternateContent xmlns:mc="http://schemas.openxmlformats.org/markup-compatibility/2006" xmlns:a14="http://schemas.microsoft.com/office/drawing/2010/main">
        <mc:Choice Requires="a14">
          <p:sp>
            <p:nvSpPr>
              <p:cNvPr id="16" name="TextBox 15"/>
              <p:cNvSpPr txBox="1"/>
              <p:nvPr/>
            </p:nvSpPr>
            <p:spPr>
              <a:xfrm>
                <a:off x="3851920" y="4102615"/>
                <a:ext cx="4752528" cy="14866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a:rPr>
                          </m:ctrlPr>
                        </m:sSubPr>
                        <m:e>
                          <m:r>
                            <a:rPr lang="it-IT" b="0" i="1" smtClean="0">
                              <a:latin typeface="Cambria Math"/>
                            </a:rPr>
                            <m:t>𝐹</m:t>
                          </m:r>
                        </m:e>
                        <m:sub>
                          <m:r>
                            <a:rPr lang="it-IT" b="0" i="1" smtClean="0">
                              <a:latin typeface="Cambria Math"/>
                            </a:rPr>
                            <m:t>𝑙𝑖𝑛𝑘</m:t>
                          </m:r>
                        </m:sub>
                      </m:sSub>
                      <m:r>
                        <a:rPr lang="it-IT" b="0" i="1" smtClean="0">
                          <a:latin typeface="Cambria Math"/>
                        </a:rPr>
                        <m:t>=</m:t>
                      </m:r>
                      <m:nary>
                        <m:naryPr>
                          <m:chr m:val="∑"/>
                          <m:supHide m:val="on"/>
                          <m:ctrlPr>
                            <a:rPr lang="it-IT" b="0" i="1" smtClean="0">
                              <a:latin typeface="Cambria Math"/>
                            </a:rPr>
                          </m:ctrlPr>
                        </m:naryPr>
                        <m:sub>
                          <m:r>
                            <m:rPr>
                              <m:sty m:val="p"/>
                            </m:rPr>
                            <a:rPr lang="it-IT" b="0" i="0" smtClean="0">
                              <a:latin typeface="Cambria Math"/>
                            </a:rPr>
                            <m:t>i</m:t>
                          </m:r>
                        </m:sub>
                        <m:sup/>
                        <m:e>
                          <m:func>
                            <m:funcPr>
                              <m:ctrlPr>
                                <a:rPr lang="it-IT" i="1">
                                  <a:latin typeface="Cambria Math"/>
                                </a:rPr>
                              </m:ctrlPr>
                            </m:funcPr>
                            <m:fName>
                              <m:r>
                                <m:rPr>
                                  <m:sty m:val="p"/>
                                </m:rPr>
                                <a:rPr lang="it-IT">
                                  <a:latin typeface="Cambria Math"/>
                                </a:rPr>
                                <m:t>log</m:t>
                              </m:r>
                            </m:fName>
                            <m:e>
                              <m:d>
                                <m:dPr>
                                  <m:ctrlPr>
                                    <a:rPr lang="it-IT" i="1">
                                      <a:latin typeface="Cambria Math"/>
                                    </a:rPr>
                                  </m:ctrlPr>
                                </m:dPr>
                                <m:e>
                                  <m:f>
                                    <m:fPr>
                                      <m:ctrlPr>
                                        <a:rPr lang="it-IT" i="1">
                                          <a:latin typeface="Cambria Math"/>
                                        </a:rPr>
                                      </m:ctrlPr>
                                    </m:fPr>
                                    <m:num>
                                      <m:func>
                                        <m:funcPr>
                                          <m:ctrlPr>
                                            <a:rPr lang="it-IT" i="1">
                                              <a:latin typeface="Cambria Math"/>
                                            </a:rPr>
                                          </m:ctrlPr>
                                        </m:funcPr>
                                        <m:fName>
                                          <m:r>
                                            <m:rPr>
                                              <m:sty m:val="p"/>
                                            </m:rPr>
                                            <a:rPr lang="it-IT">
                                              <a:latin typeface="Cambria Math"/>
                                            </a:rPr>
                                            <m:t>cosh</m:t>
                                          </m:r>
                                        </m:fName>
                                        <m:e>
                                          <m:d>
                                            <m:dPr>
                                              <m:ctrlPr>
                                                <a:rPr lang="it-IT" i="1">
                                                  <a:latin typeface="Cambria Math"/>
                                                </a:rPr>
                                              </m:ctrlPr>
                                            </m:dPr>
                                            <m:e>
                                              <m:r>
                                                <a:rPr lang="it-IT" i="1">
                                                  <a:latin typeface="Cambria Math"/>
                                                </a:rPr>
                                                <m:t>𝛽</m:t>
                                              </m:r>
                                              <m:sSub>
                                                <m:sSubPr>
                                                  <m:ctrlPr>
                                                    <a:rPr lang="it-IT" i="1">
                                                      <a:latin typeface="Cambria Math"/>
                                                    </a:rPr>
                                                  </m:ctrlPr>
                                                </m:sSubPr>
                                                <m:e>
                                                  <m:r>
                                                    <a:rPr lang="it-IT" i="1">
                                                      <a:latin typeface="Cambria Math"/>
                                                    </a:rPr>
                                                    <m:t>𝐽</m:t>
                                                  </m:r>
                                                </m:e>
                                                <m:sub>
                                                  <m:r>
                                                    <a:rPr lang="it-IT" i="1">
                                                      <a:latin typeface="Cambria Math"/>
                                                    </a:rPr>
                                                    <m:t>𝑖</m:t>
                                                  </m:r>
                                                </m:sub>
                                              </m:sSub>
                                            </m:e>
                                          </m:d>
                                        </m:e>
                                      </m:func>
                                      <m:r>
                                        <m:rPr>
                                          <m:sty m:val="p"/>
                                        </m:rPr>
                                        <a:rPr lang="it-IT" b="0" i="0" smtClean="0">
                                          <a:latin typeface="Cambria Math"/>
                                        </a:rPr>
                                        <m:t>cosh</m:t>
                                      </m:r>
                                      <m:r>
                                        <a:rPr lang="it-IT" b="0" i="1" smtClean="0">
                                          <a:latin typeface="Cambria Math"/>
                                        </a:rPr>
                                        <m:t>⁡(</m:t>
                                      </m:r>
                                      <m:r>
                                        <a:rPr lang="it-IT" b="0" i="1" smtClean="0">
                                          <a:latin typeface="Cambria Math"/>
                                        </a:rPr>
                                        <m:t>𝛽</m:t>
                                      </m:r>
                                      <m:sSub>
                                        <m:sSubPr>
                                          <m:ctrlPr>
                                            <a:rPr lang="it-IT" b="0" i="1" smtClean="0">
                                              <a:latin typeface="Cambria Math"/>
                                            </a:rPr>
                                          </m:ctrlPr>
                                        </m:sSubPr>
                                        <m:e>
                                          <m:r>
                                            <a:rPr lang="it-IT" b="0" i="1" smtClean="0">
                                              <a:latin typeface="Cambria Math"/>
                                            </a:rPr>
                                            <m:t>𝐾</m:t>
                                          </m:r>
                                        </m:e>
                                        <m:sub>
                                          <m:r>
                                            <a:rPr lang="it-IT" b="0" i="1" smtClean="0">
                                              <a:latin typeface="Cambria Math"/>
                                            </a:rPr>
                                            <m:t>𝑖</m:t>
                                          </m:r>
                                        </m:sub>
                                      </m:sSub>
                                      <m:r>
                                        <a:rPr lang="it-IT" b="0" i="1" smtClean="0">
                                          <a:latin typeface="Cambria Math"/>
                                        </a:rPr>
                                        <m:t>)</m:t>
                                      </m:r>
                                    </m:num>
                                    <m:den>
                                      <m:func>
                                        <m:funcPr>
                                          <m:ctrlPr>
                                            <a:rPr lang="it-IT" i="1">
                                              <a:latin typeface="Cambria Math"/>
                                            </a:rPr>
                                          </m:ctrlPr>
                                        </m:funcPr>
                                        <m:fName>
                                          <m:r>
                                            <m:rPr>
                                              <m:sty m:val="p"/>
                                            </m:rPr>
                                            <a:rPr lang="it-IT">
                                              <a:latin typeface="Cambria Math"/>
                                            </a:rPr>
                                            <m:t>cosh</m:t>
                                          </m:r>
                                        </m:fName>
                                        <m:e>
                                          <m:d>
                                            <m:dPr>
                                              <m:ctrlPr>
                                                <a:rPr lang="it-IT" i="1">
                                                  <a:latin typeface="Cambria Math"/>
                                                </a:rPr>
                                              </m:ctrlPr>
                                            </m:dPr>
                                            <m:e>
                                              <m:r>
                                                <a:rPr lang="it-IT" i="1">
                                                  <a:latin typeface="Cambria Math"/>
                                                </a:rPr>
                                                <m:t>𝛽</m:t>
                                              </m:r>
                                              <m:sSub>
                                                <m:sSubPr>
                                                  <m:ctrlPr>
                                                    <a:rPr lang="it-IT" i="1">
                                                      <a:latin typeface="Cambria Math"/>
                                                    </a:rPr>
                                                  </m:ctrlPr>
                                                </m:sSubPr>
                                                <m:e>
                                                  <m:r>
                                                    <a:rPr lang="it-IT" i="1">
                                                      <a:latin typeface="Cambria Math"/>
                                                    </a:rPr>
                                                    <m:t>𝑢</m:t>
                                                  </m:r>
                                                </m:e>
                                                <m:sub>
                                                  <m:r>
                                                    <a:rPr lang="it-IT" i="1">
                                                      <a:latin typeface="Cambria Math"/>
                                                    </a:rPr>
                                                    <m:t>𝑖</m:t>
                                                  </m:r>
                                                </m:sub>
                                              </m:sSub>
                                            </m:e>
                                          </m:d>
                                          <m:r>
                                            <m:rPr>
                                              <m:sty m:val="p"/>
                                            </m:rPr>
                                            <a:rPr lang="it-IT" b="0" i="0" smtClean="0">
                                              <a:latin typeface="Cambria Math"/>
                                            </a:rPr>
                                            <m:t>cosh</m:t>
                                          </m:r>
                                          <m:r>
                                            <a:rPr lang="it-IT" b="0" i="1" smtClean="0">
                                              <a:latin typeface="Cambria Math"/>
                                            </a:rPr>
                                            <m:t>⁡(</m:t>
                                          </m:r>
                                          <m:r>
                                            <a:rPr lang="it-IT" b="0" i="1" smtClean="0">
                                              <a:latin typeface="Cambria Math"/>
                                            </a:rPr>
                                            <m:t>𝛽</m:t>
                                          </m:r>
                                          <m:sSub>
                                            <m:sSubPr>
                                              <m:ctrlPr>
                                                <a:rPr lang="it-IT" b="0" i="1" smtClean="0">
                                                  <a:latin typeface="Cambria Math"/>
                                                </a:rPr>
                                              </m:ctrlPr>
                                            </m:sSubPr>
                                            <m:e>
                                              <m:r>
                                                <a:rPr lang="it-IT" b="0" i="1" smtClean="0">
                                                  <a:latin typeface="Cambria Math"/>
                                                </a:rPr>
                                                <m:t>𝑣</m:t>
                                              </m:r>
                                            </m:e>
                                            <m:sub>
                                              <m:r>
                                                <a:rPr lang="it-IT" b="0" i="1" smtClean="0">
                                                  <a:latin typeface="Cambria Math"/>
                                                </a:rPr>
                                                <m:t>𝑖</m:t>
                                              </m:r>
                                            </m:sub>
                                          </m:sSub>
                                          <m:r>
                                            <a:rPr lang="it-IT" b="0" i="1" smtClean="0">
                                              <a:latin typeface="Cambria Math"/>
                                            </a:rPr>
                                            <m:t>)</m:t>
                                          </m:r>
                                        </m:e>
                                      </m:func>
                                    </m:den>
                                  </m:f>
                                </m:e>
                              </m:d>
                            </m:e>
                          </m:func>
                        </m:e>
                      </m:nary>
                      <m:r>
                        <a:rPr lang="it-IT" b="0" i="1" smtClean="0">
                          <a:latin typeface="Cambria Math"/>
                        </a:rPr>
                        <m:t>+</m:t>
                      </m:r>
                    </m:oMath>
                  </m:oMathPara>
                </a14:m>
                <a:endParaRPr lang="it-IT" b="0" i="1" dirty="0" smtClean="0">
                  <a:latin typeface="Cambria Math"/>
                </a:endParaRPr>
              </a:p>
              <a:p>
                <a:pPr/>
                <a14:m>
                  <m:oMathPara xmlns:m="http://schemas.openxmlformats.org/officeDocument/2006/math">
                    <m:oMathParaPr>
                      <m:jc m:val="centerGroup"/>
                    </m:oMathParaPr>
                    <m:oMath xmlns:m="http://schemas.openxmlformats.org/officeDocument/2006/math">
                      <m:r>
                        <m:rPr>
                          <m:sty m:val="p"/>
                        </m:rPr>
                        <a:rPr lang="it-IT" b="0" i="0" smtClean="0">
                          <a:latin typeface="Cambria Math"/>
                        </a:rPr>
                        <m:t>log</m:t>
                      </m:r>
                      <m:r>
                        <a:rPr lang="it-IT" b="0" i="1" smtClean="0">
                          <a:latin typeface="Cambria Math"/>
                        </a:rPr>
                        <m:t>⁡</m:t>
                      </m:r>
                      <m:nary>
                        <m:naryPr>
                          <m:chr m:val="∑"/>
                          <m:supHide m:val="on"/>
                          <m:ctrlPr>
                            <a:rPr lang="it-IT" b="0" i="1" smtClean="0">
                              <a:latin typeface="Cambria Math"/>
                            </a:rPr>
                          </m:ctrlPr>
                        </m:naryPr>
                        <m:sub>
                          <m:sSub>
                            <m:sSubPr>
                              <m:ctrlPr>
                                <a:rPr lang="it-IT" b="0" i="1" smtClean="0">
                                  <a:latin typeface="Cambria Math"/>
                                </a:rPr>
                              </m:ctrlPr>
                            </m:sSubPr>
                            <m:e>
                              <m:r>
                                <a:rPr lang="it-IT" b="0" i="1" smtClean="0">
                                  <a:latin typeface="Cambria Math"/>
                                </a:rPr>
                                <m:t>𝜎</m:t>
                              </m:r>
                            </m:e>
                            <m:sub>
                              <m:r>
                                <a:rPr lang="it-IT" b="0" i="1" smtClean="0">
                                  <a:latin typeface="Cambria Math"/>
                                </a:rPr>
                                <m:t>0</m:t>
                              </m:r>
                            </m:sub>
                          </m:sSub>
                          <m:sSub>
                            <m:sSubPr>
                              <m:ctrlPr>
                                <a:rPr lang="it-IT" b="0" i="1" smtClean="0">
                                  <a:latin typeface="Cambria Math"/>
                                </a:rPr>
                              </m:ctrlPr>
                            </m:sSubPr>
                            <m:e>
                              <m:r>
                                <a:rPr lang="it-IT" b="0" i="1" smtClean="0">
                                  <a:latin typeface="Cambria Math"/>
                                </a:rPr>
                                <m:t>,</m:t>
                              </m:r>
                              <m:r>
                                <a:rPr lang="it-IT" b="0" i="1" smtClean="0">
                                  <a:latin typeface="Cambria Math"/>
                                </a:rPr>
                                <m:t>𝜏</m:t>
                              </m:r>
                            </m:e>
                            <m:sub>
                              <m:r>
                                <a:rPr lang="it-IT" b="0" i="1" smtClean="0">
                                  <a:latin typeface="Cambria Math"/>
                                </a:rPr>
                                <m:t>0</m:t>
                              </m:r>
                            </m:sub>
                          </m:sSub>
                        </m:sub>
                        <m:sup/>
                        <m:e>
                          <m:r>
                            <m:rPr>
                              <m:sty m:val="p"/>
                            </m:rPr>
                            <a:rPr lang="it-IT" b="0" i="0" smtClean="0">
                              <a:latin typeface="Cambria Math"/>
                            </a:rPr>
                            <m:t>exp</m:t>
                          </m:r>
                          <m:r>
                            <a:rPr lang="it-IT" b="0" i="1" smtClean="0">
                              <a:latin typeface="Cambria Math"/>
                            </a:rPr>
                            <m:t>⁡(</m:t>
                          </m:r>
                          <m:r>
                            <a:rPr lang="it-IT" b="0" i="1" smtClean="0">
                              <a:latin typeface="Cambria Math"/>
                            </a:rPr>
                            <m:t>𝛽</m:t>
                          </m:r>
                          <m:r>
                            <a:rPr lang="it-IT" b="0" i="1" smtClean="0">
                              <a:latin typeface="Cambria Math"/>
                            </a:rPr>
                            <m:t>𝐽</m:t>
                          </m:r>
                          <m:sSub>
                            <m:sSubPr>
                              <m:ctrlPr>
                                <a:rPr lang="it-IT" b="0" i="1" smtClean="0">
                                  <a:latin typeface="Cambria Math"/>
                                </a:rPr>
                              </m:ctrlPr>
                            </m:sSubPr>
                            <m:e>
                              <m:r>
                                <a:rPr lang="it-IT" b="0" i="1" smtClean="0">
                                  <a:latin typeface="Cambria Math"/>
                                </a:rPr>
                                <m:t>𝜎</m:t>
                              </m:r>
                            </m:e>
                            <m:sub>
                              <m:r>
                                <a:rPr lang="it-IT" b="0" i="1" smtClean="0">
                                  <a:latin typeface="Cambria Math"/>
                                </a:rPr>
                                <m:t>0</m:t>
                              </m:r>
                            </m:sub>
                          </m:sSub>
                          <m:sSub>
                            <m:sSubPr>
                              <m:ctrlPr>
                                <a:rPr lang="it-IT" b="0" i="1" smtClean="0">
                                  <a:latin typeface="Cambria Math"/>
                                </a:rPr>
                              </m:ctrlPr>
                            </m:sSubPr>
                            <m:e>
                              <m:r>
                                <a:rPr lang="it-IT" b="0" i="1" smtClean="0">
                                  <a:latin typeface="Cambria Math"/>
                                </a:rPr>
                                <m:t>𝜏</m:t>
                              </m:r>
                            </m:e>
                            <m:sub>
                              <m:r>
                                <a:rPr lang="it-IT" b="0" i="1" smtClean="0">
                                  <a:latin typeface="Cambria Math"/>
                                </a:rPr>
                                <m:t>0</m:t>
                              </m:r>
                            </m:sub>
                          </m:sSub>
                          <m:r>
                            <a:rPr lang="it-IT" b="0" i="1" smtClean="0">
                              <a:latin typeface="Cambria Math"/>
                            </a:rPr>
                            <m:t>+</m:t>
                          </m:r>
                          <m:sSub>
                            <m:sSubPr>
                              <m:ctrlPr>
                                <a:rPr lang="it-IT" b="0" i="1" smtClean="0">
                                  <a:latin typeface="Cambria Math"/>
                                </a:rPr>
                              </m:ctrlPr>
                            </m:sSubPr>
                            <m:e>
                              <m:r>
                                <a:rPr lang="it-IT" b="0" i="1" smtClean="0">
                                  <a:latin typeface="Cambria Math"/>
                                </a:rPr>
                                <m:t>𝛽𝜎</m:t>
                              </m:r>
                            </m:e>
                            <m:sub>
                              <m:r>
                                <a:rPr lang="it-IT" b="0" i="1" smtClean="0">
                                  <a:latin typeface="Cambria Math"/>
                                </a:rPr>
                                <m:t>0</m:t>
                              </m:r>
                            </m:sub>
                          </m:sSub>
                          <m:r>
                            <a:rPr lang="it-IT" b="0" i="1" smtClean="0">
                              <a:latin typeface="Cambria Math"/>
                            </a:rPr>
                            <m:t>∑</m:t>
                          </m:r>
                          <m:sSub>
                            <m:sSubPr>
                              <m:ctrlPr>
                                <a:rPr lang="it-IT" b="0" i="1" smtClean="0">
                                  <a:latin typeface="Cambria Math"/>
                                </a:rPr>
                              </m:ctrlPr>
                            </m:sSubPr>
                            <m:e>
                              <m:r>
                                <a:rPr lang="it-IT" b="0" i="1" smtClean="0">
                                  <a:latin typeface="Cambria Math"/>
                                </a:rPr>
                                <m:t>𝑢</m:t>
                              </m:r>
                            </m:e>
                            <m:sub>
                              <m:r>
                                <a:rPr lang="it-IT" b="0" i="1" smtClean="0">
                                  <a:latin typeface="Cambria Math"/>
                                </a:rPr>
                                <m:t>𝑖</m:t>
                              </m:r>
                            </m:sub>
                          </m:sSub>
                        </m:e>
                      </m:nary>
                      <m:r>
                        <a:rPr lang="it-IT" b="0" i="1" smtClean="0">
                          <a:latin typeface="Cambria Math"/>
                        </a:rPr>
                        <m:t>+</m:t>
                      </m:r>
                      <m:r>
                        <a:rPr lang="it-IT" b="0" i="1" smtClean="0">
                          <a:latin typeface="Cambria Math"/>
                        </a:rPr>
                        <m:t>𝛽</m:t>
                      </m:r>
                      <m:sSub>
                        <m:sSubPr>
                          <m:ctrlPr>
                            <a:rPr lang="it-IT" b="0" i="1" smtClean="0">
                              <a:latin typeface="Cambria Math"/>
                            </a:rPr>
                          </m:ctrlPr>
                        </m:sSubPr>
                        <m:e>
                          <m:r>
                            <a:rPr lang="it-IT" b="0" i="1" smtClean="0">
                              <a:latin typeface="Cambria Math"/>
                            </a:rPr>
                            <m:t>𝜏</m:t>
                          </m:r>
                        </m:e>
                        <m:sub>
                          <m:r>
                            <a:rPr lang="it-IT" b="0" i="1" smtClean="0">
                              <a:latin typeface="Cambria Math"/>
                            </a:rPr>
                            <m:t>0</m:t>
                          </m:r>
                        </m:sub>
                      </m:sSub>
                      <m:r>
                        <a:rPr lang="it-IT" b="0" i="1" smtClean="0">
                          <a:latin typeface="Cambria Math"/>
                        </a:rPr>
                        <m:t>∑</m:t>
                      </m:r>
                      <m:sSub>
                        <m:sSubPr>
                          <m:ctrlPr>
                            <a:rPr lang="it-IT" b="0" i="1" smtClean="0">
                              <a:latin typeface="Cambria Math"/>
                            </a:rPr>
                          </m:ctrlPr>
                        </m:sSubPr>
                        <m:e>
                          <m:r>
                            <a:rPr lang="it-IT" b="0" i="1" smtClean="0">
                              <a:latin typeface="Cambria Math"/>
                            </a:rPr>
                            <m:t>𝑣</m:t>
                          </m:r>
                        </m:e>
                        <m:sub>
                          <m:r>
                            <a:rPr lang="it-IT" b="0" i="1" smtClean="0">
                              <a:latin typeface="Cambria Math"/>
                            </a:rPr>
                            <m:t>𝑖</m:t>
                          </m:r>
                        </m:sub>
                      </m:sSub>
                      <m:r>
                        <a:rPr lang="it-IT" b="0" i="1" smtClean="0">
                          <a:latin typeface="Cambria Math"/>
                        </a:rPr>
                        <m:t>)</m:t>
                      </m:r>
                    </m:oMath>
                  </m:oMathPara>
                </a14:m>
                <a:endParaRPr lang="it-IT" b="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3851920" y="4102615"/>
                <a:ext cx="4752528" cy="1486625"/>
              </a:xfrm>
              <a:prstGeom prst="rect">
                <a:avLst/>
              </a:prstGeom>
              <a:blipFill rotWithShape="1">
                <a:blip r:embed="rId7" cstate="print"/>
                <a:stretch>
                  <a:fillRect/>
                </a:stretch>
              </a:blipFill>
            </p:spPr>
            <p:txBody>
              <a:bodyPr/>
              <a:lstStyle/>
              <a:p>
                <a:r>
                  <a:rPr lang="it-IT">
                    <a:noFill/>
                  </a:rPr>
                  <a:t> </a:t>
                </a:r>
              </a:p>
            </p:txBody>
          </p:sp>
        </mc:Fallback>
      </mc:AlternateContent>
      <p:cxnSp>
        <p:nvCxnSpPr>
          <p:cNvPr id="17" name="Straight Connector 16"/>
          <p:cNvCxnSpPr/>
          <p:nvPr/>
        </p:nvCxnSpPr>
        <p:spPr>
          <a:xfrm flipV="1">
            <a:off x="4067944" y="2132856"/>
            <a:ext cx="0" cy="3888433"/>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5536" y="4005064"/>
            <a:ext cx="3672408"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762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533400"/>
            <a:ext cx="8795320" cy="990600"/>
          </a:xfrm>
        </p:spPr>
        <p:txBody>
          <a:bodyPr>
            <a:normAutofit/>
          </a:bodyPr>
          <a:lstStyle/>
          <a:p>
            <a:r>
              <a:rPr lang="it-IT" dirty="0" smtClean="0"/>
              <a:t>Appendice C: Alcuni aspetti matematici</a:t>
            </a:r>
            <a:endParaRPr lang="en-US" dirty="0"/>
          </a:p>
        </p:txBody>
      </p:sp>
      <p:sp>
        <p:nvSpPr>
          <p:cNvPr id="4" name="Segnaposto data 3"/>
          <p:cNvSpPr>
            <a:spLocks noGrp="1"/>
          </p:cNvSpPr>
          <p:nvPr>
            <p:ph type="dt" sz="half" idx="10"/>
          </p:nvPr>
        </p:nvSpPr>
        <p:spPr/>
        <p:txBody>
          <a:bodyPr/>
          <a:lstStyle/>
          <a:p>
            <a:fld id="{258E0D9F-9A26-4482-97CC-17B106D275BF}"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Appendice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25</a:t>
            </a:fld>
            <a:endParaRPr lang="it-IT"/>
          </a:p>
        </p:txBody>
      </p:sp>
      <mc:AlternateContent xmlns:mc="http://schemas.openxmlformats.org/markup-compatibility/2006" xmlns:a14="http://schemas.microsoft.com/office/drawing/2010/main">
        <mc:Choice Requires="a14">
          <p:sp>
            <p:nvSpPr>
              <p:cNvPr id="7" name="TextBox 6"/>
              <p:cNvSpPr txBox="1"/>
              <p:nvPr/>
            </p:nvSpPr>
            <p:spPr>
              <a:xfrm>
                <a:off x="1115616" y="2780928"/>
                <a:ext cx="5976663" cy="118032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it-IT" b="0" i="1" smtClean="0">
                              <a:latin typeface="Cambria Math"/>
                            </a:rPr>
                          </m:ctrlPr>
                        </m:sSubPr>
                        <m:e>
                          <m:r>
                            <a:rPr lang="it-IT" b="0" i="1" smtClean="0">
                              <a:latin typeface="Cambria Math"/>
                            </a:rPr>
                            <m:t>𝑃</m:t>
                          </m:r>
                        </m:e>
                        <m:sub>
                          <m:r>
                            <a:rPr lang="it-IT" b="0" i="1" smtClean="0">
                              <a:latin typeface="Cambria Math"/>
                            </a:rPr>
                            <m:t>0</m:t>
                          </m:r>
                        </m:sub>
                      </m:sSub>
                      <m:d>
                        <m:dPr>
                          <m:ctrlPr>
                            <a:rPr lang="it-IT" b="0" i="1" smtClean="0">
                              <a:latin typeface="Cambria Math"/>
                            </a:rPr>
                          </m:ctrlPr>
                        </m:dPr>
                        <m:e>
                          <m:sSub>
                            <m:sSubPr>
                              <m:ctrlPr>
                                <a:rPr lang="it-IT" b="0" i="1" smtClean="0">
                                  <a:latin typeface="Cambria Math"/>
                                </a:rPr>
                              </m:ctrlPr>
                            </m:sSubPr>
                            <m:e>
                              <m:r>
                                <a:rPr lang="it-IT" b="0" i="1" smtClean="0">
                                  <a:latin typeface="Cambria Math"/>
                                </a:rPr>
                                <m:t>h</m:t>
                              </m:r>
                            </m:e>
                            <m:sub>
                              <m:r>
                                <a:rPr lang="it-IT" b="0" i="1" smtClean="0">
                                  <a:latin typeface="Cambria Math"/>
                                </a:rPr>
                                <m:t>0</m:t>
                              </m:r>
                            </m:sub>
                          </m:sSub>
                        </m:e>
                      </m:d>
                      <m:r>
                        <a:rPr lang="it-IT" b="0" i="1" smtClean="0">
                          <a:latin typeface="Cambria Math"/>
                        </a:rPr>
                        <m:t>=</m:t>
                      </m:r>
                      <m:nary>
                        <m:naryPr>
                          <m:limLoc m:val="undOvr"/>
                          <m:subHide m:val="on"/>
                          <m:supHide m:val="on"/>
                          <m:ctrlPr>
                            <a:rPr lang="it-IT" b="0" i="1" smtClean="0">
                              <a:latin typeface="Cambria Math"/>
                            </a:rPr>
                          </m:ctrlPr>
                        </m:naryPr>
                        <m:sub/>
                        <m:sup/>
                        <m:e>
                          <m:nary>
                            <m:naryPr>
                              <m:chr m:val="∏"/>
                              <m:ctrlPr>
                                <a:rPr lang="it-IT" i="1">
                                  <a:latin typeface="Cambria Math"/>
                                </a:rPr>
                              </m:ctrlPr>
                            </m:naryPr>
                            <m:sub>
                              <m:r>
                                <a:rPr lang="it-IT" i="1">
                                  <a:latin typeface="Cambria Math"/>
                                </a:rPr>
                                <m:t>𝑖</m:t>
                              </m:r>
                              <m:r>
                                <a:rPr lang="it-IT" b="0" i="1" smtClean="0">
                                  <a:latin typeface="Cambria Math"/>
                                </a:rPr>
                                <m:t>=1</m:t>
                              </m:r>
                            </m:sub>
                            <m:sup>
                              <m:r>
                                <a:rPr lang="it-IT" i="1">
                                  <a:latin typeface="Cambria Math"/>
                                </a:rPr>
                                <m:t>𝑘</m:t>
                              </m:r>
                            </m:sup>
                            <m:e>
                              <m:d>
                                <m:dPr>
                                  <m:begChr m:val="["/>
                                  <m:endChr m:val="]"/>
                                  <m:ctrlPr>
                                    <a:rPr lang="it-IT" b="0" i="1" smtClean="0">
                                      <a:latin typeface="Cambria Math"/>
                                    </a:rPr>
                                  </m:ctrlPr>
                                </m:dPr>
                                <m:e>
                                  <m:sSub>
                                    <m:sSubPr>
                                      <m:ctrlPr>
                                        <a:rPr lang="it-IT" b="0" i="1" smtClean="0">
                                          <a:latin typeface="Cambria Math"/>
                                        </a:rPr>
                                      </m:ctrlPr>
                                    </m:sSubPr>
                                    <m:e>
                                      <m:r>
                                        <a:rPr lang="it-IT" b="0" i="1" smtClean="0">
                                          <a:latin typeface="Cambria Math"/>
                                        </a:rPr>
                                        <m:t>𝑄</m:t>
                                      </m:r>
                                    </m:e>
                                    <m:sub>
                                      <m:r>
                                        <a:rPr lang="it-IT" b="0" i="1" smtClean="0">
                                          <a:latin typeface="Cambria Math"/>
                                        </a:rPr>
                                        <m:t>𝑖</m:t>
                                      </m:r>
                                    </m:sub>
                                  </m:sSub>
                                  <m:d>
                                    <m:dPr>
                                      <m:ctrlPr>
                                        <a:rPr lang="it-IT" b="0" i="1" smtClean="0">
                                          <a:latin typeface="Cambria Math"/>
                                        </a:rPr>
                                      </m:ctrlPr>
                                    </m:dPr>
                                    <m:e>
                                      <m:sSub>
                                        <m:sSubPr>
                                          <m:ctrlPr>
                                            <a:rPr lang="it-IT" b="0" i="1" smtClean="0">
                                              <a:latin typeface="Cambria Math"/>
                                            </a:rPr>
                                          </m:ctrlPr>
                                        </m:sSubPr>
                                        <m:e>
                                          <m:r>
                                            <a:rPr lang="it-IT" b="0" i="1" smtClean="0">
                                              <a:latin typeface="Cambria Math"/>
                                            </a:rPr>
                                            <m:t>h</m:t>
                                          </m:r>
                                        </m:e>
                                        <m:sub>
                                          <m:r>
                                            <a:rPr lang="it-IT" b="0" i="1" smtClean="0">
                                              <a:latin typeface="Cambria Math"/>
                                            </a:rPr>
                                            <m:t>𝑖</m:t>
                                          </m:r>
                                        </m:sub>
                                      </m:sSub>
                                    </m:e>
                                  </m:d>
                                  <m:r>
                                    <a:rPr lang="it-IT" b="0" i="1" smtClean="0">
                                      <a:latin typeface="Cambria Math"/>
                                    </a:rPr>
                                    <m:t>𝑑</m:t>
                                  </m:r>
                                  <m:sSub>
                                    <m:sSubPr>
                                      <m:ctrlPr>
                                        <a:rPr lang="it-IT" b="0" i="1" smtClean="0">
                                          <a:latin typeface="Cambria Math"/>
                                        </a:rPr>
                                      </m:ctrlPr>
                                    </m:sSubPr>
                                    <m:e>
                                      <m:r>
                                        <a:rPr lang="it-IT" b="0" i="1" smtClean="0">
                                          <a:latin typeface="Cambria Math"/>
                                        </a:rPr>
                                        <m:t>h</m:t>
                                      </m:r>
                                    </m:e>
                                    <m:sub>
                                      <m:r>
                                        <a:rPr lang="it-IT" b="0" i="1" smtClean="0">
                                          <a:latin typeface="Cambria Math"/>
                                        </a:rPr>
                                        <m:t>𝑖</m:t>
                                      </m:r>
                                    </m:sub>
                                  </m:sSub>
                                </m:e>
                              </m:d>
                              <m:r>
                                <a:rPr lang="it-IT" b="0" i="1" smtClean="0">
                                  <a:latin typeface="Cambria Math"/>
                                </a:rPr>
                                <m:t>𝛿</m:t>
                              </m:r>
                              <m:r>
                                <a:rPr lang="it-IT" b="0" i="1" smtClean="0">
                                  <a:latin typeface="Cambria Math"/>
                                </a:rPr>
                                <m:t>(</m:t>
                              </m:r>
                              <m:sSub>
                                <m:sSubPr>
                                  <m:ctrlPr>
                                    <a:rPr lang="it-IT" b="0" i="1" smtClean="0">
                                      <a:latin typeface="Cambria Math"/>
                                    </a:rPr>
                                  </m:ctrlPr>
                                </m:sSubPr>
                                <m:e>
                                  <m:r>
                                    <a:rPr lang="it-IT" b="0" i="1" smtClean="0">
                                      <a:latin typeface="Cambria Math"/>
                                    </a:rPr>
                                    <m:t>h</m:t>
                                  </m:r>
                                </m:e>
                                <m:sub>
                                  <m:r>
                                    <a:rPr lang="it-IT" b="0" i="1" smtClean="0">
                                      <a:latin typeface="Cambria Math"/>
                                    </a:rPr>
                                    <m:t>0</m:t>
                                  </m:r>
                                </m:sub>
                              </m:sSub>
                              <m:r>
                                <a:rPr lang="it-IT" b="0" i="1" smtClean="0">
                                  <a:latin typeface="Cambria Math"/>
                                </a:rPr>
                                <m:t>−</m:t>
                              </m:r>
                              <m:nary>
                                <m:naryPr>
                                  <m:chr m:val="∑"/>
                                  <m:ctrlPr>
                                    <a:rPr lang="it-IT" b="0" i="1" smtClean="0">
                                      <a:latin typeface="Cambria Math"/>
                                    </a:rPr>
                                  </m:ctrlPr>
                                </m:naryPr>
                                <m:sub>
                                  <m:r>
                                    <a:rPr lang="it-IT" b="0" i="1" smtClean="0">
                                      <a:latin typeface="Cambria Math"/>
                                    </a:rPr>
                                    <m:t>𝑖</m:t>
                                  </m:r>
                                  <m:r>
                                    <a:rPr lang="it-IT" b="0" i="1" smtClean="0">
                                      <a:latin typeface="Cambria Math"/>
                                    </a:rPr>
                                    <m:t>=1</m:t>
                                  </m:r>
                                </m:sub>
                                <m:sup>
                                  <m:r>
                                    <a:rPr lang="it-IT" b="0" i="1" smtClean="0">
                                      <a:latin typeface="Cambria Math"/>
                                    </a:rPr>
                                    <m:t>𝑘</m:t>
                                  </m:r>
                                </m:sup>
                                <m:e>
                                  <m:r>
                                    <a:rPr lang="it-IT" b="0" i="1" smtClean="0">
                                      <a:latin typeface="Cambria Math"/>
                                    </a:rPr>
                                    <m:t>𝑢</m:t>
                                  </m:r>
                                  <m:r>
                                    <a:rPr lang="it-IT" b="0" i="1" smtClean="0">
                                      <a:latin typeface="Cambria Math"/>
                                    </a:rPr>
                                    <m:t>(</m:t>
                                  </m:r>
                                  <m:sSub>
                                    <m:sSubPr>
                                      <m:ctrlPr>
                                        <a:rPr lang="it-IT" b="0" i="1" smtClean="0">
                                          <a:latin typeface="Cambria Math"/>
                                        </a:rPr>
                                      </m:ctrlPr>
                                    </m:sSubPr>
                                    <m:e>
                                      <m:r>
                                        <a:rPr lang="it-IT" b="0" i="1" smtClean="0">
                                          <a:latin typeface="Cambria Math"/>
                                        </a:rPr>
                                        <m:t>𝐽</m:t>
                                      </m:r>
                                    </m:e>
                                    <m:sub>
                                      <m:r>
                                        <a:rPr lang="it-IT" b="0" i="1" smtClean="0">
                                          <a:latin typeface="Cambria Math"/>
                                        </a:rPr>
                                        <m:t>𝑖</m:t>
                                      </m:r>
                                    </m:sub>
                                  </m:sSub>
                                  <m:r>
                                    <a:rPr lang="it-IT" b="0" i="1" smtClean="0">
                                      <a:latin typeface="Cambria Math"/>
                                    </a:rPr>
                                    <m:t>,</m:t>
                                  </m:r>
                                  <m:sSub>
                                    <m:sSubPr>
                                      <m:ctrlPr>
                                        <a:rPr lang="it-IT" b="0" i="1" smtClean="0">
                                          <a:latin typeface="Cambria Math"/>
                                        </a:rPr>
                                      </m:ctrlPr>
                                    </m:sSubPr>
                                    <m:e>
                                      <m:r>
                                        <a:rPr lang="it-IT" b="0" i="1" smtClean="0">
                                          <a:latin typeface="Cambria Math"/>
                                        </a:rPr>
                                        <m:t>h</m:t>
                                      </m:r>
                                    </m:e>
                                    <m:sub>
                                      <m:r>
                                        <a:rPr lang="it-IT" b="0" i="1" smtClean="0">
                                          <a:latin typeface="Cambria Math"/>
                                        </a:rPr>
                                        <m:t>𝑖</m:t>
                                      </m:r>
                                    </m:sub>
                                  </m:sSub>
                                  <m:r>
                                    <a:rPr lang="it-IT" b="0" i="1" smtClean="0">
                                      <a:latin typeface="Cambria Math"/>
                                    </a:rPr>
                                    <m:t>))</m:t>
                                  </m:r>
                                </m:e>
                              </m:nary>
                            </m:e>
                          </m:nary>
                        </m:e>
                      </m:nary>
                    </m:oMath>
                  </m:oMathPara>
                </a14:m>
                <a:endParaRPr lang="it-IT" b="0" dirty="0" smtClean="0"/>
              </a:p>
              <a:p>
                <a:pPr algn="ctr"/>
                <a:endParaRPr lang="it-IT" dirty="0"/>
              </a:p>
            </p:txBody>
          </p:sp>
        </mc:Choice>
        <mc:Fallback xmlns="">
          <p:sp>
            <p:nvSpPr>
              <p:cNvPr id="7" name="TextBox 6"/>
              <p:cNvSpPr txBox="1">
                <a:spLocks noRot="1" noChangeAspect="1" noMove="1" noResize="1" noEditPoints="1" noAdjustHandles="1" noChangeArrowheads="1" noChangeShapeType="1" noTextEdit="1"/>
              </p:cNvSpPr>
              <p:nvPr/>
            </p:nvSpPr>
            <p:spPr>
              <a:xfrm>
                <a:off x="1115616" y="2780928"/>
                <a:ext cx="5976663" cy="1180323"/>
              </a:xfrm>
              <a:prstGeom prst="rect">
                <a:avLst/>
              </a:prstGeom>
              <a:blipFill rotWithShape="1">
                <a:blip r:embed="rId3" cstate="print"/>
                <a:stretch>
                  <a:fillRect/>
                </a:stretch>
              </a:blipFill>
            </p:spPr>
            <p:txBody>
              <a:bodyPr/>
              <a:lstStyle/>
              <a:p>
                <a:r>
                  <a:rPr lang="it-IT">
                    <a:noFill/>
                  </a:rPr>
                  <a:t> </a:t>
                </a:r>
              </a:p>
            </p:txBody>
          </p:sp>
        </mc:Fallback>
      </mc:AlternateContent>
      <p:sp>
        <p:nvSpPr>
          <p:cNvPr id="11" name="TextBox 10"/>
          <p:cNvSpPr txBox="1"/>
          <p:nvPr/>
        </p:nvSpPr>
        <p:spPr>
          <a:xfrm>
            <a:off x="395536" y="2175184"/>
            <a:ext cx="8424936" cy="461665"/>
          </a:xfrm>
          <a:prstGeom prst="rect">
            <a:avLst/>
          </a:prstGeom>
          <a:noFill/>
        </p:spPr>
        <p:txBody>
          <a:bodyPr wrap="square" rtlCol="0">
            <a:spAutoFit/>
          </a:bodyPr>
          <a:lstStyle/>
          <a:p>
            <a:r>
              <a:rPr lang="it-IT" sz="2400" dirty="0" smtClean="0"/>
              <a:t>Distribuzione dei campi locali prima dell’inserimento dello spin di cavità</a:t>
            </a:r>
          </a:p>
        </p:txBody>
      </p:sp>
      <mc:AlternateContent xmlns:mc="http://schemas.openxmlformats.org/markup-compatibility/2006" xmlns:a14="http://schemas.microsoft.com/office/drawing/2010/main">
        <mc:Choice Requires="a14">
          <p:sp>
            <p:nvSpPr>
              <p:cNvPr id="18" name="TextBox 17"/>
              <p:cNvSpPr txBox="1"/>
              <p:nvPr/>
            </p:nvSpPr>
            <p:spPr>
              <a:xfrm>
                <a:off x="1115617" y="3976869"/>
                <a:ext cx="597666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unc>
                        <m:funcPr>
                          <m:ctrlPr>
                            <a:rPr lang="it-IT" b="0" i="1" smtClean="0">
                              <a:latin typeface="Cambria Math"/>
                            </a:rPr>
                          </m:ctrlPr>
                        </m:funcPr>
                        <m:fName>
                          <m:r>
                            <m:rPr>
                              <m:sty m:val="p"/>
                            </m:rPr>
                            <a:rPr lang="it-IT" b="0" i="0" smtClean="0">
                              <a:latin typeface="Cambria Math"/>
                            </a:rPr>
                            <m:t>tanh</m:t>
                          </m:r>
                        </m:fName>
                        <m:e>
                          <m:d>
                            <m:dPr>
                              <m:ctrlPr>
                                <a:rPr lang="it-IT" b="0" i="1" smtClean="0">
                                  <a:latin typeface="Cambria Math"/>
                                </a:rPr>
                              </m:ctrlPr>
                            </m:dPr>
                            <m:e>
                              <m:r>
                                <a:rPr lang="it-IT" b="0" i="1" smtClean="0">
                                  <a:latin typeface="Cambria Math"/>
                                </a:rPr>
                                <m:t>𝛽</m:t>
                              </m:r>
                              <m:r>
                                <a:rPr lang="it-IT" b="0" i="1" smtClean="0">
                                  <a:latin typeface="Cambria Math"/>
                                </a:rPr>
                                <m:t>𝑢</m:t>
                              </m:r>
                              <m:d>
                                <m:dPr>
                                  <m:ctrlPr>
                                    <a:rPr lang="it-IT" b="0" i="1" smtClean="0">
                                      <a:latin typeface="Cambria Math"/>
                                    </a:rPr>
                                  </m:ctrlPr>
                                </m:dPr>
                                <m:e>
                                  <m:r>
                                    <a:rPr lang="it-IT" b="0" i="1" smtClean="0">
                                      <a:latin typeface="Cambria Math"/>
                                    </a:rPr>
                                    <m:t>𝐽</m:t>
                                  </m:r>
                                  <m:r>
                                    <a:rPr lang="it-IT" b="0" i="1" smtClean="0">
                                      <a:latin typeface="Cambria Math"/>
                                    </a:rPr>
                                    <m:t>,</m:t>
                                  </m:r>
                                  <m:r>
                                    <a:rPr lang="it-IT" b="0" i="1" smtClean="0">
                                      <a:latin typeface="Cambria Math"/>
                                    </a:rPr>
                                    <m:t>h</m:t>
                                  </m:r>
                                </m:e>
                              </m:d>
                            </m:e>
                          </m:d>
                        </m:e>
                      </m:func>
                      <m:r>
                        <a:rPr lang="it-IT" b="0" i="1" smtClean="0">
                          <a:latin typeface="Cambria Math"/>
                        </a:rPr>
                        <m:t>=</m:t>
                      </m:r>
                      <m:func>
                        <m:funcPr>
                          <m:ctrlPr>
                            <a:rPr lang="it-IT" b="0" i="1" smtClean="0">
                              <a:latin typeface="Cambria Math"/>
                            </a:rPr>
                          </m:ctrlPr>
                        </m:funcPr>
                        <m:fName>
                          <m:r>
                            <m:rPr>
                              <m:sty m:val="p"/>
                            </m:rPr>
                            <a:rPr lang="it-IT" b="0" i="0" smtClean="0">
                              <a:latin typeface="Cambria Math"/>
                            </a:rPr>
                            <m:t>tanh</m:t>
                          </m:r>
                        </m:fName>
                        <m:e>
                          <m:d>
                            <m:dPr>
                              <m:ctrlPr>
                                <a:rPr lang="it-IT" b="0" i="1" smtClean="0">
                                  <a:latin typeface="Cambria Math"/>
                                </a:rPr>
                              </m:ctrlPr>
                            </m:dPr>
                            <m:e>
                              <m:r>
                                <a:rPr lang="it-IT" b="0" i="1" smtClean="0">
                                  <a:latin typeface="Cambria Math"/>
                                </a:rPr>
                                <m:t>𝛽</m:t>
                              </m:r>
                              <m:r>
                                <a:rPr lang="it-IT" b="0" i="1" smtClean="0">
                                  <a:latin typeface="Cambria Math"/>
                                </a:rPr>
                                <m:t>𝐽</m:t>
                              </m:r>
                            </m:e>
                          </m:d>
                        </m:e>
                      </m:func>
                      <m:r>
                        <m:rPr>
                          <m:sty m:val="p"/>
                        </m:rPr>
                        <a:rPr lang="it-IT" b="0" i="0" smtClean="0">
                          <a:latin typeface="Cambria Math"/>
                        </a:rPr>
                        <m:t>tanh</m:t>
                      </m:r>
                      <m:r>
                        <a:rPr lang="it-IT" b="0" i="1" smtClean="0">
                          <a:latin typeface="Cambria Math"/>
                        </a:rPr>
                        <m:t>⁡(</m:t>
                      </m:r>
                      <m:r>
                        <a:rPr lang="it-IT" b="0" i="1" smtClean="0">
                          <a:latin typeface="Cambria Math"/>
                        </a:rPr>
                        <m:t>𝛽</m:t>
                      </m:r>
                      <m:r>
                        <a:rPr lang="it-IT" b="0" i="1" smtClean="0">
                          <a:latin typeface="Cambria Math"/>
                        </a:rPr>
                        <m:t>h</m:t>
                      </m:r>
                      <m:r>
                        <a:rPr lang="it-IT" b="0" i="1" smtClean="0">
                          <a:latin typeface="Cambria Math"/>
                        </a:rPr>
                        <m:t>)</m:t>
                      </m:r>
                    </m:oMath>
                  </m:oMathPara>
                </a14:m>
                <a:endParaRPr lang="it-IT" dirty="0"/>
              </a:p>
            </p:txBody>
          </p:sp>
        </mc:Choice>
        <mc:Fallback xmlns="">
          <p:sp>
            <p:nvSpPr>
              <p:cNvPr id="18" name="TextBox 17"/>
              <p:cNvSpPr txBox="1">
                <a:spLocks noRot="1" noChangeAspect="1" noMove="1" noResize="1" noEditPoints="1" noAdjustHandles="1" noChangeArrowheads="1" noChangeShapeType="1" noTextEdit="1"/>
              </p:cNvSpPr>
              <p:nvPr/>
            </p:nvSpPr>
            <p:spPr>
              <a:xfrm>
                <a:off x="1115617" y="3976869"/>
                <a:ext cx="5976663" cy="404983"/>
              </a:xfrm>
              <a:prstGeom prst="rect">
                <a:avLst/>
              </a:prstGeom>
              <a:blipFill rotWithShape="1">
                <a:blip r:embed="rId4" cstate="print"/>
                <a:stretch>
                  <a:fillRect b="-5970"/>
                </a:stretch>
              </a:blipFill>
            </p:spPr>
            <p:txBody>
              <a:bodyPr/>
              <a:lstStyle/>
              <a:p>
                <a:r>
                  <a:rPr lang="it-IT">
                    <a:noFill/>
                  </a:rPr>
                  <a:t> </a:t>
                </a:r>
              </a:p>
            </p:txBody>
          </p:sp>
        </mc:Fallback>
      </mc:AlternateContent>
    </p:spTree>
    <p:extLst>
      <p:ext uri="{BB962C8B-B14F-4D97-AF65-F5344CB8AC3E}">
        <p14:creationId xmlns:p14="http://schemas.microsoft.com/office/powerpoint/2010/main" val="3545103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533400"/>
            <a:ext cx="8795320" cy="990600"/>
          </a:xfrm>
        </p:spPr>
        <p:txBody>
          <a:bodyPr>
            <a:normAutofit/>
          </a:bodyPr>
          <a:lstStyle/>
          <a:p>
            <a:r>
              <a:rPr lang="it-IT" dirty="0" smtClean="0"/>
              <a:t>Appendice D: Una prima sottostima</a:t>
            </a:r>
            <a:endParaRPr lang="en-US" dirty="0"/>
          </a:p>
        </p:txBody>
      </p:sp>
      <p:sp>
        <p:nvSpPr>
          <p:cNvPr id="4" name="Segnaposto data 3"/>
          <p:cNvSpPr>
            <a:spLocks noGrp="1"/>
          </p:cNvSpPr>
          <p:nvPr>
            <p:ph type="dt" sz="half" idx="10"/>
          </p:nvPr>
        </p:nvSpPr>
        <p:spPr/>
        <p:txBody>
          <a:bodyPr/>
          <a:lstStyle/>
          <a:p>
            <a:fld id="{258E0D9F-9A26-4482-97CC-17B106D275BF}"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Appendice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26</a:t>
            </a:fld>
            <a:endParaRPr lang="it-IT"/>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861048"/>
            <a:ext cx="3607533" cy="27920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861048"/>
            <a:ext cx="3729432" cy="2792088"/>
          </a:xfrm>
          <a:prstGeom prst="rect">
            <a:avLst/>
          </a:prstGeom>
        </p:spPr>
      </p:pic>
      <p:cxnSp>
        <p:nvCxnSpPr>
          <p:cNvPr id="10" name="Straight Connector 9"/>
          <p:cNvCxnSpPr/>
          <p:nvPr/>
        </p:nvCxnSpPr>
        <p:spPr>
          <a:xfrm flipV="1">
            <a:off x="1115616" y="1700808"/>
            <a:ext cx="3312368" cy="324036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04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RSB nella fisica sperimentale</a:t>
            </a:r>
            <a:endParaRPr lang="en-US" sz="3600" dirty="0"/>
          </a:p>
        </p:txBody>
      </p:sp>
      <p:sp>
        <p:nvSpPr>
          <p:cNvPr id="4" name="Segnaposto data 3"/>
          <p:cNvSpPr>
            <a:spLocks noGrp="1"/>
          </p:cNvSpPr>
          <p:nvPr>
            <p:ph type="dt" sz="half" idx="10"/>
          </p:nvPr>
        </p:nvSpPr>
        <p:spPr/>
        <p:txBody>
          <a:bodyPr/>
          <a:lstStyle/>
          <a:p>
            <a:fld id="{DD00706C-BA81-4BFE-B142-7FE62C71A6AD}"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Introduzione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3</a:t>
            </a:fld>
            <a:endParaRPr lang="it-IT" dirty="0"/>
          </a:p>
        </p:txBody>
      </p:sp>
      <p:pic>
        <p:nvPicPr>
          <p:cNvPr id="27" name="Segnaposto contenuto 26" descr="IBUIBUIBIBUIBUI.jpg"/>
          <p:cNvPicPr>
            <a:picLocks noGrp="1" noChangeAspect="1"/>
          </p:cNvPicPr>
          <p:nvPr>
            <p:ph sz="quarter" idx="1"/>
          </p:nvPr>
        </p:nvPicPr>
        <p:blipFill>
          <a:blip r:embed="rId3" cstate="print"/>
          <a:stretch>
            <a:fillRect/>
          </a:stretch>
        </p:blipFill>
        <p:spPr>
          <a:xfrm>
            <a:off x="3873794" y="1772816"/>
            <a:ext cx="4802662" cy="3944268"/>
          </a:xfrm>
        </p:spPr>
      </p:pic>
      <p:sp>
        <p:nvSpPr>
          <p:cNvPr id="28" name="Segnaposto contenuto 2"/>
          <p:cNvSpPr txBox="1">
            <a:spLocks/>
          </p:cNvSpPr>
          <p:nvPr/>
        </p:nvSpPr>
        <p:spPr>
          <a:xfrm>
            <a:off x="374848" y="1816224"/>
            <a:ext cx="3405064" cy="2044824"/>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it-IT" sz="2600" b="0" i="0" u="none" strike="noStrike" kern="1200" cap="none" spc="0" normalizeH="0" baseline="0" noProof="0" dirty="0" smtClean="0">
                <a:ln>
                  <a:noFill/>
                </a:ln>
                <a:solidFill>
                  <a:schemeClr val="tx1"/>
                </a:solidFill>
                <a:effectLst/>
                <a:uLnTx/>
                <a:uFillTx/>
                <a:latin typeface="+mn-lt"/>
                <a:ea typeface="+mn-ea"/>
                <a:cs typeface="+mn-cs"/>
              </a:rPr>
              <a:t>RSB evidence:</a:t>
            </a:r>
            <a:r>
              <a:rPr kumimoji="0" lang="it-IT" sz="2600" b="0" i="0" u="none" strike="noStrike" kern="1200" cap="none" spc="0" normalizeH="0" noProof="0" dirty="0" smtClean="0">
                <a:ln>
                  <a:noFill/>
                </a:ln>
                <a:solidFill>
                  <a:schemeClr val="tx1"/>
                </a:solidFill>
                <a:effectLst/>
                <a:uLnTx/>
                <a:uFillTx/>
                <a:latin typeface="+mn-lt"/>
                <a:ea typeface="+mn-ea"/>
                <a:cs typeface="+mn-cs"/>
              </a:rPr>
              <a:t> La suscettività magnetica del sistema dipende dalla sua storia.</a:t>
            </a:r>
            <a:r>
              <a:rPr kumimoji="0" lang="it-IT"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Segnaposto contenuto 2"/>
          <p:cNvSpPr txBox="1">
            <a:spLocks/>
          </p:cNvSpPr>
          <p:nvPr/>
        </p:nvSpPr>
        <p:spPr>
          <a:xfrm>
            <a:off x="374848" y="3832448"/>
            <a:ext cx="3405064" cy="2044824"/>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it-IT" sz="2600" dirty="0" smtClean="0"/>
              <a:t>FC e ZFC dipendono dalla distribuzione di </a:t>
            </a:r>
            <a:r>
              <a:rPr lang="it-IT" sz="2600" dirty="0" err="1" smtClean="0"/>
              <a:t>overlap</a:t>
            </a:r>
            <a:r>
              <a:rPr lang="it-IT" sz="2600" dirty="0" smtClean="0"/>
              <a:t> q(x) in due modi differenti.</a:t>
            </a: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Oval 6"/>
          <p:cNvSpPr/>
          <p:nvPr/>
        </p:nvSpPr>
        <p:spPr>
          <a:xfrm>
            <a:off x="6876256" y="1052736"/>
            <a:ext cx="1779234" cy="93610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ctangle 2"/>
          <p:cNvSpPr/>
          <p:nvPr/>
        </p:nvSpPr>
        <p:spPr>
          <a:xfrm>
            <a:off x="7164288" y="1340768"/>
            <a:ext cx="1342034" cy="369332"/>
          </a:xfrm>
          <a:prstGeom prst="rect">
            <a:avLst/>
          </a:prstGeom>
        </p:spPr>
        <p:txBody>
          <a:bodyPr wrap="none">
            <a:spAutoFit/>
          </a:bodyPr>
          <a:lstStyle/>
          <a:p>
            <a:r>
              <a:rPr lang="it-IT" dirty="0"/>
              <a:t>Cu:Mn13.5%</a:t>
            </a:r>
          </a:p>
        </p:txBody>
      </p:sp>
      <p:sp>
        <p:nvSpPr>
          <p:cNvPr id="8" name="Rectangle 7"/>
          <p:cNvSpPr/>
          <p:nvPr/>
        </p:nvSpPr>
        <p:spPr>
          <a:xfrm>
            <a:off x="5037320" y="5651956"/>
            <a:ext cx="3618170" cy="369332"/>
          </a:xfrm>
          <a:prstGeom prst="rect">
            <a:avLst/>
          </a:prstGeom>
        </p:spPr>
        <p:txBody>
          <a:bodyPr wrap="none">
            <a:spAutoFit/>
          </a:bodyPr>
          <a:lstStyle/>
          <a:p>
            <a:r>
              <a:rPr lang="sv-SE" dirty="0" smtClean="0"/>
              <a:t>[Djurberg </a:t>
            </a:r>
            <a:r>
              <a:rPr lang="sv-SE" dirty="0"/>
              <a:t>C., Jonason K., </a:t>
            </a:r>
            <a:r>
              <a:rPr lang="sv-SE" dirty="0" smtClean="0"/>
              <a:t> </a:t>
            </a:r>
            <a:r>
              <a:rPr lang="sv-SE" dirty="0"/>
              <a:t>Nordblad P. </a:t>
            </a:r>
            <a:r>
              <a:rPr lang="sv-SE" dirty="0" smtClean="0"/>
              <a:t>]</a:t>
            </a:r>
            <a:endParaRPr lang="it-IT" dirty="0"/>
          </a:p>
        </p:txBody>
      </p:sp>
      <p:cxnSp>
        <p:nvCxnSpPr>
          <p:cNvPr id="10" name="Straight Arrow Connector 9"/>
          <p:cNvCxnSpPr/>
          <p:nvPr/>
        </p:nvCxnSpPr>
        <p:spPr>
          <a:xfrm flipH="1" flipV="1">
            <a:off x="5580112" y="3429000"/>
            <a:ext cx="504056" cy="4034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832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t>Introduzione ai vetri di spin</a:t>
            </a:r>
            <a:endParaRPr lang="en-US" sz="3600" dirty="0"/>
          </a:p>
        </p:txBody>
      </p:sp>
      <p:sp>
        <p:nvSpPr>
          <p:cNvPr id="4" name="Segnaposto data 3"/>
          <p:cNvSpPr>
            <a:spLocks noGrp="1"/>
          </p:cNvSpPr>
          <p:nvPr>
            <p:ph type="dt" sz="half" idx="10"/>
          </p:nvPr>
        </p:nvSpPr>
        <p:spPr/>
        <p:txBody>
          <a:bodyPr/>
          <a:lstStyle/>
          <a:p>
            <a:fld id="{1B4A1618-30E7-407A-BDB2-CDB4C942775C}"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a:t>Introduzione</a:t>
            </a:r>
          </a:p>
        </p:txBody>
      </p:sp>
      <p:sp>
        <p:nvSpPr>
          <p:cNvPr id="6" name="Segnaposto numero diapositiva 5"/>
          <p:cNvSpPr>
            <a:spLocks noGrp="1"/>
          </p:cNvSpPr>
          <p:nvPr>
            <p:ph type="sldNum" sz="quarter" idx="12"/>
          </p:nvPr>
        </p:nvSpPr>
        <p:spPr/>
        <p:txBody>
          <a:bodyPr/>
          <a:lstStyle/>
          <a:p>
            <a:fld id="{B007B441-5312-499D-93C3-6E37886527FA}" type="slidenum">
              <a:rPr lang="it-IT" smtClean="0"/>
              <a:pPr/>
              <a:t>4</a:t>
            </a:fld>
            <a:endParaRPr lang="it-IT"/>
          </a:p>
        </p:txBody>
      </p:sp>
      <p:sp>
        <p:nvSpPr>
          <p:cNvPr id="3" name="Segnaposto contenuto 2"/>
          <p:cNvSpPr>
            <a:spLocks noGrp="1"/>
          </p:cNvSpPr>
          <p:nvPr>
            <p:ph sz="quarter" idx="1"/>
          </p:nvPr>
        </p:nvSpPr>
        <p:spPr>
          <a:xfrm>
            <a:off x="446856" y="1600200"/>
            <a:ext cx="8229600" cy="4565104"/>
          </a:xfrm>
        </p:spPr>
        <p:txBody>
          <a:bodyPr>
            <a:normAutofit/>
          </a:bodyPr>
          <a:lstStyle/>
          <a:p>
            <a:endParaRPr lang="it-IT" sz="2400" dirty="0" smtClean="0"/>
          </a:p>
          <a:p>
            <a:r>
              <a:rPr lang="it-IT" sz="2400" dirty="0" smtClean="0"/>
              <a:t>Risultati principali su un importante modello (connettività infinita).</a:t>
            </a:r>
          </a:p>
          <a:p>
            <a:r>
              <a:rPr lang="it-IT" sz="2400" dirty="0" smtClean="0"/>
              <a:t>Di difficile soluzione analitica in generale.</a:t>
            </a:r>
          </a:p>
          <a:p>
            <a:r>
              <a:rPr lang="it-IT" sz="2400" dirty="0" smtClean="0"/>
              <a:t>Campo di ricerca molto prolifico:</a:t>
            </a:r>
          </a:p>
          <a:p>
            <a:pPr>
              <a:buNone/>
            </a:pPr>
            <a:r>
              <a:rPr lang="it-IT" sz="2400" dirty="0" smtClean="0"/>
              <a:t>		Risultati analitici</a:t>
            </a:r>
            <a:r>
              <a:rPr lang="it-IT" sz="2400" dirty="0"/>
              <a:t> </a:t>
            </a:r>
            <a:r>
              <a:rPr lang="it-IT" sz="2400" dirty="0" smtClean="0"/>
              <a:t>(stati fondamentale, regimi particolari).</a:t>
            </a:r>
          </a:p>
          <a:p>
            <a:pPr>
              <a:buNone/>
            </a:pPr>
            <a:r>
              <a:rPr lang="it-IT" sz="2400" dirty="0" smtClean="0"/>
              <a:t>		Simulazioni numeriche.</a:t>
            </a:r>
          </a:p>
          <a:p>
            <a:pPr>
              <a:buNone/>
            </a:pPr>
            <a:r>
              <a:rPr lang="it-IT" sz="2400" dirty="0" smtClean="0"/>
              <a:t>		Molte applicazioni (anche in discipline inattese).</a:t>
            </a:r>
          </a:p>
          <a:p>
            <a:pPr marL="457200" indent="-457200"/>
            <a:endParaRPr lang="it-IT" sz="2400" dirty="0" smtClean="0"/>
          </a:p>
          <a:p>
            <a:endParaRPr lang="it-IT" sz="2400" dirty="0" smtClean="0"/>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smtClean="0"/>
              <a:t>Bethe</a:t>
            </a:r>
            <a:r>
              <a:rPr lang="it-IT" dirty="0" smtClean="0"/>
              <a:t> lattice </a:t>
            </a:r>
            <a:endParaRPr lang="en-US" dirty="0"/>
          </a:p>
        </p:txBody>
      </p:sp>
      <p:sp>
        <p:nvSpPr>
          <p:cNvPr id="4" name="Segnaposto data 3"/>
          <p:cNvSpPr>
            <a:spLocks noGrp="1"/>
          </p:cNvSpPr>
          <p:nvPr>
            <p:ph type="dt" sz="half" idx="10"/>
          </p:nvPr>
        </p:nvSpPr>
        <p:spPr/>
        <p:txBody>
          <a:bodyPr/>
          <a:lstStyle/>
          <a:p>
            <a:fld id="{9CC1CF1D-0103-4754-A6DF-D4715E6EF1B3}"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smtClean="0"/>
              <a:t>Bethe Lattice</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5</a:t>
            </a:fld>
            <a:endParaRPr lang="it-IT"/>
          </a:p>
        </p:txBody>
      </p:sp>
      <p:sp>
        <p:nvSpPr>
          <p:cNvPr id="3" name="Segnaposto contenuto 2"/>
          <p:cNvSpPr>
            <a:spLocks noGrp="1"/>
          </p:cNvSpPr>
          <p:nvPr>
            <p:ph sz="quarter" idx="1"/>
          </p:nvPr>
        </p:nvSpPr>
        <p:spPr>
          <a:xfrm>
            <a:off x="457200" y="1600200"/>
            <a:ext cx="3322712" cy="2599184"/>
          </a:xfrm>
        </p:spPr>
        <p:txBody>
          <a:bodyPr>
            <a:normAutofit/>
          </a:bodyPr>
          <a:lstStyle/>
          <a:p>
            <a:r>
              <a:rPr lang="it-IT" sz="2400" dirty="0" smtClean="0"/>
              <a:t>Coordinazione fissata.</a:t>
            </a:r>
          </a:p>
          <a:p>
            <a:r>
              <a:rPr lang="it-IT" sz="2400" dirty="0" smtClean="0"/>
              <a:t>Connessione con un numero finito di (nuovi) vicini.</a:t>
            </a:r>
          </a:p>
          <a:p>
            <a:pPr lvl="0"/>
            <a:r>
              <a:rPr lang="it-IT" sz="2400" dirty="0"/>
              <a:t>Presenta una struttura ad albero.</a:t>
            </a:r>
          </a:p>
          <a:p>
            <a:endParaRPr lang="it-IT" sz="2400" dirty="0" smtClean="0"/>
          </a:p>
          <a:p>
            <a:endParaRPr lang="en-US" sz="2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692696"/>
            <a:ext cx="4905913" cy="4933947"/>
          </a:xfrm>
          <a:prstGeom prst="rect">
            <a:avLst/>
          </a:prstGeom>
        </p:spPr>
      </p:pic>
      <p:sp>
        <p:nvSpPr>
          <p:cNvPr id="8" name="Oval 3"/>
          <p:cNvSpPr/>
          <p:nvPr/>
        </p:nvSpPr>
        <p:spPr>
          <a:xfrm>
            <a:off x="4932040" y="1556793"/>
            <a:ext cx="3168352" cy="3168352"/>
          </a:xfrm>
          <a:prstGeom prst="ellipse">
            <a:avLst/>
          </a:prstGeom>
          <a:solidFill>
            <a:srgbClr val="00B0F0">
              <a:alpha val="18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TextBox 8"/>
              <p:cNvSpPr txBox="1"/>
              <p:nvPr/>
            </p:nvSpPr>
            <p:spPr>
              <a:xfrm>
                <a:off x="611560" y="4851088"/>
                <a:ext cx="2160240" cy="666144"/>
              </a:xfrm>
              <a:prstGeom prst="rect">
                <a:avLst/>
              </a:prstGeom>
              <a:noFill/>
            </p:spPr>
            <p:txBody>
              <a:bodyPr wrap="square" rtlCol="0">
                <a:spAutoFit/>
              </a:bodyPr>
              <a:lstStyle/>
              <a:p>
                <a:r>
                  <a:rPr lang="it-IT" sz="2400" dirty="0" smtClean="0"/>
                  <a:t> </a:t>
                </a:r>
                <a14:m>
                  <m:oMath xmlns:m="http://schemas.openxmlformats.org/officeDocument/2006/math">
                    <m:f>
                      <m:fPr>
                        <m:ctrlPr>
                          <a:rPr lang="it-IT" sz="2400" b="0" i="1" smtClean="0">
                            <a:latin typeface="Cambria Math"/>
                          </a:rPr>
                        </m:ctrlPr>
                      </m:fPr>
                      <m:num>
                        <m:sSup>
                          <m:sSupPr>
                            <m:ctrlPr>
                              <a:rPr lang="it-IT" sz="2400" b="0" i="1" smtClean="0">
                                <a:latin typeface="Cambria Math"/>
                              </a:rPr>
                            </m:ctrlPr>
                          </m:sSupPr>
                          <m:e>
                            <m:r>
                              <a:rPr lang="it-IT" sz="2400" b="0" i="1" smtClean="0">
                                <a:latin typeface="Cambria Math"/>
                              </a:rPr>
                              <m:t>𝐿</m:t>
                            </m:r>
                          </m:e>
                          <m:sup>
                            <m:r>
                              <a:rPr lang="it-IT" sz="2400" b="0" i="1" smtClean="0">
                                <a:latin typeface="Cambria Math"/>
                              </a:rPr>
                              <m:t>′</m:t>
                            </m:r>
                          </m:sup>
                        </m:sSup>
                        <m:r>
                          <a:rPr lang="it-IT" sz="2400" b="0" i="1" smtClean="0">
                            <a:latin typeface="Cambria Math"/>
                          </a:rPr>
                          <m:t>→∞</m:t>
                        </m:r>
                      </m:num>
                      <m:den>
                        <m:r>
                          <a:rPr lang="it-IT" sz="2400" b="0" i="1" smtClean="0">
                            <a:latin typeface="Cambria Math"/>
                          </a:rPr>
                          <m:t>𝐿</m:t>
                        </m:r>
                        <m:r>
                          <a:rPr lang="it-IT" sz="2400" b="0" i="1" smtClean="0">
                            <a:latin typeface="Cambria Math"/>
                          </a:rPr>
                          <m:t>→∞</m:t>
                        </m:r>
                      </m:den>
                    </m:f>
                    <m:r>
                      <a:rPr lang="it-IT" sz="2400" b="0" i="1" smtClean="0">
                        <a:latin typeface="Cambria Math"/>
                      </a:rPr>
                      <m:t>→0</m:t>
                    </m:r>
                  </m:oMath>
                </a14:m>
                <a:endParaRPr lang="it-IT"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11560" y="4851088"/>
                <a:ext cx="2160240" cy="666144"/>
              </a:xfrm>
              <a:prstGeom prst="rect">
                <a:avLst/>
              </a:prstGeom>
              <a:blipFill rotWithShape="1">
                <a:blip r:embed="rId4"/>
                <a:stretch>
                  <a:fillRect/>
                </a:stretch>
              </a:blipFill>
            </p:spPr>
            <p:txBody>
              <a:bodyPr/>
              <a:lstStyle/>
              <a:p>
                <a:r>
                  <a:rPr lang="it-IT">
                    <a:noFill/>
                  </a:rPr>
                  <a:t> </a:t>
                </a:r>
              </a:p>
            </p:txBody>
          </p:sp>
        </mc:Fallback>
      </mc:AlternateContent>
      <p:sp>
        <p:nvSpPr>
          <p:cNvPr id="10" name="Segnaposto contenuto 2"/>
          <p:cNvSpPr txBox="1">
            <a:spLocks/>
          </p:cNvSpPr>
          <p:nvPr/>
        </p:nvSpPr>
        <p:spPr>
          <a:xfrm>
            <a:off x="395536" y="3212976"/>
            <a:ext cx="3322712" cy="197281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Perché Bethe lattice?</a:t>
            </a:r>
            <a:endParaRPr lang="en-US" dirty="0"/>
          </a:p>
        </p:txBody>
      </p:sp>
      <p:sp>
        <p:nvSpPr>
          <p:cNvPr id="4" name="Segnaposto data 3"/>
          <p:cNvSpPr>
            <a:spLocks noGrp="1"/>
          </p:cNvSpPr>
          <p:nvPr>
            <p:ph type="dt" sz="half" idx="10"/>
          </p:nvPr>
        </p:nvSpPr>
        <p:spPr/>
        <p:txBody>
          <a:bodyPr/>
          <a:lstStyle/>
          <a:p>
            <a:fld id="{5BBA138F-2362-4530-9462-17FE536946B8}"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a:t>Bethe Lattice</a:t>
            </a:r>
          </a:p>
        </p:txBody>
      </p:sp>
      <p:sp>
        <p:nvSpPr>
          <p:cNvPr id="6" name="Segnaposto numero diapositiva 5"/>
          <p:cNvSpPr>
            <a:spLocks noGrp="1"/>
          </p:cNvSpPr>
          <p:nvPr>
            <p:ph type="sldNum" sz="quarter" idx="12"/>
          </p:nvPr>
        </p:nvSpPr>
        <p:spPr/>
        <p:txBody>
          <a:bodyPr/>
          <a:lstStyle/>
          <a:p>
            <a:fld id="{B007B441-5312-499D-93C3-6E37886527FA}" type="slidenum">
              <a:rPr lang="it-IT" smtClean="0"/>
              <a:pPr/>
              <a:t>6</a:t>
            </a:fld>
            <a:endParaRPr lang="it-IT"/>
          </a:p>
        </p:txBody>
      </p:sp>
      <p:sp>
        <p:nvSpPr>
          <p:cNvPr id="9" name="Segnaposto testo 8"/>
          <p:cNvSpPr>
            <a:spLocks noGrp="1"/>
          </p:cNvSpPr>
          <p:nvPr>
            <p:ph sz="quarter" idx="1"/>
          </p:nvPr>
        </p:nvSpPr>
        <p:spPr>
          <a:xfrm>
            <a:off x="457200" y="1556792"/>
            <a:ext cx="8229600" cy="4876800"/>
          </a:xfrm>
        </p:spPr>
        <p:txBody>
          <a:bodyPr/>
          <a:lstStyle/>
          <a:p>
            <a:r>
              <a:rPr lang="it-IT" dirty="0" smtClean="0"/>
              <a:t>Un modello intermedio tra il modello long range e modelli sensibilmente più complicati</a:t>
            </a:r>
            <a:endParaRPr lang="en-US" dirty="0" smtClean="0"/>
          </a:p>
          <a:p>
            <a:endParaRPr lang="it-IT" dirty="0" smtClean="0"/>
          </a:p>
          <a:p>
            <a:r>
              <a:rPr lang="it-IT" dirty="0" smtClean="0"/>
              <a:t>Teorema del limite centrale</a:t>
            </a:r>
          </a:p>
          <a:p>
            <a:endParaRPr lang="it-IT" dirty="0" smtClean="0"/>
          </a:p>
          <a:p>
            <a:r>
              <a:rPr lang="it-IT" dirty="0" smtClean="0"/>
              <a:t>L’approssimazione di Bethe è esatta su strutture ad albero</a:t>
            </a:r>
          </a:p>
        </p:txBody>
      </p:sp>
      <p:cxnSp>
        <p:nvCxnSpPr>
          <p:cNvPr id="14" name="Connettore 1 13"/>
          <p:cNvCxnSpPr/>
          <p:nvPr/>
        </p:nvCxnSpPr>
        <p:spPr>
          <a:xfrm flipV="1">
            <a:off x="899592" y="2809528"/>
            <a:ext cx="2664296" cy="504056"/>
          </a:xfrm>
          <a:prstGeom prst="line">
            <a:avLst/>
          </a:prstGeom>
          <a:ln w="4445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4165971" y="2936557"/>
            <a:ext cx="4654501" cy="492443"/>
          </a:xfrm>
          <a:prstGeom prst="rect">
            <a:avLst/>
          </a:prstGeom>
          <a:noFill/>
        </p:spPr>
        <p:txBody>
          <a:bodyPr wrap="square" rtlCol="0">
            <a:spAutoFit/>
          </a:bodyPr>
          <a:lstStyle/>
          <a:p>
            <a:r>
              <a:rPr lang="it-IT" sz="2600" dirty="0" smtClean="0"/>
              <a:t>→ Complicazioni matematiche... </a:t>
            </a:r>
            <a:endParaRPr lang="en-US" sz="26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4365104"/>
            <a:ext cx="6627369" cy="1714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0" y="260648"/>
            <a:ext cx="7772400" cy="1143000"/>
          </a:xfrm>
        </p:spPr>
        <p:txBody>
          <a:bodyPr>
            <a:normAutofit/>
          </a:bodyPr>
          <a:lstStyle/>
          <a:p>
            <a:r>
              <a:rPr lang="it-IT" dirty="0" smtClean="0"/>
              <a:t>Perché Bethe lattice?</a:t>
            </a:r>
            <a:endParaRPr lang="en-US" dirty="0"/>
          </a:p>
        </p:txBody>
      </p:sp>
      <p:sp>
        <p:nvSpPr>
          <p:cNvPr id="9" name="Segnaposto testo 8"/>
          <p:cNvSpPr>
            <a:spLocks noGrp="1"/>
          </p:cNvSpPr>
          <p:nvPr>
            <p:ph type="body" idx="1"/>
          </p:nvPr>
        </p:nvSpPr>
        <p:spPr>
          <a:xfrm>
            <a:off x="457200" y="1268760"/>
            <a:ext cx="4040188" cy="762000"/>
          </a:xfrm>
        </p:spPr>
        <p:txBody>
          <a:bodyPr>
            <a:normAutofit/>
          </a:bodyPr>
          <a:lstStyle/>
          <a:p>
            <a:r>
              <a:rPr lang="it-IT" sz="2400" dirty="0" smtClean="0"/>
              <a:t>Dal Bethe lattice…</a:t>
            </a:r>
            <a:endParaRPr lang="en-US" sz="2400" dirty="0"/>
          </a:p>
        </p:txBody>
      </p:sp>
      <p:sp>
        <p:nvSpPr>
          <p:cNvPr id="11" name="Segnaposto testo 10"/>
          <p:cNvSpPr>
            <a:spLocks noGrp="1"/>
          </p:cNvSpPr>
          <p:nvPr>
            <p:ph type="body" sz="half" idx="3"/>
          </p:nvPr>
        </p:nvSpPr>
        <p:spPr>
          <a:xfrm>
            <a:off x="4645026" y="1268760"/>
            <a:ext cx="4041775" cy="762000"/>
          </a:xfrm>
        </p:spPr>
        <p:txBody>
          <a:bodyPr>
            <a:normAutofit/>
          </a:bodyPr>
          <a:lstStyle/>
          <a:p>
            <a:r>
              <a:rPr lang="it-IT" sz="2400" dirty="0" smtClean="0"/>
              <a:t>…al grafo random.</a:t>
            </a:r>
            <a:endParaRPr lang="en-US" sz="2400" dirty="0"/>
          </a:p>
        </p:txBody>
      </p:sp>
      <p:sp>
        <p:nvSpPr>
          <p:cNvPr id="4" name="Segnaposto data 3"/>
          <p:cNvSpPr>
            <a:spLocks noGrp="1"/>
          </p:cNvSpPr>
          <p:nvPr>
            <p:ph type="dt" sz="half" idx="10"/>
          </p:nvPr>
        </p:nvSpPr>
        <p:spPr/>
        <p:txBody>
          <a:bodyPr/>
          <a:lstStyle/>
          <a:p>
            <a:fld id="{2C5F0594-7664-4A81-BF31-934B64BA3B49}"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a:t>Bethe Lattice</a:t>
            </a:r>
          </a:p>
        </p:txBody>
      </p:sp>
      <p:sp>
        <p:nvSpPr>
          <p:cNvPr id="6" name="Segnaposto numero diapositiva 5"/>
          <p:cNvSpPr>
            <a:spLocks noGrp="1"/>
          </p:cNvSpPr>
          <p:nvPr>
            <p:ph type="sldNum" sz="quarter" idx="12"/>
          </p:nvPr>
        </p:nvSpPr>
        <p:spPr/>
        <p:txBody>
          <a:bodyPr/>
          <a:lstStyle/>
          <a:p>
            <a:fld id="{B007B441-5312-499D-93C3-6E37886527FA}" type="slidenum">
              <a:rPr lang="it-IT" smtClean="0"/>
              <a:pPr/>
              <a:t>7</a:t>
            </a:fld>
            <a:endParaRPr lang="it-IT"/>
          </a:p>
        </p:txBody>
      </p:sp>
      <p:pic>
        <p:nvPicPr>
          <p:cNvPr id="16" name="Content Placeholder 1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08737" y="2204864"/>
            <a:ext cx="2935671" cy="2304256"/>
          </a:xfrm>
        </p:spPr>
      </p:pic>
      <p:pic>
        <p:nvPicPr>
          <p:cNvPr id="13"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84" y="2196543"/>
            <a:ext cx="3178303" cy="2600609"/>
          </a:xfrm>
          <a:prstGeom prst="rect">
            <a:avLst/>
          </a:prstGeom>
        </p:spPr>
      </p:pic>
      <p:sp>
        <p:nvSpPr>
          <p:cNvPr id="14" name="Oval 3"/>
          <p:cNvSpPr/>
          <p:nvPr/>
        </p:nvSpPr>
        <p:spPr>
          <a:xfrm>
            <a:off x="1403648" y="2636912"/>
            <a:ext cx="2016224" cy="1728192"/>
          </a:xfrm>
          <a:prstGeom prst="ellipse">
            <a:avLst/>
          </a:prstGeom>
          <a:solidFill>
            <a:srgbClr val="00B0F0">
              <a:alpha val="18000"/>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p:cNvSpPr txBox="1"/>
          <p:nvPr/>
        </p:nvSpPr>
        <p:spPr>
          <a:xfrm>
            <a:off x="251521" y="4797152"/>
            <a:ext cx="4032448" cy="461665"/>
          </a:xfrm>
          <a:prstGeom prst="rect">
            <a:avLst/>
          </a:prstGeom>
          <a:noFill/>
        </p:spPr>
        <p:txBody>
          <a:bodyPr wrap="square" rtlCol="0">
            <a:spAutoFit/>
          </a:bodyPr>
          <a:lstStyle/>
          <a:p>
            <a:r>
              <a:rPr lang="it-IT" sz="2400" dirty="0" smtClean="0"/>
              <a:t>No loops</a:t>
            </a:r>
            <a:endParaRPr lang="en-US" sz="2400" dirty="0"/>
          </a:p>
        </p:txBody>
      </p:sp>
      <p:sp>
        <p:nvSpPr>
          <p:cNvPr id="18" name="CasellaDiTesto 17"/>
          <p:cNvSpPr txBox="1"/>
          <p:nvPr/>
        </p:nvSpPr>
        <p:spPr>
          <a:xfrm>
            <a:off x="4499992" y="4797152"/>
            <a:ext cx="4320480" cy="461665"/>
          </a:xfrm>
          <a:prstGeom prst="rect">
            <a:avLst/>
          </a:prstGeom>
          <a:noFill/>
        </p:spPr>
        <p:txBody>
          <a:bodyPr wrap="square" rtlCol="0">
            <a:spAutoFit/>
          </a:bodyPr>
          <a:lstStyle/>
          <a:p>
            <a:r>
              <a:rPr lang="it-IT" sz="2400" dirty="0" smtClean="0"/>
              <a:t>Taglia dei loop O(logN)</a:t>
            </a:r>
            <a:endParaRPr lang="en-US" sz="2400" dirty="0"/>
          </a:p>
        </p:txBody>
      </p:sp>
      <p:sp>
        <p:nvSpPr>
          <p:cNvPr id="15" name="Segnaposto testo 10"/>
          <p:cNvSpPr txBox="1">
            <a:spLocks/>
          </p:cNvSpPr>
          <p:nvPr/>
        </p:nvSpPr>
        <p:spPr>
          <a:xfrm>
            <a:off x="323528" y="5373216"/>
            <a:ext cx="7920880" cy="617984"/>
          </a:xfrm>
          <a:prstGeom prst="rect">
            <a:avLst/>
          </a:prstGeom>
          <a:solidFill>
            <a:schemeClr val="accent1"/>
          </a:solidFill>
          <a:ln w="9652">
            <a:solidFill>
              <a:schemeClr val="accent1"/>
            </a:solidFill>
            <a:miter lim="800000"/>
          </a:ln>
        </p:spPr>
        <p:txBody>
          <a:bodyPr vert="horz" lIns="182880" anchor="ctr">
            <a:normAutofit/>
          </a:bodyPr>
          <a:lstStyle>
            <a:lvl1pPr marL="0" indent="0" algn="l" rtl="0" eaLnBrk="1" latinLnBrk="0" hangingPunct="1">
              <a:spcBef>
                <a:spcPts val="400"/>
              </a:spcBef>
              <a:spcAft>
                <a:spcPts val="0"/>
              </a:spcAft>
              <a:buClr>
                <a:schemeClr val="accent1"/>
              </a:buClr>
              <a:buSzPct val="68000"/>
              <a:buFont typeface="Wingdings 3"/>
              <a:buNone/>
              <a:defRPr kumimoji="0" sz="2400" b="0" kern="1200">
                <a:solidFill>
                  <a:schemeClr val="bg1"/>
                </a:solidFill>
                <a:latin typeface="+mn-lt"/>
                <a:ea typeface="+mn-ea"/>
                <a:cs typeface="+mn-cs"/>
              </a:defRPr>
            </a:lvl1pPr>
            <a:lvl2pPr marL="621792" indent="-228600" algn="l" rtl="0" eaLnBrk="1" latinLnBrk="0" hangingPunct="1">
              <a:spcBef>
                <a:spcPts val="324"/>
              </a:spcBef>
              <a:buClr>
                <a:schemeClr val="accent1"/>
              </a:buClr>
              <a:buFont typeface="Verdana"/>
              <a:buNone/>
              <a:defRPr kumimoji="0" sz="2000" b="1"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None/>
              <a:defRPr kumimoji="0" sz="1800" b="1"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None/>
              <a:defRPr kumimoji="0" sz="1600" b="1"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None/>
              <a:defRPr kumimoji="0" sz="1600" b="1"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ctr"/>
            <a:r>
              <a:rPr lang="it-IT" dirty="0"/>
              <a:t>I due modelli </a:t>
            </a:r>
            <a:r>
              <a:rPr lang="it-IT" dirty="0" smtClean="0"/>
              <a:t>sono </a:t>
            </a:r>
            <a:r>
              <a:rPr lang="it-IT" dirty="0"/>
              <a:t>localmente </a:t>
            </a:r>
            <a:r>
              <a:rPr lang="it-IT" dirty="0" smtClean="0"/>
              <a:t>equivalenti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Bethe lattice Ising spin glass</a:t>
            </a:r>
            <a:endParaRPr lang="en-US" dirty="0"/>
          </a:p>
        </p:txBody>
      </p:sp>
      <p:sp>
        <p:nvSpPr>
          <p:cNvPr id="4" name="Segnaposto data 3"/>
          <p:cNvSpPr>
            <a:spLocks noGrp="1"/>
          </p:cNvSpPr>
          <p:nvPr>
            <p:ph type="dt" sz="half" idx="10"/>
          </p:nvPr>
        </p:nvSpPr>
        <p:spPr/>
        <p:txBody>
          <a:bodyPr/>
          <a:lstStyle/>
          <a:p>
            <a:fld id="{384C41B2-0133-4130-9256-B347A3637BF8}" type="datetime1">
              <a:rPr lang="it-IT" smtClean="0"/>
              <a:pPr/>
              <a:t>21/01/2014</a:t>
            </a:fld>
            <a:endParaRPr lang="it-IT"/>
          </a:p>
        </p:txBody>
      </p:sp>
      <p:sp>
        <p:nvSpPr>
          <p:cNvPr id="5" name="Segnaposto piè di pagina 4"/>
          <p:cNvSpPr>
            <a:spLocks noGrp="1"/>
          </p:cNvSpPr>
          <p:nvPr>
            <p:ph type="ftr" sz="quarter" idx="11"/>
          </p:nvPr>
        </p:nvSpPr>
        <p:spPr/>
        <p:txBody>
          <a:bodyPr/>
          <a:lstStyle/>
          <a:p>
            <a:r>
              <a:rPr lang="it-IT" dirty="0"/>
              <a:t>Bethe Lattice</a:t>
            </a:r>
          </a:p>
        </p:txBody>
      </p:sp>
      <p:sp>
        <p:nvSpPr>
          <p:cNvPr id="6" name="Segnaposto numero diapositiva 5"/>
          <p:cNvSpPr>
            <a:spLocks noGrp="1"/>
          </p:cNvSpPr>
          <p:nvPr>
            <p:ph type="sldNum" sz="quarter" idx="12"/>
          </p:nvPr>
        </p:nvSpPr>
        <p:spPr/>
        <p:txBody>
          <a:bodyPr/>
          <a:lstStyle/>
          <a:p>
            <a:fld id="{B007B441-5312-499D-93C3-6E37886527FA}" type="slidenum">
              <a:rPr lang="it-IT" smtClean="0"/>
              <a:pPr/>
              <a:t>8</a:t>
            </a:fld>
            <a:endParaRPr lang="it-IT"/>
          </a:p>
        </p:txBody>
      </p:sp>
      <p:sp>
        <p:nvSpPr>
          <p:cNvPr id="3" name="Segnaposto contenuto 2"/>
          <p:cNvSpPr>
            <a:spLocks noGrp="1"/>
          </p:cNvSpPr>
          <p:nvPr>
            <p:ph sz="quarter" idx="1"/>
          </p:nvPr>
        </p:nvSpPr>
        <p:spPr/>
        <p:txBody>
          <a:bodyPr/>
          <a:lstStyle/>
          <a:p>
            <a:r>
              <a:rPr lang="it-IT" dirty="0" smtClean="0"/>
              <a:t>Alte </a:t>
            </a:r>
            <a:r>
              <a:rPr lang="it-IT" dirty="0"/>
              <a:t>t</a:t>
            </a:r>
            <a:r>
              <a:rPr lang="it-IT" dirty="0" smtClean="0"/>
              <a:t>emperature: soluzione RS stabile.</a:t>
            </a:r>
          </a:p>
          <a:p>
            <a:endParaRPr lang="it-IT" dirty="0" smtClean="0"/>
          </a:p>
          <a:p>
            <a:r>
              <a:rPr lang="it-IT" dirty="0" smtClean="0"/>
              <a:t>Basse temperature: Fase di spin glass.</a:t>
            </a:r>
          </a:p>
          <a:p>
            <a:endParaRPr lang="it-IT" dirty="0" smtClean="0"/>
          </a:p>
          <a:p>
            <a:r>
              <a:rPr lang="it-IT" dirty="0" smtClean="0"/>
              <a:t>Soluzione approssimata ad uno step di RSB, valida ad ogni temperatura e distribuzione del disordine.</a:t>
            </a:r>
          </a:p>
          <a:p>
            <a:pPr algn="r">
              <a:buNone/>
            </a:pPr>
            <a:r>
              <a:rPr lang="it-IT" dirty="0" smtClean="0"/>
              <a:t>[M. Mezard, G. Parisi, 2001]</a:t>
            </a:r>
          </a:p>
          <a:p>
            <a:endParaRPr lang="it-IT" dirty="0" smtClean="0"/>
          </a:p>
          <a:p>
            <a:r>
              <a:rPr lang="it-IT" dirty="0" smtClean="0"/>
              <a:t>È possibile aumentare la precisione della soluzione?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1104006"/>
            <a:ext cx="3175485" cy="2377368"/>
          </a:xfrm>
          <a:prstGeom prst="rect">
            <a:avLst/>
          </a:prstGeom>
        </p:spPr>
      </p:pic>
      <p:sp>
        <p:nvSpPr>
          <p:cNvPr id="2" name="Titolo 1"/>
          <p:cNvSpPr>
            <a:spLocks noGrp="1"/>
          </p:cNvSpPr>
          <p:nvPr>
            <p:ph type="title"/>
          </p:nvPr>
        </p:nvSpPr>
        <p:spPr/>
        <p:txBody>
          <a:bodyPr/>
          <a:lstStyle/>
          <a:p>
            <a:r>
              <a:rPr lang="it-IT" dirty="0" smtClean="0"/>
              <a:t>RSB su Bethe lattice</a:t>
            </a:r>
            <a:endParaRPr lang="en-US" dirty="0"/>
          </a:p>
        </p:txBody>
      </p:sp>
      <p:sp>
        <p:nvSpPr>
          <p:cNvPr id="4" name="Segnaposto data 3"/>
          <p:cNvSpPr>
            <a:spLocks noGrp="1"/>
          </p:cNvSpPr>
          <p:nvPr>
            <p:ph type="dt" sz="half" idx="10"/>
          </p:nvPr>
        </p:nvSpPr>
        <p:spPr/>
        <p:txBody>
          <a:bodyPr/>
          <a:lstStyle/>
          <a:p>
            <a:fld id="{EAFD1387-6AAA-4D9B-A02B-BB1CAB6D0CA9}" type="datetime1">
              <a:rPr lang="it-IT" smtClean="0"/>
              <a:pPr/>
              <a:t>21/01/2014</a:t>
            </a:fld>
            <a:endParaRPr lang="it-IT" dirty="0"/>
          </a:p>
        </p:txBody>
      </p:sp>
      <p:sp>
        <p:nvSpPr>
          <p:cNvPr id="5" name="Segnaposto piè di pagina 4"/>
          <p:cNvSpPr>
            <a:spLocks noGrp="1"/>
          </p:cNvSpPr>
          <p:nvPr>
            <p:ph type="ftr" sz="quarter" idx="11"/>
          </p:nvPr>
        </p:nvSpPr>
        <p:spPr/>
        <p:txBody>
          <a:bodyPr/>
          <a:lstStyle/>
          <a:p>
            <a:r>
              <a:rPr lang="it-IT" dirty="0" smtClean="0"/>
              <a:t>RSB</a:t>
            </a:r>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9</a:t>
            </a:fld>
            <a:endParaRPr lang="it-IT"/>
          </a:p>
        </p:txBody>
      </p:sp>
      <p:sp>
        <p:nvSpPr>
          <p:cNvPr id="10" name="Ovale 9"/>
          <p:cNvSpPr/>
          <p:nvPr/>
        </p:nvSpPr>
        <p:spPr>
          <a:xfrm>
            <a:off x="827584" y="299695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Ovale 12"/>
          <p:cNvSpPr/>
          <p:nvPr/>
        </p:nvSpPr>
        <p:spPr>
          <a:xfrm>
            <a:off x="539552"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Ovale 13"/>
          <p:cNvSpPr/>
          <p:nvPr/>
        </p:nvSpPr>
        <p:spPr>
          <a:xfrm>
            <a:off x="1115616" y="2420888"/>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 name="Connettore 1 19"/>
          <p:cNvCxnSpPr>
            <a:endCxn id="10" idx="0"/>
          </p:cNvCxnSpPr>
          <p:nvPr/>
        </p:nvCxnSpPr>
        <p:spPr>
          <a:xfrm>
            <a:off x="935596" y="2852936"/>
            <a:ext cx="0"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Connettore 1 21"/>
          <p:cNvCxnSpPr>
            <a:endCxn id="14" idx="3"/>
          </p:cNvCxnSpPr>
          <p:nvPr/>
        </p:nvCxnSpPr>
        <p:spPr>
          <a:xfrm flipV="1">
            <a:off x="1011972"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Connettore 1 22"/>
          <p:cNvCxnSpPr>
            <a:endCxn id="13" idx="5"/>
          </p:cNvCxnSpPr>
          <p:nvPr/>
        </p:nvCxnSpPr>
        <p:spPr>
          <a:xfrm flipH="1" flipV="1">
            <a:off x="723940" y="2605276"/>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Connettore 1 23"/>
          <p:cNvCxnSpPr>
            <a:stCxn id="14" idx="6"/>
          </p:cNvCxnSpPr>
          <p:nvPr/>
        </p:nvCxnSpPr>
        <p:spPr>
          <a:xfrm flipV="1">
            <a:off x="1331640" y="2492896"/>
            <a:ext cx="144016"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0" idx="5"/>
          </p:cNvCxnSpPr>
          <p:nvPr/>
        </p:nvCxnSpPr>
        <p:spPr>
          <a:xfrm>
            <a:off x="1011972"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Connettore 1 25"/>
          <p:cNvCxnSpPr>
            <a:stCxn id="10" idx="3"/>
          </p:cNvCxnSpPr>
          <p:nvPr/>
        </p:nvCxnSpPr>
        <p:spPr>
          <a:xfrm flipH="1">
            <a:off x="755576" y="3181340"/>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Connettore 1 26"/>
          <p:cNvCxnSpPr>
            <a:stCxn id="14" idx="0"/>
          </p:cNvCxnSpPr>
          <p:nvPr/>
        </p:nvCxnSpPr>
        <p:spPr>
          <a:xfrm flipV="1">
            <a:off x="1223628" y="2276872"/>
            <a:ext cx="36004"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Connettore 1 40"/>
          <p:cNvCxnSpPr>
            <a:stCxn id="13" idx="1"/>
          </p:cNvCxnSpPr>
          <p:nvPr/>
        </p:nvCxnSpPr>
        <p:spPr>
          <a:xfrm flipH="1" flipV="1">
            <a:off x="467544" y="2276872"/>
            <a:ext cx="103644" cy="1756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Connettore 1 41"/>
          <p:cNvCxnSpPr>
            <a:stCxn id="13" idx="3"/>
          </p:cNvCxnSpPr>
          <p:nvPr/>
        </p:nvCxnSpPr>
        <p:spPr>
          <a:xfrm flipH="1">
            <a:off x="467544" y="2605276"/>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6" name="Freccia a destra 55"/>
          <p:cNvSpPr/>
          <p:nvPr/>
        </p:nvSpPr>
        <p:spPr>
          <a:xfrm>
            <a:off x="1619672"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mc:AlternateContent xmlns:mc="http://schemas.openxmlformats.org/markup-compatibility/2006" xmlns:a14="http://schemas.microsoft.com/office/drawing/2010/main">
        <mc:Choice Requires="a14">
          <p:sp>
            <p:nvSpPr>
              <p:cNvPr id="149" name="Segnaposto contenuto 8"/>
              <p:cNvSpPr txBox="1">
                <a:spLocks/>
              </p:cNvSpPr>
              <p:nvPr/>
            </p:nvSpPr>
            <p:spPr>
              <a:xfrm>
                <a:off x="480021" y="3544416"/>
                <a:ext cx="8352928" cy="2332856"/>
              </a:xfrm>
              <a:prstGeom prst="rect">
                <a:avLst/>
              </a:prstGeom>
            </p:spPr>
            <p:txBody>
              <a:bodyPr vert="horz" lIns="91440" tIns="45720" rIns="91440" bIns="45720" rtlCol="0">
                <a:normAutofit lnSpcReduction="10000"/>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L’inserimento dello spin di cavità modifica la distribuzione degli stati.</a:t>
                </a:r>
              </a:p>
              <a:p>
                <a:pPr marL="182880" marR="0" lvl="0" indent="-182880" algn="r"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[M.Mezard, G.Parisi]</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lang="it-IT" sz="2400" b="0" i="1" dirty="0" smtClean="0">
                  <a:latin typeface="Cambria Math"/>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14:m>
                  <m:oMathPara xmlns:m="http://schemas.openxmlformats.org/officeDocument/2006/math">
                    <m:oMathParaPr>
                      <m:jc m:val="centerGroup"/>
                    </m:oMathParaPr>
                    <m:oMath xmlns:m="http://schemas.openxmlformats.org/officeDocument/2006/math">
                      <m:sSub>
                        <m:sSubPr>
                          <m:ctrlPr>
                            <a:rPr lang="it-IT" sz="2400" b="0" i="1" smtClean="0">
                              <a:solidFill>
                                <a:srgbClr val="C00000"/>
                              </a:solidFill>
                              <a:latin typeface="Cambria Math"/>
                            </a:rPr>
                          </m:ctrlPr>
                        </m:sSubPr>
                        <m:e>
                          <m:r>
                            <a:rPr lang="it-IT" sz="2400" b="0" i="1" smtClean="0">
                              <a:solidFill>
                                <a:srgbClr val="C00000"/>
                              </a:solidFill>
                              <a:latin typeface="Cambria Math"/>
                            </a:rPr>
                            <m:t>𝑄</m:t>
                          </m:r>
                        </m:e>
                        <m:sub>
                          <m:r>
                            <a:rPr lang="it-IT" sz="2400" b="0" i="1" smtClean="0">
                              <a:solidFill>
                                <a:srgbClr val="C00000"/>
                              </a:solidFill>
                              <a:latin typeface="Cambria Math"/>
                            </a:rPr>
                            <m:t>0</m:t>
                          </m:r>
                        </m:sub>
                      </m:sSub>
                      <m:d>
                        <m:dPr>
                          <m:ctrlPr>
                            <a:rPr lang="it-IT" sz="2400" b="0" i="1" smtClean="0">
                              <a:solidFill>
                                <a:srgbClr val="C00000"/>
                              </a:solidFill>
                              <a:latin typeface="Cambria Math"/>
                            </a:rPr>
                          </m:ctrlPr>
                        </m:dPr>
                        <m:e>
                          <m:sSub>
                            <m:sSubPr>
                              <m:ctrlPr>
                                <a:rPr lang="it-IT" sz="2400" b="0" i="1" smtClean="0">
                                  <a:solidFill>
                                    <a:srgbClr val="C00000"/>
                                  </a:solidFill>
                                  <a:latin typeface="Cambria Math"/>
                                </a:rPr>
                              </m:ctrlPr>
                            </m:sSubPr>
                            <m:e>
                              <m:r>
                                <a:rPr lang="it-IT" sz="2400" b="0" i="1" smtClean="0">
                                  <a:solidFill>
                                    <a:srgbClr val="C00000"/>
                                  </a:solidFill>
                                  <a:latin typeface="Cambria Math"/>
                                </a:rPr>
                                <m:t>h</m:t>
                              </m:r>
                            </m:e>
                            <m:sub>
                              <m:r>
                                <a:rPr lang="it-IT" sz="2400" b="0" i="1" smtClean="0">
                                  <a:solidFill>
                                    <a:srgbClr val="C00000"/>
                                  </a:solidFill>
                                  <a:latin typeface="Cambria Math"/>
                                </a:rPr>
                                <m:t>0</m:t>
                              </m:r>
                            </m:sub>
                          </m:sSub>
                        </m:e>
                      </m:d>
                      <m:r>
                        <a:rPr lang="it-IT" sz="2400" b="0" i="1" smtClean="0">
                          <a:latin typeface="Cambria Math"/>
                        </a:rPr>
                        <m:t>=</m:t>
                      </m:r>
                      <m:r>
                        <a:rPr lang="it-IT" sz="2400" b="0" i="1" smtClean="0">
                          <a:latin typeface="Cambria Math"/>
                        </a:rPr>
                        <m:t>𝐶</m:t>
                      </m:r>
                      <m:r>
                        <a:rPr lang="it-IT" sz="2400" b="0" i="1" smtClean="0">
                          <a:latin typeface="Cambria Math"/>
                        </a:rPr>
                        <m:t>∫</m:t>
                      </m:r>
                      <m:r>
                        <a:rPr lang="it-IT" sz="2400" b="0" i="1" smtClean="0">
                          <a:latin typeface="Cambria Math"/>
                        </a:rPr>
                        <m:t>𝑑</m:t>
                      </m:r>
                      <m:r>
                        <m:rPr>
                          <m:sty m:val="p"/>
                        </m:rPr>
                        <a:rPr lang="it-IT" sz="2400" b="0" i="0" smtClean="0">
                          <a:latin typeface="Cambria Math"/>
                        </a:rPr>
                        <m:t>Δ</m:t>
                      </m:r>
                      <m:r>
                        <a:rPr lang="it-IT" sz="2400" b="0" i="1" smtClean="0">
                          <a:latin typeface="Cambria Math"/>
                        </a:rPr>
                        <m:t>𝐹</m:t>
                      </m:r>
                      <m:sSub>
                        <m:sSubPr>
                          <m:ctrlPr>
                            <a:rPr lang="it-IT" sz="2400" b="0" i="1" smtClean="0">
                              <a:solidFill>
                                <a:srgbClr val="0070C0"/>
                              </a:solidFill>
                              <a:latin typeface="Cambria Math"/>
                            </a:rPr>
                          </m:ctrlPr>
                        </m:sSubPr>
                        <m:e>
                          <m:r>
                            <a:rPr lang="it-IT" sz="2400" b="0" i="1" smtClean="0">
                              <a:solidFill>
                                <a:srgbClr val="0070C0"/>
                              </a:solidFill>
                              <a:latin typeface="Cambria Math"/>
                            </a:rPr>
                            <m:t>𝑃</m:t>
                          </m:r>
                        </m:e>
                        <m:sub>
                          <m:r>
                            <a:rPr lang="it-IT" sz="2400" b="0" i="1" smtClean="0">
                              <a:solidFill>
                                <a:srgbClr val="0070C0"/>
                              </a:solidFill>
                              <a:latin typeface="Cambria Math"/>
                            </a:rPr>
                            <m:t>0</m:t>
                          </m:r>
                        </m:sub>
                      </m:sSub>
                      <m:d>
                        <m:dPr>
                          <m:ctrlPr>
                            <a:rPr lang="it-IT" sz="2400" b="0" i="1" smtClean="0">
                              <a:solidFill>
                                <a:srgbClr val="0070C0"/>
                              </a:solidFill>
                              <a:latin typeface="Cambria Math"/>
                            </a:rPr>
                          </m:ctrlPr>
                        </m:dPr>
                        <m:e>
                          <m:sSub>
                            <m:sSubPr>
                              <m:ctrlPr>
                                <a:rPr lang="it-IT" sz="2400" b="0" i="1" smtClean="0">
                                  <a:solidFill>
                                    <a:srgbClr val="0070C0"/>
                                  </a:solidFill>
                                  <a:latin typeface="Cambria Math"/>
                                </a:rPr>
                              </m:ctrlPr>
                            </m:sSubPr>
                            <m:e>
                              <m:r>
                                <a:rPr lang="it-IT" sz="2400" b="0" i="1" smtClean="0">
                                  <a:solidFill>
                                    <a:srgbClr val="0070C0"/>
                                  </a:solidFill>
                                  <a:latin typeface="Cambria Math"/>
                                </a:rPr>
                                <m:t>h</m:t>
                              </m:r>
                            </m:e>
                            <m:sub>
                              <m:r>
                                <a:rPr lang="it-IT" sz="2400" b="0" i="1" smtClean="0">
                                  <a:solidFill>
                                    <a:srgbClr val="0070C0"/>
                                  </a:solidFill>
                                  <a:latin typeface="Cambria Math"/>
                                </a:rPr>
                                <m:t>0</m:t>
                              </m:r>
                            </m:sub>
                          </m:sSub>
                          <m:r>
                            <a:rPr lang="it-IT" sz="2400" b="0" i="1" smtClean="0">
                              <a:solidFill>
                                <a:srgbClr val="0070C0"/>
                              </a:solidFill>
                              <a:latin typeface="Cambria Math"/>
                            </a:rPr>
                            <m:t>,</m:t>
                          </m:r>
                          <m:r>
                            <m:rPr>
                              <m:sty m:val="p"/>
                            </m:rPr>
                            <a:rPr lang="it-IT" sz="2400" b="0" i="0" smtClean="0">
                              <a:solidFill>
                                <a:srgbClr val="0070C0"/>
                              </a:solidFill>
                              <a:latin typeface="Cambria Math"/>
                            </a:rPr>
                            <m:t>Δ</m:t>
                          </m:r>
                          <m:r>
                            <a:rPr lang="it-IT" sz="2400" b="0" i="1" smtClean="0">
                              <a:solidFill>
                                <a:srgbClr val="0070C0"/>
                              </a:solidFill>
                              <a:latin typeface="Cambria Math"/>
                            </a:rPr>
                            <m:t>𝐹</m:t>
                          </m:r>
                        </m:e>
                      </m:d>
                      <m:r>
                        <m:rPr>
                          <m:sty m:val="p"/>
                        </m:rPr>
                        <a:rPr lang="it-IT" sz="2400" b="0" i="0" smtClean="0">
                          <a:latin typeface="Cambria Math"/>
                        </a:rPr>
                        <m:t>exp</m:t>
                      </m:r>
                      <m:r>
                        <a:rPr lang="it-IT" sz="2400" b="0" i="1" smtClean="0">
                          <a:latin typeface="Cambria Math"/>
                        </a:rPr>
                        <m:t>⁡(−</m:t>
                      </m:r>
                      <m:r>
                        <a:rPr lang="it-IT" sz="2400" b="0" i="1" smtClean="0">
                          <a:latin typeface="Cambria Math"/>
                        </a:rPr>
                        <m:t>𝛽</m:t>
                      </m:r>
                      <m:r>
                        <a:rPr lang="it-IT" sz="2400" b="0" i="1" smtClean="0">
                          <a:latin typeface="Cambria Math"/>
                        </a:rPr>
                        <m:t>𝑥</m:t>
                      </m:r>
                      <m:r>
                        <m:rPr>
                          <m:sty m:val="p"/>
                        </m:rPr>
                        <a:rPr lang="it-IT" sz="2400" b="0" i="0" smtClean="0">
                          <a:latin typeface="Cambria Math"/>
                        </a:rPr>
                        <m:t>Δ</m:t>
                      </m:r>
                      <m:r>
                        <a:rPr lang="it-IT" sz="2400" b="0" i="1" smtClean="0">
                          <a:latin typeface="Cambria Math"/>
                        </a:rPr>
                        <m:t>𝐹</m:t>
                      </m:r>
                      <m:r>
                        <a:rPr lang="it-IT" sz="2400" b="0" i="1" smtClean="0">
                          <a:latin typeface="Cambria Math"/>
                        </a:rPr>
                        <m:t>)</m:t>
                      </m:r>
                    </m:oMath>
                  </m:oMathPara>
                </a14:m>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ctr"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r>
                  <a:rPr lang="it-IT" sz="2400" dirty="0" smtClean="0"/>
                  <a:t>con </a:t>
                </a:r>
                <a14:m>
                  <m:oMath xmlns:m="http://schemas.openxmlformats.org/officeDocument/2006/math">
                    <m:sSub>
                      <m:sSubPr>
                        <m:ctrlPr>
                          <a:rPr lang="it-IT" sz="2400" b="0" i="1" smtClean="0">
                            <a:latin typeface="Cambria Math"/>
                          </a:rPr>
                        </m:ctrlPr>
                      </m:sSubPr>
                      <m:e>
                        <m:r>
                          <a:rPr lang="it-IT" sz="2400" b="0" i="1" smtClean="0">
                            <a:latin typeface="Cambria Math"/>
                          </a:rPr>
                          <m:t>h</m:t>
                        </m:r>
                      </m:e>
                      <m:sub>
                        <m:r>
                          <a:rPr lang="it-IT" sz="2400" b="0" i="1" smtClean="0">
                            <a:latin typeface="Cambria Math"/>
                          </a:rPr>
                          <m:t>0</m:t>
                        </m:r>
                      </m:sub>
                    </m:sSub>
                    <m:r>
                      <a:rPr lang="it-IT" sz="2400" b="0" i="1" smtClean="0">
                        <a:latin typeface="Cambria Math"/>
                      </a:rPr>
                      <m:t>=</m:t>
                    </m:r>
                    <m:f>
                      <m:fPr>
                        <m:ctrlPr>
                          <a:rPr lang="it-IT" sz="2400" b="0" i="1" smtClean="0">
                            <a:latin typeface="Cambria Math"/>
                          </a:rPr>
                        </m:ctrlPr>
                      </m:fPr>
                      <m:num>
                        <m:r>
                          <a:rPr lang="it-IT" sz="2400" b="0" i="0" smtClean="0">
                            <a:latin typeface="Cambria Math"/>
                          </a:rPr>
                          <m:t>1</m:t>
                        </m:r>
                      </m:num>
                      <m:den>
                        <m:r>
                          <a:rPr lang="it-IT" sz="2400" b="0" i="1" smtClean="0">
                            <a:latin typeface="Cambria Math"/>
                          </a:rPr>
                          <m:t>𝛽</m:t>
                        </m:r>
                      </m:den>
                    </m:f>
                    <m:r>
                      <m:rPr>
                        <m:sty m:val="p"/>
                      </m:rPr>
                      <a:rPr lang="it-IT" sz="2400" b="0" i="0" smtClean="0">
                        <a:latin typeface="Cambria Math"/>
                      </a:rPr>
                      <m:t>atanh</m:t>
                    </m:r>
                    <m:r>
                      <a:rPr lang="it-IT" sz="2400" b="0" i="1" smtClean="0">
                        <a:latin typeface="Cambria Math"/>
                      </a:rPr>
                      <m:t>⁡(</m:t>
                    </m:r>
                    <m:d>
                      <m:dPr>
                        <m:begChr m:val="⟨"/>
                        <m:endChr m:val="⟩"/>
                        <m:ctrlPr>
                          <a:rPr lang="it-IT" sz="2400" b="0" i="1" smtClean="0">
                            <a:latin typeface="Cambria Math"/>
                          </a:rPr>
                        </m:ctrlPr>
                      </m:dPr>
                      <m:e>
                        <m:sSub>
                          <m:sSubPr>
                            <m:ctrlPr>
                              <a:rPr lang="it-IT" sz="2400" b="0" i="1" smtClean="0">
                                <a:latin typeface="Cambria Math"/>
                              </a:rPr>
                            </m:ctrlPr>
                          </m:sSubPr>
                          <m:e>
                            <m:r>
                              <a:rPr lang="it-IT" sz="2400" b="0" i="1" smtClean="0">
                                <a:latin typeface="Cambria Math"/>
                              </a:rPr>
                              <m:t>𝜎</m:t>
                            </m:r>
                          </m:e>
                          <m:sub>
                            <m:r>
                              <a:rPr lang="it-IT" sz="2400" b="0" i="1" smtClean="0">
                                <a:latin typeface="Cambria Math"/>
                              </a:rPr>
                              <m:t>0</m:t>
                            </m:r>
                          </m:sub>
                        </m:sSub>
                      </m:e>
                    </m:d>
                    <m:r>
                      <a:rPr lang="it-IT" sz="2400" b="0" i="1" smtClean="0">
                        <a:latin typeface="Cambria Math"/>
                      </a:rPr>
                      <m:t>)</m:t>
                    </m:r>
                  </m:oMath>
                </a14:m>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None/>
                  <a:tabLst/>
                  <a:defRPr/>
                </a:pPr>
                <a:endParaRPr kumimoji="0" lang="it-IT" sz="2400" b="0" i="0" u="none" strike="noStrike" kern="1200" cap="none" spc="0" normalizeH="0" baseline="0" noProof="0" dirty="0" smtClean="0">
                  <a:ln>
                    <a:noFill/>
                  </a:ln>
                  <a:solidFill>
                    <a:schemeClr val="tx1"/>
                  </a:solidFill>
                  <a:effectLst/>
                  <a:uLnTx/>
                  <a:uFillTx/>
                  <a:latin typeface="+mn-lt"/>
                  <a:ea typeface="+mn-ea"/>
                  <a:cs typeface="+mn-cs"/>
                </a:endParaRPr>
              </a:p>
            </p:txBody>
          </p:sp>
        </mc:Choice>
        <mc:Fallback xmlns="">
          <p:sp>
            <p:nvSpPr>
              <p:cNvPr id="149" name="Segnaposto contenuto 8"/>
              <p:cNvSpPr txBox="1">
                <a:spLocks noRot="1" noChangeAspect="1" noMove="1" noResize="1" noEditPoints="1" noAdjustHandles="1" noChangeArrowheads="1" noChangeShapeType="1" noTextEdit="1"/>
              </p:cNvSpPr>
              <p:nvPr/>
            </p:nvSpPr>
            <p:spPr>
              <a:xfrm>
                <a:off x="480021" y="3544416"/>
                <a:ext cx="8352928" cy="2332856"/>
              </a:xfrm>
              <a:prstGeom prst="rect">
                <a:avLst/>
              </a:prstGeom>
              <a:blipFill rotWithShape="1">
                <a:blip r:embed="rId4"/>
                <a:stretch>
                  <a:fillRect l="-1168" t="-3394" r="-1095"/>
                </a:stretch>
              </a:blipFill>
            </p:spPr>
            <p:txBody>
              <a:bodyPr/>
              <a:lstStyle/>
              <a:p>
                <a:r>
                  <a:rPr lang="it-IT">
                    <a:noFill/>
                  </a:rPr>
                  <a:t> </a:t>
                </a:r>
              </a:p>
            </p:txBody>
          </p:sp>
        </mc:Fallback>
      </mc:AlternateContent>
      <p:sp>
        <p:nvSpPr>
          <p:cNvPr id="79" name="Ovale 7"/>
          <p:cNvSpPr/>
          <p:nvPr/>
        </p:nvSpPr>
        <p:spPr>
          <a:xfrm>
            <a:off x="2627784" y="2564904"/>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0" name="Ovale 9"/>
          <p:cNvSpPr/>
          <p:nvPr/>
        </p:nvSpPr>
        <p:spPr>
          <a:xfrm>
            <a:off x="2627784" y="2924944"/>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1" name="Ovale 12"/>
          <p:cNvSpPr/>
          <p:nvPr/>
        </p:nvSpPr>
        <p:spPr>
          <a:xfrm>
            <a:off x="2339752" y="234888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2" name="Ovale 13"/>
          <p:cNvSpPr/>
          <p:nvPr/>
        </p:nvSpPr>
        <p:spPr>
          <a:xfrm>
            <a:off x="2915816" y="2348880"/>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83" name="Connettore 1 19"/>
          <p:cNvCxnSpPr>
            <a:stCxn id="79" idx="4"/>
            <a:endCxn id="80" idx="0"/>
          </p:cNvCxnSpPr>
          <p:nvPr/>
        </p:nvCxnSpPr>
        <p:spPr>
          <a:xfrm>
            <a:off x="2735796" y="2780928"/>
            <a:ext cx="0"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4" name="Connettore 1 21"/>
          <p:cNvCxnSpPr>
            <a:stCxn id="79" idx="7"/>
            <a:endCxn id="82" idx="3"/>
          </p:cNvCxnSpPr>
          <p:nvPr/>
        </p:nvCxnSpPr>
        <p:spPr>
          <a:xfrm flipV="1">
            <a:off x="2812172" y="2533268"/>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5" name="Connettore 1 22"/>
          <p:cNvCxnSpPr>
            <a:stCxn id="79" idx="1"/>
            <a:endCxn id="81" idx="5"/>
          </p:cNvCxnSpPr>
          <p:nvPr/>
        </p:nvCxnSpPr>
        <p:spPr>
          <a:xfrm flipH="1" flipV="1">
            <a:off x="2524140" y="2533268"/>
            <a:ext cx="135280" cy="6327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6" name="Connettore 1 23"/>
          <p:cNvCxnSpPr>
            <a:stCxn id="82" idx="6"/>
          </p:cNvCxnSpPr>
          <p:nvPr/>
        </p:nvCxnSpPr>
        <p:spPr>
          <a:xfrm flipV="1">
            <a:off x="3131840" y="2420888"/>
            <a:ext cx="144016"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7" name="Connettore 1 24"/>
          <p:cNvCxnSpPr>
            <a:stCxn id="80" idx="5"/>
          </p:cNvCxnSpPr>
          <p:nvPr/>
        </p:nvCxnSpPr>
        <p:spPr>
          <a:xfrm>
            <a:off x="2812172" y="3109332"/>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8" name="Connettore 1 25"/>
          <p:cNvCxnSpPr>
            <a:stCxn id="80" idx="3"/>
          </p:cNvCxnSpPr>
          <p:nvPr/>
        </p:nvCxnSpPr>
        <p:spPr>
          <a:xfrm flipH="1">
            <a:off x="2555776" y="3109332"/>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9" name="Connettore 1 26"/>
          <p:cNvCxnSpPr>
            <a:stCxn id="82" idx="0"/>
          </p:cNvCxnSpPr>
          <p:nvPr/>
        </p:nvCxnSpPr>
        <p:spPr>
          <a:xfrm flipV="1">
            <a:off x="3023828" y="2204864"/>
            <a:ext cx="36004" cy="144016"/>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Connettore 1 40"/>
          <p:cNvCxnSpPr>
            <a:stCxn id="81" idx="1"/>
          </p:cNvCxnSpPr>
          <p:nvPr/>
        </p:nvCxnSpPr>
        <p:spPr>
          <a:xfrm flipH="1" flipV="1">
            <a:off x="2267744" y="2204864"/>
            <a:ext cx="103644" cy="1756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1" name="Connettore 1 41"/>
          <p:cNvCxnSpPr>
            <a:stCxn id="81" idx="3"/>
          </p:cNvCxnSpPr>
          <p:nvPr/>
        </p:nvCxnSpPr>
        <p:spPr>
          <a:xfrm flipH="1">
            <a:off x="2267744" y="2533268"/>
            <a:ext cx="103644" cy="1036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2" name="Freccia a destra 55"/>
          <p:cNvSpPr/>
          <p:nvPr/>
        </p:nvSpPr>
        <p:spPr>
          <a:xfrm>
            <a:off x="3131840" y="2780928"/>
            <a:ext cx="504056" cy="144016"/>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3" name="Ovale 113"/>
          <p:cNvSpPr/>
          <p:nvPr/>
        </p:nvSpPr>
        <p:spPr>
          <a:xfrm>
            <a:off x="3851920" y="2636912"/>
            <a:ext cx="216024" cy="21602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94" name="Connettore 1 114"/>
          <p:cNvCxnSpPr>
            <a:stCxn id="93" idx="6"/>
            <a:endCxn id="112" idx="1"/>
          </p:cNvCxnSpPr>
          <p:nvPr/>
        </p:nvCxnSpPr>
        <p:spPr>
          <a:xfrm flipV="1">
            <a:off x="4067944" y="2132856"/>
            <a:ext cx="288032" cy="61206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5" name="Connettore 1 115"/>
          <p:cNvCxnSpPr>
            <a:stCxn id="93" idx="6"/>
            <a:endCxn id="113" idx="1"/>
          </p:cNvCxnSpPr>
          <p:nvPr/>
        </p:nvCxnSpPr>
        <p:spPr>
          <a:xfrm flipV="1">
            <a:off x="4067944" y="2348880"/>
            <a:ext cx="288032" cy="39604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Connettore 1 116"/>
          <p:cNvCxnSpPr>
            <a:stCxn id="93" idx="6"/>
            <a:endCxn id="129" idx="1"/>
          </p:cNvCxnSpPr>
          <p:nvPr/>
        </p:nvCxnSpPr>
        <p:spPr>
          <a:xfrm flipV="1">
            <a:off x="4067944" y="2564904"/>
            <a:ext cx="288032" cy="180020"/>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9" name="Connettore 1 117"/>
          <p:cNvCxnSpPr>
            <a:stCxn id="93" idx="6"/>
            <a:endCxn id="130" idx="1"/>
          </p:cNvCxnSpPr>
          <p:nvPr/>
        </p:nvCxnSpPr>
        <p:spPr>
          <a:xfrm>
            <a:off x="4067944" y="2744924"/>
            <a:ext cx="288032" cy="36004"/>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0" name="Connettore 1 118"/>
          <p:cNvCxnSpPr>
            <a:stCxn id="93" idx="6"/>
            <a:endCxn id="131" idx="1"/>
          </p:cNvCxnSpPr>
          <p:nvPr/>
        </p:nvCxnSpPr>
        <p:spPr>
          <a:xfrm>
            <a:off x="4067944" y="2744924"/>
            <a:ext cx="288032" cy="252028"/>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1" name="Connettore 1 119"/>
          <p:cNvCxnSpPr>
            <a:stCxn id="93" idx="6"/>
            <a:endCxn id="132" idx="1"/>
          </p:cNvCxnSpPr>
          <p:nvPr/>
        </p:nvCxnSpPr>
        <p:spPr>
          <a:xfrm>
            <a:off x="4067944" y="2744924"/>
            <a:ext cx="288032" cy="468052"/>
          </a:xfrm>
          <a:prstGeom prst="line">
            <a:avLst/>
          </a:prstGeom>
          <a:ln w="25400" cmpd="sng">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12" name="Rettangolo 120"/>
          <p:cNvSpPr/>
          <p:nvPr/>
        </p:nvSpPr>
        <p:spPr>
          <a:xfrm>
            <a:off x="4355976" y="206084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3" name="Rettangolo 121"/>
          <p:cNvSpPr/>
          <p:nvPr/>
        </p:nvSpPr>
        <p:spPr>
          <a:xfrm>
            <a:off x="4355976" y="2276872"/>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9" name="Rettangolo 122"/>
          <p:cNvSpPr/>
          <p:nvPr/>
        </p:nvSpPr>
        <p:spPr>
          <a:xfrm>
            <a:off x="4355976" y="2492896"/>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0" name="Rettangolo 123"/>
          <p:cNvSpPr/>
          <p:nvPr/>
        </p:nvSpPr>
        <p:spPr>
          <a:xfrm>
            <a:off x="4355976" y="2708920"/>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1" name="Rettangolo 124"/>
          <p:cNvSpPr/>
          <p:nvPr/>
        </p:nvSpPr>
        <p:spPr>
          <a:xfrm>
            <a:off x="4355976" y="2924944"/>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2" name="Rettangolo 125"/>
          <p:cNvSpPr/>
          <p:nvPr/>
        </p:nvSpPr>
        <p:spPr>
          <a:xfrm>
            <a:off x="4355976" y="3140968"/>
            <a:ext cx="216024" cy="14401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065562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10531</TotalTime>
  <Words>2723</Words>
  <Application>Microsoft Office PowerPoint</Application>
  <PresentationFormat>On-screen Show (4:3)</PresentationFormat>
  <Paragraphs>365</Paragraphs>
  <Slides>26</Slides>
  <Notes>25</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 A TWO STEP RSB ALGORITHM ON BETHE LATTICE SPIN GLASS</vt:lpstr>
      <vt:lpstr>Introduzione alla RSB</vt:lpstr>
      <vt:lpstr>RSB nella fisica sperimentale</vt:lpstr>
      <vt:lpstr>Introduzione ai vetri di spin</vt:lpstr>
      <vt:lpstr>Bethe lattice </vt:lpstr>
      <vt:lpstr>Perché Bethe lattice?</vt:lpstr>
      <vt:lpstr>Perché Bethe lattice?</vt:lpstr>
      <vt:lpstr>Bethe lattice Ising spin glass</vt:lpstr>
      <vt:lpstr>RSB su Bethe lattice</vt:lpstr>
      <vt:lpstr>RSB su Bethe lattice</vt:lpstr>
      <vt:lpstr>RSB su Bethe lattice</vt:lpstr>
      <vt:lpstr>Algoritmo a due step</vt:lpstr>
      <vt:lpstr>Algoritmo a due step</vt:lpstr>
      <vt:lpstr>Massimizzazione dell’energia libera e corretta distribuzione degli stati</vt:lpstr>
      <vt:lpstr>Overlaps</vt:lpstr>
      <vt:lpstr>Overlaps</vt:lpstr>
      <vt:lpstr>Overlaps</vt:lpstr>
      <vt:lpstr>Forma di q(x)</vt:lpstr>
      <vt:lpstr>Confronti</vt:lpstr>
      <vt:lpstr>Conclusioni</vt:lpstr>
      <vt:lpstr>Grazie per l’attenzione,</vt:lpstr>
      <vt:lpstr>Appendice A: Tecnica di ripeso</vt:lpstr>
      <vt:lpstr>Appendice B: Effetti di taglia finita</vt:lpstr>
      <vt:lpstr>Appendice C: Alcuni aspetti matematici</vt:lpstr>
      <vt:lpstr>Appendice C: Alcuni aspetti matematici</vt:lpstr>
      <vt:lpstr>Appendice D: Una prima sottostima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dc:title>
  <dc:creator>Riccett</dc:creator>
  <cp:lastModifiedBy>Riccett</cp:lastModifiedBy>
  <cp:revision>270</cp:revision>
  <dcterms:created xsi:type="dcterms:W3CDTF">2013-12-30T01:38:30Z</dcterms:created>
  <dcterms:modified xsi:type="dcterms:W3CDTF">2014-01-21T10:45:43Z</dcterms:modified>
</cp:coreProperties>
</file>