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7" r:id="rId2"/>
    <p:sldId id="288" r:id="rId3"/>
    <p:sldId id="290" r:id="rId4"/>
    <p:sldId id="289" r:id="rId5"/>
    <p:sldId id="291" r:id="rId6"/>
    <p:sldId id="315" r:id="rId7"/>
    <p:sldId id="292" r:id="rId8"/>
    <p:sldId id="301" r:id="rId9"/>
    <p:sldId id="293" r:id="rId10"/>
    <p:sldId id="294" r:id="rId11"/>
    <p:sldId id="299" r:id="rId12"/>
    <p:sldId id="295" r:id="rId13"/>
    <p:sldId id="30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653B8-0FA4-4A30-98A8-A79F92865D1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4FA55D-027B-4B97-BF13-3D003C3D1CAB}">
      <dgm:prSet/>
      <dgm:spPr/>
      <dgm:t>
        <a:bodyPr/>
        <a:lstStyle/>
        <a:p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1)Naturali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: quarzo (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SiO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₂), tormalina, sale di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Rochelle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, tessuti biologici (osso, collagene, pelle).</a:t>
          </a:r>
          <a:b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stabilità, biocompatibilità. Limiti: bassi coefficienti piezoelettrici (d₁₁ ≈ 0.1–10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/N).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3248F2-4024-4CA6-8421-D9ADF7A54E10}" type="parTrans" cxnId="{A7AD327B-0735-44DE-B917-C6D794C31F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EDA9C-A26A-4612-9C3E-93734493820B}" type="sibTrans" cxnId="{A7AD327B-0735-44DE-B917-C6D794C31F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E5A447-1F00-4BD1-B8EC-4F52EE2C996C}">
      <dgm:prSet/>
      <dgm:spPr/>
      <dgm:t>
        <a:bodyPr/>
        <a:lstStyle/>
        <a:p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2)Ceramici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BaTiO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₃, PZT.</a:t>
          </a:r>
          <a:b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elevati coefficienti (d₃₃ fino a 600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/N), grande versatilità geometrica. Limiti: fragilità, presenza di piombo (PZT).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7B73D2-4A5A-4045-8DD8-60BAB8A6E144}" type="parTrans" cxnId="{3EA82099-8FAA-415E-A4D0-D5D823E8CE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27362D-FD97-45E1-BE03-AB6768EADDF3}" type="sibTrans" cxnId="{3EA82099-8FAA-415E-A4D0-D5D823E8CE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8818C1-6BF8-4757-98AC-DA39B331F9E5}">
      <dgm:prSet/>
      <dgm:spPr/>
      <dgm:t>
        <a:bodyPr/>
        <a:lstStyle/>
        <a:p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3)polimeri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: PVDF, PVDF–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TrFE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flessibili, leggeri, biocompatibili, stampabili 3D. Limiti: coefficiente inferiore ai ceramici (d₃₃ ≈ 20–40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/N).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0261EF-C3C2-4383-B898-52ABBDEF66D1}" type="parTrans" cxnId="{6B0DD904-6A5C-4BF3-B932-4EF867AB99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8838EE-4BD0-4DAD-91C8-38FE5A74A66F}" type="sibTrans" cxnId="{6B0DD904-6A5C-4BF3-B932-4EF867AB99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5E1E7D-C2C9-4B7F-9772-0FB60683E4DA}">
      <dgm:prSet/>
      <dgm:spPr/>
      <dgm:t>
        <a:bodyPr/>
        <a:lstStyle/>
        <a:p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4) Compositi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: miscele polimero + ceramica (PVDF + PZT, PVDF + nanotubi di carbonio,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ZnO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b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buon compromesso tra prestazioni e </a:t>
          </a:r>
          <a:r>
            <a:rPr lang="it-IT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stampabilità</a:t>
          </a:r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. Limiti: complessità di formulazione.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78F4C-5D04-43E4-9042-B12DB2D1872A}" type="parTrans" cxnId="{95DFFA2E-A191-4BAB-A265-D0F7918BDA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7EA0E-451D-4C61-89D4-6EAA134B5B77}" type="sibTrans" cxnId="{95DFFA2E-A191-4BAB-A265-D0F7918BDA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45EE5-1108-4F28-AE00-EA188507DF9C}" type="pres">
      <dgm:prSet presAssocID="{C13653B8-0FA4-4A30-98A8-A79F92865D1D}" presName="linear" presStyleCnt="0">
        <dgm:presLayoutVars>
          <dgm:animLvl val="lvl"/>
          <dgm:resizeHandles val="exact"/>
        </dgm:presLayoutVars>
      </dgm:prSet>
      <dgm:spPr/>
    </dgm:pt>
    <dgm:pt modelId="{3621735A-751D-4FDB-9C82-D20884FFEAA2}" type="pres">
      <dgm:prSet presAssocID="{874FA55D-027B-4B97-BF13-3D003C3D1C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E9E32F-AFAC-4FEE-8EE5-CF05122D9157}" type="pres">
      <dgm:prSet presAssocID="{ADAEDA9C-A26A-4612-9C3E-93734493820B}" presName="spacer" presStyleCnt="0"/>
      <dgm:spPr/>
    </dgm:pt>
    <dgm:pt modelId="{C3ECB7AE-B04D-4410-BC74-6591173AEB32}" type="pres">
      <dgm:prSet presAssocID="{38E5A447-1F00-4BD1-B8EC-4F52EE2C99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71AF23-FE5F-4056-A0D0-6F62B60DC59C}" type="pres">
      <dgm:prSet presAssocID="{3D27362D-FD97-45E1-BE03-AB6768EADDF3}" presName="spacer" presStyleCnt="0"/>
      <dgm:spPr/>
    </dgm:pt>
    <dgm:pt modelId="{EDBE9CDE-DF8C-4D13-8554-332D84E133BF}" type="pres">
      <dgm:prSet presAssocID="{E48818C1-6BF8-4757-98AC-DA39B331F9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4D34E8-C2DE-48FB-A46C-008E1A6ABED1}" type="pres">
      <dgm:prSet presAssocID="{FB8838EE-4BD0-4DAD-91C8-38FE5A74A66F}" presName="spacer" presStyleCnt="0"/>
      <dgm:spPr/>
    </dgm:pt>
    <dgm:pt modelId="{36A01E3F-0E3A-4094-B457-59A91AB131F0}" type="pres">
      <dgm:prSet presAssocID="{635E1E7D-C2C9-4B7F-9772-0FB60683E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0DD904-6A5C-4BF3-B932-4EF867AB9974}" srcId="{C13653B8-0FA4-4A30-98A8-A79F92865D1D}" destId="{E48818C1-6BF8-4757-98AC-DA39B331F9E5}" srcOrd="2" destOrd="0" parTransId="{720261EF-C3C2-4383-B898-52ABBDEF66D1}" sibTransId="{FB8838EE-4BD0-4DAD-91C8-38FE5A74A66F}"/>
    <dgm:cxn modelId="{2A0C172D-3659-4414-9B14-95A349D9BE9E}" type="presOf" srcId="{E48818C1-6BF8-4757-98AC-DA39B331F9E5}" destId="{EDBE9CDE-DF8C-4D13-8554-332D84E133BF}" srcOrd="0" destOrd="0" presId="urn:microsoft.com/office/officeart/2005/8/layout/vList2"/>
    <dgm:cxn modelId="{95DFFA2E-A191-4BAB-A265-D0F7918BDA5F}" srcId="{C13653B8-0FA4-4A30-98A8-A79F92865D1D}" destId="{635E1E7D-C2C9-4B7F-9772-0FB60683E4DA}" srcOrd="3" destOrd="0" parTransId="{2F478F4C-5D04-43E4-9042-B12DB2D1872A}" sibTransId="{37F7EA0E-451D-4C61-89D4-6EAA134B5B77}"/>
    <dgm:cxn modelId="{A7AD327B-0735-44DE-B917-C6D794C31F13}" srcId="{C13653B8-0FA4-4A30-98A8-A79F92865D1D}" destId="{874FA55D-027B-4B97-BF13-3D003C3D1CAB}" srcOrd="0" destOrd="0" parTransId="{7A3248F2-4024-4CA6-8421-D9ADF7A54E10}" sibTransId="{ADAEDA9C-A26A-4612-9C3E-93734493820B}"/>
    <dgm:cxn modelId="{B8123F87-9B42-44EE-9D02-17D0D699C63A}" type="presOf" srcId="{874FA55D-027B-4B97-BF13-3D003C3D1CAB}" destId="{3621735A-751D-4FDB-9C82-D20884FFEAA2}" srcOrd="0" destOrd="0" presId="urn:microsoft.com/office/officeart/2005/8/layout/vList2"/>
    <dgm:cxn modelId="{3EA82099-8FAA-415E-A4D0-D5D823E8CE52}" srcId="{C13653B8-0FA4-4A30-98A8-A79F92865D1D}" destId="{38E5A447-1F00-4BD1-B8EC-4F52EE2C996C}" srcOrd="1" destOrd="0" parTransId="{557B73D2-4A5A-4045-8DD8-60BAB8A6E144}" sibTransId="{3D27362D-FD97-45E1-BE03-AB6768EADDF3}"/>
    <dgm:cxn modelId="{73200CA7-F75B-4642-870C-0394941A93A0}" type="presOf" srcId="{635E1E7D-C2C9-4B7F-9772-0FB60683E4DA}" destId="{36A01E3F-0E3A-4094-B457-59A91AB131F0}" srcOrd="0" destOrd="0" presId="urn:microsoft.com/office/officeart/2005/8/layout/vList2"/>
    <dgm:cxn modelId="{2BC1CABC-7DA3-4370-A662-14B180B02530}" type="presOf" srcId="{C13653B8-0FA4-4A30-98A8-A79F92865D1D}" destId="{13C45EE5-1108-4F28-AE00-EA188507DF9C}" srcOrd="0" destOrd="0" presId="urn:microsoft.com/office/officeart/2005/8/layout/vList2"/>
    <dgm:cxn modelId="{936C25E6-64EE-4CB8-ADAF-EF220926FEE7}" type="presOf" srcId="{38E5A447-1F00-4BD1-B8EC-4F52EE2C996C}" destId="{C3ECB7AE-B04D-4410-BC74-6591173AEB32}" srcOrd="0" destOrd="0" presId="urn:microsoft.com/office/officeart/2005/8/layout/vList2"/>
    <dgm:cxn modelId="{2E107FF0-ACE5-4C0D-9031-60C702825AC2}" type="presParOf" srcId="{13C45EE5-1108-4F28-AE00-EA188507DF9C}" destId="{3621735A-751D-4FDB-9C82-D20884FFEAA2}" srcOrd="0" destOrd="0" presId="urn:microsoft.com/office/officeart/2005/8/layout/vList2"/>
    <dgm:cxn modelId="{D28EF3C5-043D-4C0A-9324-8BB33FEFFC08}" type="presParOf" srcId="{13C45EE5-1108-4F28-AE00-EA188507DF9C}" destId="{19E9E32F-AFAC-4FEE-8EE5-CF05122D9157}" srcOrd="1" destOrd="0" presId="urn:microsoft.com/office/officeart/2005/8/layout/vList2"/>
    <dgm:cxn modelId="{55795323-89B7-4838-A5C1-397C8F3FF116}" type="presParOf" srcId="{13C45EE5-1108-4F28-AE00-EA188507DF9C}" destId="{C3ECB7AE-B04D-4410-BC74-6591173AEB32}" srcOrd="2" destOrd="0" presId="urn:microsoft.com/office/officeart/2005/8/layout/vList2"/>
    <dgm:cxn modelId="{CBEB461F-1497-4478-8D89-127864B50056}" type="presParOf" srcId="{13C45EE5-1108-4F28-AE00-EA188507DF9C}" destId="{0871AF23-FE5F-4056-A0D0-6F62B60DC59C}" srcOrd="3" destOrd="0" presId="urn:microsoft.com/office/officeart/2005/8/layout/vList2"/>
    <dgm:cxn modelId="{F8542558-25E7-41B6-9018-D9F5F5B6B457}" type="presParOf" srcId="{13C45EE5-1108-4F28-AE00-EA188507DF9C}" destId="{EDBE9CDE-DF8C-4D13-8554-332D84E133BF}" srcOrd="4" destOrd="0" presId="urn:microsoft.com/office/officeart/2005/8/layout/vList2"/>
    <dgm:cxn modelId="{61EF344B-4156-464D-88E3-2497F1AB5D11}" type="presParOf" srcId="{13C45EE5-1108-4F28-AE00-EA188507DF9C}" destId="{B94D34E8-C2DE-48FB-A46C-008E1A6ABED1}" srcOrd="5" destOrd="0" presId="urn:microsoft.com/office/officeart/2005/8/layout/vList2"/>
    <dgm:cxn modelId="{0908A7A3-E393-4288-B5DE-E040541320BE}" type="presParOf" srcId="{13C45EE5-1108-4F28-AE00-EA188507DF9C}" destId="{36A01E3F-0E3A-4094-B457-59A91AB131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1735A-751D-4FDB-9C82-D20884FFEAA2}">
      <dsp:nvSpPr>
        <dsp:cNvPr id="0" name=""/>
        <dsp:cNvSpPr/>
      </dsp:nvSpPr>
      <dsp:spPr>
        <a:xfrm>
          <a:off x="0" y="571250"/>
          <a:ext cx="11312905" cy="656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1)Naturali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quarzo (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SiO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₂), tormalina, sale di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Rochelle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tessuti biologici (osso, collagene, pelle).</a:t>
          </a:r>
          <a:b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stabilità, biocompatibilità. Limiti: bassi coefficienti piezoelettrici (d₁₁ ≈ 0.1–10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/N).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603291"/>
        <a:ext cx="11248823" cy="592288"/>
      </dsp:txXfrm>
    </dsp:sp>
    <dsp:sp modelId="{C3ECB7AE-B04D-4410-BC74-6591173AEB32}">
      <dsp:nvSpPr>
        <dsp:cNvPr id="0" name=""/>
        <dsp:cNvSpPr/>
      </dsp:nvSpPr>
      <dsp:spPr>
        <a:xfrm>
          <a:off x="0" y="1276580"/>
          <a:ext cx="11312905" cy="656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2)Ceramici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BaTiO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₃, PZT.</a:t>
          </a:r>
          <a:b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elevati coefficienti (d₃₃ fino a 600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/N), grande versatilità geometrica. Limiti: fragilità, presenza di piombo (PZT).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1308621"/>
        <a:ext cx="11248823" cy="592288"/>
      </dsp:txXfrm>
    </dsp:sp>
    <dsp:sp modelId="{EDBE9CDE-DF8C-4D13-8554-332D84E133BF}">
      <dsp:nvSpPr>
        <dsp:cNvPr id="0" name=""/>
        <dsp:cNvSpPr/>
      </dsp:nvSpPr>
      <dsp:spPr>
        <a:xfrm>
          <a:off x="0" y="1981910"/>
          <a:ext cx="11312905" cy="656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3)polimeri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PVDF, PVDF–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TrFE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flessibili, leggeri, biocompatibili, stampabili 3D. Limiti: coefficiente inferiore ai ceramici (d₃₃ ≈ 20–40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pC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/N).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2013951"/>
        <a:ext cx="11248823" cy="592288"/>
      </dsp:txXfrm>
    </dsp:sp>
    <dsp:sp modelId="{36A01E3F-0E3A-4094-B457-59A91AB131F0}">
      <dsp:nvSpPr>
        <dsp:cNvPr id="0" name=""/>
        <dsp:cNvSpPr/>
      </dsp:nvSpPr>
      <dsp:spPr>
        <a:xfrm>
          <a:off x="0" y="2687240"/>
          <a:ext cx="11312905" cy="656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4) Compositi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miscele polimero + ceramica (PVDF + PZT, PVDF + nanotubi di carbonio,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ZnO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b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Vantaggi: buon compromesso tra prestazioni e </a:t>
          </a:r>
          <a:r>
            <a:rPr lang="it-IT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stampabilità</a:t>
          </a:r>
          <a:r>
            <a:rPr lang="it-IT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Limiti: complessità di formulazione.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41" y="2719281"/>
        <a:ext cx="11248823" cy="59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3BCBA2D-850A-4113-A333-2097B805C8B7}" type="datetimeFigureOut">
              <a:rPr lang="it-IT" smtClean="0"/>
              <a:pPr/>
              <a:t>31/08/2025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90518BB-60A4-447A-91C9-43BFF6938EB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3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4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6412-41CC-CC1A-10DE-09CACF4D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75BF4D0-C9BB-CBDA-86E3-5014CA110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E2854F6-9019-6B81-520C-CCBEB867B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763678-C505-0655-5574-51B576D94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91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14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ALESSANDRA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45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82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527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84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29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98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06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59C2-6628-A1F0-E316-E636267F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99E74-5E36-7682-189A-35A3982C7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9D1C447-2353-789F-41BF-457B5DFF6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067F2-D13F-F73E-B116-A2B47C46F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64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4556-DB7C-F896-96BD-D15D76D5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4AA151-EED7-1E44-E2A0-523913F4F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B123F8-AE09-D615-4C13-3CA9F9298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1F7A3D-C237-0103-88D3-9DE891CF1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8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88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PIERPAOLO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518BB-60A4-447A-91C9-43BFF6938EB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6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7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9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8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33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1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6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09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8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30AF-E046-45F0-8FE1-BA5A2269F23F}" type="datetimeFigureOut">
              <a:rPr lang="it-IT" smtClean="0"/>
              <a:t>31/08/2025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E81-CA20-4424-8FDD-E053FF928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2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88530AF-E046-45F0-8FE1-BA5A2269F23F}" type="datetimeFigureOut">
              <a:rPr lang="it-IT" smtClean="0"/>
              <a:pPr/>
              <a:t>31/08/2025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D510E81-CA20-4424-8FDD-E053FF9284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0" y="1133475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Anno Accademico 2024/2025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8" y="86578"/>
            <a:ext cx="2629301" cy="8960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99" y="86578"/>
            <a:ext cx="2109495" cy="9363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8EE8E4-964C-48AA-A780-C3CAA85F9DE0}"/>
              </a:ext>
            </a:extLst>
          </p:cNvPr>
          <p:cNvSpPr txBox="1"/>
          <p:nvPr/>
        </p:nvSpPr>
        <p:spPr>
          <a:xfrm>
            <a:off x="4477287" y="1481476"/>
            <a:ext cx="323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d’anno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 di Meccanica II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7A1484-A8F7-4743-8C88-9E1C817C4DD1}"/>
              </a:ext>
            </a:extLst>
          </p:cNvPr>
          <p:cNvSpPr txBox="1"/>
          <p:nvPr/>
        </p:nvSpPr>
        <p:spPr>
          <a:xfrm>
            <a:off x="2692472" y="2593910"/>
            <a:ext cx="6807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20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DA4DE8A-F5A1-40B7-AC6A-8A3C93D23FA4}"/>
              </a:ext>
            </a:extLst>
          </p:cNvPr>
          <p:cNvSpPr txBox="1"/>
          <p:nvPr/>
        </p:nvSpPr>
        <p:spPr>
          <a:xfrm>
            <a:off x="127712" y="4530314"/>
            <a:ext cx="228891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Studenti</a:t>
            </a:r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</a:p>
          <a:p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Alessandra Miracapillo Vincenzo Morano Pierpaolo Palombella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250425-A574-4580-B6D7-712A4F580730}"/>
              </a:ext>
            </a:extLst>
          </p:cNvPr>
          <p:cNvSpPr txBox="1"/>
          <p:nvPr/>
        </p:nvSpPr>
        <p:spPr>
          <a:xfrm>
            <a:off x="9444913" y="4531391"/>
            <a:ext cx="261937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Docenti e Referenti</a:t>
            </a:r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</a:p>
          <a:p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Prof. Umberto </a:t>
            </a:r>
            <a:r>
              <a:rPr lang="it-IT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Galietti</a:t>
            </a:r>
            <a:endParaRPr lang="it-IT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Prof.ssa Francesca Di Carolo</a:t>
            </a:r>
          </a:p>
          <a:p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Ing. Volkan </a:t>
            </a:r>
            <a:r>
              <a:rPr lang="it-IT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Yavuz</a:t>
            </a:r>
            <a:endParaRPr lang="it-IT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Ing. Elia </a:t>
            </a:r>
            <a:r>
              <a:rPr lang="it-IT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Cucit</a:t>
            </a:r>
            <a:endParaRPr lang="it-IT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7829980-33FB-4B68-91C0-57CE1ED53557}"/>
              </a:ext>
            </a:extLst>
          </p:cNvPr>
          <p:cNvSpPr txBox="1"/>
          <p:nvPr/>
        </p:nvSpPr>
        <p:spPr>
          <a:xfrm>
            <a:off x="3725223" y="173616"/>
            <a:ext cx="5511765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POLITECNICO DI BARI</a:t>
            </a:r>
          </a:p>
          <a:p>
            <a:r>
              <a:rPr lang="it-IT" sz="1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Dipartimento di MECCANICA, MATEMATICA E MANAGEMENT</a:t>
            </a:r>
          </a:p>
          <a:p>
            <a:r>
              <a:rPr lang="it-IT" sz="1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Corso di Laurea Magistrale in Ingegneria MECCANICA</a:t>
            </a:r>
          </a:p>
        </p:txBody>
      </p:sp>
    </p:spTree>
    <p:extLst>
      <p:ext uri="{BB962C8B-B14F-4D97-AF65-F5344CB8AC3E}">
        <p14:creationId xmlns:p14="http://schemas.microsoft.com/office/powerpoint/2010/main" val="186198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0B7B110-6EB6-C70F-BDEB-DE3AE60C5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86668"/>
              </p:ext>
            </p:extLst>
          </p:nvPr>
        </p:nvGraphicFramePr>
        <p:xfrm>
          <a:off x="452921" y="2397183"/>
          <a:ext cx="11286158" cy="1868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112">
                  <a:extLst>
                    <a:ext uri="{9D8B030D-6E8A-4147-A177-3AD203B41FA5}">
                      <a16:colId xmlns:a16="http://schemas.microsoft.com/office/drawing/2014/main" val="220902032"/>
                    </a:ext>
                  </a:extLst>
                </a:gridCol>
                <a:gridCol w="3048718">
                  <a:extLst>
                    <a:ext uri="{9D8B030D-6E8A-4147-A177-3AD203B41FA5}">
                      <a16:colId xmlns:a16="http://schemas.microsoft.com/office/drawing/2014/main" val="396111558"/>
                    </a:ext>
                  </a:extLst>
                </a:gridCol>
                <a:gridCol w="6243328">
                  <a:extLst>
                    <a:ext uri="{9D8B030D-6E8A-4147-A177-3AD203B41FA5}">
                      <a16:colId xmlns:a16="http://schemas.microsoft.com/office/drawing/2014/main" val="3450292254"/>
                    </a:ext>
                  </a:extLst>
                </a:gridCol>
              </a:tblGrid>
              <a:tr h="33063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5. Tecnologia e produzione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Valore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608112"/>
                  </a:ext>
                </a:extLst>
              </a:tr>
              <a:tr h="22993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Tecnologia di produzione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FDM (materiale: PVDF-</a:t>
                      </a: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TrFE</a:t>
                      </a: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979316"/>
                  </a:ext>
                </a:extLst>
              </a:tr>
              <a:tr h="30049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Post-processing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Poling</a:t>
                      </a: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 (50–100 MV/m), </a:t>
                      </a: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elettrodizzazione</a:t>
                      </a: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 con Ag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9166955"/>
                  </a:ext>
                </a:extLst>
              </a:tr>
              <a:tr h="33386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Tipo di elettrodi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Serigrafia argento /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sputtering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geometria secondo disegno tecnico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8776500"/>
                  </a:ext>
                </a:extLst>
              </a:tr>
              <a:tr h="30049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Substrato meccanico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PA12, PEEK o ULTEM stampati con SLS o FDM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080250"/>
                  </a:ext>
                </a:extLst>
              </a:tr>
              <a:tr h="35961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Interfaccia elettrica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PCB flessibile, contatti stampati, BLE opzionale, 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connettore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Molex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/JST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624219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D88476D1-A971-01E1-A9C5-64D3998B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773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E6761D5-1348-586A-53A6-B171CE319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9081"/>
              </p:ext>
            </p:extLst>
          </p:nvPr>
        </p:nvGraphicFramePr>
        <p:xfrm>
          <a:off x="454784" y="4399740"/>
          <a:ext cx="11286160" cy="1743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820">
                  <a:extLst>
                    <a:ext uri="{9D8B030D-6E8A-4147-A177-3AD203B41FA5}">
                      <a16:colId xmlns:a16="http://schemas.microsoft.com/office/drawing/2014/main" val="3137945523"/>
                    </a:ext>
                  </a:extLst>
                </a:gridCol>
                <a:gridCol w="3040010">
                  <a:extLst>
                    <a:ext uri="{9D8B030D-6E8A-4147-A177-3AD203B41FA5}">
                      <a16:colId xmlns:a16="http://schemas.microsoft.com/office/drawing/2014/main" val="1618042817"/>
                    </a:ext>
                  </a:extLst>
                </a:gridCol>
                <a:gridCol w="3548480">
                  <a:extLst>
                    <a:ext uri="{9D8B030D-6E8A-4147-A177-3AD203B41FA5}">
                      <a16:colId xmlns:a16="http://schemas.microsoft.com/office/drawing/2014/main" val="3217339856"/>
                    </a:ext>
                  </a:extLst>
                </a:gridCol>
                <a:gridCol w="2694850">
                  <a:extLst>
                    <a:ext uri="{9D8B030D-6E8A-4147-A177-3AD203B41FA5}">
                      <a16:colId xmlns:a16="http://schemas.microsoft.com/office/drawing/2014/main" val="1243267355"/>
                    </a:ext>
                  </a:extLst>
                </a:gridCol>
              </a:tblGrid>
              <a:tr h="29155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6. Installazione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Valore massimo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Valore desiderato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7982033"/>
                  </a:ext>
                </a:extLst>
              </a:tr>
              <a:tr h="3328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Numero sensori per condotto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3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2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450094"/>
                  </a:ext>
                </a:extLst>
              </a:tr>
              <a:tr h="18634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Tempo di installazione [min]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5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12350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Modalità di montaggio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Incollaggio diretto o integrazione nel condotto (compatibile con adesivi e incapsulanti industriali)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16498"/>
                  </a:ext>
                </a:extLst>
              </a:tr>
              <a:tr h="37184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Istruzioni montaggio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Manuale tecnico fornito, compatibilità con incapsulamento IP54 / IP67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8268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292D6F6-1DBB-7D17-7C85-CFB8DE5F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43821"/>
              </p:ext>
            </p:extLst>
          </p:nvPr>
        </p:nvGraphicFramePr>
        <p:xfrm>
          <a:off x="452921" y="1168041"/>
          <a:ext cx="11286158" cy="1096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112">
                  <a:extLst>
                    <a:ext uri="{9D8B030D-6E8A-4147-A177-3AD203B41FA5}">
                      <a16:colId xmlns:a16="http://schemas.microsoft.com/office/drawing/2014/main" val="378076205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760162309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3805820202"/>
                    </a:ext>
                  </a:extLst>
                </a:gridCol>
                <a:gridCol w="2474013">
                  <a:extLst>
                    <a:ext uri="{9D8B030D-6E8A-4147-A177-3AD203B41FA5}">
                      <a16:colId xmlns:a16="http://schemas.microsoft.com/office/drawing/2014/main" val="3317528954"/>
                    </a:ext>
                  </a:extLst>
                </a:gridCol>
                <a:gridCol w="2218222">
                  <a:extLst>
                    <a:ext uri="{9D8B030D-6E8A-4147-A177-3AD203B41FA5}">
                      <a16:colId xmlns:a16="http://schemas.microsoft.com/office/drawing/2014/main" val="1359218087"/>
                    </a:ext>
                  </a:extLst>
                </a:gridCol>
              </a:tblGrid>
              <a:tr h="450281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4. Requisiti fisici e dimensionali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4.2 Alimentazione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Minimo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Desiderato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379859"/>
                  </a:ext>
                </a:extLst>
              </a:tr>
              <a:tr h="32287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Tensione di uscita [</a:t>
                      </a:r>
                      <a:r>
                        <a:rPr lang="it-IT" sz="1600" b="0" dirty="0" err="1">
                          <a:effectLst/>
                          <a:latin typeface="Times New Roman" panose="02020603050405020304" pitchFamily="18" charset="0"/>
                        </a:rPr>
                        <a:t>mV</a:t>
                      </a: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/g]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≥ 30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≥ 50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3272870"/>
                  </a:ext>
                </a:extLst>
              </a:tr>
              <a:tr h="32287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Potenza assorbita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Nessuna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Nessuna (passivo)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67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8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5FE2C-D156-367C-68EB-DE18B45A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BE92FA9-4C99-2F3D-9CCF-2C82B594B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189F2B-AADB-8B2E-1EAA-00C16A5281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91EBC9C-A72A-DA64-C94E-129AC3BC7FEA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B9E59FB-1DC3-780E-6FF8-56CF94CAD22A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EB02F-70AC-685B-A407-587E267A1001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C9F5796-648C-57A2-B81B-11A76E23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773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66D3C0-AB93-8F90-1271-42CF690B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8904"/>
              </p:ext>
            </p:extLst>
          </p:nvPr>
        </p:nvGraphicFramePr>
        <p:xfrm>
          <a:off x="392036" y="2902863"/>
          <a:ext cx="11286158" cy="1257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701">
                  <a:extLst>
                    <a:ext uri="{9D8B030D-6E8A-4147-A177-3AD203B41FA5}">
                      <a16:colId xmlns:a16="http://schemas.microsoft.com/office/drawing/2014/main" val="2528624105"/>
                    </a:ext>
                  </a:extLst>
                </a:gridCol>
                <a:gridCol w="2923608">
                  <a:extLst>
                    <a:ext uri="{9D8B030D-6E8A-4147-A177-3AD203B41FA5}">
                      <a16:colId xmlns:a16="http://schemas.microsoft.com/office/drawing/2014/main" val="1576962393"/>
                    </a:ext>
                  </a:extLst>
                </a:gridCol>
                <a:gridCol w="2388498">
                  <a:extLst>
                    <a:ext uri="{9D8B030D-6E8A-4147-A177-3AD203B41FA5}">
                      <a16:colId xmlns:a16="http://schemas.microsoft.com/office/drawing/2014/main" val="1366091951"/>
                    </a:ext>
                  </a:extLst>
                </a:gridCol>
                <a:gridCol w="3788351">
                  <a:extLst>
                    <a:ext uri="{9D8B030D-6E8A-4147-A177-3AD203B41FA5}">
                      <a16:colId xmlns:a16="http://schemas.microsoft.com/office/drawing/2014/main" val="2448373518"/>
                    </a:ext>
                  </a:extLst>
                </a:gridCol>
              </a:tblGrid>
              <a:tr h="36607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8. Sicurezza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minimo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desiderato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8197459"/>
                  </a:ext>
                </a:extLst>
              </a:tr>
              <a:tr h="29766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Isolamento elettrico [V]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≥ 500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≥ 1000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168669"/>
                  </a:ext>
                </a:extLst>
              </a:tr>
              <a:tr h="3108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Grado di protezione IP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IP54 (base)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IP67 (versione incapsulata, connettori sigillati)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6522831"/>
                  </a:ext>
                </a:extLst>
              </a:tr>
              <a:tr h="28296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Schermatura EMI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Opzionale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Sì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29303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C36466E-B9BE-9B9C-4DD9-C371A4E9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20888"/>
              </p:ext>
            </p:extLst>
          </p:nvPr>
        </p:nvGraphicFramePr>
        <p:xfrm>
          <a:off x="392037" y="4219109"/>
          <a:ext cx="11286157" cy="1994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575">
                  <a:extLst>
                    <a:ext uri="{9D8B030D-6E8A-4147-A177-3AD203B41FA5}">
                      <a16:colId xmlns:a16="http://schemas.microsoft.com/office/drawing/2014/main" val="4236051172"/>
                    </a:ext>
                  </a:extLst>
                </a:gridCol>
                <a:gridCol w="5677988">
                  <a:extLst>
                    <a:ext uri="{9D8B030D-6E8A-4147-A177-3AD203B41FA5}">
                      <a16:colId xmlns:a16="http://schemas.microsoft.com/office/drawing/2014/main" val="1303509230"/>
                    </a:ext>
                  </a:extLst>
                </a:gridCol>
                <a:gridCol w="1793966">
                  <a:extLst>
                    <a:ext uri="{9D8B030D-6E8A-4147-A177-3AD203B41FA5}">
                      <a16:colId xmlns:a16="http://schemas.microsoft.com/office/drawing/2014/main" val="1307842260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454733340"/>
                    </a:ext>
                  </a:extLst>
                </a:gridCol>
              </a:tblGrid>
              <a:tr h="355794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9. Durabilità e stabilità operativa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minimo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desiderato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4604097"/>
                  </a:ext>
                </a:extLst>
              </a:tr>
              <a:tr h="42781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Durata operativa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≥ 5 anni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≥ 8 anni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929756"/>
                  </a:ext>
                </a:extLst>
              </a:tr>
              <a:tr h="40027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Stabilità segnale (drift annuo)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≤ 5%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≤ 3%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964696"/>
                  </a:ext>
                </a:extLst>
              </a:tr>
              <a:tr h="33190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Compatibilità ambientale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255"/>
                  </a:ext>
                </a:extLst>
              </a:tr>
              <a:tr h="33047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Resistenza a oli, grassi, solventi industriali, polveri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066149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0E02BB29-F763-141F-7CAD-3B80A4A1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8748"/>
              </p:ext>
            </p:extLst>
          </p:nvPr>
        </p:nvGraphicFramePr>
        <p:xfrm>
          <a:off x="392036" y="1085608"/>
          <a:ext cx="11286158" cy="174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700">
                  <a:extLst>
                    <a:ext uri="{9D8B030D-6E8A-4147-A177-3AD203B41FA5}">
                      <a16:colId xmlns:a16="http://schemas.microsoft.com/office/drawing/2014/main" val="2858006692"/>
                    </a:ext>
                  </a:extLst>
                </a:gridCol>
                <a:gridCol w="4093029">
                  <a:extLst>
                    <a:ext uri="{9D8B030D-6E8A-4147-A177-3AD203B41FA5}">
                      <a16:colId xmlns:a16="http://schemas.microsoft.com/office/drawing/2014/main" val="222535623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3120091764"/>
                    </a:ext>
                  </a:extLst>
                </a:gridCol>
              </a:tblGrid>
              <a:tr h="40871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7. Manutenzione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118963"/>
                  </a:ext>
                </a:extLst>
              </a:tr>
              <a:tr h="33336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Frequenza ispezione visiva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Ogni 6–12 mesi in ambienti gravosi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351474"/>
                  </a:ext>
                </a:extLst>
              </a:tr>
              <a:tr h="2642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Vita utile meccanica [cicli]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≥ 10⁶ (minimo), ≥ 2·10⁶ (ottimale)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2840094"/>
                  </a:ext>
                </a:extLst>
              </a:tr>
              <a:tr h="30199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Ricalibrazione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Ogni 24 mesi (opzionale)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271471"/>
                  </a:ext>
                </a:extLst>
              </a:tr>
              <a:tr h="41377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Ricambi/sostituzione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Compatibilità con ricambi equivalenti, procedure di sostituzione incluse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962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0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F961A0F-513A-52BC-9868-160E81539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7389"/>
              </p:ext>
            </p:extLst>
          </p:nvPr>
        </p:nvGraphicFramePr>
        <p:xfrm>
          <a:off x="441444" y="1071525"/>
          <a:ext cx="11309112" cy="2012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507">
                  <a:extLst>
                    <a:ext uri="{9D8B030D-6E8A-4147-A177-3AD203B41FA5}">
                      <a16:colId xmlns:a16="http://schemas.microsoft.com/office/drawing/2014/main" val="3451100655"/>
                    </a:ext>
                  </a:extLst>
                </a:gridCol>
                <a:gridCol w="2750666">
                  <a:extLst>
                    <a:ext uri="{9D8B030D-6E8A-4147-A177-3AD203B41FA5}">
                      <a16:colId xmlns:a16="http://schemas.microsoft.com/office/drawing/2014/main" val="3156874123"/>
                    </a:ext>
                  </a:extLst>
                </a:gridCol>
                <a:gridCol w="6464939">
                  <a:extLst>
                    <a:ext uri="{9D8B030D-6E8A-4147-A177-3AD203B41FA5}">
                      <a16:colId xmlns:a16="http://schemas.microsoft.com/office/drawing/2014/main" val="924490135"/>
                    </a:ext>
                  </a:extLst>
                </a:gridCol>
              </a:tblGrid>
              <a:tr h="31330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10. Tracciabilità e documentazione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3236737"/>
                  </a:ext>
                </a:extLst>
              </a:tr>
              <a:tr h="2607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Etichettatura lotto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codice materiale, data stampa, parametri di </a:t>
                      </a: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poling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0996413"/>
                  </a:ext>
                </a:extLst>
              </a:tr>
              <a:tr h="3625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Certificati di conformità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RoHS</a:t>
                      </a: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, REACH, CE, EMC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197274"/>
                  </a:ext>
                </a:extLst>
              </a:tr>
              <a:tr h="2607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Manuale tecnico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con istruzioni di montaggio, installazione, sostituzione, ricambio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87837"/>
                  </a:ext>
                </a:extLst>
              </a:tr>
              <a:tr h="39250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Disegni CAD e file 3D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forniti su richiesta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040427"/>
                  </a:ext>
                </a:extLst>
              </a:tr>
              <a:tr h="42286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Scheda tecnica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con valori di performance misurati per ogni batch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410857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777E70A-3225-FBF2-F56D-D70604361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51265"/>
              </p:ext>
            </p:extLst>
          </p:nvPr>
        </p:nvGraphicFramePr>
        <p:xfrm>
          <a:off x="441444" y="3110780"/>
          <a:ext cx="11309112" cy="3085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748">
                  <a:extLst>
                    <a:ext uri="{9D8B030D-6E8A-4147-A177-3AD203B41FA5}">
                      <a16:colId xmlns:a16="http://schemas.microsoft.com/office/drawing/2014/main" val="1726912975"/>
                    </a:ext>
                  </a:extLst>
                </a:gridCol>
                <a:gridCol w="1795817">
                  <a:extLst>
                    <a:ext uri="{9D8B030D-6E8A-4147-A177-3AD203B41FA5}">
                      <a16:colId xmlns:a16="http://schemas.microsoft.com/office/drawing/2014/main" val="2503894768"/>
                    </a:ext>
                  </a:extLst>
                </a:gridCol>
                <a:gridCol w="3679234">
                  <a:extLst>
                    <a:ext uri="{9D8B030D-6E8A-4147-A177-3AD203B41FA5}">
                      <a16:colId xmlns:a16="http://schemas.microsoft.com/office/drawing/2014/main" val="3108307286"/>
                    </a:ext>
                  </a:extLst>
                </a:gridCol>
                <a:gridCol w="3749313">
                  <a:extLst>
                    <a:ext uri="{9D8B030D-6E8A-4147-A177-3AD203B41FA5}">
                      <a16:colId xmlns:a16="http://schemas.microsoft.com/office/drawing/2014/main" val="463871764"/>
                    </a:ext>
                  </a:extLst>
                </a:gridCol>
              </a:tblGrid>
              <a:tr h="1062712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dirty="0">
                          <a:effectLst/>
                          <a:latin typeface="Times New Roman" panose="02020603050405020304" pitchFamily="18" charset="0"/>
                        </a:rPr>
                        <a:t>11. Conformità normative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dirty="0">
                          <a:effectLst/>
                          <a:latin typeface="Times New Roman" panose="02020603050405020304" pitchFamily="18" charset="0"/>
                        </a:rPr>
                        <a:t>e validazioni previste</a:t>
                      </a:r>
                      <a:endParaRPr lang="it-IT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Marcatura CE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Direttiva 2011/65/UE (</a:t>
                      </a:r>
                      <a:r>
                        <a:rPr lang="it-IT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RoHS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Direttiva 2014/30/UE (EMC)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Norme EN 61000-6-2 / EN 61000-6-3</a:t>
                      </a:r>
                      <a:endParaRPr lang="it-IT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73051"/>
                  </a:ext>
                </a:extLst>
              </a:tr>
              <a:tr h="2993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Validazioni interne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previste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Test vibrazionali dinamici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secondo ISO 10816-3 e ASTM D150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971222292"/>
                  </a:ext>
                </a:extLst>
              </a:tr>
              <a:tr h="25315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Prove termiche a cicli estesi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almeno 50 cicli –20/+80°C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129267370"/>
                  </a:ext>
                </a:extLst>
              </a:tr>
              <a:tr h="36857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Calibrazione dinamica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con massa di riferimento certificata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382206266"/>
                  </a:ext>
                </a:extLst>
              </a:tr>
              <a:tr h="22057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Test di tenuta IP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EN 60529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761590953"/>
                  </a:ext>
                </a:extLst>
              </a:tr>
              <a:tr h="61484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Test EMC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EN 61000-6-2</a:t>
                      </a:r>
                    </a:p>
                    <a:p>
                      <a:pPr marL="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EN 61000-6-3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1815370806"/>
                  </a:ext>
                </a:extLst>
              </a:tr>
              <a:tr h="22057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  <a:r>
                        <a:rPr lang="it-IT" sz="1600" b="0" dirty="0" err="1">
                          <a:effectLst/>
                          <a:latin typeface="Times New Roman" panose="02020603050405020304" pitchFamily="18" charset="0"/>
                        </a:rPr>
                        <a:t>RoHS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Direttiva 2011/65/UE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25" marR="11325" marT="0" marB="0" anchor="ctr"/>
                </a:tc>
                <a:extLst>
                  <a:ext uri="{0D108BD9-81ED-4DB2-BD59-A6C34878D82A}">
                    <a16:rowId xmlns:a16="http://schemas.microsoft.com/office/drawing/2014/main" val="273370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8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79ED14DE-2ECC-D947-BDEB-D04774E66B97}"/>
              </a:ext>
            </a:extLst>
          </p:cNvPr>
          <p:cNvSpPr/>
          <p:nvPr/>
        </p:nvSpPr>
        <p:spPr>
          <a:xfrm>
            <a:off x="3459480" y="1156108"/>
            <a:ext cx="5273040" cy="391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Tipologie di Materiali Piezoelettrici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CasellaDiTesto 32">
            <a:extLst>
              <a:ext uri="{FF2B5EF4-FFF2-40B4-BE49-F238E27FC236}">
                <a16:creationId xmlns:a16="http://schemas.microsoft.com/office/drawing/2014/main" id="{1AFCB1AE-3842-3F7A-0D4E-DF5DBEE5FEF5}"/>
              </a:ext>
            </a:extLst>
          </p:cNvPr>
          <p:cNvGraphicFramePr/>
          <p:nvPr/>
        </p:nvGraphicFramePr>
        <p:xfrm>
          <a:off x="452997" y="1571625"/>
          <a:ext cx="11312905" cy="391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D02B89F-522F-D96C-585E-306BDF551F5C}"/>
              </a:ext>
            </a:extLst>
          </p:cNvPr>
          <p:cNvSpPr txBox="1"/>
          <p:nvPr/>
        </p:nvSpPr>
        <p:spPr>
          <a:xfrm>
            <a:off x="452997" y="5298797"/>
            <a:ext cx="11584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 : Segno di d₃₃ nei polimeri: per PVDF/PVDF-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d₃₃ è negativo (il materiale si contrae lungo la direzione del campo)</a:t>
            </a:r>
          </a:p>
        </p:txBody>
      </p:sp>
    </p:spTree>
    <p:extLst>
      <p:ext uri="{BB962C8B-B14F-4D97-AF65-F5344CB8AC3E}">
        <p14:creationId xmlns:p14="http://schemas.microsoft.com/office/powerpoint/2010/main" val="335520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2B17E-BC86-EF15-B9CA-931730F04459}"/>
              </a:ext>
            </a:extLst>
          </p:cNvPr>
          <p:cNvSpPr txBox="1"/>
          <p:nvPr/>
        </p:nvSpPr>
        <p:spPr>
          <a:xfrm>
            <a:off x="452997" y="1560067"/>
            <a:ext cx="11541196" cy="768415"/>
          </a:xfrm>
          <a:prstGeom prst="rect">
            <a:avLst/>
          </a:prstGeom>
          <a:noFill/>
          <a:ln w="38100">
            <a:solidFill>
              <a:srgbClr val="D2DEE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buNone/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scelta della </a:t>
            </a:r>
            <a:r>
              <a:rPr lang="it-IT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di fabbricazione 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 direttamente sulla sensibilità, sull’affidabilità e sull’integrabilità dei sensori piezoelettrici in sistemi meccanici avanzati. </a:t>
            </a:r>
          </a:p>
          <a:p>
            <a:pPr algn="just">
              <a:lnSpc>
                <a:spcPct val="107000"/>
              </a:lnSpc>
            </a:pPr>
            <a:r>
              <a:rPr lang="it-IT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seguito si analizzano i principali metodi di produzione per due materiali strategici: </a:t>
            </a:r>
            <a:r>
              <a:rPr lang="it-IT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PVDF-</a:t>
            </a:r>
            <a:r>
              <a:rPr lang="it-IT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TrFE</a:t>
            </a:r>
            <a:r>
              <a:rPr lang="it-IT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PZT</a:t>
            </a:r>
            <a:r>
              <a:rPr lang="it-IT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1F1608-DCA2-2429-6F1E-D4ABF7FCBF96}"/>
              </a:ext>
            </a:extLst>
          </p:cNvPr>
          <p:cNvSpPr txBox="1"/>
          <p:nvPr/>
        </p:nvSpPr>
        <p:spPr>
          <a:xfrm>
            <a:off x="460693" y="2367585"/>
            <a:ext cx="3783345" cy="4134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PVDF-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TrFE</a:t>
            </a:r>
            <a:r>
              <a:rPr lang="en-US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Stampa FDM (Fused Deposition Modeling)</a:t>
            </a:r>
            <a:endParaRPr lang="it-IT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stampa a filamento fuso (FDM)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rappresenta la metodologia prevalente per la fabbricazione di lamine piezoelettriche in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PVDF-</a:t>
            </a:r>
            <a:r>
              <a:rPr lang="it-I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TrFE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grazie alla sua versatilità geometrica e accessibilità.</a:t>
            </a:r>
          </a:p>
          <a:p>
            <a:pPr>
              <a:lnSpc>
                <a:spcPct val="107000"/>
              </a:lnSpc>
              <a:spcAft>
                <a:spcPts val="600"/>
              </a:spcAft>
              <a:buNone/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Vantaggi:</a:t>
            </a:r>
            <a:endParaRPr lang="it-IT" sz="1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Elevata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flessibilità progettuale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 adattamento a superfici curve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rapido e iterabile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ideale per prototipazione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Compatibilità con tecnologie CAD e </a:t>
            </a:r>
            <a:r>
              <a:rPr lang="it-I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slicing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avanzate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Criticità:</a:t>
            </a:r>
            <a:endParaRPr lang="it-IT" sz="1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formazione della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 β piezoelettrica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dipende da parametri di stampa e raffreddamento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Necessita di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trattamenti post-stampa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poling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 </a:t>
            </a:r>
            <a:r>
              <a:rPr lang="it-I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elettrodizzazione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45EA6E-4DFC-936B-DA0A-A27450DC470B}"/>
              </a:ext>
            </a:extLst>
          </p:cNvPr>
          <p:cNvSpPr txBox="1"/>
          <p:nvPr/>
        </p:nvSpPr>
        <p:spPr>
          <a:xfrm>
            <a:off x="4591677" y="2602971"/>
            <a:ext cx="3469339" cy="3893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-IT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PZT – Stampa SLA/DLP con resine composite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Tecnica di riferimento: 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materiali ceramici come il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PZT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le tecnologie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 (</a:t>
            </a:r>
            <a:r>
              <a:rPr lang="it-I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Stereolithography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DLP (Digital Light Processing)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offrono massima precisione e aderenza alle </a:t>
            </a:r>
            <a:r>
              <a:rPr lang="it-I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microgeometrie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600"/>
              </a:spcAft>
              <a:buNone/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Vantaggi:</a:t>
            </a:r>
            <a:endParaRPr lang="it-IT" sz="1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Elevata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risoluzione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definizione delle superfici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Possibilità di strutture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multistrato complesse</a:t>
            </a:r>
            <a:endParaRPr lang="it-IT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Adatti a sensori in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sistemi meccanici integrati</a:t>
            </a:r>
            <a:endParaRPr lang="it-IT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Criticità: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Controllo della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viscosità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della resina per evitare difetti</a:t>
            </a: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Limitata disponibilità di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resine fotopolimeriche piezoelettriche</a:t>
            </a:r>
            <a:endParaRPr lang="it-IT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DF2E0D-1458-47AD-D921-7A3EAAEA8C00}"/>
              </a:ext>
            </a:extLst>
          </p:cNvPr>
          <p:cNvSpPr txBox="1"/>
          <p:nvPr/>
        </p:nvSpPr>
        <p:spPr>
          <a:xfrm>
            <a:off x="8416353" y="2602971"/>
            <a:ext cx="3469339" cy="3511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-IT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PZT – Stampa FDM con filamenti caricati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Alternativa accessibile: 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disponibili, i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filamenti termoplastici caricati con nanoparticelle di PZT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consentono l’uso della tecnica FDM anche per materiali ceramici.</a:t>
            </a:r>
          </a:p>
          <a:p>
            <a:pPr>
              <a:lnSpc>
                <a:spcPct val="107000"/>
              </a:lnSpc>
              <a:buNone/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Vantaggi:</a:t>
            </a:r>
            <a:endParaRPr lang="it-IT" sz="1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Facilità di stampa e gestione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Buona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scalabilità produttiva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ideale per laboratori e prototipazione</a:t>
            </a:r>
          </a:p>
          <a:p>
            <a:pPr>
              <a:lnSpc>
                <a:spcPct val="107000"/>
              </a:lnSpc>
              <a:buNone/>
            </a:pPr>
            <a:r>
              <a:rPr lang="it-IT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Criticità:</a:t>
            </a:r>
            <a:endParaRPr lang="it-IT" sz="1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Limitata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percentuale di carico ceramico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minore risposta piezoelettrica</a:t>
            </a: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Rischio di </a:t>
            </a:r>
            <a:r>
              <a:rPr lang="it-I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ostruzioni dell’ugello</a:t>
            </a:r>
            <a:r>
              <a:rPr lang="it-I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difetti morfologici</a:t>
            </a:r>
          </a:p>
        </p:txBody>
      </p:sp>
      <p:sp>
        <p:nvSpPr>
          <p:cNvPr id="4" name="Rettangolo 3"/>
          <p:cNvSpPr/>
          <p:nvPr/>
        </p:nvSpPr>
        <p:spPr>
          <a:xfrm>
            <a:off x="3356657" y="1120854"/>
            <a:ext cx="5459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Tecnologie di Produzione Additiva </a:t>
            </a:r>
            <a:endParaRPr lang="it-IT" sz="20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AEB4A3-892B-B314-FFB0-4C0990E7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42371"/>
              </p:ext>
            </p:extLst>
          </p:nvPr>
        </p:nvGraphicFramePr>
        <p:xfrm>
          <a:off x="179299" y="1745277"/>
          <a:ext cx="11820520" cy="1388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104">
                  <a:extLst>
                    <a:ext uri="{9D8B030D-6E8A-4147-A177-3AD203B41FA5}">
                      <a16:colId xmlns:a16="http://schemas.microsoft.com/office/drawing/2014/main" val="2227525288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2490622457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1439351936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46992549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3384597458"/>
                    </a:ext>
                  </a:extLst>
                </a:gridCol>
              </a:tblGrid>
              <a:tr h="2857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Materiale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Tecnica consigliata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Precisione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Flessibilità geometrica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Sensibilità piezoelettrica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573805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PVDF-</a:t>
                      </a:r>
                      <a:r>
                        <a:rPr lang="it-IT" sz="1800" dirty="0" err="1">
                          <a:effectLst/>
                          <a:latin typeface="Times New Roman" panose="02020603050405020304" pitchFamily="18" charset="0"/>
                        </a:rPr>
                        <a:t>TrFE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FDM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Media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Alta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Buona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1032237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PZT (resina)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SLA / DLP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Alta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Alta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Ottima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422342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</a:rPr>
                        <a:t>PZT (filamento)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FDM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Bassa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Media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Limitata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656471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6F0F588-5672-CCC7-CEF2-FF36509B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1670" y="1210198"/>
            <a:ext cx="2319878" cy="69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it-IT" sz="1600" b="1" dirty="0" bmk="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it-IT" sz="1600" b="1" i="0" strike="noStrike" cap="none" normalizeH="0" baseline="0" dirty="0" bmk="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ONFRONTO:</a:t>
            </a:r>
            <a:endParaRPr kumimoji="0" lang="en-US" altLang="it-IT" sz="1600" b="1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39C2B0-7074-768D-5085-9EFFF8A8A882}"/>
              </a:ext>
            </a:extLst>
          </p:cNvPr>
          <p:cNvSpPr txBox="1"/>
          <p:nvPr/>
        </p:nvSpPr>
        <p:spPr>
          <a:xfrm>
            <a:off x="595592" y="3980370"/>
            <a:ext cx="3205443" cy="1655390"/>
          </a:xfrm>
          <a:prstGeom prst="rect">
            <a:avLst/>
          </a:prstGeom>
          <a:noFill/>
          <a:ln w="38100">
            <a:solidFill>
              <a:srgbClr val="D2DEE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scelta della tecnica deve essere guidata dalle </a:t>
            </a: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prestazioni attese</a:t>
            </a: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dalla </a:t>
            </a: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complessità geometrica richiesta</a:t>
            </a: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 dalla </a:t>
            </a:r>
            <a:r>
              <a:rPr lang="it-IT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compatibilità con il sistema finale</a:t>
            </a: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cui il sensore sarà integrato.</a:t>
            </a:r>
          </a:p>
        </p:txBody>
      </p:sp>
      <p:pic>
        <p:nvPicPr>
          <p:cNvPr id="7171" name="Picture 3" descr="3D Printing Piezoelectric &amp; Pyroelectric - Piezoelectric PVDF &amp; PVDF-TrFE">
            <a:extLst>
              <a:ext uri="{FF2B5EF4-FFF2-40B4-BE49-F238E27FC236}">
                <a16:creationId xmlns:a16="http://schemas.microsoft.com/office/drawing/2014/main" id="{87B7F4EB-5B4E-8F82-3E10-C1E7E2719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6" b="10471"/>
          <a:stretch>
            <a:fillRect/>
          </a:stretch>
        </p:blipFill>
        <p:spPr bwMode="auto">
          <a:xfrm>
            <a:off x="7237319" y="3362235"/>
            <a:ext cx="4762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Stampante 3D DAS - PEEK-300 - CreatBot - in nylon / ABS / PVDF">
            <a:extLst>
              <a:ext uri="{FF2B5EF4-FFF2-40B4-BE49-F238E27FC236}">
                <a16:creationId xmlns:a16="http://schemas.microsoft.com/office/drawing/2014/main" id="{049F18C7-0F0E-ACB9-BC32-3F5F63A3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99" y="3209925"/>
            <a:ext cx="2895420" cy="28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54820C-9388-1EC4-6A6A-20A8432CA83B}"/>
              </a:ext>
            </a:extLst>
          </p:cNvPr>
          <p:cNvSpPr txBox="1"/>
          <p:nvPr/>
        </p:nvSpPr>
        <p:spPr>
          <a:xfrm>
            <a:off x="-383563" y="1118223"/>
            <a:ext cx="6680765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Bef>
                <a:spcPts val="1000"/>
              </a:spcBef>
              <a:spcAft>
                <a:spcPts val="2400"/>
              </a:spcAft>
            </a:pP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MATERIALI RACCOMANDATI PER GLI ALTRI COMPONENTI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483ED9B-A7C2-D460-EA08-43FEE2C87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8470"/>
              </p:ext>
            </p:extLst>
          </p:nvPr>
        </p:nvGraphicFramePr>
        <p:xfrm>
          <a:off x="156882" y="1545587"/>
          <a:ext cx="11878236" cy="2123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788">
                  <a:extLst>
                    <a:ext uri="{9D8B030D-6E8A-4147-A177-3AD203B41FA5}">
                      <a16:colId xmlns:a16="http://schemas.microsoft.com/office/drawing/2014/main" val="4053976058"/>
                    </a:ext>
                  </a:extLst>
                </a:gridCol>
                <a:gridCol w="5579036">
                  <a:extLst>
                    <a:ext uri="{9D8B030D-6E8A-4147-A177-3AD203B41FA5}">
                      <a16:colId xmlns:a16="http://schemas.microsoft.com/office/drawing/2014/main" val="381245974"/>
                    </a:ext>
                  </a:extLst>
                </a:gridCol>
                <a:gridCol w="3959412">
                  <a:extLst>
                    <a:ext uri="{9D8B030D-6E8A-4147-A177-3AD203B41FA5}">
                      <a16:colId xmlns:a16="http://schemas.microsoft.com/office/drawing/2014/main" val="1521713932"/>
                    </a:ext>
                  </a:extLst>
                </a:gridCol>
              </a:tblGrid>
              <a:tr h="320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Componente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Materiale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Motivazione Tecnica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369949"/>
                  </a:ext>
                </a:extLst>
              </a:tr>
              <a:tr h="450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Elemento piezoelettrico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Polivinilidenfluoruro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 (PVDF)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Flessibilità, spessore ridotto, 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stampabilità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, idonei per superfici irregolari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4868841"/>
                  </a:ext>
                </a:extLst>
              </a:tr>
              <a:tr h="450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Struttura e supporto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Polimeri tenaci (Nylon PA12, PEEK, ULTEM) o resine rinforzate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Elevata resistenza meccanica, chimica e termica; piena compatibilità con stampa 3D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6223352"/>
                  </a:ext>
                </a:extLst>
              </a:tr>
              <a:tr h="450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Schermatura esterna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Metalli stampabili (acciaio inox, titanio) o polimeri conduttivi compatibili con processi additivi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Protezione da interferenze elettromagnetiche, vibrazioni e agenti atmosferici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6910100"/>
                  </a:ext>
                </a:extLst>
              </a:tr>
              <a:tr h="450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Elettronica integrata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PCB flessibili, inchiostri conduttivi stampabili (substrati stampabili)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Facilità di integrazione e adattabilità a forme complesse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7235858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FB56B4-2B35-CB47-C45F-7D23C08485F7}"/>
              </a:ext>
            </a:extLst>
          </p:cNvPr>
          <p:cNvSpPr txBox="1"/>
          <p:nvPr/>
        </p:nvSpPr>
        <p:spPr>
          <a:xfrm>
            <a:off x="156881" y="4085487"/>
            <a:ext cx="11878237" cy="207550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Stampa 3D Polimerica: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Sinterizzazione Laser Selettiva (SLS)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ideale per Nylon PA12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Stereolitografia (SLA)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adatta a resine tecniche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Modellazione a </a:t>
            </a:r>
            <a:r>
              <a:rPr lang="it-IT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eposizione </a:t>
            </a:r>
            <a:r>
              <a:rPr lang="it-IT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 (FDM)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compatibile con PEEK e ULTEM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buNone/>
            </a:pPr>
            <a:r>
              <a:rPr lang="it-IT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Stampa Metallica: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Times New Roman" panose="02020603050405020304" pitchFamily="18" charset="0"/>
              </a:rPr>
              <a:t>Fusione Laser Selettiva </a:t>
            </a:r>
            <a:r>
              <a:rPr lang="it-IT" sz="1400" dirty="0">
                <a:latin typeface="Times New Roman" panose="02020603050405020304" pitchFamily="18" charset="0"/>
              </a:rPr>
              <a:t>(</a:t>
            </a: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SLM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400" i="1" dirty="0">
                <a:latin typeface="Times New Roman" panose="02020603050405020304" pitchFamily="18" charset="0"/>
              </a:rPr>
              <a:t>interizzazione Laser Diretta dei Metalli </a:t>
            </a:r>
            <a:r>
              <a:rPr lang="it-IT" sz="1400" dirty="0">
                <a:latin typeface="Times New Roman" panose="02020603050405020304" pitchFamily="18" charset="0"/>
              </a:rPr>
              <a:t>(</a:t>
            </a: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DMLS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per componenti strutturali e schermature metalliche</a:t>
            </a:r>
            <a:endParaRPr lang="it-IT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600"/>
              </a:spcBef>
            </a:pPr>
            <a:r>
              <a:rPr lang="it-IT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Stampa Funzionale:</a:t>
            </a:r>
          </a:p>
          <a:p>
            <a:pPr lvl="1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Inkjet</a:t>
            </a: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per deposizione di inchiostri conduttivi e piezoelettrici basati su PVDF</a:t>
            </a:r>
          </a:p>
          <a:p>
            <a:pPr lvl="1" algn="just">
              <a:lnSpc>
                <a:spcPct val="107000"/>
              </a:lnSpc>
              <a:spcBef>
                <a:spcPts val="600"/>
              </a:spcBef>
            </a:pPr>
            <a:r>
              <a:rPr lang="it-IT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Soluzioni Ibride:</a:t>
            </a:r>
          </a:p>
          <a:p>
            <a:pPr lvl="1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Applicazione diretta di film piezoelettrici su componenti stampati in 3D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C9DE0-D081-4F24-55BB-4B7EB3229667}"/>
              </a:ext>
            </a:extLst>
          </p:cNvPr>
          <p:cNvSpPr txBox="1"/>
          <p:nvPr/>
        </p:nvSpPr>
        <p:spPr>
          <a:xfrm>
            <a:off x="-1021076" y="3747446"/>
            <a:ext cx="639631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algn="just">
              <a:lnSpc>
                <a:spcPct val="107000"/>
              </a:lnSpc>
              <a:spcBef>
                <a:spcPts val="2400"/>
              </a:spcBef>
            </a:pP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TECNOLOGIE PRODUTTIVE COMPATIBILI</a:t>
            </a:r>
          </a:p>
        </p:txBody>
      </p:sp>
    </p:spTree>
    <p:extLst>
      <p:ext uri="{BB962C8B-B14F-4D97-AF65-F5344CB8AC3E}">
        <p14:creationId xmlns:p14="http://schemas.microsoft.com/office/powerpoint/2010/main" val="87171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50E999-78C0-0224-518C-ABA943BB62CD}"/>
              </a:ext>
            </a:extLst>
          </p:cNvPr>
          <p:cNvSpPr txBox="1"/>
          <p:nvPr/>
        </p:nvSpPr>
        <p:spPr>
          <a:xfrm>
            <a:off x="452997" y="2823291"/>
            <a:ext cx="546261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PRINCIPALI FATTORI DI CRESCITA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Automazione e Industria 4.0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Elettronica di consumo e dispositivi medicali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Innovazione tecnologica e manifattura additiva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Integrazione con sistemi IoT e manutenzione predittiva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06D4FB-6F80-8B68-09E1-62BDD31A8474}"/>
              </a:ext>
            </a:extLst>
          </p:cNvPr>
          <p:cNvSpPr txBox="1"/>
          <p:nvPr/>
        </p:nvSpPr>
        <p:spPr>
          <a:xfrm>
            <a:off x="452997" y="4338267"/>
            <a:ext cx="5462611" cy="1795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it-IT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REQUISITI DI MISURA</a:t>
            </a:r>
            <a:endParaRPr lang="it-IT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Sensibilità e precisione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Risposta in frequenza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Robustezza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del rumore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Adattabilità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A2CEF1-4447-FE7E-8817-35F687C3314C}"/>
              </a:ext>
            </a:extLst>
          </p:cNvPr>
          <p:cNvSpPr txBox="1"/>
          <p:nvPr/>
        </p:nvSpPr>
        <p:spPr>
          <a:xfrm>
            <a:off x="4269764" y="1196671"/>
            <a:ext cx="3652472" cy="5170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2400"/>
              </a:spcBef>
            </a:pPr>
            <a:r>
              <a:rPr lang="it-IT" sz="2400" b="1" kern="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 Di Mercato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A12357-FFFB-1C7A-40C0-BF724EA3A5F1}"/>
              </a:ext>
            </a:extLst>
          </p:cNvPr>
          <p:cNvSpPr txBox="1"/>
          <p:nvPr/>
        </p:nvSpPr>
        <p:spPr>
          <a:xfrm>
            <a:off x="452998" y="1809741"/>
            <a:ext cx="11354070" cy="923330"/>
          </a:xfrm>
          <a:prstGeom prst="rect">
            <a:avLst/>
          </a:prstGeom>
          <a:noFill/>
          <a:ln w="38100">
            <a:solidFill>
              <a:srgbClr val="D2DEEF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</a:rPr>
              <a:t>Il </a:t>
            </a:r>
            <a:r>
              <a:rPr lang="it-IT" b="1" dirty="0">
                <a:latin typeface="Times New Roman" panose="02020603050405020304" pitchFamily="18" charset="0"/>
              </a:rPr>
              <a:t>mercato globale</a:t>
            </a:r>
            <a:r>
              <a:rPr lang="it-IT" dirty="0">
                <a:latin typeface="Times New Roman" panose="02020603050405020304" pitchFamily="18" charset="0"/>
              </a:rPr>
              <a:t> </a:t>
            </a:r>
            <a:r>
              <a:rPr lang="it-IT" b="1" dirty="0">
                <a:latin typeface="Times New Roman" panose="02020603050405020304" pitchFamily="18" charset="0"/>
              </a:rPr>
              <a:t>dei sensori piezoelettrici</a:t>
            </a:r>
            <a:r>
              <a:rPr lang="it-IT" dirty="0">
                <a:latin typeface="Times New Roman" panose="02020603050405020304" pitchFamily="18" charset="0"/>
              </a:rPr>
              <a:t> sta vivendo una fase di forte espansione, sostenuta dall'innovazione tecnologica e dalla crescente richiesta di dispositivi di rilevamento affidabili e ad alte prestazioni in numerosi settori.</a:t>
            </a:r>
          </a:p>
          <a:p>
            <a:r>
              <a:rPr lang="it-IT" dirty="0">
                <a:latin typeface="Times New Roman" panose="02020603050405020304" pitchFamily="18" charset="0"/>
              </a:rPr>
              <a:t>La tecnologia piezoelettrica permette, la realizzazione di sensori estremamente compatti, sensibili e privi di parti mobili.</a:t>
            </a:r>
          </a:p>
        </p:txBody>
      </p:sp>
      <p:pic>
        <p:nvPicPr>
          <p:cNvPr id="2050" name="Picture 2" descr="ECG WATCH VET580 - Orologio per monitoraggio Glicemia, ECG, Pressione, –  Lume Import Srl">
            <a:extLst>
              <a:ext uri="{FF2B5EF4-FFF2-40B4-BE49-F238E27FC236}">
                <a16:creationId xmlns:a16="http://schemas.microsoft.com/office/drawing/2014/main" id="{850E3CEF-0D15-03B6-592F-01121CD28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0555" r="21913" b="6666"/>
          <a:stretch>
            <a:fillRect/>
          </a:stretch>
        </p:blipFill>
        <p:spPr bwMode="auto">
          <a:xfrm>
            <a:off x="8127904" y="4694014"/>
            <a:ext cx="918697" cy="14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l braccio del robot sposta scatole di parti da un luogo all'altro in  fabbrica | Immagine Premium generata dall'IA">
            <a:extLst>
              <a:ext uri="{FF2B5EF4-FFF2-40B4-BE49-F238E27FC236}">
                <a16:creationId xmlns:a16="http://schemas.microsoft.com/office/drawing/2014/main" id="{1846B37E-BD06-CAEE-F56C-8A95C1BBA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/>
          <a:stretch>
            <a:fillRect/>
          </a:stretch>
        </p:blipFill>
        <p:spPr bwMode="auto">
          <a:xfrm>
            <a:off x="9391413" y="2842685"/>
            <a:ext cx="2415655" cy="16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B45C87F-34ED-69BE-0515-32468D278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24180"/>
          <a:stretch>
            <a:fillRect/>
          </a:stretch>
        </p:blipFill>
        <p:spPr bwMode="auto">
          <a:xfrm>
            <a:off x="6239902" y="4820230"/>
            <a:ext cx="1529003" cy="11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uida all'acquisto delle Stampanti 3D - Make a Shape">
            <a:extLst>
              <a:ext uri="{FF2B5EF4-FFF2-40B4-BE49-F238E27FC236}">
                <a16:creationId xmlns:a16="http://schemas.microsoft.com/office/drawing/2014/main" id="{B7BE0751-D978-1306-53AD-DE98844E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07" y="2851075"/>
            <a:ext cx="1738207" cy="173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nutenzione predittiva: facciamo il punto - Mecalux.it">
            <a:extLst>
              <a:ext uri="{FF2B5EF4-FFF2-40B4-BE49-F238E27FC236}">
                <a16:creationId xmlns:a16="http://schemas.microsoft.com/office/drawing/2014/main" id="{77C3778A-A277-B8E6-A7E5-345BED90C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t="10803" r="34422" b="20041"/>
          <a:stretch>
            <a:fillRect/>
          </a:stretch>
        </p:blipFill>
        <p:spPr bwMode="auto">
          <a:xfrm>
            <a:off x="6096000" y="2837803"/>
            <a:ext cx="1738207" cy="17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SURATORI VORTEX | FluidProcessing">
            <a:extLst>
              <a:ext uri="{FF2B5EF4-FFF2-40B4-BE49-F238E27FC236}">
                <a16:creationId xmlns:a16="http://schemas.microsoft.com/office/drawing/2014/main" id="{E77B77E8-10A8-F737-B7B3-CE137602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84" y="4570589"/>
            <a:ext cx="2277084" cy="15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9BC5B0-273E-81DF-0F76-698C5EB3A579}"/>
              </a:ext>
            </a:extLst>
          </p:cNvPr>
          <p:cNvSpPr txBox="1"/>
          <p:nvPr/>
        </p:nvSpPr>
        <p:spPr>
          <a:xfrm>
            <a:off x="237381" y="1357728"/>
            <a:ext cx="3137415" cy="204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GRANDEZZE RILEVABILI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Pressione</a:t>
            </a:r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Vibrazione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Impatto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Ultrasuoni</a:t>
            </a:r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Accelerazione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A240BD-CEC1-6437-14C4-E10444E5BE5E}"/>
              </a:ext>
            </a:extLst>
          </p:cNvPr>
          <p:cNvSpPr txBox="1"/>
          <p:nvPr/>
        </p:nvSpPr>
        <p:spPr>
          <a:xfrm>
            <a:off x="237381" y="3766615"/>
            <a:ext cx="3646462" cy="1963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buNone/>
            </a:pPr>
            <a:r>
              <a:rPr lang="it-IT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CLASSIFICAZIONE IN</a:t>
            </a: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 ALLA FORMA FISICA DEL SENSORE</a:t>
            </a:r>
            <a:endParaRPr lang="it-IT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Lamina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Sensori integrati in dispositivi MEMS</a:t>
            </a:r>
          </a:p>
        </p:txBody>
      </p:sp>
      <p:pic>
        <p:nvPicPr>
          <p:cNvPr id="3082" name="Picture 10" descr="Sensore di forza piezoelettrico - 9133C29 - Kistler - ad anello /  monoassiale / compatto">
            <a:extLst>
              <a:ext uri="{FF2B5EF4-FFF2-40B4-BE49-F238E27FC236}">
                <a16:creationId xmlns:a16="http://schemas.microsoft.com/office/drawing/2014/main" id="{705238AB-8B06-5EDB-AD0B-6F781485A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2" b="29365"/>
          <a:stretch>
            <a:fillRect/>
          </a:stretch>
        </p:blipFill>
        <p:spPr bwMode="auto">
          <a:xfrm>
            <a:off x="5748962" y="1946399"/>
            <a:ext cx="2289936" cy="91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roduttori e società di sensori piezoelettrici - Prezzo - PZT Electronic">
            <a:extLst>
              <a:ext uri="{FF2B5EF4-FFF2-40B4-BE49-F238E27FC236}">
                <a16:creationId xmlns:a16="http://schemas.microsoft.com/office/drawing/2014/main" id="{770D6436-5231-7329-F8BD-2C273D276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8" t="24723" r="15645" b="15147"/>
          <a:stretch>
            <a:fillRect/>
          </a:stretch>
        </p:blipFill>
        <p:spPr bwMode="auto">
          <a:xfrm>
            <a:off x="8412867" y="1830468"/>
            <a:ext cx="1554847" cy="108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ccelerometro triassiale | Luchsinger">
            <a:extLst>
              <a:ext uri="{FF2B5EF4-FFF2-40B4-BE49-F238E27FC236}">
                <a16:creationId xmlns:a16="http://schemas.microsoft.com/office/drawing/2014/main" id="{381FBD2D-29BA-8D32-F931-4A5A04D9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341683" y="1593753"/>
            <a:ext cx="1554848" cy="137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ensori pressione dinamici | Luchsinger">
            <a:extLst>
              <a:ext uri="{FF2B5EF4-FFF2-40B4-BE49-F238E27FC236}">
                <a16:creationId xmlns:a16="http://schemas.microsoft.com/office/drawing/2014/main" id="{D7552A25-461B-D8E1-0CF2-AC6D36A5B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1" r="29519"/>
          <a:stretch>
            <a:fillRect/>
          </a:stretch>
        </p:blipFill>
        <p:spPr bwMode="auto">
          <a:xfrm>
            <a:off x="3711081" y="1435344"/>
            <a:ext cx="684301" cy="17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Sensore di vibrazione 10...1000Hz analogico 0...25mm/s AV001">
            <a:extLst>
              <a:ext uri="{FF2B5EF4-FFF2-40B4-BE49-F238E27FC236}">
                <a16:creationId xmlns:a16="http://schemas.microsoft.com/office/drawing/2014/main" id="{372D64F6-17AC-8A4E-F752-D6965A7BF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2779" b="25340"/>
          <a:stretch>
            <a:fillRect/>
          </a:stretch>
        </p:blipFill>
        <p:spPr bwMode="auto">
          <a:xfrm rot="5400000">
            <a:off x="4239484" y="1999418"/>
            <a:ext cx="2204649" cy="8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Ruiwaer 12 sensori piezoelettrici a disco da 27 mm con filo, sensore  piezoelettrico pickup, trigger microfono a contatto, trasduttore precablato  per grilletto per chitarra, oro : Amazon.it: Strumenti Musicali">
            <a:extLst>
              <a:ext uri="{FF2B5EF4-FFF2-40B4-BE49-F238E27FC236}">
                <a16:creationId xmlns:a16="http://schemas.microsoft.com/office/drawing/2014/main" id="{CFE14FA1-24C5-6421-D304-CB4E6D8C4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8" t="17552" r="-1" b="31521"/>
          <a:stretch>
            <a:fillRect/>
          </a:stretch>
        </p:blipFill>
        <p:spPr bwMode="auto">
          <a:xfrm flipH="1">
            <a:off x="3959183" y="3665073"/>
            <a:ext cx="1953760" cy="16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Sensori di vibrazione e trasduttori piezoelettrici | RS">
            <a:extLst>
              <a:ext uri="{FF2B5EF4-FFF2-40B4-BE49-F238E27FC236}">
                <a16:creationId xmlns:a16="http://schemas.microsoft.com/office/drawing/2014/main" id="{5AD4DE31-9FC0-120F-6260-CDD347E5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0" y="3735367"/>
            <a:ext cx="2289937" cy="182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D33EF33-C79B-5855-89CF-1FE8FCE558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301865">
            <a:off x="6096839" y="3725936"/>
            <a:ext cx="1574270" cy="1942413"/>
          </a:xfrm>
          <a:prstGeom prst="rect">
            <a:avLst/>
          </a:prstGeom>
        </p:spPr>
      </p:pic>
      <p:pic>
        <p:nvPicPr>
          <p:cNvPr id="3102" name="Picture 30" descr="Piezoelectric MEMS Microphone for Consumer Products : Quote, RFQ, Price and  Buy">
            <a:extLst>
              <a:ext uri="{FF2B5EF4-FFF2-40B4-BE49-F238E27FC236}">
                <a16:creationId xmlns:a16="http://schemas.microsoft.com/office/drawing/2014/main" id="{70A5DE40-145C-AFBC-F80C-BE3F6183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14" y="3774706"/>
            <a:ext cx="2066732" cy="16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03FFB-517F-5B04-5F71-C356CDBBA5A6}"/>
              </a:ext>
            </a:extLst>
          </p:cNvPr>
          <p:cNvSpPr txBox="1"/>
          <p:nvPr/>
        </p:nvSpPr>
        <p:spPr>
          <a:xfrm>
            <a:off x="197040" y="1225586"/>
            <a:ext cx="11797920" cy="2102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TECNOLOGIA PRODUTTIVA</a:t>
            </a:r>
            <a:endParaRPr lang="it-IT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Tecnologie tradizionali: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lavorazioni meccaniche, assemblaggio e incapsulamento convenzionali.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Manifattura additiva:</a:t>
            </a: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stampa 3D consente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oggi di produrre sensori dove le tecnologie tradizionali risultano difficili da applicare.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Personalizzazione: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sensori con forme perfettamente adattate all'ambiente di installazione, con geometrie complesse.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Integrazione: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incorporare il sensore direttamente nella struttura del componente, migliorando robustezza e riducendo l'ingombro.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Prototipazione rapida: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testare rapidamente vari design per ottimizzare la sensibilità e la risposta del sensore.</a:t>
            </a:r>
            <a:endParaRPr lang="it-IT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BFC4A1-AEBA-112D-998F-B0CC572ECAEF}"/>
              </a:ext>
            </a:extLst>
          </p:cNvPr>
          <p:cNvSpPr txBox="1"/>
          <p:nvPr/>
        </p:nvSpPr>
        <p:spPr>
          <a:xfrm>
            <a:off x="197040" y="3454237"/>
            <a:ext cx="7128939" cy="2658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2DEEF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SETTORE APPLICATIVO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alla loro capacità di convertire sollecitazioni meccaniche in impulsi elettrici, i sensori piezoelettrici hanno un ruolo centrale in numerosi settori applicativi.</a:t>
            </a:r>
            <a:endParaRPr lang="it-IT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Industriale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Biomedicale</a:t>
            </a:r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Energia</a:t>
            </a:r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Infrastrutture</a:t>
            </a:r>
            <a:endParaRPr lang="it-I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Elettronica di consumo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11AFF5-A776-C2FE-8527-10BF6CC19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04" y="3454237"/>
            <a:ext cx="4396956" cy="26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218CB60-D958-0527-AB2D-05ADD4DE0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8331"/>
              </p:ext>
            </p:extLst>
          </p:nvPr>
        </p:nvGraphicFramePr>
        <p:xfrm>
          <a:off x="120395" y="1535450"/>
          <a:ext cx="11951210" cy="4630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0242">
                  <a:extLst>
                    <a:ext uri="{9D8B030D-6E8A-4147-A177-3AD203B41FA5}">
                      <a16:colId xmlns:a16="http://schemas.microsoft.com/office/drawing/2014/main" val="3658850583"/>
                    </a:ext>
                  </a:extLst>
                </a:gridCol>
                <a:gridCol w="2390242">
                  <a:extLst>
                    <a:ext uri="{9D8B030D-6E8A-4147-A177-3AD203B41FA5}">
                      <a16:colId xmlns:a16="http://schemas.microsoft.com/office/drawing/2014/main" val="492837539"/>
                    </a:ext>
                  </a:extLst>
                </a:gridCol>
                <a:gridCol w="2390242">
                  <a:extLst>
                    <a:ext uri="{9D8B030D-6E8A-4147-A177-3AD203B41FA5}">
                      <a16:colId xmlns:a16="http://schemas.microsoft.com/office/drawing/2014/main" val="687260950"/>
                    </a:ext>
                  </a:extLst>
                </a:gridCol>
                <a:gridCol w="2390242">
                  <a:extLst>
                    <a:ext uri="{9D8B030D-6E8A-4147-A177-3AD203B41FA5}">
                      <a16:colId xmlns:a16="http://schemas.microsoft.com/office/drawing/2014/main" val="91758028"/>
                    </a:ext>
                  </a:extLst>
                </a:gridCol>
                <a:gridCol w="2390242">
                  <a:extLst>
                    <a:ext uri="{9D8B030D-6E8A-4147-A177-3AD203B41FA5}">
                      <a16:colId xmlns:a16="http://schemas.microsoft.com/office/drawing/2014/main" val="1463656201"/>
                    </a:ext>
                  </a:extLst>
                </a:gridCol>
              </a:tblGrid>
              <a:tr h="488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Tecnologia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Principio di Funzionamento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Vantaggi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Svantaggi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Applicazioni Tipiche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77735"/>
                  </a:ext>
                </a:extLst>
              </a:tr>
              <a:tr h="8530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Transit-Time (ultrasonico)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Misura la differenza di tempo di transito tra impulsi ultrasonici bidirezionali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Elevata precisione con liquidi puliti, installazione “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clamp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-on”, nessuna parte mobile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Necessita buon accoppiamento acustico, sensibile a bolle/impurità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Acqua potabile, contatori intelligenti, retrofit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938270"/>
                  </a:ext>
                </a:extLst>
              </a:tr>
              <a:tr h="8700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Doppler (ultrasonico)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Riflessione dell’onda ultrasonica da particelle/bolle; analisi della variazione di frequenza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Funziona con fluidi contenenti particelle, installazione “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clamp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-on”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Bassa precisione con liquidi puliti, richiede particolato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Acque reflue, fluidi industriali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663596"/>
                  </a:ext>
                </a:extLst>
              </a:tr>
              <a:tr h="8530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 err="1">
                          <a:effectLst/>
                          <a:latin typeface="Times New Roman" panose="02020603050405020304" pitchFamily="18" charset="0"/>
                        </a:rPr>
                        <a:t>Vortex</a:t>
                      </a: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 (effetto di vibrazione)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Vortici generati da ostacolo; vibrazioni rilevate da sensore piezoelettrico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Struttura robusta, compatibile con liquidi e gas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Sensibilità ridotta a bassi flussi, geometria interna vincolata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Chimica, condutture industriali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637509"/>
                  </a:ext>
                </a:extLst>
              </a:tr>
              <a:tr h="6488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Pressione differenziale con membrana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Misura della differenza di pressione tramite membrana piezoelettrica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Elevata sensibilità, possibilità di miniaturizzazione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Installazione invasiva, sensibile all’accumulo di sporco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Laboratori, strumenti di precisione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294684"/>
                  </a:ext>
                </a:extLst>
              </a:tr>
              <a:tr h="8530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MEMS ultrasonici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Microtrasduttori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 piezoelettrici su chip generano onde Doppler/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transit</a:t>
                      </a: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-time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Compatti, basso consumo, integrazione elettronica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Costo elevato, installazione complessa, compatibilità limitata con tubi domestici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Biomedicale, domotica, micro-dosaggio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977227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5F9D651-431C-0398-A817-45ACBD9B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5" y="1155032"/>
            <a:ext cx="73973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CONFRONTO TRA LE PRINCIPALI TECNOLOGIE DI FLUSSOMETRI PIEZOELETTRICI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D804-06FE-D568-FA13-F775991E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B8D8DFD-4B20-09C4-FDE2-812DEEB0C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3DCCDF7-CAB8-91F9-DA50-A6907A432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7226612-BA0C-2D43-95E6-7786EE22737A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E9E1C5DE-3848-D631-CF4A-4C9A14D5131D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525E11-1FCD-04D5-4C65-2B0B1F813224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4F4A97-18B2-07E0-BC84-4FB11660B00C}"/>
              </a:ext>
            </a:extLst>
          </p:cNvPr>
          <p:cNvSpPr txBox="1"/>
          <p:nvPr/>
        </p:nvSpPr>
        <p:spPr>
          <a:xfrm>
            <a:off x="640908" y="1634426"/>
            <a:ext cx="3943386" cy="39987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  <a:buNone/>
            </a:pPr>
            <a:r>
              <a:rPr lang="it-IT" sz="16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Nel caso in esame ci si concentrerà sulla </a:t>
            </a:r>
            <a:r>
              <a:rPr lang="it-IT" sz="1600" b="1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tecnologia VORTEX</a:t>
            </a:r>
            <a:r>
              <a:rPr lang="it-IT" sz="16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sensore piezoelettrico, già utilizzata dall’azienda “AB </a:t>
            </a:r>
            <a:r>
              <a:rPr lang="it-IT" sz="160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industrietechnik</a:t>
            </a:r>
            <a:r>
              <a:rPr lang="it-IT" sz="16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endParaRPr lang="it-IT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sensore piezoelettrico VORTEX è stato selezionato per la sua robustezza e 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affidabilità in condizioni operative non ideali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07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capacità di rilevare vortici anche in </a:t>
            </a:r>
            <a:r>
              <a:rPr lang="it-IT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presenza di bolle d’aria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it-IT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impurità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rende adatto a fluidi industriali non trattati. La struttura modulare, compatibile con stampa 3D, consente una </a:t>
            </a:r>
            <a:r>
              <a:rPr lang="it-IT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facile integrazione e  possibilità di manutenzione.</a:t>
            </a:r>
            <a:endParaRPr lang="it-IT" sz="16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87FC6E3-8245-5BEB-602B-9378679C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331" y="2074533"/>
            <a:ext cx="1607293" cy="3088028"/>
          </a:xfrm>
          <a:prstGeom prst="rect">
            <a:avLst/>
          </a:prstGeom>
        </p:spPr>
      </p:pic>
      <p:pic>
        <p:nvPicPr>
          <p:cNvPr id="4" name="Picture 4" descr="A blue and white drawing of a blue device&#10;&#10;AI-generated content may be incorrect.">
            <a:extLst>
              <a:ext uri="{FF2B5EF4-FFF2-40B4-BE49-F238E27FC236}">
                <a16:creationId xmlns:a16="http://schemas.microsoft.com/office/drawing/2014/main" id="{0634A7CA-470F-B1C1-2A04-CFFF7B3A1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328" y="1225585"/>
            <a:ext cx="5084045" cy="4785923"/>
          </a:xfrm>
          <a:prstGeom prst="rect">
            <a:avLst/>
          </a:prstGeom>
        </p:spPr>
      </p:pic>
      <p:pic>
        <p:nvPicPr>
          <p:cNvPr id="12" name="Picture 7" descr="A blue and white pipe with a white and black connector&#10;&#10;AI-generated content may be incorrect.">
            <a:extLst>
              <a:ext uri="{FF2B5EF4-FFF2-40B4-BE49-F238E27FC236}">
                <a16:creationId xmlns:a16="http://schemas.microsoft.com/office/drawing/2014/main" id="{18011D3B-A6BE-3DC1-4960-0825F93E20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52" r="29404"/>
          <a:stretch/>
        </p:blipFill>
        <p:spPr>
          <a:xfrm>
            <a:off x="9726878" y="1225586"/>
            <a:ext cx="1912495" cy="17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E10A262-02DE-0BFF-45D2-769DE580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11092"/>
              </p:ext>
            </p:extLst>
          </p:nvPr>
        </p:nvGraphicFramePr>
        <p:xfrm>
          <a:off x="452997" y="4136530"/>
          <a:ext cx="11338409" cy="1905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162">
                  <a:extLst>
                    <a:ext uri="{9D8B030D-6E8A-4147-A177-3AD203B41FA5}">
                      <a16:colId xmlns:a16="http://schemas.microsoft.com/office/drawing/2014/main" val="1155126572"/>
                    </a:ext>
                  </a:extLst>
                </a:gridCol>
                <a:gridCol w="2193264">
                  <a:extLst>
                    <a:ext uri="{9D8B030D-6E8A-4147-A177-3AD203B41FA5}">
                      <a16:colId xmlns:a16="http://schemas.microsoft.com/office/drawing/2014/main" val="1553866415"/>
                    </a:ext>
                  </a:extLst>
                </a:gridCol>
                <a:gridCol w="6992983">
                  <a:extLst>
                    <a:ext uri="{9D8B030D-6E8A-4147-A177-3AD203B41FA5}">
                      <a16:colId xmlns:a16="http://schemas.microsoft.com/office/drawing/2014/main" val="2392540412"/>
                    </a:ext>
                  </a:extLst>
                </a:gridCol>
              </a:tblGrid>
              <a:tr h="1020016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1. Introduzione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1.1 Descrizione generale</a:t>
                      </a:r>
                      <a:endParaRPr lang="it-IT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Sensore piezoelettrico flessibile, realizzato mediante stampa 3D, progettato per rilevare le vibrazioni generate dal flusso di fluidi all’interno di condotti idraulici o pneumatici. La struttura compatta consente l’integrazione diretta nei flussometri VORTEX, anche in presenza di geometrie complesse.</a:t>
                      </a:r>
                      <a:endParaRPr lang="it-IT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10985"/>
                  </a:ext>
                </a:extLst>
              </a:tr>
              <a:tr h="50686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1.2 Ambiente operativo</a:t>
                      </a:r>
                      <a:endParaRPr lang="it-IT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Applicazioni in impianti industriali, sistemi HVAC e apparati di misura fluidodinamica, anche in condizioni gravose con presenza di bolle, particolato o variazioni termiche.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55898"/>
                  </a:ext>
                </a:extLst>
              </a:tr>
              <a:tr h="37857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1.3 Utenti finali</a:t>
                      </a:r>
                      <a:endParaRPr lang="it-IT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Progettisti di sistemi di monitoraggio, produttori di flussometri e di condotte intelligenti.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5284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0AACE5C-D94B-18E4-6448-7BC376CD39D2}"/>
              </a:ext>
            </a:extLst>
          </p:cNvPr>
          <p:cNvSpPr txBox="1"/>
          <p:nvPr/>
        </p:nvSpPr>
        <p:spPr>
          <a:xfrm>
            <a:off x="4680194" y="1132603"/>
            <a:ext cx="3334802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SPECIFICA TECNICA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69761020-B2C3-3538-3BD9-481EE3D1B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3524"/>
              </p:ext>
            </p:extLst>
          </p:nvPr>
        </p:nvGraphicFramePr>
        <p:xfrm>
          <a:off x="436668" y="1698171"/>
          <a:ext cx="11354738" cy="2241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2148">
                  <a:extLst>
                    <a:ext uri="{9D8B030D-6E8A-4147-A177-3AD203B41FA5}">
                      <a16:colId xmlns:a16="http://schemas.microsoft.com/office/drawing/2014/main" val="1083856511"/>
                    </a:ext>
                  </a:extLst>
                </a:gridCol>
                <a:gridCol w="4835951">
                  <a:extLst>
                    <a:ext uri="{9D8B030D-6E8A-4147-A177-3AD203B41FA5}">
                      <a16:colId xmlns:a16="http://schemas.microsoft.com/office/drawing/2014/main" val="922512483"/>
                    </a:ext>
                  </a:extLst>
                </a:gridCol>
                <a:gridCol w="2166639">
                  <a:extLst>
                    <a:ext uri="{9D8B030D-6E8A-4147-A177-3AD203B41FA5}">
                      <a16:colId xmlns:a16="http://schemas.microsoft.com/office/drawing/2014/main" val="1814498894"/>
                    </a:ext>
                  </a:extLst>
                </a:gridCol>
              </a:tblGrid>
              <a:tr h="362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Politecnico di Bari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Specifica Tecnica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Data: 23/07/2025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8665655"/>
                  </a:ext>
                </a:extLst>
              </a:tr>
              <a:tr h="80702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Dipartimento di Meccanica, Matematica e Management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effectLst/>
                          <a:latin typeface="Times New Roman" panose="02020603050405020304" pitchFamily="18" charset="0"/>
                        </a:rPr>
                        <a:t>SENSORE PIEZOELETTRICO PER FLUSSOMETRI VORTEX MEDIANTE PRODUZIONE ADDITIVA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27960"/>
                  </a:ext>
                </a:extLst>
              </a:tr>
              <a:tr h="107189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b="0" u="sng" dirty="0">
                          <a:effectLst/>
                          <a:latin typeface="Times New Roman" panose="02020603050405020304" pitchFamily="18" charset="0"/>
                        </a:rPr>
                        <a:t>Committente: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Prof. Ing. Umberto 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Galietti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AB </a:t>
                      </a:r>
                      <a:r>
                        <a:rPr lang="it-IT" sz="1400" dirty="0" err="1">
                          <a:effectLst/>
                          <a:latin typeface="Times New Roman" panose="02020603050405020304" pitchFamily="18" charset="0"/>
                        </a:rPr>
                        <a:t>Industrietechnik</a:t>
                      </a:r>
                      <a:endParaRPr lang="it-IT" sz="200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u="sng" dirty="0">
                          <a:effectLst/>
                          <a:latin typeface="Times New Roman" panose="02020603050405020304" pitchFamily="18" charset="0"/>
                        </a:rPr>
                        <a:t>Progettisti: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Alessandra Miracapillo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Vincenzo Morano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Pierpaolo Palombella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65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6F13C-BA53-AFC2-0081-F6C7A5D34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9604B4-6D44-8E83-2B52-21B51BF63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1B1E20-823D-C090-F3D4-16F11E253E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0C52C3C-A9FC-B3D9-D5B2-F3848F938AD4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88DDEAEB-77DB-748C-08EF-929676B3CD2D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AD0A6-18DF-5652-57DD-4ADAE51EC664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E68CA2E-6477-83DF-4F1D-33A80ABFD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71175"/>
              </p:ext>
            </p:extLst>
          </p:nvPr>
        </p:nvGraphicFramePr>
        <p:xfrm>
          <a:off x="452997" y="1308319"/>
          <a:ext cx="11260032" cy="224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402">
                  <a:extLst>
                    <a:ext uri="{9D8B030D-6E8A-4147-A177-3AD203B41FA5}">
                      <a16:colId xmlns:a16="http://schemas.microsoft.com/office/drawing/2014/main" val="3046652538"/>
                    </a:ext>
                  </a:extLst>
                </a:gridCol>
                <a:gridCol w="9145630">
                  <a:extLst>
                    <a:ext uri="{9D8B030D-6E8A-4147-A177-3AD203B41FA5}">
                      <a16:colId xmlns:a16="http://schemas.microsoft.com/office/drawing/2014/main" val="3031789956"/>
                    </a:ext>
                  </a:extLst>
                </a:gridCol>
              </a:tblGrid>
              <a:tr h="452292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2. Glossario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FDM: </a:t>
                      </a:r>
                      <a:r>
                        <a:rPr lang="it-IT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Fused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it-IT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Deposition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it-IT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Modeling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(tecnologia di stampa 3D a deposizione fusa)</a:t>
                      </a: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86572"/>
                  </a:ext>
                </a:extLst>
              </a:tr>
              <a:tr h="317828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Sistemi HVAC: 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acronimo di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Heating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Ventilation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and Air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Conditioning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(Riscaldamento, Ventilazione e Condizionamento dell'Aria)</a:t>
                      </a:r>
                      <a:endParaRPr lang="it-IT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40317"/>
                  </a:ext>
                </a:extLst>
              </a:tr>
              <a:tr h="37069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d₃₃: 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coefficiente piezoelettrico in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pC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/N</a:t>
                      </a: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15056"/>
                  </a:ext>
                </a:extLst>
              </a:tr>
              <a:tr h="41047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Poling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processo di orientamento molecolare mediante campo elettrico per attivare le proprietà piezoelettriche. </a:t>
                      </a: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16511"/>
                  </a:ext>
                </a:extLst>
              </a:tr>
              <a:tr h="41046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Elettrodizzazione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deposizione di elettrodi d’argento (Ag) sulla superficie del film di PVDF.</a:t>
                      </a:r>
                      <a:endParaRPr lang="it-IT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13411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C5B48E7-6942-FACF-DF02-D563ABFB9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50957"/>
              </p:ext>
            </p:extLst>
          </p:nvPr>
        </p:nvGraphicFramePr>
        <p:xfrm>
          <a:off x="452998" y="3682668"/>
          <a:ext cx="11260031" cy="234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7806">
                  <a:extLst>
                    <a:ext uri="{9D8B030D-6E8A-4147-A177-3AD203B41FA5}">
                      <a16:colId xmlns:a16="http://schemas.microsoft.com/office/drawing/2014/main" val="614707521"/>
                    </a:ext>
                  </a:extLst>
                </a:gridCol>
                <a:gridCol w="2952337">
                  <a:extLst>
                    <a:ext uri="{9D8B030D-6E8A-4147-A177-3AD203B41FA5}">
                      <a16:colId xmlns:a16="http://schemas.microsoft.com/office/drawing/2014/main" val="2190616969"/>
                    </a:ext>
                  </a:extLst>
                </a:gridCol>
                <a:gridCol w="3033811">
                  <a:extLst>
                    <a:ext uri="{9D8B030D-6E8A-4147-A177-3AD203B41FA5}">
                      <a16:colId xmlns:a16="http://schemas.microsoft.com/office/drawing/2014/main" val="4142820565"/>
                    </a:ext>
                  </a:extLst>
                </a:gridCol>
                <a:gridCol w="3166077">
                  <a:extLst>
                    <a:ext uri="{9D8B030D-6E8A-4147-A177-3AD203B41FA5}">
                      <a16:colId xmlns:a16="http://schemas.microsoft.com/office/drawing/2014/main" val="246365647"/>
                    </a:ext>
                  </a:extLst>
                </a:gridCol>
              </a:tblGrid>
              <a:tr h="398793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3. Prestazioni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minimo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Valore desiderato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4017722309"/>
                  </a:ext>
                </a:extLst>
              </a:tr>
              <a:tr h="33594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Coefficiente piezoelettrico d₃₃ [</a:t>
                      </a:r>
                      <a:r>
                        <a:rPr lang="it-IT" sz="1600" b="0" dirty="0" err="1">
                          <a:effectLst/>
                          <a:latin typeface="Times New Roman" panose="02020603050405020304" pitchFamily="18" charset="0"/>
                        </a:rPr>
                        <a:t>pC</a:t>
                      </a: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/N]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≥ 18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20 - 35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1611587423"/>
                  </a:ext>
                </a:extLst>
              </a:tr>
              <a:tr h="38480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Gamma di frequenze [Hz]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10 – 5000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20 – 8000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816444451"/>
                  </a:ext>
                </a:extLst>
              </a:tr>
              <a:tr h="33766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Risoluzione vibrazionale [µm]</a:t>
                      </a: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5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2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3622301412"/>
                  </a:ext>
                </a:extLst>
              </a:tr>
              <a:tr h="33594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Tempo di risposta [</a:t>
                      </a:r>
                      <a:r>
                        <a:rPr lang="it-IT" sz="1600" b="0" dirty="0" err="1">
                          <a:effectLst/>
                          <a:latin typeface="Times New Roman" panose="02020603050405020304" pitchFamily="18" charset="0"/>
                        </a:rPr>
                        <a:t>ms</a:t>
                      </a: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2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2291360422"/>
                  </a:ext>
                </a:extLst>
              </a:tr>
              <a:tr h="38480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Intervallo di temperatura [°C]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–20 ÷ 80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–20 ÷ 100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59" marR="40559" marT="0" marB="0" anchor="ctr"/>
                </a:tc>
                <a:extLst>
                  <a:ext uri="{0D108BD9-81ED-4DB2-BD59-A6C34878D82A}">
                    <a16:rowId xmlns:a16="http://schemas.microsoft.com/office/drawing/2014/main" val="22839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41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B4FDF-3AD8-4712-A10E-48BB1044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95277"/>
            <a:ext cx="1991428" cy="8286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DD6F8-C466-4EC5-9BF6-4E1FA420D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124939"/>
            <a:ext cx="1800225" cy="799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B732DD-F07B-47FA-BD0A-948AC1C8D2DD}"/>
              </a:ext>
            </a:extLst>
          </p:cNvPr>
          <p:cNvCxnSpPr>
            <a:cxnSpLocks/>
          </p:cNvCxnSpPr>
          <p:nvPr/>
        </p:nvCxnSpPr>
        <p:spPr>
          <a:xfrm>
            <a:off x="-19050" y="1028700"/>
            <a:ext cx="12211050" cy="0"/>
          </a:xfrm>
          <a:prstGeom prst="line">
            <a:avLst/>
          </a:prstGeom>
          <a:ln w="50800">
            <a:solidFill>
              <a:srgbClr val="094D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C6CE0E-9983-40E3-96C4-720E7987F61E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rgbClr val="094D94"/>
          </a:solidFill>
          <a:ln>
            <a:solidFill>
              <a:srgbClr val="09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Progetto d'anno di Progettazione Meccanica II – Anno Accademico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BA24B4-13DA-44D1-99AF-972BB1624022}"/>
              </a:ext>
            </a:extLst>
          </p:cNvPr>
          <p:cNvSpPr txBox="1"/>
          <p:nvPr/>
        </p:nvSpPr>
        <p:spPr>
          <a:xfrm>
            <a:off x="5365715" y="247040"/>
            <a:ext cx="653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cap="all" dirty="0">
                <a:latin typeface="Times New Roman" panose="02020603050405020304" pitchFamily="18" charset="0"/>
              </a:rPr>
              <a:t>Ricerca e sviluppo di un sensore piezoelettrico TRAMITE MANIFATTURA additiva</a:t>
            </a:r>
            <a:endParaRPr lang="it-IT" sz="1600" cap="all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76490AA-7C4E-37EA-3372-06AAFE5D0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66270"/>
              </p:ext>
            </p:extLst>
          </p:nvPr>
        </p:nvGraphicFramePr>
        <p:xfrm>
          <a:off x="452997" y="1133432"/>
          <a:ext cx="11286157" cy="3644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756">
                  <a:extLst>
                    <a:ext uri="{9D8B030D-6E8A-4147-A177-3AD203B41FA5}">
                      <a16:colId xmlns:a16="http://schemas.microsoft.com/office/drawing/2014/main" val="1300232815"/>
                    </a:ext>
                  </a:extLst>
                </a:gridCol>
                <a:gridCol w="1466957">
                  <a:extLst>
                    <a:ext uri="{9D8B030D-6E8A-4147-A177-3AD203B41FA5}">
                      <a16:colId xmlns:a16="http://schemas.microsoft.com/office/drawing/2014/main" val="2842945057"/>
                    </a:ext>
                  </a:extLst>
                </a:gridCol>
                <a:gridCol w="3113540">
                  <a:extLst>
                    <a:ext uri="{9D8B030D-6E8A-4147-A177-3AD203B41FA5}">
                      <a16:colId xmlns:a16="http://schemas.microsoft.com/office/drawing/2014/main" val="4165606448"/>
                    </a:ext>
                  </a:extLst>
                </a:gridCol>
                <a:gridCol w="1706460">
                  <a:extLst>
                    <a:ext uri="{9D8B030D-6E8A-4147-A177-3AD203B41FA5}">
                      <a16:colId xmlns:a16="http://schemas.microsoft.com/office/drawing/2014/main" val="627204878"/>
                    </a:ext>
                  </a:extLst>
                </a:gridCol>
                <a:gridCol w="1544222">
                  <a:extLst>
                    <a:ext uri="{9D8B030D-6E8A-4147-A177-3AD203B41FA5}">
                      <a16:colId xmlns:a16="http://schemas.microsoft.com/office/drawing/2014/main" val="521645140"/>
                    </a:ext>
                  </a:extLst>
                </a:gridCol>
                <a:gridCol w="1544222">
                  <a:extLst>
                    <a:ext uri="{9D8B030D-6E8A-4147-A177-3AD203B41FA5}">
                      <a16:colId xmlns:a16="http://schemas.microsoft.com/office/drawing/2014/main" val="4013564564"/>
                    </a:ext>
                  </a:extLst>
                </a:gridCol>
              </a:tblGrid>
              <a:tr h="374857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4. Requisiti fisici e dimensionali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4.1 Peso e ingombri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Parametro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Valore massimo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</a:rPr>
                        <a:t>Valore desiderato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Tolleranze</a:t>
                      </a:r>
                      <a:endParaRPr lang="it-IT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003750"/>
                  </a:ext>
                </a:extLst>
              </a:tr>
              <a:tr h="28064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Spessore sensore [mm]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1.0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0.6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±0.05 mm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988500"/>
                  </a:ext>
                </a:extLst>
              </a:tr>
              <a:tr h="33337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Larghezza sensore [mm]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2.0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1.6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±0.1 mm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6398221"/>
                  </a:ext>
                </a:extLst>
              </a:tr>
              <a:tr h="28072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Altezza sensore [mm]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15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13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±0.1 mm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677998"/>
                  </a:ext>
                </a:extLst>
              </a:tr>
              <a:tr h="2906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Superficie attiva [mm²]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30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20.8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±1 mm²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005863"/>
                  </a:ext>
                </a:extLst>
              </a:tr>
              <a:tr h="23801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0" dirty="0">
                          <a:effectLst/>
                          <a:latin typeface="Times New Roman" panose="02020603050405020304" pitchFamily="18" charset="0"/>
                        </a:rPr>
                        <a:t>Peso [g]</a:t>
                      </a:r>
                      <a:endParaRPr lang="it-IT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5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</a:rPr>
                        <a:t>≤ 3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±0.5 g</a:t>
                      </a:r>
                      <a:endParaRPr lang="it-I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340098"/>
                  </a:ext>
                </a:extLst>
              </a:tr>
              <a:tr h="184046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it-IT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63133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FC16F0F-F325-D4F3-CC8F-C0DD0BE2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latin typeface="Times New Roman" panose="02020603050405020304" pitchFamily="18" charset="0"/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104E6882-3B58-1D72-ED51-5B65B805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9" y="2983450"/>
            <a:ext cx="1664926" cy="17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8">
            <a:extLst>
              <a:ext uri="{FF2B5EF4-FFF2-40B4-BE49-F238E27FC236}">
                <a16:creationId xmlns:a16="http://schemas.microsoft.com/office/drawing/2014/main" id="{CB6F968C-1D1F-59D3-EA8B-FDC0A230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3" y="3017272"/>
            <a:ext cx="1812772" cy="16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6112DE46-D13F-EF07-B762-0EA32F19D42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3292"/>
          <a:stretch>
            <a:fillRect/>
          </a:stretch>
        </p:blipFill>
        <p:spPr>
          <a:xfrm>
            <a:off x="529606" y="4797579"/>
            <a:ext cx="1991428" cy="1379101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9E4B162B-9700-D6D3-3C97-15C588C9B2E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053" b="4134"/>
          <a:stretch>
            <a:fillRect/>
          </a:stretch>
        </p:blipFill>
        <p:spPr>
          <a:xfrm>
            <a:off x="2502445" y="4885291"/>
            <a:ext cx="1910474" cy="132599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07C318D-E043-B5F1-B8D1-D1610B9928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049" b="1974"/>
          <a:stretch>
            <a:fillRect/>
          </a:stretch>
        </p:blipFill>
        <p:spPr>
          <a:xfrm>
            <a:off x="4632922" y="4832875"/>
            <a:ext cx="801839" cy="1379101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367E80D6-FEEF-6203-B9BF-57FA5BF4489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474" r="69075"/>
          <a:stretch>
            <a:fillRect/>
          </a:stretch>
        </p:blipFill>
        <p:spPr>
          <a:xfrm rot="5400000">
            <a:off x="6424360" y="3888171"/>
            <a:ext cx="1341038" cy="332023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7BDB7AB-9609-427C-D1AB-E1CD1F57D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4996"/>
          <a:stretch>
            <a:fillRect/>
          </a:stretch>
        </p:blipFill>
        <p:spPr>
          <a:xfrm rot="5400000">
            <a:off x="9720872" y="4222796"/>
            <a:ext cx="1188220" cy="27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1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2414</Words>
  <Application>Microsoft Office PowerPoint</Application>
  <PresentationFormat>Widescreen</PresentationFormat>
  <Paragraphs>414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Courier New</vt:lpstr>
      <vt:lpstr>Symbol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PALOMBELLA PIERPAOLO</cp:lastModifiedBy>
  <cp:revision>51</cp:revision>
  <dcterms:created xsi:type="dcterms:W3CDTF">2025-08-18T16:03:59Z</dcterms:created>
  <dcterms:modified xsi:type="dcterms:W3CDTF">2025-08-31T09:46:16Z</dcterms:modified>
</cp:coreProperties>
</file>