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5" r:id="rId2"/>
    <p:sldId id="269" r:id="rId3"/>
    <p:sldId id="312" r:id="rId4"/>
    <p:sldId id="258" r:id="rId5"/>
    <p:sldId id="317" r:id="rId6"/>
    <p:sldId id="285" r:id="rId7"/>
    <p:sldId id="299" r:id="rId8"/>
    <p:sldId id="256" r:id="rId9"/>
    <p:sldId id="308" r:id="rId10"/>
    <p:sldId id="265" r:id="rId11"/>
    <p:sldId id="304" r:id="rId12"/>
    <p:sldId id="305" r:id="rId13"/>
    <p:sldId id="277" r:id="rId14"/>
    <p:sldId id="306" r:id="rId15"/>
    <p:sldId id="274" r:id="rId16"/>
    <p:sldId id="318" r:id="rId17"/>
    <p:sldId id="279" r:id="rId18"/>
    <p:sldId id="319" r:id="rId19"/>
    <p:sldId id="323" r:id="rId20"/>
    <p:sldId id="286" r:id="rId21"/>
    <p:sldId id="320" r:id="rId22"/>
    <p:sldId id="288" r:id="rId23"/>
    <p:sldId id="289" r:id="rId24"/>
    <p:sldId id="294" r:id="rId25"/>
    <p:sldId id="295" r:id="rId26"/>
    <p:sldId id="314" r:id="rId27"/>
    <p:sldId id="315" r:id="rId28"/>
    <p:sldId id="297" r:id="rId29"/>
    <p:sldId id="311" r:id="rId30"/>
    <p:sldId id="321" r:id="rId31"/>
    <p:sldId id="316" r:id="rId32"/>
    <p:sldId id="32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3F06E-7974-44CB-9AE6-83D30301D3E3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465CB-48D6-43C7-A638-072D38B32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9AFC4F-6D1F-0B47-B89D-A53BF86FE7E7}" type="slidenum">
              <a:rPr lang="en-US">
                <a:solidFill>
                  <a:prstClr val="black"/>
                </a:solidFill>
                <a:latin typeface="Comic Sans MS" charset="0"/>
                <a:ea typeface="ＭＳ Ｐゴシック" charset="-128"/>
                <a:cs typeface="ＭＳ Ｐゴシック" charset="-128"/>
              </a:rPr>
              <a:pPr/>
              <a:t>18</a:t>
            </a:fld>
            <a:endParaRPr lang="en-US">
              <a:solidFill>
                <a:prstClr val="black"/>
              </a:solidFill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394D-3B4E-4642-B3AB-535D87D3283A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241F-9F39-4978-8E21-A9F455999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394D-3B4E-4642-B3AB-535D87D3283A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241F-9F39-4978-8E21-A9F455999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394D-3B4E-4642-B3AB-535D87D3283A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241F-9F39-4978-8E21-A9F455999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9B3DB3A-102B-435A-9AF8-D7E2763DC8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394D-3B4E-4642-B3AB-535D87D3283A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241F-9F39-4978-8E21-A9F455999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394D-3B4E-4642-B3AB-535D87D3283A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241F-9F39-4978-8E21-A9F455999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394D-3B4E-4642-B3AB-535D87D3283A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241F-9F39-4978-8E21-A9F455999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394D-3B4E-4642-B3AB-535D87D3283A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241F-9F39-4978-8E21-A9F455999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394D-3B4E-4642-B3AB-535D87D3283A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241F-9F39-4978-8E21-A9F455999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394D-3B4E-4642-B3AB-535D87D3283A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241F-9F39-4978-8E21-A9F455999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394D-3B4E-4642-B3AB-535D87D3283A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241F-9F39-4978-8E21-A9F455999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394D-3B4E-4642-B3AB-535D87D3283A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241F-9F39-4978-8E21-A9F455999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D394D-3B4E-4642-B3AB-535D87D3283A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5241F-9F39-4978-8E21-A9F455999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ffl-0OYVQU" TargetMode="External"/><Relationship Id="rId2" Type="http://schemas.openxmlformats.org/officeDocument/2006/relationships/hyperlink" Target="https://www.youtube.com/watch?v=sjwNtQYLKe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ph3GfDKM-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828800"/>
            <a:ext cx="6781800" cy="108585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dirty="0"/>
              <a:t>LF111/101 Lecture topic (6) </a:t>
            </a:r>
            <a:br>
              <a:rPr lang="en-US" sz="3600" dirty="0"/>
            </a:br>
            <a:r>
              <a:rPr lang="en-US" sz="3600" dirty="0"/>
              <a:t>19 January 2023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3429000"/>
            <a:ext cx="5257800" cy="11430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Recombinant DNA technology</a:t>
            </a:r>
          </a:p>
          <a:p>
            <a:r>
              <a:rPr lang="en-US" sz="2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Genetic Engineering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304800"/>
            <a:ext cx="2590800" cy="6096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000" dirty="0"/>
              <a:t>Plasmids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229600" cy="8382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>
                <a:latin typeface="Tahoma" pitchFamily="34" charset="0"/>
                <a:cs typeface="Tahoma" pitchFamily="34" charset="0"/>
              </a:rPr>
              <a:t>Plasmids: Extra-chromosomal genetic elements that are capable of autonomous replication (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replicon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)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3505200" y="2438400"/>
            <a:ext cx="2362200" cy="1066800"/>
            <a:chOff x="990600" y="2667000"/>
            <a:chExt cx="2971800" cy="1371600"/>
          </a:xfrm>
        </p:grpSpPr>
        <p:sp>
          <p:nvSpPr>
            <p:cNvPr id="4" name="Rounded Rectangle 3"/>
            <p:cNvSpPr/>
            <p:nvPr/>
          </p:nvSpPr>
          <p:spPr>
            <a:xfrm>
              <a:off x="990600" y="2667000"/>
              <a:ext cx="2971800" cy="1371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447800" y="2743200"/>
              <a:ext cx="1447800" cy="1143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ounded Rectangular Callout 27"/>
          <p:cNvSpPr/>
          <p:nvPr/>
        </p:nvSpPr>
        <p:spPr>
          <a:xfrm>
            <a:off x="6629400" y="0"/>
            <a:ext cx="2286000" cy="762000"/>
          </a:xfrm>
          <a:prstGeom prst="wedgeRoundRectCallout">
            <a:avLst>
              <a:gd name="adj1" fmla="val -53933"/>
              <a:gd name="adj2" fmla="val 10102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What is a </a:t>
            </a:r>
            <a:r>
              <a:rPr lang="en-US" dirty="0" err="1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replicon</a:t>
            </a:r>
            <a:r>
              <a:rPr lang="en-US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8200" y="228600"/>
            <a:ext cx="212186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itchFamily="34" charset="0"/>
                <a:cs typeface="Tahoma" pitchFamily="34" charset="0"/>
              </a:rPr>
              <a:t>Cloning vector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914400" y="3810000"/>
            <a:ext cx="7162800" cy="2819400"/>
            <a:chOff x="609600" y="3638490"/>
            <a:chExt cx="8077200" cy="3219510"/>
          </a:xfrm>
        </p:grpSpPr>
        <p:sp>
          <p:nvSpPr>
            <p:cNvPr id="34" name="Rounded Rectangle 33"/>
            <p:cNvSpPr/>
            <p:nvPr/>
          </p:nvSpPr>
          <p:spPr>
            <a:xfrm>
              <a:off x="609600" y="4781490"/>
              <a:ext cx="2971800" cy="1371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66800" y="4857690"/>
              <a:ext cx="1447800" cy="1143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600200" y="4095690"/>
              <a:ext cx="381000" cy="3048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971800" y="3638490"/>
              <a:ext cx="381000" cy="3048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590800" y="3867090"/>
              <a:ext cx="381000" cy="3048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048000" y="4019490"/>
              <a:ext cx="381000" cy="3048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85800" y="4171890"/>
              <a:ext cx="381000" cy="3048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371600" y="3714690"/>
              <a:ext cx="381000" cy="3048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981200" y="3867090"/>
              <a:ext cx="381000" cy="3048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057400" y="4400490"/>
              <a:ext cx="381000" cy="3048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85800" y="3638490"/>
              <a:ext cx="2743200" cy="1066800"/>
              <a:chOff x="4953000" y="2590800"/>
              <a:chExt cx="2743200" cy="1066800"/>
            </a:xfrm>
            <a:solidFill>
              <a:schemeClr val="bg1"/>
            </a:solidFill>
          </p:grpSpPr>
          <p:sp>
            <p:nvSpPr>
              <p:cNvPr id="45" name="Oval 44"/>
              <p:cNvSpPr/>
              <p:nvPr/>
            </p:nvSpPr>
            <p:spPr>
              <a:xfrm>
                <a:off x="5867400" y="3048000"/>
                <a:ext cx="381000" cy="304800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239000" y="2590800"/>
                <a:ext cx="381000" cy="304800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858000" y="2819400"/>
                <a:ext cx="381000" cy="304800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7315200" y="2971800"/>
                <a:ext cx="381000" cy="304800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953000" y="3124200"/>
                <a:ext cx="381000" cy="304800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638800" y="2667000"/>
                <a:ext cx="381000" cy="304800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6248400" y="2819400"/>
                <a:ext cx="381000" cy="304800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324600" y="3352800"/>
                <a:ext cx="381000" cy="304800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5916058" y="2666082"/>
                <a:ext cx="117513" cy="143219"/>
              </a:xfrm>
              <a:custGeom>
                <a:avLst/>
                <a:gdLst>
                  <a:gd name="connsiteX0" fmla="*/ 0 w 117513"/>
                  <a:gd name="connsiteY0" fmla="*/ 0 h 143219"/>
                  <a:gd name="connsiteX1" fmla="*/ 99152 w 117513"/>
                  <a:gd name="connsiteY1" fmla="*/ 99152 h 143219"/>
                  <a:gd name="connsiteX2" fmla="*/ 110169 w 117513"/>
                  <a:gd name="connsiteY2" fmla="*/ 143219 h 14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513" h="143219">
                    <a:moveTo>
                      <a:pt x="0" y="0"/>
                    </a:moveTo>
                    <a:cubicBezTo>
                      <a:pt x="40395" y="37641"/>
                      <a:pt x="80791" y="75282"/>
                      <a:pt x="99152" y="99152"/>
                    </a:cubicBezTo>
                    <a:cubicBezTo>
                      <a:pt x="117513" y="123022"/>
                      <a:pt x="113841" y="133120"/>
                      <a:pt x="110169" y="143219"/>
                    </a:cubicBezTo>
                  </a:path>
                </a:pathLst>
              </a:custGeom>
              <a:grpFill/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6130887" y="3057181"/>
                <a:ext cx="117513" cy="143219"/>
              </a:xfrm>
              <a:custGeom>
                <a:avLst/>
                <a:gdLst>
                  <a:gd name="connsiteX0" fmla="*/ 0 w 117513"/>
                  <a:gd name="connsiteY0" fmla="*/ 0 h 143219"/>
                  <a:gd name="connsiteX1" fmla="*/ 99152 w 117513"/>
                  <a:gd name="connsiteY1" fmla="*/ 99152 h 143219"/>
                  <a:gd name="connsiteX2" fmla="*/ 110169 w 117513"/>
                  <a:gd name="connsiteY2" fmla="*/ 143219 h 14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513" h="143219">
                    <a:moveTo>
                      <a:pt x="0" y="0"/>
                    </a:moveTo>
                    <a:cubicBezTo>
                      <a:pt x="40395" y="37641"/>
                      <a:pt x="80791" y="75282"/>
                      <a:pt x="99152" y="99152"/>
                    </a:cubicBezTo>
                    <a:cubicBezTo>
                      <a:pt x="117513" y="123022"/>
                      <a:pt x="113841" y="133120"/>
                      <a:pt x="110169" y="143219"/>
                    </a:cubicBezTo>
                  </a:path>
                </a:pathLst>
              </a:custGeom>
              <a:grpFill/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6588087" y="3361981"/>
                <a:ext cx="117513" cy="143219"/>
              </a:xfrm>
              <a:custGeom>
                <a:avLst/>
                <a:gdLst>
                  <a:gd name="connsiteX0" fmla="*/ 0 w 117513"/>
                  <a:gd name="connsiteY0" fmla="*/ 0 h 143219"/>
                  <a:gd name="connsiteX1" fmla="*/ 99152 w 117513"/>
                  <a:gd name="connsiteY1" fmla="*/ 99152 h 143219"/>
                  <a:gd name="connsiteX2" fmla="*/ 110169 w 117513"/>
                  <a:gd name="connsiteY2" fmla="*/ 143219 h 14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513" h="143219">
                    <a:moveTo>
                      <a:pt x="0" y="0"/>
                    </a:moveTo>
                    <a:cubicBezTo>
                      <a:pt x="40395" y="37641"/>
                      <a:pt x="80791" y="75282"/>
                      <a:pt x="99152" y="99152"/>
                    </a:cubicBezTo>
                    <a:cubicBezTo>
                      <a:pt x="117513" y="123022"/>
                      <a:pt x="113841" y="133120"/>
                      <a:pt x="110169" y="143219"/>
                    </a:cubicBezTo>
                  </a:path>
                </a:pathLst>
              </a:custGeom>
              <a:grpFill/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6553200" y="2819400"/>
                <a:ext cx="117513" cy="143219"/>
              </a:xfrm>
              <a:custGeom>
                <a:avLst/>
                <a:gdLst>
                  <a:gd name="connsiteX0" fmla="*/ 0 w 117513"/>
                  <a:gd name="connsiteY0" fmla="*/ 0 h 143219"/>
                  <a:gd name="connsiteX1" fmla="*/ 99152 w 117513"/>
                  <a:gd name="connsiteY1" fmla="*/ 99152 h 143219"/>
                  <a:gd name="connsiteX2" fmla="*/ 110169 w 117513"/>
                  <a:gd name="connsiteY2" fmla="*/ 143219 h 14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513" h="143219">
                    <a:moveTo>
                      <a:pt x="0" y="0"/>
                    </a:moveTo>
                    <a:cubicBezTo>
                      <a:pt x="40395" y="37641"/>
                      <a:pt x="80791" y="75282"/>
                      <a:pt x="99152" y="99152"/>
                    </a:cubicBezTo>
                    <a:cubicBezTo>
                      <a:pt x="117513" y="123022"/>
                      <a:pt x="113841" y="133120"/>
                      <a:pt x="110169" y="143219"/>
                    </a:cubicBezTo>
                  </a:path>
                </a:pathLst>
              </a:custGeom>
              <a:grpFill/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7121487" y="2819400"/>
                <a:ext cx="117513" cy="143219"/>
              </a:xfrm>
              <a:custGeom>
                <a:avLst/>
                <a:gdLst>
                  <a:gd name="connsiteX0" fmla="*/ 0 w 117513"/>
                  <a:gd name="connsiteY0" fmla="*/ 0 h 143219"/>
                  <a:gd name="connsiteX1" fmla="*/ 99152 w 117513"/>
                  <a:gd name="connsiteY1" fmla="*/ 99152 h 143219"/>
                  <a:gd name="connsiteX2" fmla="*/ 110169 w 117513"/>
                  <a:gd name="connsiteY2" fmla="*/ 143219 h 14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513" h="143219">
                    <a:moveTo>
                      <a:pt x="0" y="0"/>
                    </a:moveTo>
                    <a:cubicBezTo>
                      <a:pt x="40395" y="37641"/>
                      <a:pt x="80791" y="75282"/>
                      <a:pt x="99152" y="99152"/>
                    </a:cubicBezTo>
                    <a:cubicBezTo>
                      <a:pt x="117513" y="123022"/>
                      <a:pt x="113841" y="133120"/>
                      <a:pt x="110169" y="143219"/>
                    </a:cubicBezTo>
                  </a:path>
                </a:pathLst>
              </a:custGeom>
              <a:grpFill/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7578687" y="2971800"/>
                <a:ext cx="117513" cy="143219"/>
              </a:xfrm>
              <a:custGeom>
                <a:avLst/>
                <a:gdLst>
                  <a:gd name="connsiteX0" fmla="*/ 0 w 117513"/>
                  <a:gd name="connsiteY0" fmla="*/ 0 h 143219"/>
                  <a:gd name="connsiteX1" fmla="*/ 99152 w 117513"/>
                  <a:gd name="connsiteY1" fmla="*/ 99152 h 143219"/>
                  <a:gd name="connsiteX2" fmla="*/ 110169 w 117513"/>
                  <a:gd name="connsiteY2" fmla="*/ 143219 h 14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513" h="143219">
                    <a:moveTo>
                      <a:pt x="0" y="0"/>
                    </a:moveTo>
                    <a:cubicBezTo>
                      <a:pt x="40395" y="37641"/>
                      <a:pt x="80791" y="75282"/>
                      <a:pt x="99152" y="99152"/>
                    </a:cubicBezTo>
                    <a:cubicBezTo>
                      <a:pt x="117513" y="123022"/>
                      <a:pt x="113841" y="133120"/>
                      <a:pt x="110169" y="143219"/>
                    </a:cubicBezTo>
                  </a:path>
                </a:pathLst>
              </a:custGeom>
              <a:grpFill/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7543800" y="2590800"/>
                <a:ext cx="117513" cy="143219"/>
              </a:xfrm>
              <a:custGeom>
                <a:avLst/>
                <a:gdLst>
                  <a:gd name="connsiteX0" fmla="*/ 0 w 117513"/>
                  <a:gd name="connsiteY0" fmla="*/ 0 h 143219"/>
                  <a:gd name="connsiteX1" fmla="*/ 99152 w 117513"/>
                  <a:gd name="connsiteY1" fmla="*/ 99152 h 143219"/>
                  <a:gd name="connsiteX2" fmla="*/ 110169 w 117513"/>
                  <a:gd name="connsiteY2" fmla="*/ 143219 h 14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513" h="143219">
                    <a:moveTo>
                      <a:pt x="0" y="0"/>
                    </a:moveTo>
                    <a:cubicBezTo>
                      <a:pt x="40395" y="37641"/>
                      <a:pt x="80791" y="75282"/>
                      <a:pt x="99152" y="99152"/>
                    </a:cubicBezTo>
                    <a:cubicBezTo>
                      <a:pt x="117513" y="123022"/>
                      <a:pt x="113841" y="133120"/>
                      <a:pt x="110169" y="143219"/>
                    </a:cubicBezTo>
                  </a:path>
                </a:pathLst>
              </a:custGeom>
              <a:grpFill/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5216487" y="3133381"/>
                <a:ext cx="117513" cy="143219"/>
              </a:xfrm>
              <a:custGeom>
                <a:avLst/>
                <a:gdLst>
                  <a:gd name="connsiteX0" fmla="*/ 0 w 117513"/>
                  <a:gd name="connsiteY0" fmla="*/ 0 h 143219"/>
                  <a:gd name="connsiteX1" fmla="*/ 99152 w 117513"/>
                  <a:gd name="connsiteY1" fmla="*/ 99152 h 143219"/>
                  <a:gd name="connsiteX2" fmla="*/ 110169 w 117513"/>
                  <a:gd name="connsiteY2" fmla="*/ 143219 h 14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513" h="143219">
                    <a:moveTo>
                      <a:pt x="0" y="0"/>
                    </a:moveTo>
                    <a:cubicBezTo>
                      <a:pt x="40395" y="37641"/>
                      <a:pt x="80791" y="75282"/>
                      <a:pt x="99152" y="99152"/>
                    </a:cubicBezTo>
                    <a:cubicBezTo>
                      <a:pt x="117513" y="123022"/>
                      <a:pt x="113841" y="133120"/>
                      <a:pt x="110169" y="143219"/>
                    </a:cubicBezTo>
                  </a:path>
                </a:pathLst>
              </a:custGeom>
              <a:grpFill/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1676400" y="6457890"/>
              <a:ext cx="989373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ahoma" pitchFamily="34" charset="0"/>
                  <a:cs typeface="Tahoma" pitchFamily="34" charset="0"/>
                </a:rPr>
                <a:t>Step 1 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3657600" y="4762380"/>
              <a:ext cx="5029200" cy="2076510"/>
              <a:chOff x="3657600" y="3562290"/>
              <a:chExt cx="5029200" cy="2076510"/>
            </a:xfrm>
          </p:grpSpPr>
          <p:grpSp>
            <p:nvGrpSpPr>
              <p:cNvPr id="63" name="Group 53"/>
              <p:cNvGrpSpPr/>
              <p:nvPr/>
            </p:nvGrpSpPr>
            <p:grpSpPr>
              <a:xfrm>
                <a:off x="5715000" y="3562290"/>
                <a:ext cx="2971800" cy="2076510"/>
                <a:chOff x="4648200" y="3581400"/>
                <a:chExt cx="2971800" cy="2076510"/>
              </a:xfrm>
            </p:grpSpPr>
            <p:grpSp>
              <p:nvGrpSpPr>
                <p:cNvPr id="65" name="Group 50"/>
                <p:cNvGrpSpPr/>
                <p:nvPr/>
              </p:nvGrpSpPr>
              <p:grpSpPr>
                <a:xfrm>
                  <a:off x="4648200" y="3581400"/>
                  <a:ext cx="2971800" cy="1371600"/>
                  <a:chOff x="4648200" y="3581400"/>
                  <a:chExt cx="2971800" cy="1371600"/>
                </a:xfrm>
              </p:grpSpPr>
              <p:sp>
                <p:nvSpPr>
                  <p:cNvPr id="67" name="Rounded Rectangle 31"/>
                  <p:cNvSpPr/>
                  <p:nvPr/>
                </p:nvSpPr>
                <p:spPr>
                  <a:xfrm>
                    <a:off x="4648200" y="3581400"/>
                    <a:ext cx="2971800" cy="1371600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Oval 32"/>
                  <p:cNvSpPr/>
                  <p:nvPr/>
                </p:nvSpPr>
                <p:spPr>
                  <a:xfrm>
                    <a:off x="5105400" y="3657600"/>
                    <a:ext cx="1447800" cy="1143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Oval 68"/>
                  <p:cNvSpPr/>
                  <p:nvPr/>
                </p:nvSpPr>
                <p:spPr>
                  <a:xfrm>
                    <a:off x="7010400" y="4038600"/>
                    <a:ext cx="3810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6629400" y="3733800"/>
                    <a:ext cx="3810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Freeform 70"/>
                  <p:cNvSpPr/>
                  <p:nvPr/>
                </p:nvSpPr>
                <p:spPr>
                  <a:xfrm>
                    <a:off x="6892887" y="3742981"/>
                    <a:ext cx="117513" cy="143219"/>
                  </a:xfrm>
                  <a:custGeom>
                    <a:avLst/>
                    <a:gdLst>
                      <a:gd name="connsiteX0" fmla="*/ 0 w 117513"/>
                      <a:gd name="connsiteY0" fmla="*/ 0 h 143219"/>
                      <a:gd name="connsiteX1" fmla="*/ 99152 w 117513"/>
                      <a:gd name="connsiteY1" fmla="*/ 99152 h 143219"/>
                      <a:gd name="connsiteX2" fmla="*/ 110169 w 117513"/>
                      <a:gd name="connsiteY2" fmla="*/ 143219 h 1432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7513" h="143219">
                        <a:moveTo>
                          <a:pt x="0" y="0"/>
                        </a:moveTo>
                        <a:cubicBezTo>
                          <a:pt x="40395" y="37641"/>
                          <a:pt x="80791" y="75282"/>
                          <a:pt x="99152" y="99152"/>
                        </a:cubicBezTo>
                        <a:cubicBezTo>
                          <a:pt x="117513" y="123022"/>
                          <a:pt x="113841" y="133120"/>
                          <a:pt x="110169" y="143219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Freeform 71"/>
                  <p:cNvSpPr/>
                  <p:nvPr/>
                </p:nvSpPr>
                <p:spPr>
                  <a:xfrm>
                    <a:off x="7273887" y="4038600"/>
                    <a:ext cx="117513" cy="143219"/>
                  </a:xfrm>
                  <a:custGeom>
                    <a:avLst/>
                    <a:gdLst>
                      <a:gd name="connsiteX0" fmla="*/ 0 w 117513"/>
                      <a:gd name="connsiteY0" fmla="*/ 0 h 143219"/>
                      <a:gd name="connsiteX1" fmla="*/ 99152 w 117513"/>
                      <a:gd name="connsiteY1" fmla="*/ 99152 h 143219"/>
                      <a:gd name="connsiteX2" fmla="*/ 110169 w 117513"/>
                      <a:gd name="connsiteY2" fmla="*/ 143219 h 1432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7513" h="143219">
                        <a:moveTo>
                          <a:pt x="0" y="0"/>
                        </a:moveTo>
                        <a:cubicBezTo>
                          <a:pt x="40395" y="37641"/>
                          <a:pt x="80791" y="75282"/>
                          <a:pt x="99152" y="99152"/>
                        </a:cubicBezTo>
                        <a:cubicBezTo>
                          <a:pt x="117513" y="123022"/>
                          <a:pt x="113841" y="133120"/>
                          <a:pt x="110169" y="143219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6" name="TextBox 65"/>
                <p:cNvSpPr txBox="1"/>
                <p:nvPr/>
              </p:nvSpPr>
              <p:spPr>
                <a:xfrm>
                  <a:off x="5499631" y="5257800"/>
                  <a:ext cx="829073" cy="40011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Tahoma" pitchFamily="34" charset="0"/>
                      <a:cs typeface="Tahoma" pitchFamily="34" charset="0"/>
                    </a:rPr>
                    <a:t>Step2</a:t>
                  </a:r>
                </a:p>
              </p:txBody>
            </p:sp>
          </p:grpSp>
          <p:sp>
            <p:nvSpPr>
              <p:cNvPr id="64" name="Right Arrow 63"/>
              <p:cNvSpPr/>
              <p:nvPr/>
            </p:nvSpPr>
            <p:spPr>
              <a:xfrm>
                <a:off x="3657600" y="4038600"/>
                <a:ext cx="1905000" cy="68580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7030A0"/>
                    </a:solidFill>
                    <a:latin typeface="Tahoma" pitchFamily="34" charset="0"/>
                    <a:cs typeface="Tahoma" pitchFamily="34" charset="0"/>
                  </a:rPr>
                  <a:t>Transformation</a:t>
                </a:r>
              </a:p>
            </p:txBody>
          </p:sp>
        </p:grpSp>
      </p:grpSp>
      <p:sp>
        <p:nvSpPr>
          <p:cNvPr id="75" name="Rectangular Callout 74"/>
          <p:cNvSpPr/>
          <p:nvPr/>
        </p:nvSpPr>
        <p:spPr>
          <a:xfrm>
            <a:off x="6248400" y="2286000"/>
            <a:ext cx="2286000" cy="1524000"/>
          </a:xfrm>
          <a:prstGeom prst="wedgeRectCallout">
            <a:avLst>
              <a:gd name="adj1" fmla="val -66459"/>
              <a:gd name="adj2" fmla="val 10515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What are the advantages of having a cloning vector  </a:t>
            </a:r>
          </a:p>
        </p:txBody>
      </p:sp>
      <p:sp>
        <p:nvSpPr>
          <p:cNvPr id="76" name="Oval 75"/>
          <p:cNvSpPr/>
          <p:nvPr/>
        </p:nvSpPr>
        <p:spPr>
          <a:xfrm>
            <a:off x="5309558" y="2667000"/>
            <a:ext cx="337868" cy="26692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971691" y="2867190"/>
            <a:ext cx="337868" cy="26692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377132" y="3000651"/>
            <a:ext cx="337868" cy="26692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5534590" y="2667000"/>
            <a:ext cx="104210" cy="125420"/>
          </a:xfrm>
          <a:custGeom>
            <a:avLst/>
            <a:gdLst>
              <a:gd name="connsiteX0" fmla="*/ 0 w 117513"/>
              <a:gd name="connsiteY0" fmla="*/ 0 h 143219"/>
              <a:gd name="connsiteX1" fmla="*/ 99152 w 117513"/>
              <a:gd name="connsiteY1" fmla="*/ 99152 h 143219"/>
              <a:gd name="connsiteX2" fmla="*/ 110169 w 117513"/>
              <a:gd name="connsiteY2" fmla="*/ 143219 h 14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13" h="143219">
                <a:moveTo>
                  <a:pt x="0" y="0"/>
                </a:moveTo>
                <a:cubicBezTo>
                  <a:pt x="40395" y="37641"/>
                  <a:pt x="80791" y="75282"/>
                  <a:pt x="99152" y="99152"/>
                </a:cubicBezTo>
                <a:cubicBezTo>
                  <a:pt x="117513" y="123022"/>
                  <a:pt x="113841" y="133120"/>
                  <a:pt x="110169" y="143219"/>
                </a:cubicBezTo>
              </a:path>
            </a:pathLst>
          </a:cu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5562600" y="2971800"/>
            <a:ext cx="104210" cy="125420"/>
          </a:xfrm>
          <a:custGeom>
            <a:avLst/>
            <a:gdLst>
              <a:gd name="connsiteX0" fmla="*/ 0 w 117513"/>
              <a:gd name="connsiteY0" fmla="*/ 0 h 143219"/>
              <a:gd name="connsiteX1" fmla="*/ 99152 w 117513"/>
              <a:gd name="connsiteY1" fmla="*/ 99152 h 143219"/>
              <a:gd name="connsiteX2" fmla="*/ 110169 w 117513"/>
              <a:gd name="connsiteY2" fmla="*/ 143219 h 14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13" h="143219">
                <a:moveTo>
                  <a:pt x="0" y="0"/>
                </a:moveTo>
                <a:cubicBezTo>
                  <a:pt x="40395" y="37641"/>
                  <a:pt x="80791" y="75282"/>
                  <a:pt x="99152" y="99152"/>
                </a:cubicBezTo>
                <a:cubicBezTo>
                  <a:pt x="117513" y="123022"/>
                  <a:pt x="113841" y="133120"/>
                  <a:pt x="110169" y="143219"/>
                </a:cubicBezTo>
              </a:path>
            </a:pathLst>
          </a:cu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5153590" y="2819400"/>
            <a:ext cx="104210" cy="125420"/>
          </a:xfrm>
          <a:custGeom>
            <a:avLst/>
            <a:gdLst>
              <a:gd name="connsiteX0" fmla="*/ 0 w 117513"/>
              <a:gd name="connsiteY0" fmla="*/ 0 h 143219"/>
              <a:gd name="connsiteX1" fmla="*/ 99152 w 117513"/>
              <a:gd name="connsiteY1" fmla="*/ 99152 h 143219"/>
              <a:gd name="connsiteX2" fmla="*/ 110169 w 117513"/>
              <a:gd name="connsiteY2" fmla="*/ 143219 h 14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13" h="143219">
                <a:moveTo>
                  <a:pt x="0" y="0"/>
                </a:moveTo>
                <a:cubicBezTo>
                  <a:pt x="40395" y="37641"/>
                  <a:pt x="80791" y="75282"/>
                  <a:pt x="99152" y="99152"/>
                </a:cubicBezTo>
                <a:cubicBezTo>
                  <a:pt x="117513" y="123022"/>
                  <a:pt x="113841" y="133120"/>
                  <a:pt x="110169" y="143219"/>
                </a:cubicBezTo>
              </a:path>
            </a:pathLst>
          </a:cu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ular Callout 81"/>
          <p:cNvSpPr/>
          <p:nvPr/>
        </p:nvSpPr>
        <p:spPr>
          <a:xfrm>
            <a:off x="228600" y="2133600"/>
            <a:ext cx="3124200" cy="1447800"/>
          </a:xfrm>
          <a:prstGeom prst="wedgeRectCallout">
            <a:avLst>
              <a:gd name="adj1" fmla="val 1495"/>
              <a:gd name="adj2" fmla="val 7184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What does these green area on the plasmids signify?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 marker (gene) that can be readily detected – antibiotic resistance, for example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1"/>
            <a:ext cx="7573963" cy="6096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Characteristics of plasmid cloning vector :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467600" cy="29718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lvl="0">
              <a:buFont typeface="Wingdings" pitchFamily="2" charset="2"/>
              <a:buChar char="§"/>
              <a:defRPr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Small size (&lt;15Kb) for optimal efficiency of transformation in bacteria</a:t>
            </a:r>
          </a:p>
          <a:p>
            <a:pPr eaLnBrk="1" hangingPunct="1"/>
            <a:r>
              <a:rPr lang="en-US" sz="2400" dirty="0">
                <a:latin typeface="Tahoma" pitchFamily="34" charset="0"/>
                <a:cs typeface="Tahoma" pitchFamily="34" charset="0"/>
              </a:rPr>
              <a:t>Origin of replication-allows plasmid to replicate in the bacteria</a:t>
            </a:r>
          </a:p>
          <a:p>
            <a:pPr lvl="0"/>
            <a:r>
              <a:rPr lang="en-US" sz="2400" dirty="0">
                <a:latin typeface="Tahoma" pitchFamily="34" charset="0"/>
                <a:cs typeface="Tahoma" pitchFamily="34" charset="0"/>
              </a:rPr>
              <a:t>Unique restriction enzyme sites for cloning</a:t>
            </a:r>
          </a:p>
          <a:p>
            <a:pPr lvl="0"/>
            <a:r>
              <a:rPr lang="en-US" sz="2400" dirty="0">
                <a:latin typeface="Tahoma" pitchFamily="34" charset="0"/>
                <a:cs typeface="Tahoma" pitchFamily="34" charset="0"/>
              </a:rPr>
              <a:t>Carries selectable markers</a:t>
            </a:r>
          </a:p>
          <a:p>
            <a:pPr eaLnBrk="1" hangingPunct="1"/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83563" cy="5334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latin typeface="Tahoma" pitchFamily="34" charset="0"/>
                <a:cs typeface="Tahoma" pitchFamily="34" charset="0"/>
              </a:rPr>
              <a:t>Plasmid: it’s a circular DNA molecule containing:</a:t>
            </a:r>
          </a:p>
        </p:txBody>
      </p:sp>
      <p:sp>
        <p:nvSpPr>
          <p:cNvPr id="7172" name="Content Placeholder 2"/>
          <p:cNvSpPr>
            <a:spLocks noGrp="1"/>
          </p:cNvSpPr>
          <p:nvPr>
            <p:ph idx="1"/>
          </p:nvPr>
        </p:nvSpPr>
        <p:spPr>
          <a:xfrm>
            <a:off x="1295400" y="1143000"/>
            <a:ext cx="5486400" cy="1523999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sz="2800" dirty="0">
                <a:latin typeface="Tahoma" pitchFamily="34" charset="0"/>
                <a:cs typeface="Tahoma" pitchFamily="34" charset="0"/>
              </a:rPr>
              <a:t> a multiple cloning site or MCS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800" dirty="0">
                <a:latin typeface="Tahoma" pitchFamily="34" charset="0"/>
                <a:cs typeface="Tahoma" pitchFamily="34" charset="0"/>
              </a:rPr>
              <a:t> an antibiotic resistance gene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800" dirty="0">
                <a:latin typeface="Tahoma" pitchFamily="34" charset="0"/>
                <a:cs typeface="Tahoma" pitchFamily="34" charset="0"/>
              </a:rPr>
              <a:t> an origin of replication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3505200" y="3733800"/>
            <a:ext cx="2438400" cy="2286000"/>
            <a:chOff x="6248400" y="2286000"/>
            <a:chExt cx="1752600" cy="1676400"/>
          </a:xfrm>
        </p:grpSpPr>
        <p:sp>
          <p:nvSpPr>
            <p:cNvPr id="5" name="Oval 4"/>
            <p:cNvSpPr/>
            <p:nvPr/>
          </p:nvSpPr>
          <p:spPr>
            <a:xfrm>
              <a:off x="6248400" y="2362200"/>
              <a:ext cx="17526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3364272">
              <a:off x="6223615" y="3488681"/>
              <a:ext cx="254652" cy="11299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7232098">
              <a:off x="6219024" y="2600787"/>
              <a:ext cx="45720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10400" y="2286000"/>
              <a:ext cx="228600" cy="1524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334000" y="3124200"/>
            <a:ext cx="84830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MCS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4800600" y="3429000"/>
            <a:ext cx="4572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81200" y="4038600"/>
            <a:ext cx="90601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/>
              <a:t>ampR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971800" y="41910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05619" y="5481935"/>
            <a:ext cx="56618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/>
              <a:t>Ori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124200" y="5486400"/>
            <a:ext cx="3810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304800" y="1143000"/>
            <a:ext cx="3048000" cy="4038600"/>
            <a:chOff x="304800" y="228600"/>
            <a:chExt cx="3048000" cy="4038600"/>
          </a:xfrm>
        </p:grpSpPr>
        <p:grpSp>
          <p:nvGrpSpPr>
            <p:cNvPr id="6" name="Group 5"/>
            <p:cNvGrpSpPr/>
            <p:nvPr/>
          </p:nvGrpSpPr>
          <p:grpSpPr>
            <a:xfrm>
              <a:off x="533400" y="2819400"/>
              <a:ext cx="2819400" cy="1447800"/>
              <a:chOff x="1981200" y="1524000"/>
              <a:chExt cx="2819400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981200" y="1752600"/>
                <a:ext cx="2819400" cy="1219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1981200" y="1524000"/>
                <a:ext cx="2819400" cy="1219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2362200" y="3200400"/>
              <a:ext cx="152400" cy="152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752600" y="3352800"/>
              <a:ext cx="152400" cy="152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667000" y="3352800"/>
              <a:ext cx="152400" cy="152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828800" y="3657600"/>
              <a:ext cx="152400" cy="152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81200" y="3352800"/>
              <a:ext cx="152400" cy="152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600200" y="3505200"/>
              <a:ext cx="152400" cy="152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676400" y="2895600"/>
              <a:ext cx="152400" cy="152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371600" y="3200400"/>
              <a:ext cx="152400" cy="152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219200" y="3657600"/>
              <a:ext cx="152400" cy="152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676400" y="3200400"/>
              <a:ext cx="152400" cy="152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066800" y="3352800"/>
              <a:ext cx="152400" cy="152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04800" y="228600"/>
              <a:ext cx="2971800" cy="1371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62000" y="304800"/>
              <a:ext cx="1447800" cy="1143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667000" y="685800"/>
              <a:ext cx="381000" cy="3048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286000" y="381000"/>
              <a:ext cx="381000" cy="3048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2549487" y="390181"/>
              <a:ext cx="117513" cy="143219"/>
            </a:xfrm>
            <a:custGeom>
              <a:avLst/>
              <a:gdLst>
                <a:gd name="connsiteX0" fmla="*/ 0 w 117513"/>
                <a:gd name="connsiteY0" fmla="*/ 0 h 143219"/>
                <a:gd name="connsiteX1" fmla="*/ 99152 w 117513"/>
                <a:gd name="connsiteY1" fmla="*/ 99152 h 143219"/>
                <a:gd name="connsiteX2" fmla="*/ 110169 w 117513"/>
                <a:gd name="connsiteY2" fmla="*/ 143219 h 1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513" h="143219">
                  <a:moveTo>
                    <a:pt x="0" y="0"/>
                  </a:moveTo>
                  <a:cubicBezTo>
                    <a:pt x="40395" y="37641"/>
                    <a:pt x="80791" y="75282"/>
                    <a:pt x="99152" y="99152"/>
                  </a:cubicBezTo>
                  <a:cubicBezTo>
                    <a:pt x="117513" y="123022"/>
                    <a:pt x="113841" y="133120"/>
                    <a:pt x="110169" y="143219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2930487" y="685800"/>
              <a:ext cx="117513" cy="143219"/>
            </a:xfrm>
            <a:custGeom>
              <a:avLst/>
              <a:gdLst>
                <a:gd name="connsiteX0" fmla="*/ 0 w 117513"/>
                <a:gd name="connsiteY0" fmla="*/ 0 h 143219"/>
                <a:gd name="connsiteX1" fmla="*/ 99152 w 117513"/>
                <a:gd name="connsiteY1" fmla="*/ 99152 h 143219"/>
                <a:gd name="connsiteX2" fmla="*/ 110169 w 117513"/>
                <a:gd name="connsiteY2" fmla="*/ 143219 h 1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513" h="143219">
                  <a:moveTo>
                    <a:pt x="0" y="0"/>
                  </a:moveTo>
                  <a:cubicBezTo>
                    <a:pt x="40395" y="37641"/>
                    <a:pt x="80791" y="75282"/>
                    <a:pt x="99152" y="99152"/>
                  </a:cubicBezTo>
                  <a:cubicBezTo>
                    <a:pt x="117513" y="123022"/>
                    <a:pt x="113841" y="133120"/>
                    <a:pt x="110169" y="143219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endCxn id="17" idx="1"/>
            </p:cNvCxnSpPr>
            <p:nvPr/>
          </p:nvCxnSpPr>
          <p:spPr>
            <a:xfrm rot="16200000" flipH="1">
              <a:off x="762000" y="1981200"/>
              <a:ext cx="1317718" cy="5557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3400" y="838200"/>
            <a:ext cx="4103175" cy="4526816"/>
            <a:chOff x="4343400" y="230326"/>
            <a:chExt cx="4103175" cy="4526816"/>
          </a:xfrm>
        </p:grpSpPr>
        <p:sp>
          <p:nvSpPr>
            <p:cNvPr id="35" name="TextBox 34"/>
            <p:cNvSpPr txBox="1"/>
            <p:nvPr/>
          </p:nvSpPr>
          <p:spPr>
            <a:xfrm>
              <a:off x="4343400" y="230326"/>
              <a:ext cx="4103175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ahoma" pitchFamily="34" charset="0"/>
                  <a:cs typeface="Tahoma" pitchFamily="34" charset="0"/>
                </a:rPr>
                <a:t>Plasmids as a cloning vector 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5562600" y="1295400"/>
              <a:ext cx="1676400" cy="1524000"/>
              <a:chOff x="3631274" y="5735065"/>
              <a:chExt cx="787908" cy="711509"/>
            </a:xfrm>
            <a:noFill/>
          </p:grpSpPr>
          <p:sp>
            <p:nvSpPr>
              <p:cNvPr id="41" name="Arc 88"/>
              <p:cNvSpPr>
                <a:spLocks noChangeAspect="1"/>
              </p:cNvSpPr>
              <p:nvPr/>
            </p:nvSpPr>
            <p:spPr bwMode="auto">
              <a:xfrm rot="2700465">
                <a:off x="3631274" y="5735065"/>
                <a:ext cx="711509" cy="711509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1600 w 43200"/>
                  <a:gd name="T1" fmla="*/ 0 h 43200"/>
                  <a:gd name="T2" fmla="*/ 21446 w 43200"/>
                  <a:gd name="T3" fmla="*/ 1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9730"/>
                      <a:pt x="9577" y="85"/>
                      <a:pt x="21445" y="0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9730"/>
                      <a:pt x="9577" y="85"/>
                      <a:pt x="21445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Arc 90"/>
              <p:cNvSpPr>
                <a:spLocks noChangeAspect="1"/>
              </p:cNvSpPr>
              <p:nvPr/>
            </p:nvSpPr>
            <p:spPr bwMode="auto">
              <a:xfrm rot="2700465">
                <a:off x="4063427" y="5911013"/>
                <a:ext cx="354983" cy="35652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93"/>
                  <a:gd name="T1" fmla="*/ 0 h 21600"/>
                  <a:gd name="T2" fmla="*/ 21593 w 21593"/>
                  <a:gd name="T3" fmla="*/ 21067 h 21600"/>
                  <a:gd name="T4" fmla="*/ 0 w 2159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3" h="21600" fill="none" extrusionOk="0">
                    <a:moveTo>
                      <a:pt x="-1" y="0"/>
                    </a:moveTo>
                    <a:cubicBezTo>
                      <a:pt x="11721" y="0"/>
                      <a:pt x="21304" y="9348"/>
                      <a:pt x="21593" y="21066"/>
                    </a:cubicBezTo>
                  </a:path>
                  <a:path w="21593" h="21600" stroke="0" extrusionOk="0">
                    <a:moveTo>
                      <a:pt x="-1" y="0"/>
                    </a:moveTo>
                    <a:cubicBezTo>
                      <a:pt x="11721" y="0"/>
                      <a:pt x="21304" y="9348"/>
                      <a:pt x="21593" y="210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grpFill/>
              <a:ln w="38100">
                <a:solidFill>
                  <a:srgbClr val="00B05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105400" y="3125926"/>
              <a:ext cx="3245253" cy="16312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n-US" sz="2400" dirty="0">
                  <a:latin typeface="Tahoma" pitchFamily="34" charset="0"/>
                  <a:cs typeface="Tahoma" pitchFamily="34" charset="0"/>
                </a:rPr>
                <a:t>A DNA vector</a:t>
              </a:r>
            </a:p>
            <a:p>
              <a:pPr lvl="1">
                <a:buFont typeface="Wingdings" pitchFamily="2" charset="2"/>
                <a:buChar char="§"/>
              </a:pPr>
              <a:r>
                <a:rPr lang="en-US" sz="2400" dirty="0">
                  <a:solidFill>
                    <a:srgbClr val="7030A0"/>
                  </a:solidFill>
                  <a:latin typeface="Tahoma" pitchFamily="34" charset="0"/>
                  <a:cs typeface="Tahoma" pitchFamily="34" charset="0"/>
                </a:rPr>
                <a:t>Self-replicating </a:t>
              </a:r>
            </a:p>
            <a:p>
              <a:pPr lvl="1">
                <a:buFont typeface="Wingdings" pitchFamily="2" charset="2"/>
                <a:buChar char="§"/>
              </a:pPr>
              <a:r>
                <a:rPr lang="en-US" sz="2400" dirty="0">
                  <a:solidFill>
                    <a:srgbClr val="7030A0"/>
                  </a:solidFill>
                  <a:latin typeface="Tahoma" pitchFamily="34" charset="0"/>
                  <a:cs typeface="Tahoma" pitchFamily="34" charset="0"/>
                </a:rPr>
                <a:t> Carries selection markers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886200" y="1828800"/>
            <a:ext cx="1905000" cy="1524000"/>
            <a:chOff x="3886200" y="1828800"/>
            <a:chExt cx="1905000" cy="1524000"/>
          </a:xfrm>
        </p:grpSpPr>
        <p:sp>
          <p:nvSpPr>
            <p:cNvPr id="48" name="TextBox 47"/>
            <p:cNvSpPr txBox="1"/>
            <p:nvPr/>
          </p:nvSpPr>
          <p:spPr>
            <a:xfrm>
              <a:off x="3886200" y="1828800"/>
              <a:ext cx="1371600" cy="7078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ahoma" pitchFamily="34" charset="0"/>
                  <a:cs typeface="Tahoma" pitchFamily="34" charset="0"/>
                </a:rPr>
                <a:t>Origin of replication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5562600" y="2133600"/>
              <a:ext cx="228600" cy="15240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reeform 50"/>
            <p:cNvSpPr/>
            <p:nvPr/>
          </p:nvSpPr>
          <p:spPr>
            <a:xfrm>
              <a:off x="5588000" y="2844800"/>
              <a:ext cx="101600" cy="248356"/>
            </a:xfrm>
            <a:custGeom>
              <a:avLst/>
              <a:gdLst>
                <a:gd name="connsiteX0" fmla="*/ 0 w 101600"/>
                <a:gd name="connsiteY0" fmla="*/ 0 h 248356"/>
                <a:gd name="connsiteX1" fmla="*/ 101600 w 101600"/>
                <a:gd name="connsiteY1" fmla="*/ 248356 h 248356"/>
                <a:gd name="connsiteX2" fmla="*/ 101600 w 101600"/>
                <a:gd name="connsiteY2" fmla="*/ 248356 h 248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48356">
                  <a:moveTo>
                    <a:pt x="0" y="0"/>
                  </a:moveTo>
                  <a:lnTo>
                    <a:pt x="101600" y="248356"/>
                  </a:lnTo>
                  <a:lnTo>
                    <a:pt x="101600" y="248356"/>
                  </a:lnTo>
                </a:path>
              </a:pathLst>
            </a:cu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5105400" y="1981200"/>
              <a:ext cx="3810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886200" y="2644914"/>
              <a:ext cx="1371600" cy="7078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Tahoma" pitchFamily="34" charset="0"/>
                  <a:cs typeface="Tahoma" pitchFamily="34" charset="0"/>
                </a:rPr>
                <a:t>Ampicillin</a:t>
              </a:r>
              <a:r>
                <a:rPr lang="en-US" sz="2000" dirty="0">
                  <a:latin typeface="Tahoma" pitchFamily="34" charset="0"/>
                  <a:cs typeface="Tahoma" pitchFamily="34" charset="0"/>
                </a:rPr>
                <a:t> resistance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5105400" y="2921000"/>
              <a:ext cx="406400" cy="127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ounded Rectangular Callout 38"/>
          <p:cNvSpPr/>
          <p:nvPr/>
        </p:nvSpPr>
        <p:spPr>
          <a:xfrm>
            <a:off x="7391400" y="1447800"/>
            <a:ext cx="1600200" cy="1981200"/>
          </a:xfrm>
          <a:prstGeom prst="wedgeRoundRectCallout">
            <a:avLst>
              <a:gd name="adj1" fmla="val -74776"/>
              <a:gd name="adj2" fmla="val 2008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This is the DNA (green) that has been cloned in the plasmid vector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Two most critical enzymes for recombinant DNA technology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905000"/>
            <a:ext cx="5334000" cy="13716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  <a:cs typeface="Tahoma" pitchFamily="34" charset="0"/>
              </a:rPr>
              <a:t>Cutting enzyme: Restriction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endonuclease</a:t>
            </a:r>
            <a:endParaRPr lang="en-US" dirty="0">
              <a:latin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  <a:cs typeface="Tahoma" pitchFamily="34" charset="0"/>
              </a:rPr>
              <a:t>Stitching enzymes :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Ligase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</a:p>
          <a:p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3400" y="4114800"/>
            <a:ext cx="4953000" cy="2208901"/>
            <a:chOff x="838200" y="1905899"/>
            <a:chExt cx="7026506" cy="3351901"/>
          </a:xfrm>
        </p:grpSpPr>
        <p:pic>
          <p:nvPicPr>
            <p:cNvPr id="5" name="Picture 2" descr="http://www.clipartpal.com/_thumbs/pd/education/scissor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5980855">
              <a:off x="6666352" y="1995912"/>
              <a:ext cx="1198354" cy="1198354"/>
            </a:xfrm>
            <a:prstGeom prst="rect">
              <a:avLst/>
            </a:prstGeom>
            <a:noFill/>
          </p:spPr>
        </p:pic>
        <p:pic>
          <p:nvPicPr>
            <p:cNvPr id="6" name="Picture 4" descr="http://www.happyemb.com/images/ThreadedNeedle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4244959"/>
              <a:ext cx="1295400" cy="1012841"/>
            </a:xfrm>
            <a:prstGeom prst="rect">
              <a:avLst/>
            </a:prstGeom>
            <a:noFill/>
          </p:spPr>
        </p:pic>
        <p:grpSp>
          <p:nvGrpSpPr>
            <p:cNvPr id="7" name="Group 29"/>
            <p:cNvGrpSpPr/>
            <p:nvPr/>
          </p:nvGrpSpPr>
          <p:grpSpPr>
            <a:xfrm>
              <a:off x="838200" y="1905899"/>
              <a:ext cx="2971800" cy="228600"/>
              <a:chOff x="1905000" y="2133600"/>
              <a:chExt cx="2971800" cy="228600"/>
            </a:xfrm>
          </p:grpSpPr>
          <p:cxnSp>
            <p:nvCxnSpPr>
              <p:cNvPr id="33" name="Straight Connector 10"/>
              <p:cNvCxnSpPr/>
              <p:nvPr/>
            </p:nvCxnSpPr>
            <p:spPr>
              <a:xfrm>
                <a:off x="1905000" y="2133600"/>
                <a:ext cx="2971800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11"/>
              <p:cNvCxnSpPr/>
              <p:nvPr/>
            </p:nvCxnSpPr>
            <p:spPr>
              <a:xfrm>
                <a:off x="1905000" y="2360612"/>
                <a:ext cx="2971800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22"/>
            <p:cNvGrpSpPr/>
            <p:nvPr/>
          </p:nvGrpSpPr>
          <p:grpSpPr>
            <a:xfrm>
              <a:off x="4267200" y="1905899"/>
              <a:ext cx="2971800" cy="228600"/>
              <a:chOff x="5334000" y="2590800"/>
              <a:chExt cx="2971800" cy="228600"/>
            </a:xfrm>
          </p:grpSpPr>
          <p:cxnSp>
            <p:nvCxnSpPr>
              <p:cNvPr id="31" name="Straight Connector 12"/>
              <p:cNvCxnSpPr/>
              <p:nvPr/>
            </p:nvCxnSpPr>
            <p:spPr>
              <a:xfrm>
                <a:off x="5334000" y="2590800"/>
                <a:ext cx="2971800" cy="158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334000" y="2817812"/>
                <a:ext cx="2971800" cy="158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8"/>
            <p:cNvGrpSpPr/>
            <p:nvPr/>
          </p:nvGrpSpPr>
          <p:grpSpPr>
            <a:xfrm>
              <a:off x="990600" y="2667259"/>
              <a:ext cx="1371600" cy="304752"/>
              <a:chOff x="2057400" y="3048000"/>
              <a:chExt cx="2971800" cy="22860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2057400" y="3048000"/>
                <a:ext cx="2971800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057400" y="3275012"/>
                <a:ext cx="2971800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9"/>
            <p:cNvGrpSpPr/>
            <p:nvPr/>
          </p:nvGrpSpPr>
          <p:grpSpPr>
            <a:xfrm>
              <a:off x="2514600" y="2667259"/>
              <a:ext cx="1371600" cy="304752"/>
              <a:chOff x="2057400" y="3048000"/>
              <a:chExt cx="2971800" cy="2286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2057400" y="3048000"/>
                <a:ext cx="2971800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057400" y="3275012"/>
                <a:ext cx="2971800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23"/>
            <p:cNvGrpSpPr/>
            <p:nvPr/>
          </p:nvGrpSpPr>
          <p:grpSpPr>
            <a:xfrm>
              <a:off x="4419600" y="2667355"/>
              <a:ext cx="914400" cy="304752"/>
              <a:chOff x="5334000" y="2590800"/>
              <a:chExt cx="2971800" cy="22860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5334000" y="2590800"/>
                <a:ext cx="2971800" cy="158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334000" y="2817812"/>
                <a:ext cx="2971800" cy="158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26"/>
            <p:cNvGrpSpPr/>
            <p:nvPr/>
          </p:nvGrpSpPr>
          <p:grpSpPr>
            <a:xfrm>
              <a:off x="5562600" y="2667355"/>
              <a:ext cx="914400" cy="304752"/>
              <a:chOff x="5334000" y="2590800"/>
              <a:chExt cx="2971800" cy="22860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5334000" y="2590800"/>
                <a:ext cx="2971800" cy="158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334000" y="2817812"/>
                <a:ext cx="2971800" cy="158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42"/>
            <p:cNvGrpSpPr/>
            <p:nvPr/>
          </p:nvGrpSpPr>
          <p:grpSpPr>
            <a:xfrm>
              <a:off x="3657600" y="3024965"/>
              <a:ext cx="1676400" cy="1524794"/>
              <a:chOff x="4191000" y="2438400"/>
              <a:chExt cx="1676400" cy="1524794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rot="16200000" flipH="1">
                <a:off x="4038600" y="2590800"/>
                <a:ext cx="1143000" cy="838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4876800" y="2590800"/>
                <a:ext cx="1143000" cy="838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rot="5400000">
                <a:off x="4838700" y="3771900"/>
                <a:ext cx="381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36"/>
            <p:cNvGrpSpPr/>
            <p:nvPr/>
          </p:nvGrpSpPr>
          <p:grpSpPr>
            <a:xfrm>
              <a:off x="2971800" y="4777719"/>
              <a:ext cx="1371600" cy="304752"/>
              <a:chOff x="2057400" y="3048000"/>
              <a:chExt cx="2971800" cy="22860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2057400" y="3048000"/>
                <a:ext cx="2971800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057400" y="3275012"/>
                <a:ext cx="2971800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39"/>
            <p:cNvGrpSpPr/>
            <p:nvPr/>
          </p:nvGrpSpPr>
          <p:grpSpPr>
            <a:xfrm>
              <a:off x="4343400" y="4777815"/>
              <a:ext cx="914400" cy="304752"/>
              <a:chOff x="5334000" y="2590800"/>
              <a:chExt cx="2971800" cy="2286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5334000" y="2590800"/>
                <a:ext cx="2971800" cy="158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334000" y="2817812"/>
                <a:ext cx="2971800" cy="158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Rectangular Callout 34"/>
          <p:cNvSpPr/>
          <p:nvPr/>
        </p:nvSpPr>
        <p:spPr>
          <a:xfrm>
            <a:off x="6553200" y="4191000"/>
            <a:ext cx="2362200" cy="914400"/>
          </a:xfrm>
          <a:prstGeom prst="wedgeRectCallout">
            <a:avLst>
              <a:gd name="adj1" fmla="val -90995"/>
              <a:gd name="adj2" fmla="val 321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Where do we find the cutting enzyme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315200" cy="609600"/>
          </a:xfrm>
          <a:solidFill>
            <a:srgbClr val="002060"/>
          </a:solidFill>
          <a:ln/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Lytic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life cycle of a virulent phage, such as T2</a:t>
            </a:r>
            <a:endParaRPr lang="en-US" sz="48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/>
          <a:srcRect b="4160"/>
          <a:stretch>
            <a:fillRect/>
          </a:stretch>
        </p:blipFill>
        <p:spPr bwMode="auto">
          <a:xfrm>
            <a:off x="414336" y="914400"/>
            <a:ext cx="8653463" cy="52578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600200" y="6172200"/>
            <a:ext cx="6980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story of how restriction enzymes were discovered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81000"/>
            <a:ext cx="6077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800000"/>
                </a:solidFill>
                <a:latin typeface="Tahoma" pitchFamily="34" charset="0"/>
                <a:cs typeface="Tahoma" pitchFamily="34" charset="0"/>
              </a:rPr>
              <a:t>Restriction endonucleases are part of a bacterium’s defense against invaders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897439" y="1309332"/>
            <a:ext cx="3022575" cy="3938202"/>
            <a:chOff x="5897439" y="1309332"/>
            <a:chExt cx="3022575" cy="393820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lum bright="-20000"/>
            </a:blip>
            <a:stretch>
              <a:fillRect/>
            </a:stretch>
          </p:blipFill>
          <p:spPr>
            <a:xfrm>
              <a:off x="5995904" y="1309332"/>
              <a:ext cx="2786684" cy="326564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5897439" y="4724314"/>
              <a:ext cx="3022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ahoma" pitchFamily="34" charset="0"/>
                  <a:cs typeface="Tahoma" pitchFamily="34" charset="0"/>
                </a:rPr>
                <a:t>Electron micrograph  bacteriophage infecting a bacterium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21816" y="1320199"/>
            <a:ext cx="4912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Tahoma" pitchFamily="34" charset="0"/>
                <a:cs typeface="Tahoma" pitchFamily="34" charset="0"/>
              </a:rPr>
              <a:t>Restriction-modification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systems allow the bacterium to distinguish self from non-self DNA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3622" y="2692989"/>
            <a:ext cx="43910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000090"/>
                </a:solidFill>
                <a:latin typeface="Tahoma" pitchFamily="34" charset="0"/>
                <a:cs typeface="Tahoma" pitchFamily="34" charset="0"/>
              </a:rPr>
              <a:t>Restriction:</a:t>
            </a:r>
            <a:r>
              <a:rPr lang="en-US" sz="2000" dirty="0">
                <a:solidFill>
                  <a:srgbClr val="000090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bacterial endonucleases cleave both strands of foreign DNA at </a:t>
            </a:r>
            <a:r>
              <a:rPr lang="en-US" sz="2000" b="1" i="1" dirty="0">
                <a:solidFill>
                  <a:srgbClr val="800000"/>
                </a:solidFill>
                <a:latin typeface="Tahoma" pitchFamily="34" charset="0"/>
                <a:cs typeface="Tahoma" pitchFamily="34" charset="0"/>
              </a:rPr>
              <a:t>specific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recognition sites</a:t>
            </a:r>
          </a:p>
          <a:p>
            <a:endParaRPr lang="en-US" sz="2000" u="sng" dirty="0">
              <a:solidFill>
                <a:srgbClr val="000090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en-US" sz="2000" u="sng" dirty="0">
                <a:solidFill>
                  <a:srgbClr val="000090"/>
                </a:solidFill>
                <a:latin typeface="Tahoma" pitchFamily="34" charset="0"/>
                <a:cs typeface="Tahoma" pitchFamily="34" charset="0"/>
              </a:rPr>
              <a:t>Modification: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bacteria protect their own DNA by adding a methyl group to the recognition sites in their own DNA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5334000"/>
            <a:ext cx="8092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90"/>
                </a:solidFill>
                <a:latin typeface="Tahoma" pitchFamily="34" charset="0"/>
                <a:cs typeface="Tahoma" pitchFamily="34" charset="0"/>
              </a:rPr>
              <a:t>Type II restriction enzymes are widely used in molecular biology: </a:t>
            </a:r>
          </a:p>
          <a:p>
            <a:pPr algn="ctr"/>
            <a:r>
              <a:rPr lang="en-US" sz="2000" dirty="0">
                <a:latin typeface="Tahoma" pitchFamily="34" charset="0"/>
                <a:cs typeface="Tahoma" pitchFamily="34" charset="0"/>
              </a:rPr>
              <a:t> enzymes cleave, but do not modify, their specific recognition sites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0"/>
            <a:ext cx="6980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story of how restriction enzymes were discovered </a:t>
            </a:r>
          </a:p>
        </p:txBody>
      </p:sp>
    </p:spTree>
    <p:extLst>
      <p:ext uri="{BB962C8B-B14F-4D97-AF65-F5344CB8AC3E}">
        <p14:creationId xmlns:p14="http://schemas.microsoft.com/office/powerpoint/2010/main" val="2294406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clipartpal.com/_thumbs/pd/education/scisso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5980855">
            <a:off x="6308494" y="-191647"/>
            <a:ext cx="1198354" cy="119835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791200" y="838200"/>
            <a:ext cx="2209800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ahoma" pitchFamily="34" charset="0"/>
                <a:cs typeface="Tahoma" pitchFamily="34" charset="0"/>
              </a:rPr>
              <a:t>Discovery of Restriction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endonucleases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495800" y="735724"/>
            <a:ext cx="1143000" cy="1702676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rc 9"/>
          <p:cNvSpPr>
            <a:spLocks/>
          </p:cNvSpPr>
          <p:nvPr/>
        </p:nvSpPr>
        <p:spPr bwMode="auto">
          <a:xfrm>
            <a:off x="4606925" y="1435320"/>
            <a:ext cx="914798" cy="908489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20865 w 43200"/>
              <a:gd name="T3" fmla="*/ 12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956"/>
                  <a:pt x="9228" y="408"/>
                  <a:pt x="20865" y="12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956"/>
                  <a:pt x="9228" y="408"/>
                  <a:pt x="20865" y="12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1"/>
          <p:cNvSpPr>
            <a:spLocks noChangeAspect="1"/>
          </p:cNvSpPr>
          <p:nvPr/>
        </p:nvSpPr>
        <p:spPr bwMode="auto">
          <a:xfrm>
            <a:off x="4996928" y="407094"/>
            <a:ext cx="102581" cy="260028"/>
          </a:xfrm>
          <a:custGeom>
            <a:avLst/>
            <a:gdLst/>
            <a:ahLst/>
            <a:cxnLst>
              <a:cxn ang="0">
                <a:pos x="144" y="1682"/>
              </a:cxn>
              <a:cxn ang="0">
                <a:pos x="137" y="1682"/>
              </a:cxn>
              <a:cxn ang="0">
                <a:pos x="129" y="1681"/>
              </a:cxn>
              <a:cxn ang="0">
                <a:pos x="121" y="1682"/>
              </a:cxn>
              <a:cxn ang="0">
                <a:pos x="112" y="1682"/>
              </a:cxn>
              <a:cxn ang="0">
                <a:pos x="102" y="1682"/>
              </a:cxn>
              <a:cxn ang="0">
                <a:pos x="93" y="1683"/>
              </a:cxn>
              <a:cxn ang="0">
                <a:pos x="84" y="1686"/>
              </a:cxn>
              <a:cxn ang="0">
                <a:pos x="75" y="1687"/>
              </a:cxn>
              <a:cxn ang="0">
                <a:pos x="66" y="1690"/>
              </a:cxn>
              <a:cxn ang="0">
                <a:pos x="57" y="1693"/>
              </a:cxn>
              <a:cxn ang="0">
                <a:pos x="48" y="1697"/>
              </a:cxn>
              <a:cxn ang="0">
                <a:pos x="40" y="1701"/>
              </a:cxn>
              <a:cxn ang="0">
                <a:pos x="33" y="1705"/>
              </a:cxn>
              <a:cxn ang="0">
                <a:pos x="26" y="1711"/>
              </a:cxn>
              <a:cxn ang="0">
                <a:pos x="19" y="1717"/>
              </a:cxn>
              <a:cxn ang="0">
                <a:pos x="13" y="1723"/>
              </a:cxn>
              <a:cxn ang="0">
                <a:pos x="8" y="1731"/>
              </a:cxn>
              <a:cxn ang="0">
                <a:pos x="5" y="1738"/>
              </a:cxn>
              <a:cxn ang="0">
                <a:pos x="0" y="1755"/>
              </a:cxn>
              <a:cxn ang="0">
                <a:pos x="684" y="1751"/>
              </a:cxn>
              <a:cxn ang="0">
                <a:pos x="683" y="1741"/>
              </a:cxn>
              <a:cxn ang="0">
                <a:pos x="681" y="1733"/>
              </a:cxn>
              <a:cxn ang="0">
                <a:pos x="677" y="1725"/>
              </a:cxn>
              <a:cxn ang="0">
                <a:pos x="671" y="1718"/>
              </a:cxn>
              <a:cxn ang="0">
                <a:pos x="665" y="1712"/>
              </a:cxn>
              <a:cxn ang="0">
                <a:pos x="659" y="1707"/>
              </a:cxn>
              <a:cxn ang="0">
                <a:pos x="650" y="1702"/>
              </a:cxn>
              <a:cxn ang="0">
                <a:pos x="642" y="1698"/>
              </a:cxn>
              <a:cxn ang="0">
                <a:pos x="633" y="1695"/>
              </a:cxn>
              <a:cxn ang="0">
                <a:pos x="625" y="1691"/>
              </a:cxn>
              <a:cxn ang="0">
                <a:pos x="614" y="1689"/>
              </a:cxn>
              <a:cxn ang="0">
                <a:pos x="605" y="1687"/>
              </a:cxn>
              <a:cxn ang="0">
                <a:pos x="596" y="1686"/>
              </a:cxn>
              <a:cxn ang="0">
                <a:pos x="587" y="1685"/>
              </a:cxn>
              <a:cxn ang="0">
                <a:pos x="577" y="1683"/>
              </a:cxn>
              <a:cxn ang="0">
                <a:pos x="568" y="1683"/>
              </a:cxn>
              <a:cxn ang="0">
                <a:pos x="560" y="1682"/>
              </a:cxn>
              <a:cxn ang="0">
                <a:pos x="547" y="1682"/>
              </a:cxn>
              <a:cxn ang="0">
                <a:pos x="144" y="0"/>
              </a:cxn>
            </a:cxnLst>
            <a:rect l="0" t="0" r="r" b="b"/>
            <a:pathLst>
              <a:path w="684" h="1755">
                <a:moveTo>
                  <a:pt x="144" y="0"/>
                </a:moveTo>
                <a:lnTo>
                  <a:pt x="144" y="1682"/>
                </a:lnTo>
                <a:lnTo>
                  <a:pt x="141" y="1682"/>
                </a:lnTo>
                <a:lnTo>
                  <a:pt x="137" y="1682"/>
                </a:lnTo>
                <a:lnTo>
                  <a:pt x="133" y="1682"/>
                </a:lnTo>
                <a:lnTo>
                  <a:pt x="129" y="1681"/>
                </a:lnTo>
                <a:lnTo>
                  <a:pt x="125" y="1681"/>
                </a:lnTo>
                <a:lnTo>
                  <a:pt x="121" y="1682"/>
                </a:lnTo>
                <a:lnTo>
                  <a:pt x="116" y="1682"/>
                </a:lnTo>
                <a:lnTo>
                  <a:pt x="112" y="1682"/>
                </a:lnTo>
                <a:lnTo>
                  <a:pt x="107" y="1682"/>
                </a:lnTo>
                <a:lnTo>
                  <a:pt x="102" y="1682"/>
                </a:lnTo>
                <a:lnTo>
                  <a:pt x="98" y="1683"/>
                </a:lnTo>
                <a:lnTo>
                  <a:pt x="93" y="1683"/>
                </a:lnTo>
                <a:lnTo>
                  <a:pt x="89" y="1685"/>
                </a:lnTo>
                <a:lnTo>
                  <a:pt x="84" y="1686"/>
                </a:lnTo>
                <a:lnTo>
                  <a:pt x="79" y="1687"/>
                </a:lnTo>
                <a:lnTo>
                  <a:pt x="75" y="1687"/>
                </a:lnTo>
                <a:lnTo>
                  <a:pt x="70" y="1689"/>
                </a:lnTo>
                <a:lnTo>
                  <a:pt x="66" y="1690"/>
                </a:lnTo>
                <a:lnTo>
                  <a:pt x="62" y="1691"/>
                </a:lnTo>
                <a:lnTo>
                  <a:pt x="57" y="1693"/>
                </a:lnTo>
                <a:lnTo>
                  <a:pt x="53" y="1695"/>
                </a:lnTo>
                <a:lnTo>
                  <a:pt x="48" y="1697"/>
                </a:lnTo>
                <a:lnTo>
                  <a:pt x="44" y="1698"/>
                </a:lnTo>
                <a:lnTo>
                  <a:pt x="40" y="1701"/>
                </a:lnTo>
                <a:lnTo>
                  <a:pt x="36" y="1703"/>
                </a:lnTo>
                <a:lnTo>
                  <a:pt x="33" y="1705"/>
                </a:lnTo>
                <a:lnTo>
                  <a:pt x="29" y="1708"/>
                </a:lnTo>
                <a:lnTo>
                  <a:pt x="26" y="1711"/>
                </a:lnTo>
                <a:lnTo>
                  <a:pt x="22" y="1714"/>
                </a:lnTo>
                <a:lnTo>
                  <a:pt x="19" y="1717"/>
                </a:lnTo>
                <a:lnTo>
                  <a:pt x="17" y="1721"/>
                </a:lnTo>
                <a:lnTo>
                  <a:pt x="13" y="1723"/>
                </a:lnTo>
                <a:lnTo>
                  <a:pt x="11" y="1726"/>
                </a:lnTo>
                <a:lnTo>
                  <a:pt x="8" y="1731"/>
                </a:lnTo>
                <a:lnTo>
                  <a:pt x="6" y="1734"/>
                </a:lnTo>
                <a:lnTo>
                  <a:pt x="5" y="1738"/>
                </a:lnTo>
                <a:lnTo>
                  <a:pt x="3" y="1743"/>
                </a:lnTo>
                <a:lnTo>
                  <a:pt x="0" y="1755"/>
                </a:lnTo>
                <a:lnTo>
                  <a:pt x="684" y="1755"/>
                </a:lnTo>
                <a:lnTo>
                  <a:pt x="684" y="1751"/>
                </a:lnTo>
                <a:lnTo>
                  <a:pt x="684" y="1746"/>
                </a:lnTo>
                <a:lnTo>
                  <a:pt x="683" y="1741"/>
                </a:lnTo>
                <a:lnTo>
                  <a:pt x="682" y="1737"/>
                </a:lnTo>
                <a:lnTo>
                  <a:pt x="681" y="1733"/>
                </a:lnTo>
                <a:lnTo>
                  <a:pt x="678" y="1729"/>
                </a:lnTo>
                <a:lnTo>
                  <a:pt x="677" y="1725"/>
                </a:lnTo>
                <a:lnTo>
                  <a:pt x="674" y="1722"/>
                </a:lnTo>
                <a:lnTo>
                  <a:pt x="671" y="1718"/>
                </a:lnTo>
                <a:lnTo>
                  <a:pt x="669" y="1716"/>
                </a:lnTo>
                <a:lnTo>
                  <a:pt x="665" y="1712"/>
                </a:lnTo>
                <a:lnTo>
                  <a:pt x="662" y="1710"/>
                </a:lnTo>
                <a:lnTo>
                  <a:pt x="659" y="1707"/>
                </a:lnTo>
                <a:lnTo>
                  <a:pt x="655" y="1704"/>
                </a:lnTo>
                <a:lnTo>
                  <a:pt x="650" y="1702"/>
                </a:lnTo>
                <a:lnTo>
                  <a:pt x="647" y="1700"/>
                </a:lnTo>
                <a:lnTo>
                  <a:pt x="642" y="1698"/>
                </a:lnTo>
                <a:lnTo>
                  <a:pt x="639" y="1696"/>
                </a:lnTo>
                <a:lnTo>
                  <a:pt x="633" y="1695"/>
                </a:lnTo>
                <a:lnTo>
                  <a:pt x="629" y="1693"/>
                </a:lnTo>
                <a:lnTo>
                  <a:pt x="625" y="1691"/>
                </a:lnTo>
                <a:lnTo>
                  <a:pt x="619" y="1690"/>
                </a:lnTo>
                <a:lnTo>
                  <a:pt x="614" y="1689"/>
                </a:lnTo>
                <a:lnTo>
                  <a:pt x="610" y="1688"/>
                </a:lnTo>
                <a:lnTo>
                  <a:pt x="605" y="1687"/>
                </a:lnTo>
                <a:lnTo>
                  <a:pt x="600" y="1687"/>
                </a:lnTo>
                <a:lnTo>
                  <a:pt x="596" y="1686"/>
                </a:lnTo>
                <a:lnTo>
                  <a:pt x="591" y="1685"/>
                </a:lnTo>
                <a:lnTo>
                  <a:pt x="587" y="1685"/>
                </a:lnTo>
                <a:lnTo>
                  <a:pt x="582" y="1685"/>
                </a:lnTo>
                <a:lnTo>
                  <a:pt x="577" y="1683"/>
                </a:lnTo>
                <a:lnTo>
                  <a:pt x="573" y="1683"/>
                </a:lnTo>
                <a:lnTo>
                  <a:pt x="568" y="1683"/>
                </a:lnTo>
                <a:lnTo>
                  <a:pt x="564" y="1682"/>
                </a:lnTo>
                <a:lnTo>
                  <a:pt x="560" y="1682"/>
                </a:lnTo>
                <a:lnTo>
                  <a:pt x="556" y="1682"/>
                </a:lnTo>
                <a:lnTo>
                  <a:pt x="547" y="1682"/>
                </a:lnTo>
                <a:lnTo>
                  <a:pt x="547" y="0"/>
                </a:lnTo>
                <a:lnTo>
                  <a:pt x="144" y="0"/>
                </a:lnTo>
                <a:close/>
              </a:path>
            </a:pathLst>
          </a:custGeom>
          <a:solidFill>
            <a:srgbClr val="B2B2B2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Aspect="1" noChangeShapeType="1"/>
          </p:cNvSpPr>
          <p:nvPr/>
        </p:nvSpPr>
        <p:spPr bwMode="auto">
          <a:xfrm>
            <a:off x="5019424" y="624007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Aspect="1" noChangeShapeType="1"/>
          </p:cNvSpPr>
          <p:nvPr/>
        </p:nvSpPr>
        <p:spPr bwMode="auto">
          <a:xfrm>
            <a:off x="5019424" y="634675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Aspect="1" noChangeShapeType="1"/>
          </p:cNvSpPr>
          <p:nvPr/>
        </p:nvSpPr>
        <p:spPr bwMode="auto">
          <a:xfrm>
            <a:off x="5020774" y="645343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Aspect="1" noChangeShapeType="1"/>
          </p:cNvSpPr>
          <p:nvPr/>
        </p:nvSpPr>
        <p:spPr bwMode="auto">
          <a:xfrm>
            <a:off x="5019424" y="656455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Aspect="1" noChangeShapeType="1"/>
          </p:cNvSpPr>
          <p:nvPr/>
        </p:nvSpPr>
        <p:spPr bwMode="auto">
          <a:xfrm>
            <a:off x="5019424" y="611561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Aspect="1" noChangeShapeType="1"/>
          </p:cNvSpPr>
          <p:nvPr/>
        </p:nvSpPr>
        <p:spPr bwMode="auto">
          <a:xfrm>
            <a:off x="5020774" y="458656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Aspect="1" noChangeShapeType="1"/>
          </p:cNvSpPr>
          <p:nvPr/>
        </p:nvSpPr>
        <p:spPr bwMode="auto">
          <a:xfrm>
            <a:off x="5019424" y="415095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Aspect="1" noChangeShapeType="1"/>
          </p:cNvSpPr>
          <p:nvPr/>
        </p:nvSpPr>
        <p:spPr bwMode="auto">
          <a:xfrm>
            <a:off x="5020774" y="426208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Aspect="1" noChangeShapeType="1"/>
          </p:cNvSpPr>
          <p:nvPr/>
        </p:nvSpPr>
        <p:spPr bwMode="auto">
          <a:xfrm>
            <a:off x="5019424" y="435542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Aspect="1" noChangeShapeType="1"/>
          </p:cNvSpPr>
          <p:nvPr/>
        </p:nvSpPr>
        <p:spPr bwMode="auto">
          <a:xfrm>
            <a:off x="5019424" y="446210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Aspect="1" noChangeShapeType="1"/>
          </p:cNvSpPr>
          <p:nvPr/>
        </p:nvSpPr>
        <p:spPr bwMode="auto">
          <a:xfrm>
            <a:off x="5020774" y="512884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23"/>
          <p:cNvSpPr>
            <a:spLocks noChangeAspect="1" noChangeShapeType="1"/>
          </p:cNvSpPr>
          <p:nvPr/>
        </p:nvSpPr>
        <p:spPr bwMode="auto">
          <a:xfrm>
            <a:off x="5019424" y="469323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Aspect="1" noChangeShapeType="1"/>
          </p:cNvSpPr>
          <p:nvPr/>
        </p:nvSpPr>
        <p:spPr bwMode="auto">
          <a:xfrm>
            <a:off x="5020774" y="480436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Aspect="1" noChangeShapeType="1"/>
          </p:cNvSpPr>
          <p:nvPr/>
        </p:nvSpPr>
        <p:spPr bwMode="auto">
          <a:xfrm>
            <a:off x="5019424" y="489770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Aspect="1" noChangeShapeType="1"/>
          </p:cNvSpPr>
          <p:nvPr/>
        </p:nvSpPr>
        <p:spPr bwMode="auto">
          <a:xfrm>
            <a:off x="5019424" y="500882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27"/>
          <p:cNvSpPr>
            <a:spLocks noChangeAspect="1" noChangeShapeType="1"/>
          </p:cNvSpPr>
          <p:nvPr/>
        </p:nvSpPr>
        <p:spPr bwMode="auto">
          <a:xfrm>
            <a:off x="5019424" y="565334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28"/>
          <p:cNvSpPr>
            <a:spLocks noChangeAspect="1" noChangeShapeType="1"/>
          </p:cNvSpPr>
          <p:nvPr/>
        </p:nvSpPr>
        <p:spPr bwMode="auto">
          <a:xfrm>
            <a:off x="5018524" y="522218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29"/>
          <p:cNvSpPr>
            <a:spLocks noChangeAspect="1" noChangeShapeType="1"/>
          </p:cNvSpPr>
          <p:nvPr/>
        </p:nvSpPr>
        <p:spPr bwMode="auto">
          <a:xfrm>
            <a:off x="5019424" y="532886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30"/>
          <p:cNvSpPr>
            <a:spLocks noChangeAspect="1" noChangeShapeType="1"/>
          </p:cNvSpPr>
          <p:nvPr/>
        </p:nvSpPr>
        <p:spPr bwMode="auto">
          <a:xfrm>
            <a:off x="5018524" y="542665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31"/>
          <p:cNvSpPr>
            <a:spLocks noChangeAspect="1" noChangeShapeType="1"/>
          </p:cNvSpPr>
          <p:nvPr/>
        </p:nvSpPr>
        <p:spPr bwMode="auto">
          <a:xfrm>
            <a:off x="5018524" y="553333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32"/>
          <p:cNvSpPr>
            <a:spLocks noChangeAspect="1" noChangeShapeType="1"/>
          </p:cNvSpPr>
          <p:nvPr/>
        </p:nvSpPr>
        <p:spPr bwMode="auto">
          <a:xfrm>
            <a:off x="5018524" y="576446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33"/>
          <p:cNvSpPr>
            <a:spLocks noChangeAspect="1" noChangeShapeType="1"/>
          </p:cNvSpPr>
          <p:nvPr/>
        </p:nvSpPr>
        <p:spPr bwMode="auto">
          <a:xfrm>
            <a:off x="5019424" y="587114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34"/>
          <p:cNvSpPr>
            <a:spLocks noChangeAspect="1" noChangeShapeType="1"/>
          </p:cNvSpPr>
          <p:nvPr/>
        </p:nvSpPr>
        <p:spPr bwMode="auto">
          <a:xfrm>
            <a:off x="5018524" y="599560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 35"/>
          <p:cNvSpPr>
            <a:spLocks noChangeAspect="1"/>
          </p:cNvSpPr>
          <p:nvPr/>
        </p:nvSpPr>
        <p:spPr bwMode="auto">
          <a:xfrm>
            <a:off x="4987030" y="667123"/>
            <a:ext cx="24296" cy="47561"/>
          </a:xfrm>
          <a:custGeom>
            <a:avLst/>
            <a:gdLst/>
            <a:ahLst/>
            <a:cxnLst>
              <a:cxn ang="0">
                <a:pos x="73" y="0"/>
              </a:cxn>
              <a:cxn ang="0">
                <a:pos x="0" y="321"/>
              </a:cxn>
              <a:cxn ang="0">
                <a:pos x="162" y="0"/>
              </a:cxn>
              <a:cxn ang="0">
                <a:pos x="73" y="0"/>
              </a:cxn>
            </a:cxnLst>
            <a:rect l="0" t="0" r="r" b="b"/>
            <a:pathLst>
              <a:path w="162" h="321">
                <a:moveTo>
                  <a:pt x="73" y="0"/>
                </a:moveTo>
                <a:lnTo>
                  <a:pt x="0" y="321"/>
                </a:lnTo>
                <a:lnTo>
                  <a:pt x="162" y="0"/>
                </a:lnTo>
                <a:lnTo>
                  <a:pt x="73" y="0"/>
                </a:lnTo>
                <a:close/>
              </a:path>
            </a:pathLst>
          </a:custGeom>
          <a:solidFill>
            <a:srgbClr val="19FF1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Freeform 36"/>
          <p:cNvSpPr>
            <a:spLocks noChangeAspect="1"/>
          </p:cNvSpPr>
          <p:nvPr/>
        </p:nvSpPr>
        <p:spPr bwMode="auto">
          <a:xfrm>
            <a:off x="5005027" y="667123"/>
            <a:ext cx="20696" cy="46227"/>
          </a:xfrm>
          <a:custGeom>
            <a:avLst/>
            <a:gdLst/>
            <a:ahLst/>
            <a:cxnLst>
              <a:cxn ang="0">
                <a:pos x="65" y="0"/>
              </a:cxn>
              <a:cxn ang="0">
                <a:pos x="0" y="311"/>
              </a:cxn>
              <a:cxn ang="0">
                <a:pos x="137" y="0"/>
              </a:cxn>
              <a:cxn ang="0">
                <a:pos x="65" y="0"/>
              </a:cxn>
            </a:cxnLst>
            <a:rect l="0" t="0" r="r" b="b"/>
            <a:pathLst>
              <a:path w="137" h="311">
                <a:moveTo>
                  <a:pt x="65" y="0"/>
                </a:moveTo>
                <a:lnTo>
                  <a:pt x="0" y="311"/>
                </a:lnTo>
                <a:lnTo>
                  <a:pt x="137" y="0"/>
                </a:lnTo>
                <a:lnTo>
                  <a:pt x="65" y="0"/>
                </a:lnTo>
                <a:close/>
              </a:path>
            </a:pathLst>
          </a:custGeom>
          <a:solidFill>
            <a:srgbClr val="19FF1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37"/>
          <p:cNvSpPr>
            <a:spLocks noChangeAspect="1"/>
          </p:cNvSpPr>
          <p:nvPr/>
        </p:nvSpPr>
        <p:spPr bwMode="auto">
          <a:xfrm>
            <a:off x="5063066" y="667123"/>
            <a:ext cx="19346" cy="462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" y="311"/>
              </a:cxn>
              <a:cxn ang="0">
                <a:pos x="112" y="0"/>
              </a:cxn>
              <a:cxn ang="0">
                <a:pos x="0" y="0"/>
              </a:cxn>
            </a:cxnLst>
            <a:rect l="0" t="0" r="r" b="b"/>
            <a:pathLst>
              <a:path w="128" h="311">
                <a:moveTo>
                  <a:pt x="0" y="0"/>
                </a:moveTo>
                <a:lnTo>
                  <a:pt x="128" y="311"/>
                </a:lnTo>
                <a:lnTo>
                  <a:pt x="112" y="0"/>
                </a:lnTo>
                <a:lnTo>
                  <a:pt x="0" y="0"/>
                </a:lnTo>
                <a:close/>
              </a:path>
            </a:pathLst>
          </a:custGeom>
          <a:solidFill>
            <a:srgbClr val="19FF1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Freeform 38"/>
          <p:cNvSpPr>
            <a:spLocks noChangeAspect="1"/>
          </p:cNvSpPr>
          <p:nvPr/>
        </p:nvSpPr>
        <p:spPr bwMode="auto">
          <a:xfrm>
            <a:off x="5086012" y="667123"/>
            <a:ext cx="24296" cy="448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" y="302"/>
              </a:cxn>
              <a:cxn ang="0">
                <a:pos x="80" y="0"/>
              </a:cxn>
              <a:cxn ang="0">
                <a:pos x="0" y="0"/>
              </a:cxn>
            </a:cxnLst>
            <a:rect l="0" t="0" r="r" b="b"/>
            <a:pathLst>
              <a:path w="161" h="302">
                <a:moveTo>
                  <a:pt x="0" y="0"/>
                </a:moveTo>
                <a:lnTo>
                  <a:pt x="161" y="302"/>
                </a:lnTo>
                <a:lnTo>
                  <a:pt x="80" y="0"/>
                </a:lnTo>
                <a:lnTo>
                  <a:pt x="0" y="0"/>
                </a:lnTo>
                <a:close/>
              </a:path>
            </a:pathLst>
          </a:custGeom>
          <a:solidFill>
            <a:srgbClr val="19FF1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Freeform 39"/>
          <p:cNvSpPr>
            <a:spLocks noChangeAspect="1"/>
          </p:cNvSpPr>
          <p:nvPr/>
        </p:nvSpPr>
        <p:spPr bwMode="auto">
          <a:xfrm>
            <a:off x="5095910" y="588892"/>
            <a:ext cx="86834" cy="121791"/>
          </a:xfrm>
          <a:custGeom>
            <a:avLst/>
            <a:gdLst/>
            <a:ahLst/>
            <a:cxnLst>
              <a:cxn ang="0">
                <a:pos x="0" y="484"/>
              </a:cxn>
              <a:cxn ang="0">
                <a:pos x="556" y="0"/>
              </a:cxn>
              <a:cxn ang="0">
                <a:pos x="579" y="822"/>
              </a:cxn>
              <a:cxn ang="0">
                <a:pos x="539" y="813"/>
              </a:cxn>
              <a:cxn ang="0">
                <a:pos x="515" y="91"/>
              </a:cxn>
              <a:cxn ang="0">
                <a:pos x="24" y="512"/>
              </a:cxn>
              <a:cxn ang="0">
                <a:pos x="0" y="484"/>
              </a:cxn>
            </a:cxnLst>
            <a:rect l="0" t="0" r="r" b="b"/>
            <a:pathLst>
              <a:path w="579" h="822">
                <a:moveTo>
                  <a:pt x="0" y="484"/>
                </a:moveTo>
                <a:lnTo>
                  <a:pt x="556" y="0"/>
                </a:lnTo>
                <a:lnTo>
                  <a:pt x="579" y="822"/>
                </a:lnTo>
                <a:lnTo>
                  <a:pt x="539" y="813"/>
                </a:lnTo>
                <a:lnTo>
                  <a:pt x="515" y="91"/>
                </a:lnTo>
                <a:lnTo>
                  <a:pt x="24" y="512"/>
                </a:lnTo>
                <a:lnTo>
                  <a:pt x="0" y="484"/>
                </a:lnTo>
                <a:close/>
              </a:path>
            </a:pathLst>
          </a:custGeom>
          <a:solidFill>
            <a:srgbClr val="19FF1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Freeform 40"/>
          <p:cNvSpPr>
            <a:spLocks noChangeAspect="1"/>
          </p:cNvSpPr>
          <p:nvPr/>
        </p:nvSpPr>
        <p:spPr bwMode="auto">
          <a:xfrm>
            <a:off x="5099509" y="628007"/>
            <a:ext cx="154322" cy="82676"/>
          </a:xfrm>
          <a:custGeom>
            <a:avLst/>
            <a:gdLst/>
            <a:ahLst/>
            <a:cxnLst>
              <a:cxn ang="0">
                <a:pos x="0" y="247"/>
              </a:cxn>
              <a:cxn ang="0">
                <a:pos x="684" y="0"/>
              </a:cxn>
              <a:cxn ang="0">
                <a:pos x="1031" y="557"/>
              </a:cxn>
              <a:cxn ang="0">
                <a:pos x="958" y="557"/>
              </a:cxn>
              <a:cxn ang="0">
                <a:pos x="644" y="59"/>
              </a:cxn>
              <a:cxn ang="0">
                <a:pos x="0" y="283"/>
              </a:cxn>
              <a:cxn ang="0">
                <a:pos x="0" y="247"/>
              </a:cxn>
            </a:cxnLst>
            <a:rect l="0" t="0" r="r" b="b"/>
            <a:pathLst>
              <a:path w="1031" h="557">
                <a:moveTo>
                  <a:pt x="0" y="247"/>
                </a:moveTo>
                <a:lnTo>
                  <a:pt x="684" y="0"/>
                </a:lnTo>
                <a:lnTo>
                  <a:pt x="1031" y="557"/>
                </a:lnTo>
                <a:lnTo>
                  <a:pt x="958" y="557"/>
                </a:lnTo>
                <a:lnTo>
                  <a:pt x="644" y="59"/>
                </a:lnTo>
                <a:lnTo>
                  <a:pt x="0" y="283"/>
                </a:lnTo>
                <a:lnTo>
                  <a:pt x="0" y="247"/>
                </a:lnTo>
                <a:close/>
              </a:path>
            </a:pathLst>
          </a:custGeom>
          <a:solidFill>
            <a:srgbClr val="19FF1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Freeform 41"/>
          <p:cNvSpPr>
            <a:spLocks noChangeAspect="1"/>
          </p:cNvSpPr>
          <p:nvPr/>
        </p:nvSpPr>
        <p:spPr bwMode="auto">
          <a:xfrm>
            <a:off x="4926741" y="588003"/>
            <a:ext cx="81435" cy="126680"/>
          </a:xfrm>
          <a:custGeom>
            <a:avLst/>
            <a:gdLst/>
            <a:ahLst/>
            <a:cxnLst>
              <a:cxn ang="0">
                <a:pos x="543" y="461"/>
              </a:cxn>
              <a:cxn ang="0">
                <a:pos x="289" y="0"/>
              </a:cxn>
              <a:cxn ang="0">
                <a:pos x="0" y="855"/>
              </a:cxn>
              <a:cxn ang="0">
                <a:pos x="68" y="855"/>
              </a:cxn>
              <a:cxn ang="0">
                <a:pos x="305" y="147"/>
              </a:cxn>
              <a:cxn ang="0">
                <a:pos x="494" y="484"/>
              </a:cxn>
              <a:cxn ang="0">
                <a:pos x="543" y="461"/>
              </a:cxn>
            </a:cxnLst>
            <a:rect l="0" t="0" r="r" b="b"/>
            <a:pathLst>
              <a:path w="543" h="855">
                <a:moveTo>
                  <a:pt x="543" y="461"/>
                </a:moveTo>
                <a:lnTo>
                  <a:pt x="289" y="0"/>
                </a:lnTo>
                <a:lnTo>
                  <a:pt x="0" y="855"/>
                </a:lnTo>
                <a:lnTo>
                  <a:pt x="68" y="855"/>
                </a:lnTo>
                <a:lnTo>
                  <a:pt x="305" y="147"/>
                </a:lnTo>
                <a:lnTo>
                  <a:pt x="494" y="484"/>
                </a:lnTo>
                <a:lnTo>
                  <a:pt x="543" y="461"/>
                </a:lnTo>
                <a:close/>
              </a:path>
            </a:pathLst>
          </a:custGeom>
          <a:solidFill>
            <a:srgbClr val="19FF1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Freeform 42"/>
          <p:cNvSpPr>
            <a:spLocks noChangeAspect="1"/>
          </p:cNvSpPr>
          <p:nvPr/>
        </p:nvSpPr>
        <p:spPr bwMode="auto">
          <a:xfrm>
            <a:off x="4876800" y="610228"/>
            <a:ext cx="123727" cy="105789"/>
          </a:xfrm>
          <a:custGeom>
            <a:avLst/>
            <a:gdLst/>
            <a:ahLst/>
            <a:cxnLst>
              <a:cxn ang="0">
                <a:pos x="825" y="333"/>
              </a:cxn>
              <a:cxn ang="0">
                <a:pos x="270" y="0"/>
              </a:cxn>
              <a:cxn ang="0">
                <a:pos x="0" y="712"/>
              </a:cxn>
              <a:cxn ang="0">
                <a:pos x="72" y="712"/>
              </a:cxn>
              <a:cxn ang="0">
                <a:pos x="294" y="86"/>
              </a:cxn>
              <a:cxn ang="0">
                <a:pos x="801" y="376"/>
              </a:cxn>
              <a:cxn ang="0">
                <a:pos x="825" y="333"/>
              </a:cxn>
            </a:cxnLst>
            <a:rect l="0" t="0" r="r" b="b"/>
            <a:pathLst>
              <a:path w="825" h="712">
                <a:moveTo>
                  <a:pt x="825" y="333"/>
                </a:moveTo>
                <a:lnTo>
                  <a:pt x="270" y="0"/>
                </a:lnTo>
                <a:lnTo>
                  <a:pt x="0" y="712"/>
                </a:lnTo>
                <a:lnTo>
                  <a:pt x="72" y="712"/>
                </a:lnTo>
                <a:lnTo>
                  <a:pt x="294" y="86"/>
                </a:lnTo>
                <a:lnTo>
                  <a:pt x="801" y="376"/>
                </a:lnTo>
                <a:lnTo>
                  <a:pt x="825" y="333"/>
                </a:lnTo>
                <a:close/>
              </a:path>
            </a:pathLst>
          </a:custGeom>
          <a:solidFill>
            <a:srgbClr val="19FF1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Freeform 43"/>
          <p:cNvSpPr>
            <a:spLocks noChangeAspect="1"/>
          </p:cNvSpPr>
          <p:nvPr/>
        </p:nvSpPr>
        <p:spPr bwMode="auto">
          <a:xfrm>
            <a:off x="4956885" y="152400"/>
            <a:ext cx="193015" cy="254694"/>
          </a:xfrm>
          <a:custGeom>
            <a:avLst/>
            <a:gdLst/>
            <a:ahLst/>
            <a:cxnLst>
              <a:cxn ang="0">
                <a:pos x="661" y="0"/>
              </a:cxn>
              <a:cxn ang="0">
                <a:pos x="0" y="348"/>
              </a:cxn>
              <a:cxn ang="0">
                <a:pos x="0" y="1330"/>
              </a:cxn>
              <a:cxn ang="0">
                <a:pos x="501" y="1610"/>
              </a:cxn>
              <a:cxn ang="0">
                <a:pos x="501" y="1719"/>
              </a:cxn>
              <a:cxn ang="0">
                <a:pos x="742" y="1719"/>
              </a:cxn>
              <a:cxn ang="0">
                <a:pos x="742" y="1646"/>
              </a:cxn>
              <a:cxn ang="0">
                <a:pos x="1289" y="1335"/>
              </a:cxn>
              <a:cxn ang="0">
                <a:pos x="1289" y="367"/>
              </a:cxn>
              <a:cxn ang="0">
                <a:pos x="661" y="0"/>
              </a:cxn>
            </a:cxnLst>
            <a:rect l="0" t="0" r="r" b="b"/>
            <a:pathLst>
              <a:path w="1289" h="1719">
                <a:moveTo>
                  <a:pt x="661" y="0"/>
                </a:moveTo>
                <a:lnTo>
                  <a:pt x="0" y="348"/>
                </a:lnTo>
                <a:lnTo>
                  <a:pt x="0" y="1330"/>
                </a:lnTo>
                <a:lnTo>
                  <a:pt x="501" y="1610"/>
                </a:lnTo>
                <a:lnTo>
                  <a:pt x="501" y="1719"/>
                </a:lnTo>
                <a:lnTo>
                  <a:pt x="742" y="1719"/>
                </a:lnTo>
                <a:lnTo>
                  <a:pt x="742" y="1646"/>
                </a:lnTo>
                <a:lnTo>
                  <a:pt x="1289" y="1335"/>
                </a:lnTo>
                <a:lnTo>
                  <a:pt x="1289" y="367"/>
                </a:lnTo>
                <a:lnTo>
                  <a:pt x="661" y="0"/>
                </a:lnTo>
                <a:close/>
              </a:path>
            </a:pathLst>
          </a:custGeom>
          <a:solidFill>
            <a:srgbClr val="007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Freeform 44"/>
          <p:cNvSpPr>
            <a:spLocks noChangeAspect="1"/>
          </p:cNvSpPr>
          <p:nvPr/>
        </p:nvSpPr>
        <p:spPr bwMode="auto">
          <a:xfrm>
            <a:off x="4969033" y="168846"/>
            <a:ext cx="169169" cy="232914"/>
          </a:xfrm>
          <a:custGeom>
            <a:avLst/>
            <a:gdLst/>
            <a:ahLst/>
            <a:cxnLst>
              <a:cxn ang="0">
                <a:pos x="579" y="0"/>
              </a:cxn>
              <a:cxn ang="0">
                <a:pos x="0" y="294"/>
              </a:cxn>
              <a:cxn ang="0">
                <a:pos x="0" y="1188"/>
              </a:cxn>
              <a:cxn ang="0">
                <a:pos x="499" y="1462"/>
              </a:cxn>
              <a:cxn ang="0">
                <a:pos x="499" y="1573"/>
              </a:cxn>
              <a:cxn ang="0">
                <a:pos x="595" y="1573"/>
              </a:cxn>
              <a:cxn ang="0">
                <a:pos x="595" y="1462"/>
              </a:cxn>
              <a:cxn ang="0">
                <a:pos x="1127" y="1175"/>
              </a:cxn>
              <a:cxn ang="0">
                <a:pos x="1127" y="294"/>
              </a:cxn>
              <a:cxn ang="0">
                <a:pos x="579" y="0"/>
              </a:cxn>
            </a:cxnLst>
            <a:rect l="0" t="0" r="r" b="b"/>
            <a:pathLst>
              <a:path w="1127" h="1573">
                <a:moveTo>
                  <a:pt x="579" y="0"/>
                </a:moveTo>
                <a:lnTo>
                  <a:pt x="0" y="294"/>
                </a:lnTo>
                <a:lnTo>
                  <a:pt x="0" y="1188"/>
                </a:lnTo>
                <a:lnTo>
                  <a:pt x="499" y="1462"/>
                </a:lnTo>
                <a:lnTo>
                  <a:pt x="499" y="1573"/>
                </a:lnTo>
                <a:lnTo>
                  <a:pt x="595" y="1573"/>
                </a:lnTo>
                <a:lnTo>
                  <a:pt x="595" y="1462"/>
                </a:lnTo>
                <a:lnTo>
                  <a:pt x="1127" y="1175"/>
                </a:lnTo>
                <a:lnTo>
                  <a:pt x="1127" y="294"/>
                </a:lnTo>
                <a:lnTo>
                  <a:pt x="579" y="0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4972050" y="1019503"/>
            <a:ext cx="170656" cy="0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8" name="Straight Arrow Connector 897"/>
          <p:cNvCxnSpPr/>
          <p:nvPr/>
        </p:nvCxnSpPr>
        <p:spPr>
          <a:xfrm>
            <a:off x="5791200" y="1600200"/>
            <a:ext cx="1447800" cy="1143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0" name="AutoShape 8"/>
          <p:cNvSpPr>
            <a:spLocks noChangeArrowheads="1"/>
          </p:cNvSpPr>
          <p:nvPr/>
        </p:nvSpPr>
        <p:spPr bwMode="auto">
          <a:xfrm>
            <a:off x="7315200" y="2793124"/>
            <a:ext cx="1143000" cy="1702676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" name="Arc 9"/>
          <p:cNvSpPr>
            <a:spLocks/>
          </p:cNvSpPr>
          <p:nvPr/>
        </p:nvSpPr>
        <p:spPr bwMode="auto">
          <a:xfrm>
            <a:off x="7426325" y="3492720"/>
            <a:ext cx="914798" cy="908489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20865 w 43200"/>
              <a:gd name="T3" fmla="*/ 12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956"/>
                  <a:pt x="9228" y="408"/>
                  <a:pt x="20865" y="12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956"/>
                  <a:pt x="9228" y="408"/>
                  <a:pt x="20865" y="12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02" name="Group 10"/>
          <p:cNvGrpSpPr>
            <a:grpSpLocks noChangeAspect="1"/>
          </p:cNvGrpSpPr>
          <p:nvPr/>
        </p:nvGrpSpPr>
        <p:grpSpPr bwMode="auto">
          <a:xfrm>
            <a:off x="7696194" y="2209796"/>
            <a:ext cx="377030" cy="563616"/>
            <a:chOff x="2454" y="1526"/>
            <a:chExt cx="838" cy="1268"/>
          </a:xfrm>
        </p:grpSpPr>
        <p:sp>
          <p:nvSpPr>
            <p:cNvPr id="904" name="Freeform 11"/>
            <p:cNvSpPr>
              <a:spLocks noChangeAspect="1"/>
            </p:cNvSpPr>
            <p:nvPr/>
          </p:nvSpPr>
          <p:spPr bwMode="auto">
            <a:xfrm>
              <a:off x="2721" y="2099"/>
              <a:ext cx="228" cy="585"/>
            </a:xfrm>
            <a:custGeom>
              <a:avLst/>
              <a:gdLst/>
              <a:ahLst/>
              <a:cxnLst>
                <a:cxn ang="0">
                  <a:pos x="144" y="1682"/>
                </a:cxn>
                <a:cxn ang="0">
                  <a:pos x="137" y="1682"/>
                </a:cxn>
                <a:cxn ang="0">
                  <a:pos x="129" y="1681"/>
                </a:cxn>
                <a:cxn ang="0">
                  <a:pos x="121" y="1682"/>
                </a:cxn>
                <a:cxn ang="0">
                  <a:pos x="112" y="1682"/>
                </a:cxn>
                <a:cxn ang="0">
                  <a:pos x="102" y="1682"/>
                </a:cxn>
                <a:cxn ang="0">
                  <a:pos x="93" y="1683"/>
                </a:cxn>
                <a:cxn ang="0">
                  <a:pos x="84" y="1686"/>
                </a:cxn>
                <a:cxn ang="0">
                  <a:pos x="75" y="1687"/>
                </a:cxn>
                <a:cxn ang="0">
                  <a:pos x="66" y="1690"/>
                </a:cxn>
                <a:cxn ang="0">
                  <a:pos x="57" y="1693"/>
                </a:cxn>
                <a:cxn ang="0">
                  <a:pos x="48" y="1697"/>
                </a:cxn>
                <a:cxn ang="0">
                  <a:pos x="40" y="1701"/>
                </a:cxn>
                <a:cxn ang="0">
                  <a:pos x="33" y="1705"/>
                </a:cxn>
                <a:cxn ang="0">
                  <a:pos x="26" y="1711"/>
                </a:cxn>
                <a:cxn ang="0">
                  <a:pos x="19" y="1717"/>
                </a:cxn>
                <a:cxn ang="0">
                  <a:pos x="13" y="1723"/>
                </a:cxn>
                <a:cxn ang="0">
                  <a:pos x="8" y="1731"/>
                </a:cxn>
                <a:cxn ang="0">
                  <a:pos x="5" y="1738"/>
                </a:cxn>
                <a:cxn ang="0">
                  <a:pos x="0" y="1755"/>
                </a:cxn>
                <a:cxn ang="0">
                  <a:pos x="684" y="1751"/>
                </a:cxn>
                <a:cxn ang="0">
                  <a:pos x="683" y="1741"/>
                </a:cxn>
                <a:cxn ang="0">
                  <a:pos x="681" y="1733"/>
                </a:cxn>
                <a:cxn ang="0">
                  <a:pos x="677" y="1725"/>
                </a:cxn>
                <a:cxn ang="0">
                  <a:pos x="671" y="1718"/>
                </a:cxn>
                <a:cxn ang="0">
                  <a:pos x="665" y="1712"/>
                </a:cxn>
                <a:cxn ang="0">
                  <a:pos x="659" y="1707"/>
                </a:cxn>
                <a:cxn ang="0">
                  <a:pos x="650" y="1702"/>
                </a:cxn>
                <a:cxn ang="0">
                  <a:pos x="642" y="1698"/>
                </a:cxn>
                <a:cxn ang="0">
                  <a:pos x="633" y="1695"/>
                </a:cxn>
                <a:cxn ang="0">
                  <a:pos x="625" y="1691"/>
                </a:cxn>
                <a:cxn ang="0">
                  <a:pos x="614" y="1689"/>
                </a:cxn>
                <a:cxn ang="0">
                  <a:pos x="605" y="1687"/>
                </a:cxn>
                <a:cxn ang="0">
                  <a:pos x="596" y="1686"/>
                </a:cxn>
                <a:cxn ang="0">
                  <a:pos x="587" y="1685"/>
                </a:cxn>
                <a:cxn ang="0">
                  <a:pos x="577" y="1683"/>
                </a:cxn>
                <a:cxn ang="0">
                  <a:pos x="568" y="1683"/>
                </a:cxn>
                <a:cxn ang="0">
                  <a:pos x="560" y="1682"/>
                </a:cxn>
                <a:cxn ang="0">
                  <a:pos x="547" y="1682"/>
                </a:cxn>
                <a:cxn ang="0">
                  <a:pos x="144" y="0"/>
                </a:cxn>
              </a:cxnLst>
              <a:rect l="0" t="0" r="r" b="b"/>
              <a:pathLst>
                <a:path w="684" h="1755">
                  <a:moveTo>
                    <a:pt x="144" y="0"/>
                  </a:moveTo>
                  <a:lnTo>
                    <a:pt x="144" y="1682"/>
                  </a:lnTo>
                  <a:lnTo>
                    <a:pt x="141" y="1682"/>
                  </a:lnTo>
                  <a:lnTo>
                    <a:pt x="137" y="1682"/>
                  </a:lnTo>
                  <a:lnTo>
                    <a:pt x="133" y="1682"/>
                  </a:lnTo>
                  <a:lnTo>
                    <a:pt x="129" y="1681"/>
                  </a:lnTo>
                  <a:lnTo>
                    <a:pt x="125" y="1681"/>
                  </a:lnTo>
                  <a:lnTo>
                    <a:pt x="121" y="1682"/>
                  </a:lnTo>
                  <a:lnTo>
                    <a:pt x="116" y="1682"/>
                  </a:lnTo>
                  <a:lnTo>
                    <a:pt x="112" y="1682"/>
                  </a:lnTo>
                  <a:lnTo>
                    <a:pt x="107" y="1682"/>
                  </a:lnTo>
                  <a:lnTo>
                    <a:pt x="102" y="1682"/>
                  </a:lnTo>
                  <a:lnTo>
                    <a:pt x="98" y="1683"/>
                  </a:lnTo>
                  <a:lnTo>
                    <a:pt x="93" y="1683"/>
                  </a:lnTo>
                  <a:lnTo>
                    <a:pt x="89" y="1685"/>
                  </a:lnTo>
                  <a:lnTo>
                    <a:pt x="84" y="1686"/>
                  </a:lnTo>
                  <a:lnTo>
                    <a:pt x="79" y="1687"/>
                  </a:lnTo>
                  <a:lnTo>
                    <a:pt x="75" y="1687"/>
                  </a:lnTo>
                  <a:lnTo>
                    <a:pt x="70" y="1689"/>
                  </a:lnTo>
                  <a:lnTo>
                    <a:pt x="66" y="1690"/>
                  </a:lnTo>
                  <a:lnTo>
                    <a:pt x="62" y="1691"/>
                  </a:lnTo>
                  <a:lnTo>
                    <a:pt x="57" y="1693"/>
                  </a:lnTo>
                  <a:lnTo>
                    <a:pt x="53" y="1695"/>
                  </a:lnTo>
                  <a:lnTo>
                    <a:pt x="48" y="1697"/>
                  </a:lnTo>
                  <a:lnTo>
                    <a:pt x="44" y="1698"/>
                  </a:lnTo>
                  <a:lnTo>
                    <a:pt x="40" y="1701"/>
                  </a:lnTo>
                  <a:lnTo>
                    <a:pt x="36" y="1703"/>
                  </a:lnTo>
                  <a:lnTo>
                    <a:pt x="33" y="1705"/>
                  </a:lnTo>
                  <a:lnTo>
                    <a:pt x="29" y="1708"/>
                  </a:lnTo>
                  <a:lnTo>
                    <a:pt x="26" y="1711"/>
                  </a:lnTo>
                  <a:lnTo>
                    <a:pt x="22" y="1714"/>
                  </a:lnTo>
                  <a:lnTo>
                    <a:pt x="19" y="1717"/>
                  </a:lnTo>
                  <a:lnTo>
                    <a:pt x="17" y="1721"/>
                  </a:lnTo>
                  <a:lnTo>
                    <a:pt x="13" y="1723"/>
                  </a:lnTo>
                  <a:lnTo>
                    <a:pt x="11" y="1726"/>
                  </a:lnTo>
                  <a:lnTo>
                    <a:pt x="8" y="1731"/>
                  </a:lnTo>
                  <a:lnTo>
                    <a:pt x="6" y="1734"/>
                  </a:lnTo>
                  <a:lnTo>
                    <a:pt x="5" y="1738"/>
                  </a:lnTo>
                  <a:lnTo>
                    <a:pt x="3" y="1743"/>
                  </a:lnTo>
                  <a:lnTo>
                    <a:pt x="0" y="1755"/>
                  </a:lnTo>
                  <a:lnTo>
                    <a:pt x="684" y="1755"/>
                  </a:lnTo>
                  <a:lnTo>
                    <a:pt x="684" y="1751"/>
                  </a:lnTo>
                  <a:lnTo>
                    <a:pt x="684" y="1746"/>
                  </a:lnTo>
                  <a:lnTo>
                    <a:pt x="683" y="1741"/>
                  </a:lnTo>
                  <a:lnTo>
                    <a:pt x="682" y="1737"/>
                  </a:lnTo>
                  <a:lnTo>
                    <a:pt x="681" y="1733"/>
                  </a:lnTo>
                  <a:lnTo>
                    <a:pt x="678" y="1729"/>
                  </a:lnTo>
                  <a:lnTo>
                    <a:pt x="677" y="1725"/>
                  </a:lnTo>
                  <a:lnTo>
                    <a:pt x="674" y="1722"/>
                  </a:lnTo>
                  <a:lnTo>
                    <a:pt x="671" y="1718"/>
                  </a:lnTo>
                  <a:lnTo>
                    <a:pt x="669" y="1716"/>
                  </a:lnTo>
                  <a:lnTo>
                    <a:pt x="665" y="1712"/>
                  </a:lnTo>
                  <a:lnTo>
                    <a:pt x="662" y="1710"/>
                  </a:lnTo>
                  <a:lnTo>
                    <a:pt x="659" y="1707"/>
                  </a:lnTo>
                  <a:lnTo>
                    <a:pt x="655" y="1704"/>
                  </a:lnTo>
                  <a:lnTo>
                    <a:pt x="650" y="1702"/>
                  </a:lnTo>
                  <a:lnTo>
                    <a:pt x="647" y="1700"/>
                  </a:lnTo>
                  <a:lnTo>
                    <a:pt x="642" y="1698"/>
                  </a:lnTo>
                  <a:lnTo>
                    <a:pt x="639" y="1696"/>
                  </a:lnTo>
                  <a:lnTo>
                    <a:pt x="633" y="1695"/>
                  </a:lnTo>
                  <a:lnTo>
                    <a:pt x="629" y="1693"/>
                  </a:lnTo>
                  <a:lnTo>
                    <a:pt x="625" y="1691"/>
                  </a:lnTo>
                  <a:lnTo>
                    <a:pt x="619" y="1690"/>
                  </a:lnTo>
                  <a:lnTo>
                    <a:pt x="614" y="1689"/>
                  </a:lnTo>
                  <a:lnTo>
                    <a:pt x="610" y="1688"/>
                  </a:lnTo>
                  <a:lnTo>
                    <a:pt x="605" y="1687"/>
                  </a:lnTo>
                  <a:lnTo>
                    <a:pt x="600" y="1687"/>
                  </a:lnTo>
                  <a:lnTo>
                    <a:pt x="596" y="1686"/>
                  </a:lnTo>
                  <a:lnTo>
                    <a:pt x="591" y="1685"/>
                  </a:lnTo>
                  <a:lnTo>
                    <a:pt x="587" y="1685"/>
                  </a:lnTo>
                  <a:lnTo>
                    <a:pt x="582" y="1685"/>
                  </a:lnTo>
                  <a:lnTo>
                    <a:pt x="577" y="1683"/>
                  </a:lnTo>
                  <a:lnTo>
                    <a:pt x="573" y="1683"/>
                  </a:lnTo>
                  <a:lnTo>
                    <a:pt x="568" y="1683"/>
                  </a:lnTo>
                  <a:lnTo>
                    <a:pt x="564" y="1682"/>
                  </a:lnTo>
                  <a:lnTo>
                    <a:pt x="560" y="1682"/>
                  </a:lnTo>
                  <a:lnTo>
                    <a:pt x="556" y="1682"/>
                  </a:lnTo>
                  <a:lnTo>
                    <a:pt x="547" y="1682"/>
                  </a:lnTo>
                  <a:lnTo>
                    <a:pt x="547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Line 12"/>
            <p:cNvSpPr>
              <a:spLocks noChangeAspect="1" noChangeShapeType="1"/>
            </p:cNvSpPr>
            <p:nvPr/>
          </p:nvSpPr>
          <p:spPr bwMode="auto">
            <a:xfrm>
              <a:off x="2771" y="2587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Line 13"/>
            <p:cNvSpPr>
              <a:spLocks noChangeAspect="1" noChangeShapeType="1"/>
            </p:cNvSpPr>
            <p:nvPr/>
          </p:nvSpPr>
          <p:spPr bwMode="auto">
            <a:xfrm>
              <a:off x="2771" y="2611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14"/>
            <p:cNvSpPr>
              <a:spLocks noChangeAspect="1" noChangeShapeType="1"/>
            </p:cNvSpPr>
            <p:nvPr/>
          </p:nvSpPr>
          <p:spPr bwMode="auto">
            <a:xfrm>
              <a:off x="2774" y="2635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Line 15"/>
            <p:cNvSpPr>
              <a:spLocks noChangeAspect="1" noChangeShapeType="1"/>
            </p:cNvSpPr>
            <p:nvPr/>
          </p:nvSpPr>
          <p:spPr bwMode="auto">
            <a:xfrm>
              <a:off x="2771" y="2660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Line 16"/>
            <p:cNvSpPr>
              <a:spLocks noChangeAspect="1" noChangeShapeType="1"/>
            </p:cNvSpPr>
            <p:nvPr/>
          </p:nvSpPr>
          <p:spPr bwMode="auto">
            <a:xfrm>
              <a:off x="2771" y="2559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17"/>
            <p:cNvSpPr>
              <a:spLocks noChangeAspect="1" noChangeShapeType="1"/>
            </p:cNvSpPr>
            <p:nvPr/>
          </p:nvSpPr>
          <p:spPr bwMode="auto">
            <a:xfrm>
              <a:off x="2774" y="2215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Line 18"/>
            <p:cNvSpPr>
              <a:spLocks noChangeAspect="1" noChangeShapeType="1"/>
            </p:cNvSpPr>
            <p:nvPr/>
          </p:nvSpPr>
          <p:spPr bwMode="auto">
            <a:xfrm>
              <a:off x="2771" y="2117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Line 19"/>
            <p:cNvSpPr>
              <a:spLocks noChangeAspect="1" noChangeShapeType="1"/>
            </p:cNvSpPr>
            <p:nvPr/>
          </p:nvSpPr>
          <p:spPr bwMode="auto">
            <a:xfrm>
              <a:off x="2774" y="2142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20"/>
            <p:cNvSpPr>
              <a:spLocks noChangeAspect="1" noChangeShapeType="1"/>
            </p:cNvSpPr>
            <p:nvPr/>
          </p:nvSpPr>
          <p:spPr bwMode="auto">
            <a:xfrm>
              <a:off x="2771" y="2163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Line 21"/>
            <p:cNvSpPr>
              <a:spLocks noChangeAspect="1" noChangeShapeType="1"/>
            </p:cNvSpPr>
            <p:nvPr/>
          </p:nvSpPr>
          <p:spPr bwMode="auto">
            <a:xfrm>
              <a:off x="2771" y="2187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Line 22"/>
            <p:cNvSpPr>
              <a:spLocks noChangeAspect="1" noChangeShapeType="1"/>
            </p:cNvSpPr>
            <p:nvPr/>
          </p:nvSpPr>
          <p:spPr bwMode="auto">
            <a:xfrm>
              <a:off x="2774" y="2337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Line 23"/>
            <p:cNvSpPr>
              <a:spLocks noChangeAspect="1" noChangeShapeType="1"/>
            </p:cNvSpPr>
            <p:nvPr/>
          </p:nvSpPr>
          <p:spPr bwMode="auto">
            <a:xfrm>
              <a:off x="2771" y="2239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24"/>
            <p:cNvSpPr>
              <a:spLocks noChangeAspect="1" noChangeShapeType="1"/>
            </p:cNvSpPr>
            <p:nvPr/>
          </p:nvSpPr>
          <p:spPr bwMode="auto">
            <a:xfrm>
              <a:off x="2774" y="2264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Line 25"/>
            <p:cNvSpPr>
              <a:spLocks noChangeAspect="1" noChangeShapeType="1"/>
            </p:cNvSpPr>
            <p:nvPr/>
          </p:nvSpPr>
          <p:spPr bwMode="auto">
            <a:xfrm>
              <a:off x="2771" y="2285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Line 26"/>
            <p:cNvSpPr>
              <a:spLocks noChangeAspect="1" noChangeShapeType="1"/>
            </p:cNvSpPr>
            <p:nvPr/>
          </p:nvSpPr>
          <p:spPr bwMode="auto">
            <a:xfrm>
              <a:off x="2771" y="2310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Line 27"/>
            <p:cNvSpPr>
              <a:spLocks noChangeAspect="1" noChangeShapeType="1"/>
            </p:cNvSpPr>
            <p:nvPr/>
          </p:nvSpPr>
          <p:spPr bwMode="auto">
            <a:xfrm>
              <a:off x="2771" y="2455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Line 28"/>
            <p:cNvSpPr>
              <a:spLocks noChangeAspect="1" noChangeShapeType="1"/>
            </p:cNvSpPr>
            <p:nvPr/>
          </p:nvSpPr>
          <p:spPr bwMode="auto">
            <a:xfrm>
              <a:off x="2769" y="2358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Line 29"/>
            <p:cNvSpPr>
              <a:spLocks noChangeAspect="1" noChangeShapeType="1"/>
            </p:cNvSpPr>
            <p:nvPr/>
          </p:nvSpPr>
          <p:spPr bwMode="auto">
            <a:xfrm>
              <a:off x="2771" y="2382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Line 30"/>
            <p:cNvSpPr>
              <a:spLocks noChangeAspect="1" noChangeShapeType="1"/>
            </p:cNvSpPr>
            <p:nvPr/>
          </p:nvSpPr>
          <p:spPr bwMode="auto">
            <a:xfrm>
              <a:off x="2769" y="2404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Line 31"/>
            <p:cNvSpPr>
              <a:spLocks noChangeAspect="1" noChangeShapeType="1"/>
            </p:cNvSpPr>
            <p:nvPr/>
          </p:nvSpPr>
          <p:spPr bwMode="auto">
            <a:xfrm>
              <a:off x="2769" y="2428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Line 32"/>
            <p:cNvSpPr>
              <a:spLocks noChangeAspect="1" noChangeShapeType="1"/>
            </p:cNvSpPr>
            <p:nvPr/>
          </p:nvSpPr>
          <p:spPr bwMode="auto">
            <a:xfrm>
              <a:off x="2769" y="2480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Line 33"/>
            <p:cNvSpPr>
              <a:spLocks noChangeAspect="1" noChangeShapeType="1"/>
            </p:cNvSpPr>
            <p:nvPr/>
          </p:nvSpPr>
          <p:spPr bwMode="auto">
            <a:xfrm>
              <a:off x="2771" y="2504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Line 34"/>
            <p:cNvSpPr>
              <a:spLocks noChangeAspect="1" noChangeShapeType="1"/>
            </p:cNvSpPr>
            <p:nvPr/>
          </p:nvSpPr>
          <p:spPr bwMode="auto">
            <a:xfrm>
              <a:off x="2769" y="2532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35"/>
            <p:cNvSpPr>
              <a:spLocks noChangeAspect="1"/>
            </p:cNvSpPr>
            <p:nvPr/>
          </p:nvSpPr>
          <p:spPr bwMode="auto">
            <a:xfrm>
              <a:off x="2699" y="2684"/>
              <a:ext cx="54" cy="107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321"/>
                </a:cxn>
                <a:cxn ang="0">
                  <a:pos x="162" y="0"/>
                </a:cxn>
                <a:cxn ang="0">
                  <a:pos x="73" y="0"/>
                </a:cxn>
              </a:cxnLst>
              <a:rect l="0" t="0" r="r" b="b"/>
              <a:pathLst>
                <a:path w="162" h="321">
                  <a:moveTo>
                    <a:pt x="73" y="0"/>
                  </a:moveTo>
                  <a:lnTo>
                    <a:pt x="0" y="321"/>
                  </a:lnTo>
                  <a:lnTo>
                    <a:pt x="162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36"/>
            <p:cNvSpPr>
              <a:spLocks noChangeAspect="1"/>
            </p:cNvSpPr>
            <p:nvPr/>
          </p:nvSpPr>
          <p:spPr bwMode="auto">
            <a:xfrm>
              <a:off x="2739" y="2684"/>
              <a:ext cx="46" cy="104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0" y="311"/>
                </a:cxn>
                <a:cxn ang="0">
                  <a:pos x="137" y="0"/>
                </a:cxn>
                <a:cxn ang="0">
                  <a:pos x="65" y="0"/>
                </a:cxn>
              </a:cxnLst>
              <a:rect l="0" t="0" r="r" b="b"/>
              <a:pathLst>
                <a:path w="137" h="311">
                  <a:moveTo>
                    <a:pt x="65" y="0"/>
                  </a:moveTo>
                  <a:lnTo>
                    <a:pt x="0" y="311"/>
                  </a:lnTo>
                  <a:lnTo>
                    <a:pt x="13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37"/>
            <p:cNvSpPr>
              <a:spLocks noChangeAspect="1"/>
            </p:cNvSpPr>
            <p:nvPr/>
          </p:nvSpPr>
          <p:spPr bwMode="auto">
            <a:xfrm>
              <a:off x="2868" y="2684"/>
              <a:ext cx="43" cy="1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311"/>
                </a:cxn>
                <a:cxn ang="0">
                  <a:pos x="112" y="0"/>
                </a:cxn>
                <a:cxn ang="0">
                  <a:pos x="0" y="0"/>
                </a:cxn>
              </a:cxnLst>
              <a:rect l="0" t="0" r="r" b="b"/>
              <a:pathLst>
                <a:path w="128" h="311">
                  <a:moveTo>
                    <a:pt x="0" y="0"/>
                  </a:moveTo>
                  <a:lnTo>
                    <a:pt x="128" y="311"/>
                  </a:lnTo>
                  <a:lnTo>
                    <a:pt x="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38"/>
            <p:cNvSpPr>
              <a:spLocks noChangeAspect="1"/>
            </p:cNvSpPr>
            <p:nvPr/>
          </p:nvSpPr>
          <p:spPr bwMode="auto">
            <a:xfrm>
              <a:off x="2919" y="2684"/>
              <a:ext cx="54" cy="1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1" y="302"/>
                </a:cxn>
                <a:cxn ang="0">
                  <a:pos x="80" y="0"/>
                </a:cxn>
                <a:cxn ang="0">
                  <a:pos x="0" y="0"/>
                </a:cxn>
              </a:cxnLst>
              <a:rect l="0" t="0" r="r" b="b"/>
              <a:pathLst>
                <a:path w="161" h="302">
                  <a:moveTo>
                    <a:pt x="0" y="0"/>
                  </a:moveTo>
                  <a:lnTo>
                    <a:pt x="161" y="302"/>
                  </a:lnTo>
                  <a:lnTo>
                    <a:pt x="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39"/>
            <p:cNvSpPr>
              <a:spLocks noChangeAspect="1"/>
            </p:cNvSpPr>
            <p:nvPr/>
          </p:nvSpPr>
          <p:spPr bwMode="auto">
            <a:xfrm>
              <a:off x="2941" y="2508"/>
              <a:ext cx="193" cy="274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556" y="0"/>
                </a:cxn>
                <a:cxn ang="0">
                  <a:pos x="579" y="822"/>
                </a:cxn>
                <a:cxn ang="0">
                  <a:pos x="539" y="813"/>
                </a:cxn>
                <a:cxn ang="0">
                  <a:pos x="515" y="91"/>
                </a:cxn>
                <a:cxn ang="0">
                  <a:pos x="24" y="512"/>
                </a:cxn>
                <a:cxn ang="0">
                  <a:pos x="0" y="484"/>
                </a:cxn>
              </a:cxnLst>
              <a:rect l="0" t="0" r="r" b="b"/>
              <a:pathLst>
                <a:path w="579" h="822">
                  <a:moveTo>
                    <a:pt x="0" y="484"/>
                  </a:moveTo>
                  <a:lnTo>
                    <a:pt x="556" y="0"/>
                  </a:lnTo>
                  <a:lnTo>
                    <a:pt x="579" y="822"/>
                  </a:lnTo>
                  <a:lnTo>
                    <a:pt x="539" y="813"/>
                  </a:lnTo>
                  <a:lnTo>
                    <a:pt x="515" y="91"/>
                  </a:lnTo>
                  <a:lnTo>
                    <a:pt x="24" y="512"/>
                  </a:lnTo>
                  <a:lnTo>
                    <a:pt x="0" y="484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40"/>
            <p:cNvSpPr>
              <a:spLocks noChangeAspect="1"/>
            </p:cNvSpPr>
            <p:nvPr/>
          </p:nvSpPr>
          <p:spPr bwMode="auto">
            <a:xfrm>
              <a:off x="2949" y="2596"/>
              <a:ext cx="343" cy="186"/>
            </a:xfrm>
            <a:custGeom>
              <a:avLst/>
              <a:gdLst/>
              <a:ahLst/>
              <a:cxnLst>
                <a:cxn ang="0">
                  <a:pos x="0" y="247"/>
                </a:cxn>
                <a:cxn ang="0">
                  <a:pos x="684" y="0"/>
                </a:cxn>
                <a:cxn ang="0">
                  <a:pos x="1031" y="557"/>
                </a:cxn>
                <a:cxn ang="0">
                  <a:pos x="958" y="557"/>
                </a:cxn>
                <a:cxn ang="0">
                  <a:pos x="644" y="59"/>
                </a:cxn>
                <a:cxn ang="0">
                  <a:pos x="0" y="283"/>
                </a:cxn>
                <a:cxn ang="0">
                  <a:pos x="0" y="247"/>
                </a:cxn>
              </a:cxnLst>
              <a:rect l="0" t="0" r="r" b="b"/>
              <a:pathLst>
                <a:path w="1031" h="557">
                  <a:moveTo>
                    <a:pt x="0" y="247"/>
                  </a:moveTo>
                  <a:lnTo>
                    <a:pt x="684" y="0"/>
                  </a:lnTo>
                  <a:lnTo>
                    <a:pt x="1031" y="557"/>
                  </a:lnTo>
                  <a:lnTo>
                    <a:pt x="958" y="557"/>
                  </a:lnTo>
                  <a:lnTo>
                    <a:pt x="644" y="59"/>
                  </a:lnTo>
                  <a:lnTo>
                    <a:pt x="0" y="283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41"/>
            <p:cNvSpPr>
              <a:spLocks noChangeAspect="1"/>
            </p:cNvSpPr>
            <p:nvPr/>
          </p:nvSpPr>
          <p:spPr bwMode="auto">
            <a:xfrm>
              <a:off x="2565" y="2506"/>
              <a:ext cx="181" cy="285"/>
            </a:xfrm>
            <a:custGeom>
              <a:avLst/>
              <a:gdLst/>
              <a:ahLst/>
              <a:cxnLst>
                <a:cxn ang="0">
                  <a:pos x="543" y="461"/>
                </a:cxn>
                <a:cxn ang="0">
                  <a:pos x="289" y="0"/>
                </a:cxn>
                <a:cxn ang="0">
                  <a:pos x="0" y="855"/>
                </a:cxn>
                <a:cxn ang="0">
                  <a:pos x="68" y="855"/>
                </a:cxn>
                <a:cxn ang="0">
                  <a:pos x="305" y="147"/>
                </a:cxn>
                <a:cxn ang="0">
                  <a:pos x="494" y="484"/>
                </a:cxn>
                <a:cxn ang="0">
                  <a:pos x="543" y="461"/>
                </a:cxn>
              </a:cxnLst>
              <a:rect l="0" t="0" r="r" b="b"/>
              <a:pathLst>
                <a:path w="543" h="855">
                  <a:moveTo>
                    <a:pt x="543" y="461"/>
                  </a:moveTo>
                  <a:lnTo>
                    <a:pt x="289" y="0"/>
                  </a:lnTo>
                  <a:lnTo>
                    <a:pt x="0" y="855"/>
                  </a:lnTo>
                  <a:lnTo>
                    <a:pt x="68" y="855"/>
                  </a:lnTo>
                  <a:lnTo>
                    <a:pt x="305" y="147"/>
                  </a:lnTo>
                  <a:lnTo>
                    <a:pt x="494" y="484"/>
                  </a:lnTo>
                  <a:lnTo>
                    <a:pt x="543" y="461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Freeform 42"/>
            <p:cNvSpPr>
              <a:spLocks noChangeAspect="1"/>
            </p:cNvSpPr>
            <p:nvPr/>
          </p:nvSpPr>
          <p:spPr bwMode="auto">
            <a:xfrm>
              <a:off x="2454" y="2556"/>
              <a:ext cx="275" cy="238"/>
            </a:xfrm>
            <a:custGeom>
              <a:avLst/>
              <a:gdLst/>
              <a:ahLst/>
              <a:cxnLst>
                <a:cxn ang="0">
                  <a:pos x="825" y="333"/>
                </a:cxn>
                <a:cxn ang="0">
                  <a:pos x="270" y="0"/>
                </a:cxn>
                <a:cxn ang="0">
                  <a:pos x="0" y="712"/>
                </a:cxn>
                <a:cxn ang="0">
                  <a:pos x="72" y="712"/>
                </a:cxn>
                <a:cxn ang="0">
                  <a:pos x="294" y="86"/>
                </a:cxn>
                <a:cxn ang="0">
                  <a:pos x="801" y="376"/>
                </a:cxn>
                <a:cxn ang="0">
                  <a:pos x="825" y="333"/>
                </a:cxn>
              </a:cxnLst>
              <a:rect l="0" t="0" r="r" b="b"/>
              <a:pathLst>
                <a:path w="825" h="712">
                  <a:moveTo>
                    <a:pt x="825" y="333"/>
                  </a:moveTo>
                  <a:lnTo>
                    <a:pt x="270" y="0"/>
                  </a:lnTo>
                  <a:lnTo>
                    <a:pt x="0" y="712"/>
                  </a:lnTo>
                  <a:lnTo>
                    <a:pt x="72" y="712"/>
                  </a:lnTo>
                  <a:lnTo>
                    <a:pt x="294" y="86"/>
                  </a:lnTo>
                  <a:lnTo>
                    <a:pt x="801" y="376"/>
                  </a:lnTo>
                  <a:lnTo>
                    <a:pt x="825" y="333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43"/>
            <p:cNvSpPr>
              <a:spLocks noChangeAspect="1"/>
            </p:cNvSpPr>
            <p:nvPr/>
          </p:nvSpPr>
          <p:spPr bwMode="auto">
            <a:xfrm>
              <a:off x="2632" y="1526"/>
              <a:ext cx="429" cy="573"/>
            </a:xfrm>
            <a:custGeom>
              <a:avLst/>
              <a:gdLst/>
              <a:ahLst/>
              <a:cxnLst>
                <a:cxn ang="0">
                  <a:pos x="661" y="0"/>
                </a:cxn>
                <a:cxn ang="0">
                  <a:pos x="0" y="348"/>
                </a:cxn>
                <a:cxn ang="0">
                  <a:pos x="0" y="1330"/>
                </a:cxn>
                <a:cxn ang="0">
                  <a:pos x="501" y="1610"/>
                </a:cxn>
                <a:cxn ang="0">
                  <a:pos x="501" y="1719"/>
                </a:cxn>
                <a:cxn ang="0">
                  <a:pos x="742" y="1719"/>
                </a:cxn>
                <a:cxn ang="0">
                  <a:pos x="742" y="1646"/>
                </a:cxn>
                <a:cxn ang="0">
                  <a:pos x="1289" y="1335"/>
                </a:cxn>
                <a:cxn ang="0">
                  <a:pos x="1289" y="367"/>
                </a:cxn>
                <a:cxn ang="0">
                  <a:pos x="661" y="0"/>
                </a:cxn>
              </a:cxnLst>
              <a:rect l="0" t="0" r="r" b="b"/>
              <a:pathLst>
                <a:path w="1289" h="1719">
                  <a:moveTo>
                    <a:pt x="661" y="0"/>
                  </a:moveTo>
                  <a:lnTo>
                    <a:pt x="0" y="348"/>
                  </a:lnTo>
                  <a:lnTo>
                    <a:pt x="0" y="1330"/>
                  </a:lnTo>
                  <a:lnTo>
                    <a:pt x="501" y="1610"/>
                  </a:lnTo>
                  <a:lnTo>
                    <a:pt x="501" y="1719"/>
                  </a:lnTo>
                  <a:lnTo>
                    <a:pt x="742" y="1719"/>
                  </a:lnTo>
                  <a:lnTo>
                    <a:pt x="742" y="1646"/>
                  </a:lnTo>
                  <a:lnTo>
                    <a:pt x="1289" y="1335"/>
                  </a:lnTo>
                  <a:lnTo>
                    <a:pt x="1289" y="367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007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44"/>
            <p:cNvSpPr>
              <a:spLocks noChangeAspect="1"/>
            </p:cNvSpPr>
            <p:nvPr/>
          </p:nvSpPr>
          <p:spPr bwMode="auto">
            <a:xfrm>
              <a:off x="2659" y="1563"/>
              <a:ext cx="376" cy="524"/>
            </a:xfrm>
            <a:custGeom>
              <a:avLst/>
              <a:gdLst/>
              <a:ahLst/>
              <a:cxnLst>
                <a:cxn ang="0">
                  <a:pos x="579" y="0"/>
                </a:cxn>
                <a:cxn ang="0">
                  <a:pos x="0" y="294"/>
                </a:cxn>
                <a:cxn ang="0">
                  <a:pos x="0" y="1188"/>
                </a:cxn>
                <a:cxn ang="0">
                  <a:pos x="499" y="1462"/>
                </a:cxn>
                <a:cxn ang="0">
                  <a:pos x="499" y="1573"/>
                </a:cxn>
                <a:cxn ang="0">
                  <a:pos x="595" y="1573"/>
                </a:cxn>
                <a:cxn ang="0">
                  <a:pos x="595" y="1462"/>
                </a:cxn>
                <a:cxn ang="0">
                  <a:pos x="1127" y="1175"/>
                </a:cxn>
                <a:cxn ang="0">
                  <a:pos x="1127" y="294"/>
                </a:cxn>
                <a:cxn ang="0">
                  <a:pos x="579" y="0"/>
                </a:cxn>
              </a:cxnLst>
              <a:rect l="0" t="0" r="r" b="b"/>
              <a:pathLst>
                <a:path w="1127" h="1573">
                  <a:moveTo>
                    <a:pt x="579" y="0"/>
                  </a:moveTo>
                  <a:lnTo>
                    <a:pt x="0" y="294"/>
                  </a:lnTo>
                  <a:lnTo>
                    <a:pt x="0" y="1188"/>
                  </a:lnTo>
                  <a:lnTo>
                    <a:pt x="499" y="1462"/>
                  </a:lnTo>
                  <a:lnTo>
                    <a:pt x="499" y="1573"/>
                  </a:lnTo>
                  <a:lnTo>
                    <a:pt x="595" y="1573"/>
                  </a:lnTo>
                  <a:lnTo>
                    <a:pt x="595" y="1462"/>
                  </a:lnTo>
                  <a:lnTo>
                    <a:pt x="1127" y="1175"/>
                  </a:lnTo>
                  <a:lnTo>
                    <a:pt x="1127" y="294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3" name="Line 45"/>
          <p:cNvSpPr>
            <a:spLocks noChangeShapeType="1"/>
          </p:cNvSpPr>
          <p:nvPr/>
        </p:nvSpPr>
        <p:spPr bwMode="auto">
          <a:xfrm flipV="1">
            <a:off x="7696200" y="2895600"/>
            <a:ext cx="514350" cy="45719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5" name="Group 944"/>
          <p:cNvGrpSpPr/>
          <p:nvPr/>
        </p:nvGrpSpPr>
        <p:grpSpPr>
          <a:xfrm>
            <a:off x="7543800" y="3048000"/>
            <a:ext cx="533400" cy="381000"/>
            <a:chOff x="7543800" y="2819400"/>
            <a:chExt cx="533400" cy="381000"/>
          </a:xfrm>
        </p:grpSpPr>
        <p:cxnSp>
          <p:nvCxnSpPr>
            <p:cNvPr id="939" name="Straight Connector 938"/>
            <p:cNvCxnSpPr/>
            <p:nvPr/>
          </p:nvCxnSpPr>
          <p:spPr>
            <a:xfrm rot="16200000" flipH="1">
              <a:off x="7543800" y="2971800"/>
              <a:ext cx="76200" cy="76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Connector 940"/>
            <p:cNvCxnSpPr/>
            <p:nvPr/>
          </p:nvCxnSpPr>
          <p:spPr>
            <a:xfrm rot="16200000" flipH="1">
              <a:off x="7696200" y="3124200"/>
              <a:ext cx="76200" cy="76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Connector 941"/>
            <p:cNvCxnSpPr/>
            <p:nvPr/>
          </p:nvCxnSpPr>
          <p:spPr>
            <a:xfrm rot="16200000" flipH="1">
              <a:off x="7848600" y="3048001"/>
              <a:ext cx="76200" cy="76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Arrow Connector 943"/>
            <p:cNvCxnSpPr/>
            <p:nvPr/>
          </p:nvCxnSpPr>
          <p:spPr>
            <a:xfrm rot="10800000" flipV="1">
              <a:off x="7772400" y="2819400"/>
              <a:ext cx="3048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6" name="AutoShape 8"/>
          <p:cNvSpPr>
            <a:spLocks noChangeArrowheads="1"/>
          </p:cNvSpPr>
          <p:nvPr/>
        </p:nvSpPr>
        <p:spPr bwMode="auto">
          <a:xfrm>
            <a:off x="4343400" y="4545724"/>
            <a:ext cx="1143000" cy="1702676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7" name="Arc 9"/>
          <p:cNvSpPr>
            <a:spLocks/>
          </p:cNvSpPr>
          <p:nvPr/>
        </p:nvSpPr>
        <p:spPr bwMode="auto">
          <a:xfrm>
            <a:off x="4454525" y="5245320"/>
            <a:ext cx="914798" cy="908489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20865 w 43200"/>
              <a:gd name="T3" fmla="*/ 12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956"/>
                  <a:pt x="9228" y="408"/>
                  <a:pt x="20865" y="12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956"/>
                  <a:pt x="9228" y="408"/>
                  <a:pt x="20865" y="12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48" name="Straight Arrow Connector 947"/>
          <p:cNvCxnSpPr/>
          <p:nvPr/>
        </p:nvCxnSpPr>
        <p:spPr>
          <a:xfrm rot="10800000" flipV="1">
            <a:off x="5715000" y="4648200"/>
            <a:ext cx="1752600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TextBox 951"/>
          <p:cNvSpPr txBox="1"/>
          <p:nvPr/>
        </p:nvSpPr>
        <p:spPr>
          <a:xfrm>
            <a:off x="5334000" y="3276600"/>
            <a:ext cx="160736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itchFamily="34" charset="0"/>
                <a:cs typeface="Tahoma" pitchFamily="34" charset="0"/>
              </a:rPr>
              <a:t>Restriction</a:t>
            </a:r>
          </a:p>
        </p:txBody>
      </p:sp>
      <p:cxnSp>
        <p:nvCxnSpPr>
          <p:cNvPr id="953" name="Straight Arrow Connector 952"/>
          <p:cNvCxnSpPr/>
          <p:nvPr/>
        </p:nvCxnSpPr>
        <p:spPr>
          <a:xfrm rot="10800000">
            <a:off x="2590800" y="4724400"/>
            <a:ext cx="1447801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6" name="TextBox 955"/>
          <p:cNvSpPr txBox="1"/>
          <p:nvPr/>
        </p:nvSpPr>
        <p:spPr>
          <a:xfrm>
            <a:off x="4800600" y="2590800"/>
            <a:ext cx="8435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Host 1</a:t>
            </a:r>
          </a:p>
        </p:txBody>
      </p:sp>
      <p:sp>
        <p:nvSpPr>
          <p:cNvPr id="957" name="TextBox 956"/>
          <p:cNvSpPr txBox="1"/>
          <p:nvPr/>
        </p:nvSpPr>
        <p:spPr>
          <a:xfrm>
            <a:off x="4648200" y="6336268"/>
            <a:ext cx="8435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Host 1</a:t>
            </a:r>
          </a:p>
        </p:txBody>
      </p:sp>
      <p:sp>
        <p:nvSpPr>
          <p:cNvPr id="958" name="TextBox 957"/>
          <p:cNvSpPr txBox="1"/>
          <p:nvPr/>
        </p:nvSpPr>
        <p:spPr>
          <a:xfrm>
            <a:off x="7690899" y="4648200"/>
            <a:ext cx="8435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Host 1</a:t>
            </a:r>
          </a:p>
        </p:txBody>
      </p:sp>
      <p:grpSp>
        <p:nvGrpSpPr>
          <p:cNvPr id="1490" name="Group 1489"/>
          <p:cNvGrpSpPr/>
          <p:nvPr/>
        </p:nvGrpSpPr>
        <p:grpSpPr>
          <a:xfrm>
            <a:off x="1066800" y="685800"/>
            <a:ext cx="3129275" cy="3810000"/>
            <a:chOff x="1066800" y="685800"/>
            <a:chExt cx="3129275" cy="3810000"/>
          </a:xfrm>
        </p:grpSpPr>
        <p:grpSp>
          <p:nvGrpSpPr>
            <p:cNvPr id="1225" name="Group 1224"/>
            <p:cNvGrpSpPr/>
            <p:nvPr/>
          </p:nvGrpSpPr>
          <p:grpSpPr>
            <a:xfrm>
              <a:off x="1066800" y="2819400"/>
              <a:ext cx="1143000" cy="1676400"/>
              <a:chOff x="1066800" y="2819400"/>
              <a:chExt cx="1143000" cy="1676400"/>
            </a:xfrm>
          </p:grpSpPr>
          <p:sp>
            <p:nvSpPr>
              <p:cNvPr id="64" name="AutoShape 65"/>
              <p:cNvSpPr>
                <a:spLocks noChangeArrowheads="1"/>
              </p:cNvSpPr>
              <p:nvPr/>
            </p:nvSpPr>
            <p:spPr bwMode="auto">
              <a:xfrm>
                <a:off x="1066800" y="2819400"/>
                <a:ext cx="1143000" cy="167640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67"/>
              <p:cNvSpPr>
                <a:spLocks noChangeAspect="1" noChangeShapeType="1"/>
              </p:cNvSpPr>
              <p:nvPr/>
            </p:nvSpPr>
            <p:spPr bwMode="auto">
              <a:xfrm>
                <a:off x="1654175" y="4214460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68"/>
              <p:cNvSpPr>
                <a:spLocks noChangeAspect="1" noChangeShapeType="1"/>
              </p:cNvSpPr>
              <p:nvPr/>
            </p:nvSpPr>
            <p:spPr bwMode="auto">
              <a:xfrm>
                <a:off x="1654175" y="4226102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69"/>
              <p:cNvSpPr>
                <a:spLocks noChangeAspect="1" noChangeShapeType="1"/>
              </p:cNvSpPr>
              <p:nvPr/>
            </p:nvSpPr>
            <p:spPr bwMode="auto">
              <a:xfrm>
                <a:off x="1656160" y="4235803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70"/>
              <p:cNvSpPr>
                <a:spLocks noChangeAspect="1" noChangeShapeType="1"/>
              </p:cNvSpPr>
              <p:nvPr/>
            </p:nvSpPr>
            <p:spPr bwMode="auto">
              <a:xfrm>
                <a:off x="1654175" y="4247444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71"/>
              <p:cNvSpPr>
                <a:spLocks noChangeAspect="1" noChangeShapeType="1"/>
              </p:cNvSpPr>
              <p:nvPr/>
            </p:nvSpPr>
            <p:spPr bwMode="auto">
              <a:xfrm>
                <a:off x="1654175" y="4202819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72"/>
              <p:cNvSpPr>
                <a:spLocks noChangeAspect="1" noChangeShapeType="1"/>
              </p:cNvSpPr>
              <p:nvPr/>
            </p:nvSpPr>
            <p:spPr bwMode="auto">
              <a:xfrm>
                <a:off x="1656160" y="4051477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73"/>
              <p:cNvSpPr>
                <a:spLocks noChangeAspect="1" noChangeShapeType="1"/>
              </p:cNvSpPr>
              <p:nvPr/>
            </p:nvSpPr>
            <p:spPr bwMode="auto">
              <a:xfrm>
                <a:off x="1654175" y="4008791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74"/>
              <p:cNvSpPr>
                <a:spLocks noChangeAspect="1" noChangeShapeType="1"/>
              </p:cNvSpPr>
              <p:nvPr/>
            </p:nvSpPr>
            <p:spPr bwMode="auto">
              <a:xfrm>
                <a:off x="1656160" y="4020433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75"/>
              <p:cNvSpPr>
                <a:spLocks noChangeAspect="1" noChangeShapeType="1"/>
              </p:cNvSpPr>
              <p:nvPr/>
            </p:nvSpPr>
            <p:spPr bwMode="auto">
              <a:xfrm>
                <a:off x="1654175" y="4030133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76"/>
              <p:cNvSpPr>
                <a:spLocks noChangeAspect="1" noChangeShapeType="1"/>
              </p:cNvSpPr>
              <p:nvPr/>
            </p:nvSpPr>
            <p:spPr bwMode="auto">
              <a:xfrm>
                <a:off x="1654175" y="4039835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77"/>
              <p:cNvSpPr>
                <a:spLocks noChangeAspect="1" noChangeShapeType="1"/>
              </p:cNvSpPr>
              <p:nvPr/>
            </p:nvSpPr>
            <p:spPr bwMode="auto">
              <a:xfrm>
                <a:off x="1656160" y="4105805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78"/>
              <p:cNvSpPr>
                <a:spLocks noChangeAspect="1" noChangeShapeType="1"/>
              </p:cNvSpPr>
              <p:nvPr/>
            </p:nvSpPr>
            <p:spPr bwMode="auto">
              <a:xfrm>
                <a:off x="1654175" y="4063119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79"/>
              <p:cNvSpPr>
                <a:spLocks noChangeAspect="1" noChangeShapeType="1"/>
              </p:cNvSpPr>
              <p:nvPr/>
            </p:nvSpPr>
            <p:spPr bwMode="auto">
              <a:xfrm>
                <a:off x="1656160" y="4072819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80"/>
              <p:cNvSpPr>
                <a:spLocks noChangeAspect="1" noChangeShapeType="1"/>
              </p:cNvSpPr>
              <p:nvPr/>
            </p:nvSpPr>
            <p:spPr bwMode="auto">
              <a:xfrm>
                <a:off x="1654175" y="4082521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81"/>
              <p:cNvSpPr>
                <a:spLocks noChangeAspect="1" noChangeShapeType="1"/>
              </p:cNvSpPr>
              <p:nvPr/>
            </p:nvSpPr>
            <p:spPr bwMode="auto">
              <a:xfrm>
                <a:off x="1654175" y="4094163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82"/>
              <p:cNvSpPr>
                <a:spLocks noChangeAspect="1" noChangeShapeType="1"/>
              </p:cNvSpPr>
              <p:nvPr/>
            </p:nvSpPr>
            <p:spPr bwMode="auto">
              <a:xfrm>
                <a:off x="1654175" y="4158192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86"/>
              <p:cNvSpPr>
                <a:spLocks noChangeAspect="1" noChangeShapeType="1"/>
              </p:cNvSpPr>
              <p:nvPr/>
            </p:nvSpPr>
            <p:spPr bwMode="auto">
              <a:xfrm>
                <a:off x="1652191" y="4144610"/>
                <a:ext cx="59531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90"/>
              <p:cNvSpPr>
                <a:spLocks noChangeAspect="1"/>
              </p:cNvSpPr>
              <p:nvPr/>
            </p:nvSpPr>
            <p:spPr bwMode="auto">
              <a:xfrm>
                <a:off x="1622425" y="4257146"/>
                <a:ext cx="23813" cy="46567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0" y="321"/>
                  </a:cxn>
                  <a:cxn ang="0">
                    <a:pos x="162" y="0"/>
                  </a:cxn>
                  <a:cxn ang="0">
                    <a:pos x="73" y="0"/>
                  </a:cxn>
                </a:cxnLst>
                <a:rect l="0" t="0" r="r" b="b"/>
                <a:pathLst>
                  <a:path w="162" h="321">
                    <a:moveTo>
                      <a:pt x="73" y="0"/>
                    </a:moveTo>
                    <a:lnTo>
                      <a:pt x="0" y="321"/>
                    </a:lnTo>
                    <a:lnTo>
                      <a:pt x="162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91"/>
              <p:cNvSpPr>
                <a:spLocks noChangeAspect="1"/>
              </p:cNvSpPr>
              <p:nvPr/>
            </p:nvSpPr>
            <p:spPr bwMode="auto">
              <a:xfrm>
                <a:off x="1640285" y="4257146"/>
                <a:ext cx="19844" cy="46567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0" y="311"/>
                  </a:cxn>
                  <a:cxn ang="0">
                    <a:pos x="137" y="0"/>
                  </a:cxn>
                  <a:cxn ang="0">
                    <a:pos x="65" y="0"/>
                  </a:cxn>
                </a:cxnLst>
                <a:rect l="0" t="0" r="r" b="b"/>
                <a:pathLst>
                  <a:path w="137" h="311">
                    <a:moveTo>
                      <a:pt x="65" y="0"/>
                    </a:moveTo>
                    <a:lnTo>
                      <a:pt x="0" y="311"/>
                    </a:lnTo>
                    <a:lnTo>
                      <a:pt x="137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92"/>
              <p:cNvSpPr>
                <a:spLocks noChangeAspect="1"/>
              </p:cNvSpPr>
              <p:nvPr/>
            </p:nvSpPr>
            <p:spPr bwMode="auto">
              <a:xfrm>
                <a:off x="1697831" y="4257146"/>
                <a:ext cx="19844" cy="465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11"/>
                  </a:cxn>
                  <a:cxn ang="0">
                    <a:pos x="112" y="0"/>
                  </a:cxn>
                  <a:cxn ang="0">
                    <a:pos x="0" y="0"/>
                  </a:cxn>
                </a:cxnLst>
                <a:rect l="0" t="0" r="r" b="b"/>
                <a:pathLst>
                  <a:path w="128" h="311">
                    <a:moveTo>
                      <a:pt x="0" y="0"/>
                    </a:moveTo>
                    <a:lnTo>
                      <a:pt x="128" y="311"/>
                    </a:lnTo>
                    <a:lnTo>
                      <a:pt x="1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93"/>
              <p:cNvSpPr>
                <a:spLocks noChangeAspect="1"/>
              </p:cNvSpPr>
              <p:nvPr/>
            </p:nvSpPr>
            <p:spPr bwMode="auto">
              <a:xfrm>
                <a:off x="1719660" y="4257146"/>
                <a:ext cx="25798" cy="446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1" y="302"/>
                  </a:cxn>
                  <a:cxn ang="0">
                    <a:pos x="80" y="0"/>
                  </a:cxn>
                  <a:cxn ang="0">
                    <a:pos x="0" y="0"/>
                  </a:cxn>
                </a:cxnLst>
                <a:rect l="0" t="0" r="r" b="b"/>
                <a:pathLst>
                  <a:path w="161" h="302">
                    <a:moveTo>
                      <a:pt x="0" y="0"/>
                    </a:moveTo>
                    <a:lnTo>
                      <a:pt x="161" y="302"/>
                    </a:lnTo>
                    <a:lnTo>
                      <a:pt x="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94"/>
              <p:cNvSpPr>
                <a:spLocks noChangeAspect="1"/>
              </p:cNvSpPr>
              <p:nvPr/>
            </p:nvSpPr>
            <p:spPr bwMode="auto">
              <a:xfrm>
                <a:off x="1729581" y="4179535"/>
                <a:ext cx="87313" cy="120297"/>
              </a:xfrm>
              <a:custGeom>
                <a:avLst/>
                <a:gdLst/>
                <a:ahLst/>
                <a:cxnLst>
                  <a:cxn ang="0">
                    <a:pos x="0" y="484"/>
                  </a:cxn>
                  <a:cxn ang="0">
                    <a:pos x="556" y="0"/>
                  </a:cxn>
                  <a:cxn ang="0">
                    <a:pos x="579" y="822"/>
                  </a:cxn>
                  <a:cxn ang="0">
                    <a:pos x="539" y="813"/>
                  </a:cxn>
                  <a:cxn ang="0">
                    <a:pos x="515" y="91"/>
                  </a:cxn>
                  <a:cxn ang="0">
                    <a:pos x="24" y="512"/>
                  </a:cxn>
                  <a:cxn ang="0">
                    <a:pos x="0" y="484"/>
                  </a:cxn>
                </a:cxnLst>
                <a:rect l="0" t="0" r="r" b="b"/>
                <a:pathLst>
                  <a:path w="579" h="822">
                    <a:moveTo>
                      <a:pt x="0" y="484"/>
                    </a:moveTo>
                    <a:lnTo>
                      <a:pt x="556" y="0"/>
                    </a:lnTo>
                    <a:lnTo>
                      <a:pt x="579" y="822"/>
                    </a:lnTo>
                    <a:lnTo>
                      <a:pt x="539" y="813"/>
                    </a:lnTo>
                    <a:lnTo>
                      <a:pt x="515" y="91"/>
                    </a:lnTo>
                    <a:lnTo>
                      <a:pt x="24" y="512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95"/>
              <p:cNvSpPr>
                <a:spLocks noChangeAspect="1"/>
              </p:cNvSpPr>
              <p:nvPr/>
            </p:nvSpPr>
            <p:spPr bwMode="auto">
              <a:xfrm>
                <a:off x="1733550" y="4218341"/>
                <a:ext cx="154781" cy="81492"/>
              </a:xfrm>
              <a:custGeom>
                <a:avLst/>
                <a:gdLst/>
                <a:ahLst/>
                <a:cxnLst>
                  <a:cxn ang="0">
                    <a:pos x="0" y="247"/>
                  </a:cxn>
                  <a:cxn ang="0">
                    <a:pos x="684" y="0"/>
                  </a:cxn>
                  <a:cxn ang="0">
                    <a:pos x="1031" y="557"/>
                  </a:cxn>
                  <a:cxn ang="0">
                    <a:pos x="958" y="557"/>
                  </a:cxn>
                  <a:cxn ang="0">
                    <a:pos x="644" y="59"/>
                  </a:cxn>
                  <a:cxn ang="0">
                    <a:pos x="0" y="283"/>
                  </a:cxn>
                  <a:cxn ang="0">
                    <a:pos x="0" y="247"/>
                  </a:cxn>
                </a:cxnLst>
                <a:rect l="0" t="0" r="r" b="b"/>
                <a:pathLst>
                  <a:path w="1031" h="557">
                    <a:moveTo>
                      <a:pt x="0" y="247"/>
                    </a:moveTo>
                    <a:lnTo>
                      <a:pt x="684" y="0"/>
                    </a:lnTo>
                    <a:lnTo>
                      <a:pt x="1031" y="557"/>
                    </a:lnTo>
                    <a:lnTo>
                      <a:pt x="958" y="557"/>
                    </a:lnTo>
                    <a:lnTo>
                      <a:pt x="644" y="59"/>
                    </a:lnTo>
                    <a:lnTo>
                      <a:pt x="0" y="283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100"/>
              <p:cNvSpPr>
                <a:spLocks noChangeAspect="1"/>
              </p:cNvSpPr>
              <p:nvPr/>
            </p:nvSpPr>
            <p:spPr bwMode="auto">
              <a:xfrm rot="1423633">
                <a:off x="1876425" y="4140730"/>
                <a:ext cx="101204" cy="256117"/>
              </a:xfrm>
              <a:custGeom>
                <a:avLst/>
                <a:gdLst/>
                <a:ahLst/>
                <a:cxnLst>
                  <a:cxn ang="0">
                    <a:pos x="144" y="1682"/>
                  </a:cxn>
                  <a:cxn ang="0">
                    <a:pos x="137" y="1682"/>
                  </a:cxn>
                  <a:cxn ang="0">
                    <a:pos x="129" y="1681"/>
                  </a:cxn>
                  <a:cxn ang="0">
                    <a:pos x="121" y="1682"/>
                  </a:cxn>
                  <a:cxn ang="0">
                    <a:pos x="112" y="1682"/>
                  </a:cxn>
                  <a:cxn ang="0">
                    <a:pos x="102" y="1682"/>
                  </a:cxn>
                  <a:cxn ang="0">
                    <a:pos x="93" y="1683"/>
                  </a:cxn>
                  <a:cxn ang="0">
                    <a:pos x="84" y="1686"/>
                  </a:cxn>
                  <a:cxn ang="0">
                    <a:pos x="75" y="1687"/>
                  </a:cxn>
                  <a:cxn ang="0">
                    <a:pos x="66" y="1690"/>
                  </a:cxn>
                  <a:cxn ang="0">
                    <a:pos x="57" y="1693"/>
                  </a:cxn>
                  <a:cxn ang="0">
                    <a:pos x="48" y="1697"/>
                  </a:cxn>
                  <a:cxn ang="0">
                    <a:pos x="40" y="1701"/>
                  </a:cxn>
                  <a:cxn ang="0">
                    <a:pos x="33" y="1705"/>
                  </a:cxn>
                  <a:cxn ang="0">
                    <a:pos x="26" y="1711"/>
                  </a:cxn>
                  <a:cxn ang="0">
                    <a:pos x="19" y="1717"/>
                  </a:cxn>
                  <a:cxn ang="0">
                    <a:pos x="13" y="1723"/>
                  </a:cxn>
                  <a:cxn ang="0">
                    <a:pos x="8" y="1731"/>
                  </a:cxn>
                  <a:cxn ang="0">
                    <a:pos x="5" y="1738"/>
                  </a:cxn>
                  <a:cxn ang="0">
                    <a:pos x="0" y="1755"/>
                  </a:cxn>
                  <a:cxn ang="0">
                    <a:pos x="684" y="1751"/>
                  </a:cxn>
                  <a:cxn ang="0">
                    <a:pos x="683" y="1741"/>
                  </a:cxn>
                  <a:cxn ang="0">
                    <a:pos x="681" y="1733"/>
                  </a:cxn>
                  <a:cxn ang="0">
                    <a:pos x="677" y="1725"/>
                  </a:cxn>
                  <a:cxn ang="0">
                    <a:pos x="671" y="1718"/>
                  </a:cxn>
                  <a:cxn ang="0">
                    <a:pos x="665" y="1712"/>
                  </a:cxn>
                  <a:cxn ang="0">
                    <a:pos x="659" y="1707"/>
                  </a:cxn>
                  <a:cxn ang="0">
                    <a:pos x="650" y="1702"/>
                  </a:cxn>
                  <a:cxn ang="0">
                    <a:pos x="642" y="1698"/>
                  </a:cxn>
                  <a:cxn ang="0">
                    <a:pos x="633" y="1695"/>
                  </a:cxn>
                  <a:cxn ang="0">
                    <a:pos x="625" y="1691"/>
                  </a:cxn>
                  <a:cxn ang="0">
                    <a:pos x="614" y="1689"/>
                  </a:cxn>
                  <a:cxn ang="0">
                    <a:pos x="605" y="1687"/>
                  </a:cxn>
                  <a:cxn ang="0">
                    <a:pos x="596" y="1686"/>
                  </a:cxn>
                  <a:cxn ang="0">
                    <a:pos x="587" y="1685"/>
                  </a:cxn>
                  <a:cxn ang="0">
                    <a:pos x="577" y="1683"/>
                  </a:cxn>
                  <a:cxn ang="0">
                    <a:pos x="568" y="1683"/>
                  </a:cxn>
                  <a:cxn ang="0">
                    <a:pos x="560" y="1682"/>
                  </a:cxn>
                  <a:cxn ang="0">
                    <a:pos x="547" y="1682"/>
                  </a:cxn>
                  <a:cxn ang="0">
                    <a:pos x="144" y="0"/>
                  </a:cxn>
                </a:cxnLst>
                <a:rect l="0" t="0" r="r" b="b"/>
                <a:pathLst>
                  <a:path w="684" h="1755">
                    <a:moveTo>
                      <a:pt x="144" y="0"/>
                    </a:moveTo>
                    <a:lnTo>
                      <a:pt x="144" y="1682"/>
                    </a:lnTo>
                    <a:lnTo>
                      <a:pt x="141" y="1682"/>
                    </a:lnTo>
                    <a:lnTo>
                      <a:pt x="137" y="1682"/>
                    </a:lnTo>
                    <a:lnTo>
                      <a:pt x="133" y="1682"/>
                    </a:lnTo>
                    <a:lnTo>
                      <a:pt x="129" y="1681"/>
                    </a:lnTo>
                    <a:lnTo>
                      <a:pt x="125" y="1681"/>
                    </a:lnTo>
                    <a:lnTo>
                      <a:pt x="121" y="1682"/>
                    </a:lnTo>
                    <a:lnTo>
                      <a:pt x="116" y="1682"/>
                    </a:lnTo>
                    <a:lnTo>
                      <a:pt x="112" y="1682"/>
                    </a:lnTo>
                    <a:lnTo>
                      <a:pt x="107" y="1682"/>
                    </a:lnTo>
                    <a:lnTo>
                      <a:pt x="102" y="1682"/>
                    </a:lnTo>
                    <a:lnTo>
                      <a:pt x="98" y="1683"/>
                    </a:lnTo>
                    <a:lnTo>
                      <a:pt x="93" y="1683"/>
                    </a:lnTo>
                    <a:lnTo>
                      <a:pt x="89" y="1685"/>
                    </a:lnTo>
                    <a:lnTo>
                      <a:pt x="84" y="1686"/>
                    </a:lnTo>
                    <a:lnTo>
                      <a:pt x="79" y="1687"/>
                    </a:lnTo>
                    <a:lnTo>
                      <a:pt x="75" y="1687"/>
                    </a:lnTo>
                    <a:lnTo>
                      <a:pt x="70" y="1689"/>
                    </a:lnTo>
                    <a:lnTo>
                      <a:pt x="66" y="1690"/>
                    </a:lnTo>
                    <a:lnTo>
                      <a:pt x="62" y="1691"/>
                    </a:lnTo>
                    <a:lnTo>
                      <a:pt x="57" y="1693"/>
                    </a:lnTo>
                    <a:lnTo>
                      <a:pt x="53" y="1695"/>
                    </a:lnTo>
                    <a:lnTo>
                      <a:pt x="48" y="1697"/>
                    </a:lnTo>
                    <a:lnTo>
                      <a:pt x="44" y="1698"/>
                    </a:lnTo>
                    <a:lnTo>
                      <a:pt x="40" y="1701"/>
                    </a:lnTo>
                    <a:lnTo>
                      <a:pt x="36" y="1703"/>
                    </a:lnTo>
                    <a:lnTo>
                      <a:pt x="33" y="1705"/>
                    </a:lnTo>
                    <a:lnTo>
                      <a:pt x="29" y="1708"/>
                    </a:lnTo>
                    <a:lnTo>
                      <a:pt x="26" y="1711"/>
                    </a:lnTo>
                    <a:lnTo>
                      <a:pt x="22" y="1714"/>
                    </a:lnTo>
                    <a:lnTo>
                      <a:pt x="19" y="1717"/>
                    </a:lnTo>
                    <a:lnTo>
                      <a:pt x="17" y="1721"/>
                    </a:lnTo>
                    <a:lnTo>
                      <a:pt x="13" y="1723"/>
                    </a:lnTo>
                    <a:lnTo>
                      <a:pt x="11" y="1726"/>
                    </a:lnTo>
                    <a:lnTo>
                      <a:pt x="8" y="1731"/>
                    </a:lnTo>
                    <a:lnTo>
                      <a:pt x="6" y="1734"/>
                    </a:lnTo>
                    <a:lnTo>
                      <a:pt x="5" y="1738"/>
                    </a:lnTo>
                    <a:lnTo>
                      <a:pt x="3" y="1743"/>
                    </a:lnTo>
                    <a:lnTo>
                      <a:pt x="0" y="1755"/>
                    </a:lnTo>
                    <a:lnTo>
                      <a:pt x="684" y="1755"/>
                    </a:lnTo>
                    <a:lnTo>
                      <a:pt x="684" y="1751"/>
                    </a:lnTo>
                    <a:lnTo>
                      <a:pt x="684" y="1746"/>
                    </a:lnTo>
                    <a:lnTo>
                      <a:pt x="683" y="1741"/>
                    </a:lnTo>
                    <a:lnTo>
                      <a:pt x="682" y="1737"/>
                    </a:lnTo>
                    <a:lnTo>
                      <a:pt x="681" y="1733"/>
                    </a:lnTo>
                    <a:lnTo>
                      <a:pt x="678" y="1729"/>
                    </a:lnTo>
                    <a:lnTo>
                      <a:pt x="677" y="1725"/>
                    </a:lnTo>
                    <a:lnTo>
                      <a:pt x="674" y="1722"/>
                    </a:lnTo>
                    <a:lnTo>
                      <a:pt x="671" y="1718"/>
                    </a:lnTo>
                    <a:lnTo>
                      <a:pt x="669" y="1716"/>
                    </a:lnTo>
                    <a:lnTo>
                      <a:pt x="665" y="1712"/>
                    </a:lnTo>
                    <a:lnTo>
                      <a:pt x="662" y="1710"/>
                    </a:lnTo>
                    <a:lnTo>
                      <a:pt x="659" y="1707"/>
                    </a:lnTo>
                    <a:lnTo>
                      <a:pt x="655" y="1704"/>
                    </a:lnTo>
                    <a:lnTo>
                      <a:pt x="650" y="1702"/>
                    </a:lnTo>
                    <a:lnTo>
                      <a:pt x="647" y="1700"/>
                    </a:lnTo>
                    <a:lnTo>
                      <a:pt x="642" y="1698"/>
                    </a:lnTo>
                    <a:lnTo>
                      <a:pt x="639" y="1696"/>
                    </a:lnTo>
                    <a:lnTo>
                      <a:pt x="633" y="1695"/>
                    </a:lnTo>
                    <a:lnTo>
                      <a:pt x="629" y="1693"/>
                    </a:lnTo>
                    <a:lnTo>
                      <a:pt x="625" y="1691"/>
                    </a:lnTo>
                    <a:lnTo>
                      <a:pt x="619" y="1690"/>
                    </a:lnTo>
                    <a:lnTo>
                      <a:pt x="614" y="1689"/>
                    </a:lnTo>
                    <a:lnTo>
                      <a:pt x="610" y="1688"/>
                    </a:lnTo>
                    <a:lnTo>
                      <a:pt x="605" y="1687"/>
                    </a:lnTo>
                    <a:lnTo>
                      <a:pt x="600" y="1687"/>
                    </a:lnTo>
                    <a:lnTo>
                      <a:pt x="596" y="1686"/>
                    </a:lnTo>
                    <a:lnTo>
                      <a:pt x="591" y="1685"/>
                    </a:lnTo>
                    <a:lnTo>
                      <a:pt x="587" y="1685"/>
                    </a:lnTo>
                    <a:lnTo>
                      <a:pt x="582" y="1685"/>
                    </a:lnTo>
                    <a:lnTo>
                      <a:pt x="577" y="1683"/>
                    </a:lnTo>
                    <a:lnTo>
                      <a:pt x="573" y="1683"/>
                    </a:lnTo>
                    <a:lnTo>
                      <a:pt x="568" y="1683"/>
                    </a:lnTo>
                    <a:lnTo>
                      <a:pt x="564" y="1682"/>
                    </a:lnTo>
                    <a:lnTo>
                      <a:pt x="560" y="1682"/>
                    </a:lnTo>
                    <a:lnTo>
                      <a:pt x="556" y="1682"/>
                    </a:lnTo>
                    <a:lnTo>
                      <a:pt x="547" y="1682"/>
                    </a:lnTo>
                    <a:lnTo>
                      <a:pt x="547" y="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B2B2B2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101"/>
              <p:cNvSpPr>
                <a:spLocks noChangeAspect="1" noChangeShapeType="1"/>
              </p:cNvSpPr>
              <p:nvPr/>
            </p:nvSpPr>
            <p:spPr bwMode="auto">
              <a:xfrm rot="1423633">
                <a:off x="1862535" y="4346399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102"/>
              <p:cNvSpPr>
                <a:spLocks noChangeAspect="1" noChangeShapeType="1"/>
              </p:cNvSpPr>
              <p:nvPr/>
            </p:nvSpPr>
            <p:spPr bwMode="auto">
              <a:xfrm rot="1423633">
                <a:off x="1858566" y="4358041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103"/>
              <p:cNvSpPr>
                <a:spLocks noChangeAspect="1" noChangeShapeType="1"/>
              </p:cNvSpPr>
              <p:nvPr/>
            </p:nvSpPr>
            <p:spPr bwMode="auto">
              <a:xfrm rot="1423633">
                <a:off x="1856581" y="4367742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104"/>
              <p:cNvSpPr>
                <a:spLocks noChangeAspect="1" noChangeShapeType="1"/>
              </p:cNvSpPr>
              <p:nvPr/>
            </p:nvSpPr>
            <p:spPr bwMode="auto">
              <a:xfrm rot="1423633">
                <a:off x="1850629" y="4377444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105"/>
              <p:cNvSpPr>
                <a:spLocks noChangeAspect="1" noChangeShapeType="1"/>
              </p:cNvSpPr>
              <p:nvPr/>
            </p:nvSpPr>
            <p:spPr bwMode="auto">
              <a:xfrm rot="1423633">
                <a:off x="1868488" y="4336697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106"/>
              <p:cNvSpPr>
                <a:spLocks noChangeAspect="1" noChangeShapeType="1"/>
              </p:cNvSpPr>
              <p:nvPr/>
            </p:nvSpPr>
            <p:spPr bwMode="auto">
              <a:xfrm rot="1423633">
                <a:off x="1931988" y="4198938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107"/>
              <p:cNvSpPr>
                <a:spLocks noChangeAspect="1" noChangeShapeType="1"/>
              </p:cNvSpPr>
              <p:nvPr/>
            </p:nvSpPr>
            <p:spPr bwMode="auto">
              <a:xfrm rot="1423633">
                <a:off x="1947863" y="4158192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108"/>
              <p:cNvSpPr>
                <a:spLocks noChangeAspect="1" noChangeShapeType="1"/>
              </p:cNvSpPr>
              <p:nvPr/>
            </p:nvSpPr>
            <p:spPr bwMode="auto">
              <a:xfrm rot="1423633">
                <a:off x="1945879" y="4169833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109"/>
              <p:cNvSpPr>
                <a:spLocks noChangeAspect="1" noChangeShapeType="1"/>
              </p:cNvSpPr>
              <p:nvPr/>
            </p:nvSpPr>
            <p:spPr bwMode="auto">
              <a:xfrm rot="1423633">
                <a:off x="1939925" y="4177594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110"/>
              <p:cNvSpPr>
                <a:spLocks noChangeAspect="1" noChangeShapeType="1"/>
              </p:cNvSpPr>
              <p:nvPr/>
            </p:nvSpPr>
            <p:spPr bwMode="auto">
              <a:xfrm rot="1423633">
                <a:off x="1935956" y="4187296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111"/>
              <p:cNvSpPr>
                <a:spLocks noChangeAspect="1" noChangeShapeType="1"/>
              </p:cNvSpPr>
              <p:nvPr/>
            </p:nvSpPr>
            <p:spPr bwMode="auto">
              <a:xfrm rot="1423633">
                <a:off x="1910160" y="4247444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12"/>
              <p:cNvSpPr>
                <a:spLocks noChangeAspect="1" noChangeShapeType="1"/>
              </p:cNvSpPr>
              <p:nvPr/>
            </p:nvSpPr>
            <p:spPr bwMode="auto">
              <a:xfrm rot="1423633">
                <a:off x="1926035" y="4208639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13"/>
              <p:cNvSpPr>
                <a:spLocks noChangeAspect="1" noChangeShapeType="1"/>
              </p:cNvSpPr>
              <p:nvPr/>
            </p:nvSpPr>
            <p:spPr bwMode="auto">
              <a:xfrm rot="1423633">
                <a:off x="1922066" y="4218341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14"/>
              <p:cNvSpPr>
                <a:spLocks noChangeAspect="1" noChangeShapeType="1"/>
              </p:cNvSpPr>
              <p:nvPr/>
            </p:nvSpPr>
            <p:spPr bwMode="auto">
              <a:xfrm rot="1423633">
                <a:off x="1918098" y="4226102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15"/>
              <p:cNvSpPr>
                <a:spLocks noChangeAspect="1" noChangeShapeType="1"/>
              </p:cNvSpPr>
              <p:nvPr/>
            </p:nvSpPr>
            <p:spPr bwMode="auto">
              <a:xfrm rot="1423633">
                <a:off x="1912144" y="4235803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16"/>
              <p:cNvSpPr>
                <a:spLocks noChangeAspect="1" noChangeShapeType="1"/>
              </p:cNvSpPr>
              <p:nvPr/>
            </p:nvSpPr>
            <p:spPr bwMode="auto">
              <a:xfrm rot="1423633">
                <a:off x="1886348" y="4295952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17"/>
              <p:cNvSpPr>
                <a:spLocks noChangeAspect="1" noChangeShapeType="1"/>
              </p:cNvSpPr>
              <p:nvPr/>
            </p:nvSpPr>
            <p:spPr bwMode="auto">
              <a:xfrm rot="1423633">
                <a:off x="1902223" y="4255206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18"/>
              <p:cNvSpPr>
                <a:spLocks noChangeAspect="1" noChangeShapeType="1"/>
              </p:cNvSpPr>
              <p:nvPr/>
            </p:nvSpPr>
            <p:spPr bwMode="auto">
              <a:xfrm rot="1423633">
                <a:off x="1900238" y="4264908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19"/>
              <p:cNvSpPr>
                <a:spLocks noChangeAspect="1" noChangeShapeType="1"/>
              </p:cNvSpPr>
              <p:nvPr/>
            </p:nvSpPr>
            <p:spPr bwMode="auto">
              <a:xfrm rot="1423633">
                <a:off x="1894285" y="4272669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120"/>
              <p:cNvSpPr>
                <a:spLocks noChangeAspect="1" noChangeShapeType="1"/>
              </p:cNvSpPr>
              <p:nvPr/>
            </p:nvSpPr>
            <p:spPr bwMode="auto">
              <a:xfrm rot="1423633">
                <a:off x="1890316" y="4282369"/>
                <a:ext cx="59531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121"/>
              <p:cNvSpPr>
                <a:spLocks noChangeAspect="1" noChangeShapeType="1"/>
              </p:cNvSpPr>
              <p:nvPr/>
            </p:nvSpPr>
            <p:spPr bwMode="auto">
              <a:xfrm rot="1423633">
                <a:off x="1880394" y="4303713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122"/>
              <p:cNvSpPr>
                <a:spLocks noChangeAspect="1" noChangeShapeType="1"/>
              </p:cNvSpPr>
              <p:nvPr/>
            </p:nvSpPr>
            <p:spPr bwMode="auto">
              <a:xfrm rot="1423633">
                <a:off x="1878410" y="4315355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123"/>
              <p:cNvSpPr>
                <a:spLocks noChangeAspect="1" noChangeShapeType="1"/>
              </p:cNvSpPr>
              <p:nvPr/>
            </p:nvSpPr>
            <p:spPr bwMode="auto">
              <a:xfrm rot="1423633">
                <a:off x="1870473" y="4325056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124"/>
              <p:cNvSpPr>
                <a:spLocks noChangeAspect="1"/>
              </p:cNvSpPr>
              <p:nvPr/>
            </p:nvSpPr>
            <p:spPr bwMode="auto">
              <a:xfrm rot="1423633">
                <a:off x="1808956" y="4363861"/>
                <a:ext cx="23813" cy="46567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0" y="321"/>
                  </a:cxn>
                  <a:cxn ang="0">
                    <a:pos x="162" y="0"/>
                  </a:cxn>
                  <a:cxn ang="0">
                    <a:pos x="73" y="0"/>
                  </a:cxn>
                </a:cxnLst>
                <a:rect l="0" t="0" r="r" b="b"/>
                <a:pathLst>
                  <a:path w="162" h="321">
                    <a:moveTo>
                      <a:pt x="73" y="0"/>
                    </a:moveTo>
                    <a:lnTo>
                      <a:pt x="0" y="321"/>
                    </a:lnTo>
                    <a:lnTo>
                      <a:pt x="162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25"/>
              <p:cNvSpPr>
                <a:spLocks noChangeAspect="1"/>
              </p:cNvSpPr>
              <p:nvPr/>
            </p:nvSpPr>
            <p:spPr bwMode="auto">
              <a:xfrm rot="1423633">
                <a:off x="1824831" y="4369683"/>
                <a:ext cx="19844" cy="46567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0" y="311"/>
                  </a:cxn>
                  <a:cxn ang="0">
                    <a:pos x="137" y="0"/>
                  </a:cxn>
                  <a:cxn ang="0">
                    <a:pos x="65" y="0"/>
                  </a:cxn>
                </a:cxnLst>
                <a:rect l="0" t="0" r="r" b="b"/>
                <a:pathLst>
                  <a:path w="137" h="311">
                    <a:moveTo>
                      <a:pt x="65" y="0"/>
                    </a:moveTo>
                    <a:lnTo>
                      <a:pt x="0" y="311"/>
                    </a:lnTo>
                    <a:lnTo>
                      <a:pt x="137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126"/>
              <p:cNvSpPr>
                <a:spLocks noChangeAspect="1"/>
              </p:cNvSpPr>
              <p:nvPr/>
            </p:nvSpPr>
            <p:spPr bwMode="auto">
              <a:xfrm rot="1423633">
                <a:off x="1878410" y="4392966"/>
                <a:ext cx="19844" cy="465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11"/>
                  </a:cxn>
                  <a:cxn ang="0">
                    <a:pos x="112" y="0"/>
                  </a:cxn>
                  <a:cxn ang="0">
                    <a:pos x="0" y="0"/>
                  </a:cxn>
                </a:cxnLst>
                <a:rect l="0" t="0" r="r" b="b"/>
                <a:pathLst>
                  <a:path w="128" h="311">
                    <a:moveTo>
                      <a:pt x="0" y="0"/>
                    </a:moveTo>
                    <a:lnTo>
                      <a:pt x="128" y="311"/>
                    </a:lnTo>
                    <a:lnTo>
                      <a:pt x="1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127"/>
              <p:cNvSpPr>
                <a:spLocks noChangeAspect="1"/>
              </p:cNvSpPr>
              <p:nvPr/>
            </p:nvSpPr>
            <p:spPr bwMode="auto">
              <a:xfrm rot="1423633">
                <a:off x="1898254" y="4402667"/>
                <a:ext cx="25798" cy="446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1" y="302"/>
                  </a:cxn>
                  <a:cxn ang="0">
                    <a:pos x="80" y="0"/>
                  </a:cxn>
                  <a:cxn ang="0">
                    <a:pos x="0" y="0"/>
                  </a:cxn>
                </a:cxnLst>
                <a:rect l="0" t="0" r="r" b="b"/>
                <a:pathLst>
                  <a:path w="161" h="302">
                    <a:moveTo>
                      <a:pt x="0" y="0"/>
                    </a:moveTo>
                    <a:lnTo>
                      <a:pt x="161" y="302"/>
                    </a:lnTo>
                    <a:lnTo>
                      <a:pt x="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128"/>
              <p:cNvSpPr>
                <a:spLocks noChangeAspect="1"/>
              </p:cNvSpPr>
              <p:nvPr/>
            </p:nvSpPr>
            <p:spPr bwMode="auto">
              <a:xfrm rot="1423633">
                <a:off x="1922066" y="4344458"/>
                <a:ext cx="87313" cy="120297"/>
              </a:xfrm>
              <a:custGeom>
                <a:avLst/>
                <a:gdLst/>
                <a:ahLst/>
                <a:cxnLst>
                  <a:cxn ang="0">
                    <a:pos x="0" y="484"/>
                  </a:cxn>
                  <a:cxn ang="0">
                    <a:pos x="556" y="0"/>
                  </a:cxn>
                  <a:cxn ang="0">
                    <a:pos x="579" y="822"/>
                  </a:cxn>
                  <a:cxn ang="0">
                    <a:pos x="539" y="813"/>
                  </a:cxn>
                  <a:cxn ang="0">
                    <a:pos x="515" y="91"/>
                  </a:cxn>
                  <a:cxn ang="0">
                    <a:pos x="24" y="512"/>
                  </a:cxn>
                  <a:cxn ang="0">
                    <a:pos x="0" y="484"/>
                  </a:cxn>
                </a:cxnLst>
                <a:rect l="0" t="0" r="r" b="b"/>
                <a:pathLst>
                  <a:path w="579" h="822">
                    <a:moveTo>
                      <a:pt x="0" y="484"/>
                    </a:moveTo>
                    <a:lnTo>
                      <a:pt x="556" y="0"/>
                    </a:lnTo>
                    <a:lnTo>
                      <a:pt x="579" y="822"/>
                    </a:lnTo>
                    <a:lnTo>
                      <a:pt x="539" y="813"/>
                    </a:lnTo>
                    <a:lnTo>
                      <a:pt x="515" y="91"/>
                    </a:lnTo>
                    <a:lnTo>
                      <a:pt x="24" y="512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29"/>
              <p:cNvSpPr>
                <a:spLocks noChangeAspect="1"/>
              </p:cNvSpPr>
              <p:nvPr/>
            </p:nvSpPr>
            <p:spPr bwMode="auto">
              <a:xfrm rot="1423633">
                <a:off x="1914129" y="4396846"/>
                <a:ext cx="154781" cy="81492"/>
              </a:xfrm>
              <a:custGeom>
                <a:avLst/>
                <a:gdLst/>
                <a:ahLst/>
                <a:cxnLst>
                  <a:cxn ang="0">
                    <a:pos x="0" y="247"/>
                  </a:cxn>
                  <a:cxn ang="0">
                    <a:pos x="684" y="0"/>
                  </a:cxn>
                  <a:cxn ang="0">
                    <a:pos x="1031" y="557"/>
                  </a:cxn>
                  <a:cxn ang="0">
                    <a:pos x="958" y="557"/>
                  </a:cxn>
                  <a:cxn ang="0">
                    <a:pos x="644" y="59"/>
                  </a:cxn>
                  <a:cxn ang="0">
                    <a:pos x="0" y="283"/>
                  </a:cxn>
                  <a:cxn ang="0">
                    <a:pos x="0" y="247"/>
                  </a:cxn>
                </a:cxnLst>
                <a:rect l="0" t="0" r="r" b="b"/>
                <a:pathLst>
                  <a:path w="1031" h="557">
                    <a:moveTo>
                      <a:pt x="0" y="247"/>
                    </a:moveTo>
                    <a:lnTo>
                      <a:pt x="684" y="0"/>
                    </a:lnTo>
                    <a:lnTo>
                      <a:pt x="1031" y="557"/>
                    </a:lnTo>
                    <a:lnTo>
                      <a:pt x="958" y="557"/>
                    </a:lnTo>
                    <a:lnTo>
                      <a:pt x="644" y="59"/>
                    </a:lnTo>
                    <a:lnTo>
                      <a:pt x="0" y="283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130"/>
              <p:cNvSpPr>
                <a:spLocks noChangeAspect="1"/>
              </p:cNvSpPr>
              <p:nvPr/>
            </p:nvSpPr>
            <p:spPr bwMode="auto">
              <a:xfrm rot="1423633">
                <a:off x="1765300" y="4276549"/>
                <a:ext cx="81360" cy="124178"/>
              </a:xfrm>
              <a:custGeom>
                <a:avLst/>
                <a:gdLst/>
                <a:ahLst/>
                <a:cxnLst>
                  <a:cxn ang="0">
                    <a:pos x="543" y="461"/>
                  </a:cxn>
                  <a:cxn ang="0">
                    <a:pos x="289" y="0"/>
                  </a:cxn>
                  <a:cxn ang="0">
                    <a:pos x="0" y="855"/>
                  </a:cxn>
                  <a:cxn ang="0">
                    <a:pos x="68" y="855"/>
                  </a:cxn>
                  <a:cxn ang="0">
                    <a:pos x="305" y="147"/>
                  </a:cxn>
                  <a:cxn ang="0">
                    <a:pos x="494" y="484"/>
                  </a:cxn>
                  <a:cxn ang="0">
                    <a:pos x="543" y="461"/>
                  </a:cxn>
                </a:cxnLst>
                <a:rect l="0" t="0" r="r" b="b"/>
                <a:pathLst>
                  <a:path w="543" h="855">
                    <a:moveTo>
                      <a:pt x="543" y="461"/>
                    </a:moveTo>
                    <a:lnTo>
                      <a:pt x="289" y="0"/>
                    </a:lnTo>
                    <a:lnTo>
                      <a:pt x="0" y="855"/>
                    </a:lnTo>
                    <a:lnTo>
                      <a:pt x="68" y="855"/>
                    </a:lnTo>
                    <a:lnTo>
                      <a:pt x="305" y="147"/>
                    </a:lnTo>
                    <a:lnTo>
                      <a:pt x="494" y="484"/>
                    </a:lnTo>
                    <a:lnTo>
                      <a:pt x="543" y="461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31"/>
              <p:cNvSpPr>
                <a:spLocks noChangeAspect="1"/>
              </p:cNvSpPr>
              <p:nvPr/>
            </p:nvSpPr>
            <p:spPr bwMode="auto">
              <a:xfrm rot="1423633">
                <a:off x="1713706" y="4286250"/>
                <a:ext cx="123031" cy="104775"/>
              </a:xfrm>
              <a:custGeom>
                <a:avLst/>
                <a:gdLst/>
                <a:ahLst/>
                <a:cxnLst>
                  <a:cxn ang="0">
                    <a:pos x="825" y="333"/>
                  </a:cxn>
                  <a:cxn ang="0">
                    <a:pos x="270" y="0"/>
                  </a:cxn>
                  <a:cxn ang="0">
                    <a:pos x="0" y="712"/>
                  </a:cxn>
                  <a:cxn ang="0">
                    <a:pos x="72" y="712"/>
                  </a:cxn>
                  <a:cxn ang="0">
                    <a:pos x="294" y="86"/>
                  </a:cxn>
                  <a:cxn ang="0">
                    <a:pos x="801" y="376"/>
                  </a:cxn>
                  <a:cxn ang="0">
                    <a:pos x="825" y="333"/>
                  </a:cxn>
                </a:cxnLst>
                <a:rect l="0" t="0" r="r" b="b"/>
                <a:pathLst>
                  <a:path w="825" h="712">
                    <a:moveTo>
                      <a:pt x="825" y="333"/>
                    </a:moveTo>
                    <a:lnTo>
                      <a:pt x="270" y="0"/>
                    </a:lnTo>
                    <a:lnTo>
                      <a:pt x="0" y="712"/>
                    </a:lnTo>
                    <a:lnTo>
                      <a:pt x="72" y="712"/>
                    </a:lnTo>
                    <a:lnTo>
                      <a:pt x="294" y="86"/>
                    </a:lnTo>
                    <a:lnTo>
                      <a:pt x="801" y="376"/>
                    </a:lnTo>
                    <a:lnTo>
                      <a:pt x="825" y="333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132"/>
              <p:cNvSpPr>
                <a:spLocks noChangeAspect="1"/>
              </p:cNvSpPr>
              <p:nvPr/>
            </p:nvSpPr>
            <p:spPr bwMode="auto">
              <a:xfrm rot="1423633">
                <a:off x="1937941" y="3913717"/>
                <a:ext cx="194469" cy="250296"/>
              </a:xfrm>
              <a:custGeom>
                <a:avLst/>
                <a:gdLst/>
                <a:ahLst/>
                <a:cxnLst>
                  <a:cxn ang="0">
                    <a:pos x="661" y="0"/>
                  </a:cxn>
                  <a:cxn ang="0">
                    <a:pos x="0" y="348"/>
                  </a:cxn>
                  <a:cxn ang="0">
                    <a:pos x="0" y="1330"/>
                  </a:cxn>
                  <a:cxn ang="0">
                    <a:pos x="501" y="1610"/>
                  </a:cxn>
                  <a:cxn ang="0">
                    <a:pos x="501" y="1719"/>
                  </a:cxn>
                  <a:cxn ang="0">
                    <a:pos x="742" y="1719"/>
                  </a:cxn>
                  <a:cxn ang="0">
                    <a:pos x="742" y="1646"/>
                  </a:cxn>
                  <a:cxn ang="0">
                    <a:pos x="1289" y="1335"/>
                  </a:cxn>
                  <a:cxn ang="0">
                    <a:pos x="1289" y="367"/>
                  </a:cxn>
                  <a:cxn ang="0">
                    <a:pos x="661" y="0"/>
                  </a:cxn>
                </a:cxnLst>
                <a:rect l="0" t="0" r="r" b="b"/>
                <a:pathLst>
                  <a:path w="1289" h="1719">
                    <a:moveTo>
                      <a:pt x="661" y="0"/>
                    </a:moveTo>
                    <a:lnTo>
                      <a:pt x="0" y="348"/>
                    </a:lnTo>
                    <a:lnTo>
                      <a:pt x="0" y="1330"/>
                    </a:lnTo>
                    <a:lnTo>
                      <a:pt x="501" y="1610"/>
                    </a:lnTo>
                    <a:lnTo>
                      <a:pt x="501" y="1719"/>
                    </a:lnTo>
                    <a:lnTo>
                      <a:pt x="742" y="1719"/>
                    </a:lnTo>
                    <a:lnTo>
                      <a:pt x="742" y="1646"/>
                    </a:lnTo>
                    <a:lnTo>
                      <a:pt x="1289" y="1335"/>
                    </a:lnTo>
                    <a:lnTo>
                      <a:pt x="1289" y="367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007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133"/>
              <p:cNvSpPr>
                <a:spLocks noChangeAspect="1"/>
              </p:cNvSpPr>
              <p:nvPr/>
            </p:nvSpPr>
            <p:spPr bwMode="auto">
              <a:xfrm rot="1423633">
                <a:off x="1947863" y="3927299"/>
                <a:ext cx="170656" cy="230894"/>
              </a:xfrm>
              <a:custGeom>
                <a:avLst/>
                <a:gdLst/>
                <a:ahLst/>
                <a:cxnLst>
                  <a:cxn ang="0">
                    <a:pos x="579" y="0"/>
                  </a:cxn>
                  <a:cxn ang="0">
                    <a:pos x="0" y="294"/>
                  </a:cxn>
                  <a:cxn ang="0">
                    <a:pos x="0" y="1188"/>
                  </a:cxn>
                  <a:cxn ang="0">
                    <a:pos x="499" y="1462"/>
                  </a:cxn>
                  <a:cxn ang="0">
                    <a:pos x="499" y="1573"/>
                  </a:cxn>
                  <a:cxn ang="0">
                    <a:pos x="595" y="1573"/>
                  </a:cxn>
                  <a:cxn ang="0">
                    <a:pos x="595" y="1462"/>
                  </a:cxn>
                  <a:cxn ang="0">
                    <a:pos x="1127" y="1175"/>
                  </a:cxn>
                  <a:cxn ang="0">
                    <a:pos x="1127" y="294"/>
                  </a:cxn>
                  <a:cxn ang="0">
                    <a:pos x="579" y="0"/>
                  </a:cxn>
                </a:cxnLst>
                <a:rect l="0" t="0" r="r" b="b"/>
                <a:pathLst>
                  <a:path w="1127" h="1573">
                    <a:moveTo>
                      <a:pt x="579" y="0"/>
                    </a:moveTo>
                    <a:lnTo>
                      <a:pt x="0" y="294"/>
                    </a:lnTo>
                    <a:lnTo>
                      <a:pt x="0" y="1188"/>
                    </a:lnTo>
                    <a:lnTo>
                      <a:pt x="499" y="1462"/>
                    </a:lnTo>
                    <a:lnTo>
                      <a:pt x="499" y="1573"/>
                    </a:lnTo>
                    <a:lnTo>
                      <a:pt x="595" y="1573"/>
                    </a:lnTo>
                    <a:lnTo>
                      <a:pt x="595" y="1462"/>
                    </a:lnTo>
                    <a:lnTo>
                      <a:pt x="1127" y="1175"/>
                    </a:lnTo>
                    <a:lnTo>
                      <a:pt x="1127" y="294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134"/>
              <p:cNvSpPr>
                <a:spLocks noChangeAspect="1"/>
              </p:cNvSpPr>
              <p:nvPr/>
            </p:nvSpPr>
            <p:spPr bwMode="auto">
              <a:xfrm rot="729490">
                <a:off x="1912144" y="3576108"/>
                <a:ext cx="101204" cy="256117"/>
              </a:xfrm>
              <a:custGeom>
                <a:avLst/>
                <a:gdLst/>
                <a:ahLst/>
                <a:cxnLst>
                  <a:cxn ang="0">
                    <a:pos x="144" y="1682"/>
                  </a:cxn>
                  <a:cxn ang="0">
                    <a:pos x="137" y="1682"/>
                  </a:cxn>
                  <a:cxn ang="0">
                    <a:pos x="129" y="1681"/>
                  </a:cxn>
                  <a:cxn ang="0">
                    <a:pos x="121" y="1682"/>
                  </a:cxn>
                  <a:cxn ang="0">
                    <a:pos x="112" y="1682"/>
                  </a:cxn>
                  <a:cxn ang="0">
                    <a:pos x="102" y="1682"/>
                  </a:cxn>
                  <a:cxn ang="0">
                    <a:pos x="93" y="1683"/>
                  </a:cxn>
                  <a:cxn ang="0">
                    <a:pos x="84" y="1686"/>
                  </a:cxn>
                  <a:cxn ang="0">
                    <a:pos x="75" y="1687"/>
                  </a:cxn>
                  <a:cxn ang="0">
                    <a:pos x="66" y="1690"/>
                  </a:cxn>
                  <a:cxn ang="0">
                    <a:pos x="57" y="1693"/>
                  </a:cxn>
                  <a:cxn ang="0">
                    <a:pos x="48" y="1697"/>
                  </a:cxn>
                  <a:cxn ang="0">
                    <a:pos x="40" y="1701"/>
                  </a:cxn>
                  <a:cxn ang="0">
                    <a:pos x="33" y="1705"/>
                  </a:cxn>
                  <a:cxn ang="0">
                    <a:pos x="26" y="1711"/>
                  </a:cxn>
                  <a:cxn ang="0">
                    <a:pos x="19" y="1717"/>
                  </a:cxn>
                  <a:cxn ang="0">
                    <a:pos x="13" y="1723"/>
                  </a:cxn>
                  <a:cxn ang="0">
                    <a:pos x="8" y="1731"/>
                  </a:cxn>
                  <a:cxn ang="0">
                    <a:pos x="5" y="1738"/>
                  </a:cxn>
                  <a:cxn ang="0">
                    <a:pos x="0" y="1755"/>
                  </a:cxn>
                  <a:cxn ang="0">
                    <a:pos x="684" y="1751"/>
                  </a:cxn>
                  <a:cxn ang="0">
                    <a:pos x="683" y="1741"/>
                  </a:cxn>
                  <a:cxn ang="0">
                    <a:pos x="681" y="1733"/>
                  </a:cxn>
                  <a:cxn ang="0">
                    <a:pos x="677" y="1725"/>
                  </a:cxn>
                  <a:cxn ang="0">
                    <a:pos x="671" y="1718"/>
                  </a:cxn>
                  <a:cxn ang="0">
                    <a:pos x="665" y="1712"/>
                  </a:cxn>
                  <a:cxn ang="0">
                    <a:pos x="659" y="1707"/>
                  </a:cxn>
                  <a:cxn ang="0">
                    <a:pos x="650" y="1702"/>
                  </a:cxn>
                  <a:cxn ang="0">
                    <a:pos x="642" y="1698"/>
                  </a:cxn>
                  <a:cxn ang="0">
                    <a:pos x="633" y="1695"/>
                  </a:cxn>
                  <a:cxn ang="0">
                    <a:pos x="625" y="1691"/>
                  </a:cxn>
                  <a:cxn ang="0">
                    <a:pos x="614" y="1689"/>
                  </a:cxn>
                  <a:cxn ang="0">
                    <a:pos x="605" y="1687"/>
                  </a:cxn>
                  <a:cxn ang="0">
                    <a:pos x="596" y="1686"/>
                  </a:cxn>
                  <a:cxn ang="0">
                    <a:pos x="587" y="1685"/>
                  </a:cxn>
                  <a:cxn ang="0">
                    <a:pos x="577" y="1683"/>
                  </a:cxn>
                  <a:cxn ang="0">
                    <a:pos x="568" y="1683"/>
                  </a:cxn>
                  <a:cxn ang="0">
                    <a:pos x="560" y="1682"/>
                  </a:cxn>
                  <a:cxn ang="0">
                    <a:pos x="547" y="1682"/>
                  </a:cxn>
                  <a:cxn ang="0">
                    <a:pos x="144" y="0"/>
                  </a:cxn>
                </a:cxnLst>
                <a:rect l="0" t="0" r="r" b="b"/>
                <a:pathLst>
                  <a:path w="684" h="1755">
                    <a:moveTo>
                      <a:pt x="144" y="0"/>
                    </a:moveTo>
                    <a:lnTo>
                      <a:pt x="144" y="1682"/>
                    </a:lnTo>
                    <a:lnTo>
                      <a:pt x="141" y="1682"/>
                    </a:lnTo>
                    <a:lnTo>
                      <a:pt x="137" y="1682"/>
                    </a:lnTo>
                    <a:lnTo>
                      <a:pt x="133" y="1682"/>
                    </a:lnTo>
                    <a:lnTo>
                      <a:pt x="129" y="1681"/>
                    </a:lnTo>
                    <a:lnTo>
                      <a:pt x="125" y="1681"/>
                    </a:lnTo>
                    <a:lnTo>
                      <a:pt x="121" y="1682"/>
                    </a:lnTo>
                    <a:lnTo>
                      <a:pt x="116" y="1682"/>
                    </a:lnTo>
                    <a:lnTo>
                      <a:pt x="112" y="1682"/>
                    </a:lnTo>
                    <a:lnTo>
                      <a:pt x="107" y="1682"/>
                    </a:lnTo>
                    <a:lnTo>
                      <a:pt x="102" y="1682"/>
                    </a:lnTo>
                    <a:lnTo>
                      <a:pt x="98" y="1683"/>
                    </a:lnTo>
                    <a:lnTo>
                      <a:pt x="93" y="1683"/>
                    </a:lnTo>
                    <a:lnTo>
                      <a:pt x="89" y="1685"/>
                    </a:lnTo>
                    <a:lnTo>
                      <a:pt x="84" y="1686"/>
                    </a:lnTo>
                    <a:lnTo>
                      <a:pt x="79" y="1687"/>
                    </a:lnTo>
                    <a:lnTo>
                      <a:pt x="75" y="1687"/>
                    </a:lnTo>
                    <a:lnTo>
                      <a:pt x="70" y="1689"/>
                    </a:lnTo>
                    <a:lnTo>
                      <a:pt x="66" y="1690"/>
                    </a:lnTo>
                    <a:lnTo>
                      <a:pt x="62" y="1691"/>
                    </a:lnTo>
                    <a:lnTo>
                      <a:pt x="57" y="1693"/>
                    </a:lnTo>
                    <a:lnTo>
                      <a:pt x="53" y="1695"/>
                    </a:lnTo>
                    <a:lnTo>
                      <a:pt x="48" y="1697"/>
                    </a:lnTo>
                    <a:lnTo>
                      <a:pt x="44" y="1698"/>
                    </a:lnTo>
                    <a:lnTo>
                      <a:pt x="40" y="1701"/>
                    </a:lnTo>
                    <a:lnTo>
                      <a:pt x="36" y="1703"/>
                    </a:lnTo>
                    <a:lnTo>
                      <a:pt x="33" y="1705"/>
                    </a:lnTo>
                    <a:lnTo>
                      <a:pt x="29" y="1708"/>
                    </a:lnTo>
                    <a:lnTo>
                      <a:pt x="26" y="1711"/>
                    </a:lnTo>
                    <a:lnTo>
                      <a:pt x="22" y="1714"/>
                    </a:lnTo>
                    <a:lnTo>
                      <a:pt x="19" y="1717"/>
                    </a:lnTo>
                    <a:lnTo>
                      <a:pt x="17" y="1721"/>
                    </a:lnTo>
                    <a:lnTo>
                      <a:pt x="13" y="1723"/>
                    </a:lnTo>
                    <a:lnTo>
                      <a:pt x="11" y="1726"/>
                    </a:lnTo>
                    <a:lnTo>
                      <a:pt x="8" y="1731"/>
                    </a:lnTo>
                    <a:lnTo>
                      <a:pt x="6" y="1734"/>
                    </a:lnTo>
                    <a:lnTo>
                      <a:pt x="5" y="1738"/>
                    </a:lnTo>
                    <a:lnTo>
                      <a:pt x="3" y="1743"/>
                    </a:lnTo>
                    <a:lnTo>
                      <a:pt x="0" y="1755"/>
                    </a:lnTo>
                    <a:lnTo>
                      <a:pt x="684" y="1755"/>
                    </a:lnTo>
                    <a:lnTo>
                      <a:pt x="684" y="1751"/>
                    </a:lnTo>
                    <a:lnTo>
                      <a:pt x="684" y="1746"/>
                    </a:lnTo>
                    <a:lnTo>
                      <a:pt x="683" y="1741"/>
                    </a:lnTo>
                    <a:lnTo>
                      <a:pt x="682" y="1737"/>
                    </a:lnTo>
                    <a:lnTo>
                      <a:pt x="681" y="1733"/>
                    </a:lnTo>
                    <a:lnTo>
                      <a:pt x="678" y="1729"/>
                    </a:lnTo>
                    <a:lnTo>
                      <a:pt x="677" y="1725"/>
                    </a:lnTo>
                    <a:lnTo>
                      <a:pt x="674" y="1722"/>
                    </a:lnTo>
                    <a:lnTo>
                      <a:pt x="671" y="1718"/>
                    </a:lnTo>
                    <a:lnTo>
                      <a:pt x="669" y="1716"/>
                    </a:lnTo>
                    <a:lnTo>
                      <a:pt x="665" y="1712"/>
                    </a:lnTo>
                    <a:lnTo>
                      <a:pt x="662" y="1710"/>
                    </a:lnTo>
                    <a:lnTo>
                      <a:pt x="659" y="1707"/>
                    </a:lnTo>
                    <a:lnTo>
                      <a:pt x="655" y="1704"/>
                    </a:lnTo>
                    <a:lnTo>
                      <a:pt x="650" y="1702"/>
                    </a:lnTo>
                    <a:lnTo>
                      <a:pt x="647" y="1700"/>
                    </a:lnTo>
                    <a:lnTo>
                      <a:pt x="642" y="1698"/>
                    </a:lnTo>
                    <a:lnTo>
                      <a:pt x="639" y="1696"/>
                    </a:lnTo>
                    <a:lnTo>
                      <a:pt x="633" y="1695"/>
                    </a:lnTo>
                    <a:lnTo>
                      <a:pt x="629" y="1693"/>
                    </a:lnTo>
                    <a:lnTo>
                      <a:pt x="625" y="1691"/>
                    </a:lnTo>
                    <a:lnTo>
                      <a:pt x="619" y="1690"/>
                    </a:lnTo>
                    <a:lnTo>
                      <a:pt x="614" y="1689"/>
                    </a:lnTo>
                    <a:lnTo>
                      <a:pt x="610" y="1688"/>
                    </a:lnTo>
                    <a:lnTo>
                      <a:pt x="605" y="1687"/>
                    </a:lnTo>
                    <a:lnTo>
                      <a:pt x="600" y="1687"/>
                    </a:lnTo>
                    <a:lnTo>
                      <a:pt x="596" y="1686"/>
                    </a:lnTo>
                    <a:lnTo>
                      <a:pt x="591" y="1685"/>
                    </a:lnTo>
                    <a:lnTo>
                      <a:pt x="587" y="1685"/>
                    </a:lnTo>
                    <a:lnTo>
                      <a:pt x="582" y="1685"/>
                    </a:lnTo>
                    <a:lnTo>
                      <a:pt x="577" y="1683"/>
                    </a:lnTo>
                    <a:lnTo>
                      <a:pt x="573" y="1683"/>
                    </a:lnTo>
                    <a:lnTo>
                      <a:pt x="568" y="1683"/>
                    </a:lnTo>
                    <a:lnTo>
                      <a:pt x="564" y="1682"/>
                    </a:lnTo>
                    <a:lnTo>
                      <a:pt x="560" y="1682"/>
                    </a:lnTo>
                    <a:lnTo>
                      <a:pt x="556" y="1682"/>
                    </a:lnTo>
                    <a:lnTo>
                      <a:pt x="547" y="1682"/>
                    </a:lnTo>
                    <a:lnTo>
                      <a:pt x="547" y="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B2B2B2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35"/>
              <p:cNvSpPr>
                <a:spLocks noChangeAspect="1" noChangeShapeType="1"/>
              </p:cNvSpPr>
              <p:nvPr/>
            </p:nvSpPr>
            <p:spPr bwMode="auto">
              <a:xfrm rot="729490">
                <a:off x="1914129" y="3787599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136"/>
              <p:cNvSpPr>
                <a:spLocks noChangeAspect="1" noChangeShapeType="1"/>
              </p:cNvSpPr>
              <p:nvPr/>
            </p:nvSpPr>
            <p:spPr bwMode="auto">
              <a:xfrm rot="729490">
                <a:off x="1912144" y="3799241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137"/>
              <p:cNvSpPr>
                <a:spLocks noChangeAspect="1" noChangeShapeType="1"/>
              </p:cNvSpPr>
              <p:nvPr/>
            </p:nvSpPr>
            <p:spPr bwMode="auto">
              <a:xfrm rot="729490">
                <a:off x="1912144" y="3808942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138"/>
              <p:cNvSpPr>
                <a:spLocks noChangeAspect="1" noChangeShapeType="1"/>
              </p:cNvSpPr>
              <p:nvPr/>
            </p:nvSpPr>
            <p:spPr bwMode="auto">
              <a:xfrm rot="729490">
                <a:off x="1908175" y="3818644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139"/>
              <p:cNvSpPr>
                <a:spLocks noChangeAspect="1" noChangeShapeType="1"/>
              </p:cNvSpPr>
              <p:nvPr/>
            </p:nvSpPr>
            <p:spPr bwMode="auto">
              <a:xfrm rot="729490">
                <a:off x="1918098" y="3775958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140"/>
              <p:cNvSpPr>
                <a:spLocks noChangeAspect="1" noChangeShapeType="1"/>
              </p:cNvSpPr>
              <p:nvPr/>
            </p:nvSpPr>
            <p:spPr bwMode="auto">
              <a:xfrm rot="729490">
                <a:off x="1951831" y="3628496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141"/>
              <p:cNvSpPr>
                <a:spLocks noChangeAspect="1" noChangeShapeType="1"/>
              </p:cNvSpPr>
              <p:nvPr/>
            </p:nvSpPr>
            <p:spPr bwMode="auto">
              <a:xfrm rot="729490">
                <a:off x="1959769" y="3585810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142"/>
              <p:cNvSpPr>
                <a:spLocks noChangeAspect="1" noChangeShapeType="1"/>
              </p:cNvSpPr>
              <p:nvPr/>
            </p:nvSpPr>
            <p:spPr bwMode="auto">
              <a:xfrm rot="729490">
                <a:off x="1957785" y="3597452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143"/>
              <p:cNvSpPr>
                <a:spLocks noChangeAspect="1" noChangeShapeType="1"/>
              </p:cNvSpPr>
              <p:nvPr/>
            </p:nvSpPr>
            <p:spPr bwMode="auto">
              <a:xfrm rot="729490">
                <a:off x="1953816" y="3607153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144"/>
              <p:cNvSpPr>
                <a:spLocks noChangeAspect="1" noChangeShapeType="1"/>
              </p:cNvSpPr>
              <p:nvPr/>
            </p:nvSpPr>
            <p:spPr bwMode="auto">
              <a:xfrm rot="729490">
                <a:off x="1951831" y="3616855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145"/>
              <p:cNvSpPr>
                <a:spLocks noChangeAspect="1" noChangeShapeType="1"/>
              </p:cNvSpPr>
              <p:nvPr/>
            </p:nvSpPr>
            <p:spPr bwMode="auto">
              <a:xfrm rot="729490">
                <a:off x="1939925" y="3680883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Line 146"/>
              <p:cNvSpPr>
                <a:spLocks noChangeAspect="1" noChangeShapeType="1"/>
              </p:cNvSpPr>
              <p:nvPr/>
            </p:nvSpPr>
            <p:spPr bwMode="auto">
              <a:xfrm rot="729490">
                <a:off x="1947863" y="3638197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Line 147"/>
              <p:cNvSpPr>
                <a:spLocks noChangeAspect="1" noChangeShapeType="1"/>
              </p:cNvSpPr>
              <p:nvPr/>
            </p:nvSpPr>
            <p:spPr bwMode="auto">
              <a:xfrm rot="729490">
                <a:off x="1947863" y="3647899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148"/>
              <p:cNvSpPr>
                <a:spLocks noChangeAspect="1" noChangeShapeType="1"/>
              </p:cNvSpPr>
              <p:nvPr/>
            </p:nvSpPr>
            <p:spPr bwMode="auto">
              <a:xfrm rot="729490">
                <a:off x="1943894" y="3657600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49"/>
              <p:cNvSpPr>
                <a:spLocks noChangeAspect="1" noChangeShapeType="1"/>
              </p:cNvSpPr>
              <p:nvPr/>
            </p:nvSpPr>
            <p:spPr bwMode="auto">
              <a:xfrm rot="729490">
                <a:off x="1941910" y="3669242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50"/>
              <p:cNvSpPr>
                <a:spLocks noChangeAspect="1" noChangeShapeType="1"/>
              </p:cNvSpPr>
              <p:nvPr/>
            </p:nvSpPr>
            <p:spPr bwMode="auto">
              <a:xfrm rot="729490">
                <a:off x="1928019" y="3731331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51"/>
              <p:cNvSpPr>
                <a:spLocks noChangeAspect="1" noChangeShapeType="1"/>
              </p:cNvSpPr>
              <p:nvPr/>
            </p:nvSpPr>
            <p:spPr bwMode="auto">
              <a:xfrm rot="729490">
                <a:off x="1933973" y="3690585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52"/>
              <p:cNvSpPr>
                <a:spLocks noChangeAspect="1" noChangeShapeType="1"/>
              </p:cNvSpPr>
              <p:nvPr/>
            </p:nvSpPr>
            <p:spPr bwMode="auto">
              <a:xfrm rot="729490">
                <a:off x="1933973" y="3700286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53"/>
              <p:cNvSpPr>
                <a:spLocks noChangeAspect="1" noChangeShapeType="1"/>
              </p:cNvSpPr>
              <p:nvPr/>
            </p:nvSpPr>
            <p:spPr bwMode="auto">
              <a:xfrm rot="729490">
                <a:off x="1930004" y="3708047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54"/>
              <p:cNvSpPr>
                <a:spLocks noChangeAspect="1" noChangeShapeType="1"/>
              </p:cNvSpPr>
              <p:nvPr/>
            </p:nvSpPr>
            <p:spPr bwMode="auto">
              <a:xfrm rot="729490">
                <a:off x="1928019" y="3717749"/>
                <a:ext cx="59531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Line 155"/>
              <p:cNvSpPr>
                <a:spLocks noChangeAspect="1" noChangeShapeType="1"/>
              </p:cNvSpPr>
              <p:nvPr/>
            </p:nvSpPr>
            <p:spPr bwMode="auto">
              <a:xfrm rot="729490">
                <a:off x="1924050" y="3741033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156"/>
              <p:cNvSpPr>
                <a:spLocks noChangeAspect="1" noChangeShapeType="1"/>
              </p:cNvSpPr>
              <p:nvPr/>
            </p:nvSpPr>
            <p:spPr bwMode="auto">
              <a:xfrm rot="729490">
                <a:off x="1922066" y="3752674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157"/>
              <p:cNvSpPr>
                <a:spLocks noChangeAspect="1" noChangeShapeType="1"/>
              </p:cNvSpPr>
              <p:nvPr/>
            </p:nvSpPr>
            <p:spPr bwMode="auto">
              <a:xfrm rot="729490">
                <a:off x="1918098" y="3764316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158"/>
              <p:cNvSpPr>
                <a:spLocks noChangeAspect="1"/>
              </p:cNvSpPr>
              <p:nvPr/>
            </p:nvSpPr>
            <p:spPr bwMode="auto">
              <a:xfrm rot="729490">
                <a:off x="1870473" y="3818644"/>
                <a:ext cx="23813" cy="46567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0" y="321"/>
                  </a:cxn>
                  <a:cxn ang="0">
                    <a:pos x="162" y="0"/>
                  </a:cxn>
                  <a:cxn ang="0">
                    <a:pos x="73" y="0"/>
                  </a:cxn>
                </a:cxnLst>
                <a:rect l="0" t="0" r="r" b="b"/>
                <a:pathLst>
                  <a:path w="162" h="321">
                    <a:moveTo>
                      <a:pt x="73" y="0"/>
                    </a:moveTo>
                    <a:lnTo>
                      <a:pt x="0" y="321"/>
                    </a:lnTo>
                    <a:lnTo>
                      <a:pt x="162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159"/>
              <p:cNvSpPr>
                <a:spLocks noChangeAspect="1"/>
              </p:cNvSpPr>
              <p:nvPr/>
            </p:nvSpPr>
            <p:spPr bwMode="auto">
              <a:xfrm rot="729490">
                <a:off x="1888331" y="3820583"/>
                <a:ext cx="19844" cy="46567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0" y="311"/>
                  </a:cxn>
                  <a:cxn ang="0">
                    <a:pos x="137" y="0"/>
                  </a:cxn>
                  <a:cxn ang="0">
                    <a:pos x="65" y="0"/>
                  </a:cxn>
                </a:cxnLst>
                <a:rect l="0" t="0" r="r" b="b"/>
                <a:pathLst>
                  <a:path w="137" h="311">
                    <a:moveTo>
                      <a:pt x="65" y="0"/>
                    </a:moveTo>
                    <a:lnTo>
                      <a:pt x="0" y="311"/>
                    </a:lnTo>
                    <a:lnTo>
                      <a:pt x="137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160"/>
              <p:cNvSpPr>
                <a:spLocks noChangeAspect="1"/>
              </p:cNvSpPr>
              <p:nvPr/>
            </p:nvSpPr>
            <p:spPr bwMode="auto">
              <a:xfrm rot="729490">
                <a:off x="1943894" y="3832225"/>
                <a:ext cx="19844" cy="465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11"/>
                  </a:cxn>
                  <a:cxn ang="0">
                    <a:pos x="112" y="0"/>
                  </a:cxn>
                  <a:cxn ang="0">
                    <a:pos x="0" y="0"/>
                  </a:cxn>
                </a:cxnLst>
                <a:rect l="0" t="0" r="r" b="b"/>
                <a:pathLst>
                  <a:path w="128" h="311">
                    <a:moveTo>
                      <a:pt x="0" y="0"/>
                    </a:moveTo>
                    <a:lnTo>
                      <a:pt x="128" y="311"/>
                    </a:lnTo>
                    <a:lnTo>
                      <a:pt x="1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161"/>
              <p:cNvSpPr>
                <a:spLocks noChangeAspect="1"/>
              </p:cNvSpPr>
              <p:nvPr/>
            </p:nvSpPr>
            <p:spPr bwMode="auto">
              <a:xfrm rot="729490">
                <a:off x="1965723" y="3838046"/>
                <a:ext cx="25798" cy="446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1" y="302"/>
                  </a:cxn>
                  <a:cxn ang="0">
                    <a:pos x="80" y="0"/>
                  </a:cxn>
                  <a:cxn ang="0">
                    <a:pos x="0" y="0"/>
                  </a:cxn>
                </a:cxnLst>
                <a:rect l="0" t="0" r="r" b="b"/>
                <a:pathLst>
                  <a:path w="161" h="302">
                    <a:moveTo>
                      <a:pt x="0" y="0"/>
                    </a:moveTo>
                    <a:lnTo>
                      <a:pt x="161" y="302"/>
                    </a:lnTo>
                    <a:lnTo>
                      <a:pt x="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162"/>
              <p:cNvSpPr>
                <a:spLocks noChangeAspect="1"/>
              </p:cNvSpPr>
              <p:nvPr/>
            </p:nvSpPr>
            <p:spPr bwMode="auto">
              <a:xfrm rot="729490">
                <a:off x="1983581" y="3770136"/>
                <a:ext cx="87313" cy="120297"/>
              </a:xfrm>
              <a:custGeom>
                <a:avLst/>
                <a:gdLst/>
                <a:ahLst/>
                <a:cxnLst>
                  <a:cxn ang="0">
                    <a:pos x="0" y="484"/>
                  </a:cxn>
                  <a:cxn ang="0">
                    <a:pos x="556" y="0"/>
                  </a:cxn>
                  <a:cxn ang="0">
                    <a:pos x="579" y="822"/>
                  </a:cxn>
                  <a:cxn ang="0">
                    <a:pos x="539" y="813"/>
                  </a:cxn>
                  <a:cxn ang="0">
                    <a:pos x="515" y="91"/>
                  </a:cxn>
                  <a:cxn ang="0">
                    <a:pos x="24" y="512"/>
                  </a:cxn>
                  <a:cxn ang="0">
                    <a:pos x="0" y="484"/>
                  </a:cxn>
                </a:cxnLst>
                <a:rect l="0" t="0" r="r" b="b"/>
                <a:pathLst>
                  <a:path w="579" h="822">
                    <a:moveTo>
                      <a:pt x="0" y="484"/>
                    </a:moveTo>
                    <a:lnTo>
                      <a:pt x="556" y="0"/>
                    </a:lnTo>
                    <a:lnTo>
                      <a:pt x="579" y="822"/>
                    </a:lnTo>
                    <a:lnTo>
                      <a:pt x="539" y="813"/>
                    </a:lnTo>
                    <a:lnTo>
                      <a:pt x="515" y="91"/>
                    </a:lnTo>
                    <a:lnTo>
                      <a:pt x="24" y="512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163"/>
              <p:cNvSpPr>
                <a:spLocks noChangeAspect="1"/>
              </p:cNvSpPr>
              <p:nvPr/>
            </p:nvSpPr>
            <p:spPr bwMode="auto">
              <a:xfrm rot="729490">
                <a:off x="1981598" y="3816703"/>
                <a:ext cx="154781" cy="81492"/>
              </a:xfrm>
              <a:custGeom>
                <a:avLst/>
                <a:gdLst/>
                <a:ahLst/>
                <a:cxnLst>
                  <a:cxn ang="0">
                    <a:pos x="0" y="247"/>
                  </a:cxn>
                  <a:cxn ang="0">
                    <a:pos x="684" y="0"/>
                  </a:cxn>
                  <a:cxn ang="0">
                    <a:pos x="1031" y="557"/>
                  </a:cxn>
                  <a:cxn ang="0">
                    <a:pos x="958" y="557"/>
                  </a:cxn>
                  <a:cxn ang="0">
                    <a:pos x="644" y="59"/>
                  </a:cxn>
                  <a:cxn ang="0">
                    <a:pos x="0" y="283"/>
                  </a:cxn>
                  <a:cxn ang="0">
                    <a:pos x="0" y="247"/>
                  </a:cxn>
                </a:cxnLst>
                <a:rect l="0" t="0" r="r" b="b"/>
                <a:pathLst>
                  <a:path w="1031" h="557">
                    <a:moveTo>
                      <a:pt x="0" y="247"/>
                    </a:moveTo>
                    <a:lnTo>
                      <a:pt x="684" y="0"/>
                    </a:lnTo>
                    <a:lnTo>
                      <a:pt x="1031" y="557"/>
                    </a:lnTo>
                    <a:lnTo>
                      <a:pt x="958" y="557"/>
                    </a:lnTo>
                    <a:lnTo>
                      <a:pt x="644" y="59"/>
                    </a:lnTo>
                    <a:lnTo>
                      <a:pt x="0" y="283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164"/>
              <p:cNvSpPr>
                <a:spLocks noChangeAspect="1"/>
              </p:cNvSpPr>
              <p:nvPr/>
            </p:nvSpPr>
            <p:spPr bwMode="auto">
              <a:xfrm rot="729490">
                <a:off x="1816894" y="3735211"/>
                <a:ext cx="81360" cy="124178"/>
              </a:xfrm>
              <a:custGeom>
                <a:avLst/>
                <a:gdLst/>
                <a:ahLst/>
                <a:cxnLst>
                  <a:cxn ang="0">
                    <a:pos x="543" y="461"/>
                  </a:cxn>
                  <a:cxn ang="0">
                    <a:pos x="289" y="0"/>
                  </a:cxn>
                  <a:cxn ang="0">
                    <a:pos x="0" y="855"/>
                  </a:cxn>
                  <a:cxn ang="0">
                    <a:pos x="68" y="855"/>
                  </a:cxn>
                  <a:cxn ang="0">
                    <a:pos x="305" y="147"/>
                  </a:cxn>
                  <a:cxn ang="0">
                    <a:pos x="494" y="484"/>
                  </a:cxn>
                  <a:cxn ang="0">
                    <a:pos x="543" y="461"/>
                  </a:cxn>
                </a:cxnLst>
                <a:rect l="0" t="0" r="r" b="b"/>
                <a:pathLst>
                  <a:path w="543" h="855">
                    <a:moveTo>
                      <a:pt x="543" y="461"/>
                    </a:moveTo>
                    <a:lnTo>
                      <a:pt x="289" y="0"/>
                    </a:lnTo>
                    <a:lnTo>
                      <a:pt x="0" y="855"/>
                    </a:lnTo>
                    <a:lnTo>
                      <a:pt x="68" y="855"/>
                    </a:lnTo>
                    <a:lnTo>
                      <a:pt x="305" y="147"/>
                    </a:lnTo>
                    <a:lnTo>
                      <a:pt x="494" y="484"/>
                    </a:lnTo>
                    <a:lnTo>
                      <a:pt x="543" y="461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165"/>
              <p:cNvSpPr>
                <a:spLocks noChangeAspect="1"/>
              </p:cNvSpPr>
              <p:nvPr/>
            </p:nvSpPr>
            <p:spPr bwMode="auto">
              <a:xfrm rot="729490">
                <a:off x="1767285" y="3748794"/>
                <a:ext cx="123031" cy="104775"/>
              </a:xfrm>
              <a:custGeom>
                <a:avLst/>
                <a:gdLst/>
                <a:ahLst/>
                <a:cxnLst>
                  <a:cxn ang="0">
                    <a:pos x="825" y="333"/>
                  </a:cxn>
                  <a:cxn ang="0">
                    <a:pos x="270" y="0"/>
                  </a:cxn>
                  <a:cxn ang="0">
                    <a:pos x="0" y="712"/>
                  </a:cxn>
                  <a:cxn ang="0">
                    <a:pos x="72" y="712"/>
                  </a:cxn>
                  <a:cxn ang="0">
                    <a:pos x="294" y="86"/>
                  </a:cxn>
                  <a:cxn ang="0">
                    <a:pos x="801" y="376"/>
                  </a:cxn>
                  <a:cxn ang="0">
                    <a:pos x="825" y="333"/>
                  </a:cxn>
                </a:cxnLst>
                <a:rect l="0" t="0" r="r" b="b"/>
                <a:pathLst>
                  <a:path w="825" h="712">
                    <a:moveTo>
                      <a:pt x="825" y="333"/>
                    </a:moveTo>
                    <a:lnTo>
                      <a:pt x="270" y="0"/>
                    </a:lnTo>
                    <a:lnTo>
                      <a:pt x="0" y="712"/>
                    </a:lnTo>
                    <a:lnTo>
                      <a:pt x="72" y="712"/>
                    </a:lnTo>
                    <a:lnTo>
                      <a:pt x="294" y="86"/>
                    </a:lnTo>
                    <a:lnTo>
                      <a:pt x="801" y="376"/>
                    </a:lnTo>
                    <a:lnTo>
                      <a:pt x="825" y="333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166"/>
              <p:cNvSpPr>
                <a:spLocks noChangeAspect="1"/>
              </p:cNvSpPr>
              <p:nvPr/>
            </p:nvSpPr>
            <p:spPr bwMode="auto">
              <a:xfrm rot="729490">
                <a:off x="1924050" y="3331633"/>
                <a:ext cx="194469" cy="250296"/>
              </a:xfrm>
              <a:custGeom>
                <a:avLst/>
                <a:gdLst/>
                <a:ahLst/>
                <a:cxnLst>
                  <a:cxn ang="0">
                    <a:pos x="661" y="0"/>
                  </a:cxn>
                  <a:cxn ang="0">
                    <a:pos x="0" y="348"/>
                  </a:cxn>
                  <a:cxn ang="0">
                    <a:pos x="0" y="1330"/>
                  </a:cxn>
                  <a:cxn ang="0">
                    <a:pos x="501" y="1610"/>
                  </a:cxn>
                  <a:cxn ang="0">
                    <a:pos x="501" y="1719"/>
                  </a:cxn>
                  <a:cxn ang="0">
                    <a:pos x="742" y="1719"/>
                  </a:cxn>
                  <a:cxn ang="0">
                    <a:pos x="742" y="1646"/>
                  </a:cxn>
                  <a:cxn ang="0">
                    <a:pos x="1289" y="1335"/>
                  </a:cxn>
                  <a:cxn ang="0">
                    <a:pos x="1289" y="367"/>
                  </a:cxn>
                  <a:cxn ang="0">
                    <a:pos x="661" y="0"/>
                  </a:cxn>
                </a:cxnLst>
                <a:rect l="0" t="0" r="r" b="b"/>
                <a:pathLst>
                  <a:path w="1289" h="1719">
                    <a:moveTo>
                      <a:pt x="661" y="0"/>
                    </a:moveTo>
                    <a:lnTo>
                      <a:pt x="0" y="348"/>
                    </a:lnTo>
                    <a:lnTo>
                      <a:pt x="0" y="1330"/>
                    </a:lnTo>
                    <a:lnTo>
                      <a:pt x="501" y="1610"/>
                    </a:lnTo>
                    <a:lnTo>
                      <a:pt x="501" y="1719"/>
                    </a:lnTo>
                    <a:lnTo>
                      <a:pt x="742" y="1719"/>
                    </a:lnTo>
                    <a:lnTo>
                      <a:pt x="742" y="1646"/>
                    </a:lnTo>
                    <a:lnTo>
                      <a:pt x="1289" y="1335"/>
                    </a:lnTo>
                    <a:lnTo>
                      <a:pt x="1289" y="367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007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167"/>
              <p:cNvSpPr>
                <a:spLocks noChangeAspect="1"/>
              </p:cNvSpPr>
              <p:nvPr/>
            </p:nvSpPr>
            <p:spPr bwMode="auto">
              <a:xfrm rot="729490">
                <a:off x="1933973" y="3347156"/>
                <a:ext cx="170656" cy="230894"/>
              </a:xfrm>
              <a:custGeom>
                <a:avLst/>
                <a:gdLst/>
                <a:ahLst/>
                <a:cxnLst>
                  <a:cxn ang="0">
                    <a:pos x="579" y="0"/>
                  </a:cxn>
                  <a:cxn ang="0">
                    <a:pos x="0" y="294"/>
                  </a:cxn>
                  <a:cxn ang="0">
                    <a:pos x="0" y="1188"/>
                  </a:cxn>
                  <a:cxn ang="0">
                    <a:pos x="499" y="1462"/>
                  </a:cxn>
                  <a:cxn ang="0">
                    <a:pos x="499" y="1573"/>
                  </a:cxn>
                  <a:cxn ang="0">
                    <a:pos x="595" y="1573"/>
                  </a:cxn>
                  <a:cxn ang="0">
                    <a:pos x="595" y="1462"/>
                  </a:cxn>
                  <a:cxn ang="0">
                    <a:pos x="1127" y="1175"/>
                  </a:cxn>
                  <a:cxn ang="0">
                    <a:pos x="1127" y="294"/>
                  </a:cxn>
                  <a:cxn ang="0">
                    <a:pos x="579" y="0"/>
                  </a:cxn>
                </a:cxnLst>
                <a:rect l="0" t="0" r="r" b="b"/>
                <a:pathLst>
                  <a:path w="1127" h="1573">
                    <a:moveTo>
                      <a:pt x="579" y="0"/>
                    </a:moveTo>
                    <a:lnTo>
                      <a:pt x="0" y="294"/>
                    </a:lnTo>
                    <a:lnTo>
                      <a:pt x="0" y="1188"/>
                    </a:lnTo>
                    <a:lnTo>
                      <a:pt x="499" y="1462"/>
                    </a:lnTo>
                    <a:lnTo>
                      <a:pt x="499" y="1573"/>
                    </a:lnTo>
                    <a:lnTo>
                      <a:pt x="595" y="1573"/>
                    </a:lnTo>
                    <a:lnTo>
                      <a:pt x="595" y="1462"/>
                    </a:lnTo>
                    <a:lnTo>
                      <a:pt x="1127" y="1175"/>
                    </a:lnTo>
                    <a:lnTo>
                      <a:pt x="1127" y="294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168"/>
              <p:cNvSpPr>
                <a:spLocks noChangeAspect="1"/>
              </p:cNvSpPr>
              <p:nvPr/>
            </p:nvSpPr>
            <p:spPr bwMode="auto">
              <a:xfrm rot="20343428">
                <a:off x="1257300" y="3952522"/>
                <a:ext cx="101204" cy="256117"/>
              </a:xfrm>
              <a:custGeom>
                <a:avLst/>
                <a:gdLst/>
                <a:ahLst/>
                <a:cxnLst>
                  <a:cxn ang="0">
                    <a:pos x="144" y="1682"/>
                  </a:cxn>
                  <a:cxn ang="0">
                    <a:pos x="137" y="1682"/>
                  </a:cxn>
                  <a:cxn ang="0">
                    <a:pos x="129" y="1681"/>
                  </a:cxn>
                  <a:cxn ang="0">
                    <a:pos x="121" y="1682"/>
                  </a:cxn>
                  <a:cxn ang="0">
                    <a:pos x="112" y="1682"/>
                  </a:cxn>
                  <a:cxn ang="0">
                    <a:pos x="102" y="1682"/>
                  </a:cxn>
                  <a:cxn ang="0">
                    <a:pos x="93" y="1683"/>
                  </a:cxn>
                  <a:cxn ang="0">
                    <a:pos x="84" y="1686"/>
                  </a:cxn>
                  <a:cxn ang="0">
                    <a:pos x="75" y="1687"/>
                  </a:cxn>
                  <a:cxn ang="0">
                    <a:pos x="66" y="1690"/>
                  </a:cxn>
                  <a:cxn ang="0">
                    <a:pos x="57" y="1693"/>
                  </a:cxn>
                  <a:cxn ang="0">
                    <a:pos x="48" y="1697"/>
                  </a:cxn>
                  <a:cxn ang="0">
                    <a:pos x="40" y="1701"/>
                  </a:cxn>
                  <a:cxn ang="0">
                    <a:pos x="33" y="1705"/>
                  </a:cxn>
                  <a:cxn ang="0">
                    <a:pos x="26" y="1711"/>
                  </a:cxn>
                  <a:cxn ang="0">
                    <a:pos x="19" y="1717"/>
                  </a:cxn>
                  <a:cxn ang="0">
                    <a:pos x="13" y="1723"/>
                  </a:cxn>
                  <a:cxn ang="0">
                    <a:pos x="8" y="1731"/>
                  </a:cxn>
                  <a:cxn ang="0">
                    <a:pos x="5" y="1738"/>
                  </a:cxn>
                  <a:cxn ang="0">
                    <a:pos x="0" y="1755"/>
                  </a:cxn>
                  <a:cxn ang="0">
                    <a:pos x="684" y="1751"/>
                  </a:cxn>
                  <a:cxn ang="0">
                    <a:pos x="683" y="1741"/>
                  </a:cxn>
                  <a:cxn ang="0">
                    <a:pos x="681" y="1733"/>
                  </a:cxn>
                  <a:cxn ang="0">
                    <a:pos x="677" y="1725"/>
                  </a:cxn>
                  <a:cxn ang="0">
                    <a:pos x="671" y="1718"/>
                  </a:cxn>
                  <a:cxn ang="0">
                    <a:pos x="665" y="1712"/>
                  </a:cxn>
                  <a:cxn ang="0">
                    <a:pos x="659" y="1707"/>
                  </a:cxn>
                  <a:cxn ang="0">
                    <a:pos x="650" y="1702"/>
                  </a:cxn>
                  <a:cxn ang="0">
                    <a:pos x="642" y="1698"/>
                  </a:cxn>
                  <a:cxn ang="0">
                    <a:pos x="633" y="1695"/>
                  </a:cxn>
                  <a:cxn ang="0">
                    <a:pos x="625" y="1691"/>
                  </a:cxn>
                  <a:cxn ang="0">
                    <a:pos x="614" y="1689"/>
                  </a:cxn>
                  <a:cxn ang="0">
                    <a:pos x="605" y="1687"/>
                  </a:cxn>
                  <a:cxn ang="0">
                    <a:pos x="596" y="1686"/>
                  </a:cxn>
                  <a:cxn ang="0">
                    <a:pos x="587" y="1685"/>
                  </a:cxn>
                  <a:cxn ang="0">
                    <a:pos x="577" y="1683"/>
                  </a:cxn>
                  <a:cxn ang="0">
                    <a:pos x="568" y="1683"/>
                  </a:cxn>
                  <a:cxn ang="0">
                    <a:pos x="560" y="1682"/>
                  </a:cxn>
                  <a:cxn ang="0">
                    <a:pos x="547" y="1682"/>
                  </a:cxn>
                  <a:cxn ang="0">
                    <a:pos x="144" y="0"/>
                  </a:cxn>
                </a:cxnLst>
                <a:rect l="0" t="0" r="r" b="b"/>
                <a:pathLst>
                  <a:path w="684" h="1755">
                    <a:moveTo>
                      <a:pt x="144" y="0"/>
                    </a:moveTo>
                    <a:lnTo>
                      <a:pt x="144" y="1682"/>
                    </a:lnTo>
                    <a:lnTo>
                      <a:pt x="141" y="1682"/>
                    </a:lnTo>
                    <a:lnTo>
                      <a:pt x="137" y="1682"/>
                    </a:lnTo>
                    <a:lnTo>
                      <a:pt x="133" y="1682"/>
                    </a:lnTo>
                    <a:lnTo>
                      <a:pt x="129" y="1681"/>
                    </a:lnTo>
                    <a:lnTo>
                      <a:pt x="125" y="1681"/>
                    </a:lnTo>
                    <a:lnTo>
                      <a:pt x="121" y="1682"/>
                    </a:lnTo>
                    <a:lnTo>
                      <a:pt x="116" y="1682"/>
                    </a:lnTo>
                    <a:lnTo>
                      <a:pt x="112" y="1682"/>
                    </a:lnTo>
                    <a:lnTo>
                      <a:pt x="107" y="1682"/>
                    </a:lnTo>
                    <a:lnTo>
                      <a:pt x="102" y="1682"/>
                    </a:lnTo>
                    <a:lnTo>
                      <a:pt x="98" y="1683"/>
                    </a:lnTo>
                    <a:lnTo>
                      <a:pt x="93" y="1683"/>
                    </a:lnTo>
                    <a:lnTo>
                      <a:pt x="89" y="1685"/>
                    </a:lnTo>
                    <a:lnTo>
                      <a:pt x="84" y="1686"/>
                    </a:lnTo>
                    <a:lnTo>
                      <a:pt x="79" y="1687"/>
                    </a:lnTo>
                    <a:lnTo>
                      <a:pt x="75" y="1687"/>
                    </a:lnTo>
                    <a:lnTo>
                      <a:pt x="70" y="1689"/>
                    </a:lnTo>
                    <a:lnTo>
                      <a:pt x="66" y="1690"/>
                    </a:lnTo>
                    <a:lnTo>
                      <a:pt x="62" y="1691"/>
                    </a:lnTo>
                    <a:lnTo>
                      <a:pt x="57" y="1693"/>
                    </a:lnTo>
                    <a:lnTo>
                      <a:pt x="53" y="1695"/>
                    </a:lnTo>
                    <a:lnTo>
                      <a:pt x="48" y="1697"/>
                    </a:lnTo>
                    <a:lnTo>
                      <a:pt x="44" y="1698"/>
                    </a:lnTo>
                    <a:lnTo>
                      <a:pt x="40" y="1701"/>
                    </a:lnTo>
                    <a:lnTo>
                      <a:pt x="36" y="1703"/>
                    </a:lnTo>
                    <a:lnTo>
                      <a:pt x="33" y="1705"/>
                    </a:lnTo>
                    <a:lnTo>
                      <a:pt x="29" y="1708"/>
                    </a:lnTo>
                    <a:lnTo>
                      <a:pt x="26" y="1711"/>
                    </a:lnTo>
                    <a:lnTo>
                      <a:pt x="22" y="1714"/>
                    </a:lnTo>
                    <a:lnTo>
                      <a:pt x="19" y="1717"/>
                    </a:lnTo>
                    <a:lnTo>
                      <a:pt x="17" y="1721"/>
                    </a:lnTo>
                    <a:lnTo>
                      <a:pt x="13" y="1723"/>
                    </a:lnTo>
                    <a:lnTo>
                      <a:pt x="11" y="1726"/>
                    </a:lnTo>
                    <a:lnTo>
                      <a:pt x="8" y="1731"/>
                    </a:lnTo>
                    <a:lnTo>
                      <a:pt x="6" y="1734"/>
                    </a:lnTo>
                    <a:lnTo>
                      <a:pt x="5" y="1738"/>
                    </a:lnTo>
                    <a:lnTo>
                      <a:pt x="3" y="1743"/>
                    </a:lnTo>
                    <a:lnTo>
                      <a:pt x="0" y="1755"/>
                    </a:lnTo>
                    <a:lnTo>
                      <a:pt x="684" y="1755"/>
                    </a:lnTo>
                    <a:lnTo>
                      <a:pt x="684" y="1751"/>
                    </a:lnTo>
                    <a:lnTo>
                      <a:pt x="684" y="1746"/>
                    </a:lnTo>
                    <a:lnTo>
                      <a:pt x="683" y="1741"/>
                    </a:lnTo>
                    <a:lnTo>
                      <a:pt x="682" y="1737"/>
                    </a:lnTo>
                    <a:lnTo>
                      <a:pt x="681" y="1733"/>
                    </a:lnTo>
                    <a:lnTo>
                      <a:pt x="678" y="1729"/>
                    </a:lnTo>
                    <a:lnTo>
                      <a:pt x="677" y="1725"/>
                    </a:lnTo>
                    <a:lnTo>
                      <a:pt x="674" y="1722"/>
                    </a:lnTo>
                    <a:lnTo>
                      <a:pt x="671" y="1718"/>
                    </a:lnTo>
                    <a:lnTo>
                      <a:pt x="669" y="1716"/>
                    </a:lnTo>
                    <a:lnTo>
                      <a:pt x="665" y="1712"/>
                    </a:lnTo>
                    <a:lnTo>
                      <a:pt x="662" y="1710"/>
                    </a:lnTo>
                    <a:lnTo>
                      <a:pt x="659" y="1707"/>
                    </a:lnTo>
                    <a:lnTo>
                      <a:pt x="655" y="1704"/>
                    </a:lnTo>
                    <a:lnTo>
                      <a:pt x="650" y="1702"/>
                    </a:lnTo>
                    <a:lnTo>
                      <a:pt x="647" y="1700"/>
                    </a:lnTo>
                    <a:lnTo>
                      <a:pt x="642" y="1698"/>
                    </a:lnTo>
                    <a:lnTo>
                      <a:pt x="639" y="1696"/>
                    </a:lnTo>
                    <a:lnTo>
                      <a:pt x="633" y="1695"/>
                    </a:lnTo>
                    <a:lnTo>
                      <a:pt x="629" y="1693"/>
                    </a:lnTo>
                    <a:lnTo>
                      <a:pt x="625" y="1691"/>
                    </a:lnTo>
                    <a:lnTo>
                      <a:pt x="619" y="1690"/>
                    </a:lnTo>
                    <a:lnTo>
                      <a:pt x="614" y="1689"/>
                    </a:lnTo>
                    <a:lnTo>
                      <a:pt x="610" y="1688"/>
                    </a:lnTo>
                    <a:lnTo>
                      <a:pt x="605" y="1687"/>
                    </a:lnTo>
                    <a:lnTo>
                      <a:pt x="600" y="1687"/>
                    </a:lnTo>
                    <a:lnTo>
                      <a:pt x="596" y="1686"/>
                    </a:lnTo>
                    <a:lnTo>
                      <a:pt x="591" y="1685"/>
                    </a:lnTo>
                    <a:lnTo>
                      <a:pt x="587" y="1685"/>
                    </a:lnTo>
                    <a:lnTo>
                      <a:pt x="582" y="1685"/>
                    </a:lnTo>
                    <a:lnTo>
                      <a:pt x="577" y="1683"/>
                    </a:lnTo>
                    <a:lnTo>
                      <a:pt x="573" y="1683"/>
                    </a:lnTo>
                    <a:lnTo>
                      <a:pt x="568" y="1683"/>
                    </a:lnTo>
                    <a:lnTo>
                      <a:pt x="564" y="1682"/>
                    </a:lnTo>
                    <a:lnTo>
                      <a:pt x="560" y="1682"/>
                    </a:lnTo>
                    <a:lnTo>
                      <a:pt x="556" y="1682"/>
                    </a:lnTo>
                    <a:lnTo>
                      <a:pt x="547" y="1682"/>
                    </a:lnTo>
                    <a:lnTo>
                      <a:pt x="547" y="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B2B2B2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169"/>
              <p:cNvSpPr>
                <a:spLocks noChangeAspect="1" noChangeShapeType="1"/>
              </p:cNvSpPr>
              <p:nvPr/>
            </p:nvSpPr>
            <p:spPr bwMode="auto">
              <a:xfrm rot="20343428">
                <a:off x="1310879" y="4160133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170"/>
              <p:cNvSpPr>
                <a:spLocks noChangeAspect="1" noChangeShapeType="1"/>
              </p:cNvSpPr>
              <p:nvPr/>
            </p:nvSpPr>
            <p:spPr bwMode="auto">
              <a:xfrm rot="20343428">
                <a:off x="1312863" y="4171774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171"/>
              <p:cNvSpPr>
                <a:spLocks noChangeAspect="1" noChangeShapeType="1"/>
              </p:cNvSpPr>
              <p:nvPr/>
            </p:nvSpPr>
            <p:spPr bwMode="auto">
              <a:xfrm rot="20343428">
                <a:off x="1318816" y="4179535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172"/>
              <p:cNvSpPr>
                <a:spLocks noChangeAspect="1" noChangeShapeType="1"/>
              </p:cNvSpPr>
              <p:nvPr/>
            </p:nvSpPr>
            <p:spPr bwMode="auto">
              <a:xfrm rot="20343428">
                <a:off x="1320800" y="4191177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Line 173"/>
              <p:cNvSpPr>
                <a:spLocks noChangeAspect="1" noChangeShapeType="1"/>
              </p:cNvSpPr>
              <p:nvPr/>
            </p:nvSpPr>
            <p:spPr bwMode="auto">
              <a:xfrm rot="20343428">
                <a:off x="1304925" y="4148491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Line 174"/>
              <p:cNvSpPr>
                <a:spLocks noChangeAspect="1" noChangeShapeType="1"/>
              </p:cNvSpPr>
              <p:nvPr/>
            </p:nvSpPr>
            <p:spPr bwMode="auto">
              <a:xfrm rot="20343428">
                <a:off x="1253331" y="4006850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Line 175"/>
              <p:cNvSpPr>
                <a:spLocks noChangeAspect="1" noChangeShapeType="1"/>
              </p:cNvSpPr>
              <p:nvPr/>
            </p:nvSpPr>
            <p:spPr bwMode="auto">
              <a:xfrm rot="20343428">
                <a:off x="1235473" y="3968044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Line 176"/>
              <p:cNvSpPr>
                <a:spLocks noChangeAspect="1" noChangeShapeType="1"/>
              </p:cNvSpPr>
              <p:nvPr/>
            </p:nvSpPr>
            <p:spPr bwMode="auto">
              <a:xfrm rot="20343428">
                <a:off x="1241425" y="3977746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Line 177"/>
              <p:cNvSpPr>
                <a:spLocks noChangeAspect="1" noChangeShapeType="1"/>
              </p:cNvSpPr>
              <p:nvPr/>
            </p:nvSpPr>
            <p:spPr bwMode="auto">
              <a:xfrm rot="20343428">
                <a:off x="1241425" y="3987447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Line 178"/>
              <p:cNvSpPr>
                <a:spLocks noChangeAspect="1" noChangeShapeType="1"/>
              </p:cNvSpPr>
              <p:nvPr/>
            </p:nvSpPr>
            <p:spPr bwMode="auto">
              <a:xfrm rot="20343428">
                <a:off x="1245394" y="3997149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Line 179"/>
              <p:cNvSpPr>
                <a:spLocks noChangeAspect="1" noChangeShapeType="1"/>
              </p:cNvSpPr>
              <p:nvPr/>
            </p:nvSpPr>
            <p:spPr bwMode="auto">
              <a:xfrm rot="20343428">
                <a:off x="1271191" y="4057297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Line 180"/>
              <p:cNvSpPr>
                <a:spLocks noChangeAspect="1" noChangeShapeType="1"/>
              </p:cNvSpPr>
              <p:nvPr/>
            </p:nvSpPr>
            <p:spPr bwMode="auto">
              <a:xfrm rot="20343428">
                <a:off x="1253331" y="4018492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Line 181"/>
              <p:cNvSpPr>
                <a:spLocks noChangeAspect="1" noChangeShapeType="1"/>
              </p:cNvSpPr>
              <p:nvPr/>
            </p:nvSpPr>
            <p:spPr bwMode="auto">
              <a:xfrm rot="20343428">
                <a:off x="1261269" y="4026253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Line 182"/>
              <p:cNvSpPr>
                <a:spLocks noChangeAspect="1" noChangeShapeType="1"/>
              </p:cNvSpPr>
              <p:nvPr/>
            </p:nvSpPr>
            <p:spPr bwMode="auto">
              <a:xfrm rot="20343428">
                <a:off x="1261269" y="4037894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Line 183"/>
              <p:cNvSpPr>
                <a:spLocks noChangeAspect="1" noChangeShapeType="1"/>
              </p:cNvSpPr>
              <p:nvPr/>
            </p:nvSpPr>
            <p:spPr bwMode="auto">
              <a:xfrm rot="20343428">
                <a:off x="1265238" y="4047596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Line 184"/>
              <p:cNvSpPr>
                <a:spLocks noChangeAspect="1" noChangeShapeType="1"/>
              </p:cNvSpPr>
              <p:nvPr/>
            </p:nvSpPr>
            <p:spPr bwMode="auto">
              <a:xfrm rot="20343428">
                <a:off x="1289050" y="4107744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185"/>
              <p:cNvSpPr>
                <a:spLocks noChangeAspect="1" noChangeShapeType="1"/>
              </p:cNvSpPr>
              <p:nvPr/>
            </p:nvSpPr>
            <p:spPr bwMode="auto">
              <a:xfrm rot="20343428">
                <a:off x="1271191" y="4068939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186"/>
              <p:cNvSpPr>
                <a:spLocks noChangeAspect="1" noChangeShapeType="1"/>
              </p:cNvSpPr>
              <p:nvPr/>
            </p:nvSpPr>
            <p:spPr bwMode="auto">
              <a:xfrm rot="20343428">
                <a:off x="1277144" y="4076700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Line 187"/>
              <p:cNvSpPr>
                <a:spLocks noChangeAspect="1" noChangeShapeType="1"/>
              </p:cNvSpPr>
              <p:nvPr/>
            </p:nvSpPr>
            <p:spPr bwMode="auto">
              <a:xfrm rot="20343428">
                <a:off x="1279129" y="4086402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188"/>
              <p:cNvSpPr>
                <a:spLocks noChangeAspect="1" noChangeShapeType="1"/>
              </p:cNvSpPr>
              <p:nvPr/>
            </p:nvSpPr>
            <p:spPr bwMode="auto">
              <a:xfrm rot="20343428">
                <a:off x="1283098" y="4096103"/>
                <a:ext cx="59531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189"/>
              <p:cNvSpPr>
                <a:spLocks noChangeAspect="1" noChangeShapeType="1"/>
              </p:cNvSpPr>
              <p:nvPr/>
            </p:nvSpPr>
            <p:spPr bwMode="auto">
              <a:xfrm rot="20343428">
                <a:off x="1291035" y="4117446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190"/>
              <p:cNvSpPr>
                <a:spLocks noChangeAspect="1" noChangeShapeType="1"/>
              </p:cNvSpPr>
              <p:nvPr/>
            </p:nvSpPr>
            <p:spPr bwMode="auto">
              <a:xfrm rot="20343428">
                <a:off x="1296988" y="4127147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Line 191"/>
              <p:cNvSpPr>
                <a:spLocks noChangeAspect="1" noChangeShapeType="1"/>
              </p:cNvSpPr>
              <p:nvPr/>
            </p:nvSpPr>
            <p:spPr bwMode="auto">
              <a:xfrm rot="20343428">
                <a:off x="1298973" y="4138789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192"/>
              <p:cNvSpPr>
                <a:spLocks noChangeAspect="1"/>
              </p:cNvSpPr>
              <p:nvPr/>
            </p:nvSpPr>
            <p:spPr bwMode="auto">
              <a:xfrm rot="20343428">
                <a:off x="1304925" y="4216400"/>
                <a:ext cx="23813" cy="46567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0" y="321"/>
                  </a:cxn>
                  <a:cxn ang="0">
                    <a:pos x="162" y="0"/>
                  </a:cxn>
                  <a:cxn ang="0">
                    <a:pos x="73" y="0"/>
                  </a:cxn>
                </a:cxnLst>
                <a:rect l="0" t="0" r="r" b="b"/>
                <a:pathLst>
                  <a:path w="162" h="321">
                    <a:moveTo>
                      <a:pt x="73" y="0"/>
                    </a:moveTo>
                    <a:lnTo>
                      <a:pt x="0" y="321"/>
                    </a:lnTo>
                    <a:lnTo>
                      <a:pt x="162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193"/>
              <p:cNvSpPr>
                <a:spLocks noChangeAspect="1"/>
              </p:cNvSpPr>
              <p:nvPr/>
            </p:nvSpPr>
            <p:spPr bwMode="auto">
              <a:xfrm rot="20343428">
                <a:off x="1322785" y="4210580"/>
                <a:ext cx="19844" cy="46567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0" y="311"/>
                  </a:cxn>
                  <a:cxn ang="0">
                    <a:pos x="137" y="0"/>
                  </a:cxn>
                  <a:cxn ang="0">
                    <a:pos x="65" y="0"/>
                  </a:cxn>
                </a:cxnLst>
                <a:rect l="0" t="0" r="r" b="b"/>
                <a:pathLst>
                  <a:path w="137" h="311">
                    <a:moveTo>
                      <a:pt x="65" y="0"/>
                    </a:moveTo>
                    <a:lnTo>
                      <a:pt x="0" y="311"/>
                    </a:lnTo>
                    <a:lnTo>
                      <a:pt x="137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194"/>
              <p:cNvSpPr>
                <a:spLocks noChangeAspect="1"/>
              </p:cNvSpPr>
              <p:nvPr/>
            </p:nvSpPr>
            <p:spPr bwMode="auto">
              <a:xfrm rot="20343428">
                <a:off x="1376363" y="4189236"/>
                <a:ext cx="19844" cy="465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11"/>
                  </a:cxn>
                  <a:cxn ang="0">
                    <a:pos x="112" y="0"/>
                  </a:cxn>
                  <a:cxn ang="0">
                    <a:pos x="0" y="0"/>
                  </a:cxn>
                </a:cxnLst>
                <a:rect l="0" t="0" r="r" b="b"/>
                <a:pathLst>
                  <a:path w="128" h="311">
                    <a:moveTo>
                      <a:pt x="0" y="0"/>
                    </a:moveTo>
                    <a:lnTo>
                      <a:pt x="128" y="311"/>
                    </a:lnTo>
                    <a:lnTo>
                      <a:pt x="1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195"/>
              <p:cNvSpPr>
                <a:spLocks noChangeAspect="1"/>
              </p:cNvSpPr>
              <p:nvPr/>
            </p:nvSpPr>
            <p:spPr bwMode="auto">
              <a:xfrm rot="20343428">
                <a:off x="1396206" y="4181475"/>
                <a:ext cx="25798" cy="446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1" y="302"/>
                  </a:cxn>
                  <a:cxn ang="0">
                    <a:pos x="80" y="0"/>
                  </a:cxn>
                  <a:cxn ang="0">
                    <a:pos x="0" y="0"/>
                  </a:cxn>
                </a:cxnLst>
                <a:rect l="0" t="0" r="r" b="b"/>
                <a:pathLst>
                  <a:path w="161" h="302">
                    <a:moveTo>
                      <a:pt x="0" y="0"/>
                    </a:moveTo>
                    <a:lnTo>
                      <a:pt x="161" y="302"/>
                    </a:lnTo>
                    <a:lnTo>
                      <a:pt x="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196"/>
              <p:cNvSpPr>
                <a:spLocks noChangeAspect="1"/>
              </p:cNvSpPr>
              <p:nvPr/>
            </p:nvSpPr>
            <p:spPr bwMode="auto">
              <a:xfrm rot="20343428">
                <a:off x="1388269" y="4092222"/>
                <a:ext cx="87313" cy="120297"/>
              </a:xfrm>
              <a:custGeom>
                <a:avLst/>
                <a:gdLst/>
                <a:ahLst/>
                <a:cxnLst>
                  <a:cxn ang="0">
                    <a:pos x="0" y="484"/>
                  </a:cxn>
                  <a:cxn ang="0">
                    <a:pos x="556" y="0"/>
                  </a:cxn>
                  <a:cxn ang="0">
                    <a:pos x="579" y="822"/>
                  </a:cxn>
                  <a:cxn ang="0">
                    <a:pos x="539" y="813"/>
                  </a:cxn>
                  <a:cxn ang="0">
                    <a:pos x="515" y="91"/>
                  </a:cxn>
                  <a:cxn ang="0">
                    <a:pos x="24" y="512"/>
                  </a:cxn>
                  <a:cxn ang="0">
                    <a:pos x="0" y="484"/>
                  </a:cxn>
                </a:cxnLst>
                <a:rect l="0" t="0" r="r" b="b"/>
                <a:pathLst>
                  <a:path w="579" h="822">
                    <a:moveTo>
                      <a:pt x="0" y="484"/>
                    </a:moveTo>
                    <a:lnTo>
                      <a:pt x="556" y="0"/>
                    </a:lnTo>
                    <a:lnTo>
                      <a:pt x="579" y="822"/>
                    </a:lnTo>
                    <a:lnTo>
                      <a:pt x="539" y="813"/>
                    </a:lnTo>
                    <a:lnTo>
                      <a:pt x="515" y="91"/>
                    </a:lnTo>
                    <a:lnTo>
                      <a:pt x="24" y="512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197"/>
              <p:cNvSpPr>
                <a:spLocks noChangeAspect="1"/>
              </p:cNvSpPr>
              <p:nvPr/>
            </p:nvSpPr>
            <p:spPr bwMode="auto">
              <a:xfrm rot="20343428">
                <a:off x="1396206" y="4117446"/>
                <a:ext cx="154781" cy="81492"/>
              </a:xfrm>
              <a:custGeom>
                <a:avLst/>
                <a:gdLst/>
                <a:ahLst/>
                <a:cxnLst>
                  <a:cxn ang="0">
                    <a:pos x="0" y="247"/>
                  </a:cxn>
                  <a:cxn ang="0">
                    <a:pos x="684" y="0"/>
                  </a:cxn>
                  <a:cxn ang="0">
                    <a:pos x="1031" y="557"/>
                  </a:cxn>
                  <a:cxn ang="0">
                    <a:pos x="958" y="557"/>
                  </a:cxn>
                  <a:cxn ang="0">
                    <a:pos x="644" y="59"/>
                  </a:cxn>
                  <a:cxn ang="0">
                    <a:pos x="0" y="283"/>
                  </a:cxn>
                  <a:cxn ang="0">
                    <a:pos x="0" y="247"/>
                  </a:cxn>
                </a:cxnLst>
                <a:rect l="0" t="0" r="r" b="b"/>
                <a:pathLst>
                  <a:path w="1031" h="557">
                    <a:moveTo>
                      <a:pt x="0" y="247"/>
                    </a:moveTo>
                    <a:lnTo>
                      <a:pt x="684" y="0"/>
                    </a:lnTo>
                    <a:lnTo>
                      <a:pt x="1031" y="557"/>
                    </a:lnTo>
                    <a:lnTo>
                      <a:pt x="958" y="557"/>
                    </a:lnTo>
                    <a:lnTo>
                      <a:pt x="644" y="59"/>
                    </a:lnTo>
                    <a:lnTo>
                      <a:pt x="0" y="283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198"/>
              <p:cNvSpPr>
                <a:spLocks noChangeAspect="1"/>
              </p:cNvSpPr>
              <p:nvPr/>
            </p:nvSpPr>
            <p:spPr bwMode="auto">
              <a:xfrm rot="20343428">
                <a:off x="1231504" y="4152371"/>
                <a:ext cx="81360" cy="124178"/>
              </a:xfrm>
              <a:custGeom>
                <a:avLst/>
                <a:gdLst/>
                <a:ahLst/>
                <a:cxnLst>
                  <a:cxn ang="0">
                    <a:pos x="543" y="461"/>
                  </a:cxn>
                  <a:cxn ang="0">
                    <a:pos x="289" y="0"/>
                  </a:cxn>
                  <a:cxn ang="0">
                    <a:pos x="0" y="855"/>
                  </a:cxn>
                  <a:cxn ang="0">
                    <a:pos x="68" y="855"/>
                  </a:cxn>
                  <a:cxn ang="0">
                    <a:pos x="305" y="147"/>
                  </a:cxn>
                  <a:cxn ang="0">
                    <a:pos x="494" y="484"/>
                  </a:cxn>
                  <a:cxn ang="0">
                    <a:pos x="543" y="461"/>
                  </a:cxn>
                </a:cxnLst>
                <a:rect l="0" t="0" r="r" b="b"/>
                <a:pathLst>
                  <a:path w="543" h="855">
                    <a:moveTo>
                      <a:pt x="543" y="461"/>
                    </a:moveTo>
                    <a:lnTo>
                      <a:pt x="289" y="0"/>
                    </a:lnTo>
                    <a:lnTo>
                      <a:pt x="0" y="855"/>
                    </a:lnTo>
                    <a:lnTo>
                      <a:pt x="68" y="855"/>
                    </a:lnTo>
                    <a:lnTo>
                      <a:pt x="305" y="147"/>
                    </a:lnTo>
                    <a:lnTo>
                      <a:pt x="494" y="484"/>
                    </a:lnTo>
                    <a:lnTo>
                      <a:pt x="543" y="461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199"/>
              <p:cNvSpPr>
                <a:spLocks noChangeAspect="1"/>
              </p:cNvSpPr>
              <p:nvPr/>
            </p:nvSpPr>
            <p:spPr bwMode="auto">
              <a:xfrm rot="20343428">
                <a:off x="1187848" y="4183416"/>
                <a:ext cx="123031" cy="104775"/>
              </a:xfrm>
              <a:custGeom>
                <a:avLst/>
                <a:gdLst/>
                <a:ahLst/>
                <a:cxnLst>
                  <a:cxn ang="0">
                    <a:pos x="825" y="333"/>
                  </a:cxn>
                  <a:cxn ang="0">
                    <a:pos x="270" y="0"/>
                  </a:cxn>
                  <a:cxn ang="0">
                    <a:pos x="0" y="712"/>
                  </a:cxn>
                  <a:cxn ang="0">
                    <a:pos x="72" y="712"/>
                  </a:cxn>
                  <a:cxn ang="0">
                    <a:pos x="294" y="86"/>
                  </a:cxn>
                  <a:cxn ang="0">
                    <a:pos x="801" y="376"/>
                  </a:cxn>
                  <a:cxn ang="0">
                    <a:pos x="825" y="333"/>
                  </a:cxn>
                </a:cxnLst>
                <a:rect l="0" t="0" r="r" b="b"/>
                <a:pathLst>
                  <a:path w="825" h="712">
                    <a:moveTo>
                      <a:pt x="825" y="333"/>
                    </a:moveTo>
                    <a:lnTo>
                      <a:pt x="270" y="0"/>
                    </a:lnTo>
                    <a:lnTo>
                      <a:pt x="0" y="712"/>
                    </a:lnTo>
                    <a:lnTo>
                      <a:pt x="72" y="712"/>
                    </a:lnTo>
                    <a:lnTo>
                      <a:pt x="294" y="86"/>
                    </a:lnTo>
                    <a:lnTo>
                      <a:pt x="801" y="376"/>
                    </a:lnTo>
                    <a:lnTo>
                      <a:pt x="825" y="333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200"/>
              <p:cNvSpPr>
                <a:spLocks noChangeAspect="1"/>
              </p:cNvSpPr>
              <p:nvPr/>
            </p:nvSpPr>
            <p:spPr bwMode="auto">
              <a:xfrm rot="20343428">
                <a:off x="1122363" y="3717749"/>
                <a:ext cx="194469" cy="250296"/>
              </a:xfrm>
              <a:custGeom>
                <a:avLst/>
                <a:gdLst/>
                <a:ahLst/>
                <a:cxnLst>
                  <a:cxn ang="0">
                    <a:pos x="661" y="0"/>
                  </a:cxn>
                  <a:cxn ang="0">
                    <a:pos x="0" y="348"/>
                  </a:cxn>
                  <a:cxn ang="0">
                    <a:pos x="0" y="1330"/>
                  </a:cxn>
                  <a:cxn ang="0">
                    <a:pos x="501" y="1610"/>
                  </a:cxn>
                  <a:cxn ang="0">
                    <a:pos x="501" y="1719"/>
                  </a:cxn>
                  <a:cxn ang="0">
                    <a:pos x="742" y="1719"/>
                  </a:cxn>
                  <a:cxn ang="0">
                    <a:pos x="742" y="1646"/>
                  </a:cxn>
                  <a:cxn ang="0">
                    <a:pos x="1289" y="1335"/>
                  </a:cxn>
                  <a:cxn ang="0">
                    <a:pos x="1289" y="367"/>
                  </a:cxn>
                  <a:cxn ang="0">
                    <a:pos x="661" y="0"/>
                  </a:cxn>
                </a:cxnLst>
                <a:rect l="0" t="0" r="r" b="b"/>
                <a:pathLst>
                  <a:path w="1289" h="1719">
                    <a:moveTo>
                      <a:pt x="661" y="0"/>
                    </a:moveTo>
                    <a:lnTo>
                      <a:pt x="0" y="348"/>
                    </a:lnTo>
                    <a:lnTo>
                      <a:pt x="0" y="1330"/>
                    </a:lnTo>
                    <a:lnTo>
                      <a:pt x="501" y="1610"/>
                    </a:lnTo>
                    <a:lnTo>
                      <a:pt x="501" y="1719"/>
                    </a:lnTo>
                    <a:lnTo>
                      <a:pt x="742" y="1719"/>
                    </a:lnTo>
                    <a:lnTo>
                      <a:pt x="742" y="1646"/>
                    </a:lnTo>
                    <a:lnTo>
                      <a:pt x="1289" y="1335"/>
                    </a:lnTo>
                    <a:lnTo>
                      <a:pt x="1289" y="367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007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201"/>
              <p:cNvSpPr>
                <a:spLocks noChangeAspect="1"/>
              </p:cNvSpPr>
              <p:nvPr/>
            </p:nvSpPr>
            <p:spPr bwMode="auto">
              <a:xfrm rot="20343428">
                <a:off x="1136254" y="3733271"/>
                <a:ext cx="170656" cy="230894"/>
              </a:xfrm>
              <a:custGeom>
                <a:avLst/>
                <a:gdLst/>
                <a:ahLst/>
                <a:cxnLst>
                  <a:cxn ang="0">
                    <a:pos x="579" y="0"/>
                  </a:cxn>
                  <a:cxn ang="0">
                    <a:pos x="0" y="294"/>
                  </a:cxn>
                  <a:cxn ang="0">
                    <a:pos x="0" y="1188"/>
                  </a:cxn>
                  <a:cxn ang="0">
                    <a:pos x="499" y="1462"/>
                  </a:cxn>
                  <a:cxn ang="0">
                    <a:pos x="499" y="1573"/>
                  </a:cxn>
                  <a:cxn ang="0">
                    <a:pos x="595" y="1573"/>
                  </a:cxn>
                  <a:cxn ang="0">
                    <a:pos x="595" y="1462"/>
                  </a:cxn>
                  <a:cxn ang="0">
                    <a:pos x="1127" y="1175"/>
                  </a:cxn>
                  <a:cxn ang="0">
                    <a:pos x="1127" y="294"/>
                  </a:cxn>
                  <a:cxn ang="0">
                    <a:pos x="579" y="0"/>
                  </a:cxn>
                </a:cxnLst>
                <a:rect l="0" t="0" r="r" b="b"/>
                <a:pathLst>
                  <a:path w="1127" h="1573">
                    <a:moveTo>
                      <a:pt x="579" y="0"/>
                    </a:moveTo>
                    <a:lnTo>
                      <a:pt x="0" y="294"/>
                    </a:lnTo>
                    <a:lnTo>
                      <a:pt x="0" y="1188"/>
                    </a:lnTo>
                    <a:lnTo>
                      <a:pt x="499" y="1462"/>
                    </a:lnTo>
                    <a:lnTo>
                      <a:pt x="499" y="1573"/>
                    </a:lnTo>
                    <a:lnTo>
                      <a:pt x="595" y="1573"/>
                    </a:lnTo>
                    <a:lnTo>
                      <a:pt x="595" y="1462"/>
                    </a:lnTo>
                    <a:lnTo>
                      <a:pt x="1127" y="1175"/>
                    </a:lnTo>
                    <a:lnTo>
                      <a:pt x="1127" y="294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202"/>
              <p:cNvSpPr>
                <a:spLocks noChangeAspect="1"/>
              </p:cNvSpPr>
              <p:nvPr/>
            </p:nvSpPr>
            <p:spPr bwMode="auto">
              <a:xfrm rot="13517885">
                <a:off x="1609659" y="3511109"/>
                <a:ext cx="98955" cy="261938"/>
              </a:xfrm>
              <a:custGeom>
                <a:avLst/>
                <a:gdLst/>
                <a:ahLst/>
                <a:cxnLst>
                  <a:cxn ang="0">
                    <a:pos x="144" y="1682"/>
                  </a:cxn>
                  <a:cxn ang="0">
                    <a:pos x="137" y="1682"/>
                  </a:cxn>
                  <a:cxn ang="0">
                    <a:pos x="129" y="1681"/>
                  </a:cxn>
                  <a:cxn ang="0">
                    <a:pos x="121" y="1682"/>
                  </a:cxn>
                  <a:cxn ang="0">
                    <a:pos x="112" y="1682"/>
                  </a:cxn>
                  <a:cxn ang="0">
                    <a:pos x="102" y="1682"/>
                  </a:cxn>
                  <a:cxn ang="0">
                    <a:pos x="93" y="1683"/>
                  </a:cxn>
                  <a:cxn ang="0">
                    <a:pos x="84" y="1686"/>
                  </a:cxn>
                  <a:cxn ang="0">
                    <a:pos x="75" y="1687"/>
                  </a:cxn>
                  <a:cxn ang="0">
                    <a:pos x="66" y="1690"/>
                  </a:cxn>
                  <a:cxn ang="0">
                    <a:pos x="57" y="1693"/>
                  </a:cxn>
                  <a:cxn ang="0">
                    <a:pos x="48" y="1697"/>
                  </a:cxn>
                  <a:cxn ang="0">
                    <a:pos x="40" y="1701"/>
                  </a:cxn>
                  <a:cxn ang="0">
                    <a:pos x="33" y="1705"/>
                  </a:cxn>
                  <a:cxn ang="0">
                    <a:pos x="26" y="1711"/>
                  </a:cxn>
                  <a:cxn ang="0">
                    <a:pos x="19" y="1717"/>
                  </a:cxn>
                  <a:cxn ang="0">
                    <a:pos x="13" y="1723"/>
                  </a:cxn>
                  <a:cxn ang="0">
                    <a:pos x="8" y="1731"/>
                  </a:cxn>
                  <a:cxn ang="0">
                    <a:pos x="5" y="1738"/>
                  </a:cxn>
                  <a:cxn ang="0">
                    <a:pos x="0" y="1755"/>
                  </a:cxn>
                  <a:cxn ang="0">
                    <a:pos x="684" y="1751"/>
                  </a:cxn>
                  <a:cxn ang="0">
                    <a:pos x="683" y="1741"/>
                  </a:cxn>
                  <a:cxn ang="0">
                    <a:pos x="681" y="1733"/>
                  </a:cxn>
                  <a:cxn ang="0">
                    <a:pos x="677" y="1725"/>
                  </a:cxn>
                  <a:cxn ang="0">
                    <a:pos x="671" y="1718"/>
                  </a:cxn>
                  <a:cxn ang="0">
                    <a:pos x="665" y="1712"/>
                  </a:cxn>
                  <a:cxn ang="0">
                    <a:pos x="659" y="1707"/>
                  </a:cxn>
                  <a:cxn ang="0">
                    <a:pos x="650" y="1702"/>
                  </a:cxn>
                  <a:cxn ang="0">
                    <a:pos x="642" y="1698"/>
                  </a:cxn>
                  <a:cxn ang="0">
                    <a:pos x="633" y="1695"/>
                  </a:cxn>
                  <a:cxn ang="0">
                    <a:pos x="625" y="1691"/>
                  </a:cxn>
                  <a:cxn ang="0">
                    <a:pos x="614" y="1689"/>
                  </a:cxn>
                  <a:cxn ang="0">
                    <a:pos x="605" y="1687"/>
                  </a:cxn>
                  <a:cxn ang="0">
                    <a:pos x="596" y="1686"/>
                  </a:cxn>
                  <a:cxn ang="0">
                    <a:pos x="587" y="1685"/>
                  </a:cxn>
                  <a:cxn ang="0">
                    <a:pos x="577" y="1683"/>
                  </a:cxn>
                  <a:cxn ang="0">
                    <a:pos x="568" y="1683"/>
                  </a:cxn>
                  <a:cxn ang="0">
                    <a:pos x="560" y="1682"/>
                  </a:cxn>
                  <a:cxn ang="0">
                    <a:pos x="547" y="1682"/>
                  </a:cxn>
                  <a:cxn ang="0">
                    <a:pos x="144" y="0"/>
                  </a:cxn>
                </a:cxnLst>
                <a:rect l="0" t="0" r="r" b="b"/>
                <a:pathLst>
                  <a:path w="684" h="1755">
                    <a:moveTo>
                      <a:pt x="144" y="0"/>
                    </a:moveTo>
                    <a:lnTo>
                      <a:pt x="144" y="1682"/>
                    </a:lnTo>
                    <a:lnTo>
                      <a:pt x="141" y="1682"/>
                    </a:lnTo>
                    <a:lnTo>
                      <a:pt x="137" y="1682"/>
                    </a:lnTo>
                    <a:lnTo>
                      <a:pt x="133" y="1682"/>
                    </a:lnTo>
                    <a:lnTo>
                      <a:pt x="129" y="1681"/>
                    </a:lnTo>
                    <a:lnTo>
                      <a:pt x="125" y="1681"/>
                    </a:lnTo>
                    <a:lnTo>
                      <a:pt x="121" y="1682"/>
                    </a:lnTo>
                    <a:lnTo>
                      <a:pt x="116" y="1682"/>
                    </a:lnTo>
                    <a:lnTo>
                      <a:pt x="112" y="1682"/>
                    </a:lnTo>
                    <a:lnTo>
                      <a:pt x="107" y="1682"/>
                    </a:lnTo>
                    <a:lnTo>
                      <a:pt x="102" y="1682"/>
                    </a:lnTo>
                    <a:lnTo>
                      <a:pt x="98" y="1683"/>
                    </a:lnTo>
                    <a:lnTo>
                      <a:pt x="93" y="1683"/>
                    </a:lnTo>
                    <a:lnTo>
                      <a:pt x="89" y="1685"/>
                    </a:lnTo>
                    <a:lnTo>
                      <a:pt x="84" y="1686"/>
                    </a:lnTo>
                    <a:lnTo>
                      <a:pt x="79" y="1687"/>
                    </a:lnTo>
                    <a:lnTo>
                      <a:pt x="75" y="1687"/>
                    </a:lnTo>
                    <a:lnTo>
                      <a:pt x="70" y="1689"/>
                    </a:lnTo>
                    <a:lnTo>
                      <a:pt x="66" y="1690"/>
                    </a:lnTo>
                    <a:lnTo>
                      <a:pt x="62" y="1691"/>
                    </a:lnTo>
                    <a:lnTo>
                      <a:pt x="57" y="1693"/>
                    </a:lnTo>
                    <a:lnTo>
                      <a:pt x="53" y="1695"/>
                    </a:lnTo>
                    <a:lnTo>
                      <a:pt x="48" y="1697"/>
                    </a:lnTo>
                    <a:lnTo>
                      <a:pt x="44" y="1698"/>
                    </a:lnTo>
                    <a:lnTo>
                      <a:pt x="40" y="1701"/>
                    </a:lnTo>
                    <a:lnTo>
                      <a:pt x="36" y="1703"/>
                    </a:lnTo>
                    <a:lnTo>
                      <a:pt x="33" y="1705"/>
                    </a:lnTo>
                    <a:lnTo>
                      <a:pt x="29" y="1708"/>
                    </a:lnTo>
                    <a:lnTo>
                      <a:pt x="26" y="1711"/>
                    </a:lnTo>
                    <a:lnTo>
                      <a:pt x="22" y="1714"/>
                    </a:lnTo>
                    <a:lnTo>
                      <a:pt x="19" y="1717"/>
                    </a:lnTo>
                    <a:lnTo>
                      <a:pt x="17" y="1721"/>
                    </a:lnTo>
                    <a:lnTo>
                      <a:pt x="13" y="1723"/>
                    </a:lnTo>
                    <a:lnTo>
                      <a:pt x="11" y="1726"/>
                    </a:lnTo>
                    <a:lnTo>
                      <a:pt x="8" y="1731"/>
                    </a:lnTo>
                    <a:lnTo>
                      <a:pt x="6" y="1734"/>
                    </a:lnTo>
                    <a:lnTo>
                      <a:pt x="5" y="1738"/>
                    </a:lnTo>
                    <a:lnTo>
                      <a:pt x="3" y="1743"/>
                    </a:lnTo>
                    <a:lnTo>
                      <a:pt x="0" y="1755"/>
                    </a:lnTo>
                    <a:lnTo>
                      <a:pt x="684" y="1755"/>
                    </a:lnTo>
                    <a:lnTo>
                      <a:pt x="684" y="1751"/>
                    </a:lnTo>
                    <a:lnTo>
                      <a:pt x="684" y="1746"/>
                    </a:lnTo>
                    <a:lnTo>
                      <a:pt x="683" y="1741"/>
                    </a:lnTo>
                    <a:lnTo>
                      <a:pt x="682" y="1737"/>
                    </a:lnTo>
                    <a:lnTo>
                      <a:pt x="681" y="1733"/>
                    </a:lnTo>
                    <a:lnTo>
                      <a:pt x="678" y="1729"/>
                    </a:lnTo>
                    <a:lnTo>
                      <a:pt x="677" y="1725"/>
                    </a:lnTo>
                    <a:lnTo>
                      <a:pt x="674" y="1722"/>
                    </a:lnTo>
                    <a:lnTo>
                      <a:pt x="671" y="1718"/>
                    </a:lnTo>
                    <a:lnTo>
                      <a:pt x="669" y="1716"/>
                    </a:lnTo>
                    <a:lnTo>
                      <a:pt x="665" y="1712"/>
                    </a:lnTo>
                    <a:lnTo>
                      <a:pt x="662" y="1710"/>
                    </a:lnTo>
                    <a:lnTo>
                      <a:pt x="659" y="1707"/>
                    </a:lnTo>
                    <a:lnTo>
                      <a:pt x="655" y="1704"/>
                    </a:lnTo>
                    <a:lnTo>
                      <a:pt x="650" y="1702"/>
                    </a:lnTo>
                    <a:lnTo>
                      <a:pt x="647" y="1700"/>
                    </a:lnTo>
                    <a:lnTo>
                      <a:pt x="642" y="1698"/>
                    </a:lnTo>
                    <a:lnTo>
                      <a:pt x="639" y="1696"/>
                    </a:lnTo>
                    <a:lnTo>
                      <a:pt x="633" y="1695"/>
                    </a:lnTo>
                    <a:lnTo>
                      <a:pt x="629" y="1693"/>
                    </a:lnTo>
                    <a:lnTo>
                      <a:pt x="625" y="1691"/>
                    </a:lnTo>
                    <a:lnTo>
                      <a:pt x="619" y="1690"/>
                    </a:lnTo>
                    <a:lnTo>
                      <a:pt x="614" y="1689"/>
                    </a:lnTo>
                    <a:lnTo>
                      <a:pt x="610" y="1688"/>
                    </a:lnTo>
                    <a:lnTo>
                      <a:pt x="605" y="1687"/>
                    </a:lnTo>
                    <a:lnTo>
                      <a:pt x="600" y="1687"/>
                    </a:lnTo>
                    <a:lnTo>
                      <a:pt x="596" y="1686"/>
                    </a:lnTo>
                    <a:lnTo>
                      <a:pt x="591" y="1685"/>
                    </a:lnTo>
                    <a:lnTo>
                      <a:pt x="587" y="1685"/>
                    </a:lnTo>
                    <a:lnTo>
                      <a:pt x="582" y="1685"/>
                    </a:lnTo>
                    <a:lnTo>
                      <a:pt x="577" y="1683"/>
                    </a:lnTo>
                    <a:lnTo>
                      <a:pt x="573" y="1683"/>
                    </a:lnTo>
                    <a:lnTo>
                      <a:pt x="568" y="1683"/>
                    </a:lnTo>
                    <a:lnTo>
                      <a:pt x="564" y="1682"/>
                    </a:lnTo>
                    <a:lnTo>
                      <a:pt x="560" y="1682"/>
                    </a:lnTo>
                    <a:lnTo>
                      <a:pt x="556" y="1682"/>
                    </a:lnTo>
                    <a:lnTo>
                      <a:pt x="547" y="1682"/>
                    </a:lnTo>
                    <a:lnTo>
                      <a:pt x="547" y="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B2B2B2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203"/>
              <p:cNvSpPr>
                <a:spLocks noChangeAspect="1" noChangeShapeType="1"/>
              </p:cNvSpPr>
              <p:nvPr/>
            </p:nvSpPr>
            <p:spPr bwMode="auto">
              <a:xfrm rot="13517885">
                <a:off x="1694502" y="3578027"/>
                <a:ext cx="56269" cy="198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204"/>
              <p:cNvSpPr>
                <a:spLocks noChangeAspect="1" noChangeShapeType="1"/>
              </p:cNvSpPr>
              <p:nvPr/>
            </p:nvSpPr>
            <p:spPr bwMode="auto">
              <a:xfrm rot="13517885">
                <a:off x="1702439" y="3572228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205"/>
              <p:cNvSpPr>
                <a:spLocks noChangeAspect="1" noChangeShapeType="1"/>
              </p:cNvSpPr>
              <p:nvPr/>
            </p:nvSpPr>
            <p:spPr bwMode="auto">
              <a:xfrm rot="13517885">
                <a:off x="1706408" y="3564467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206"/>
              <p:cNvSpPr>
                <a:spLocks noChangeAspect="1" noChangeShapeType="1"/>
              </p:cNvSpPr>
              <p:nvPr/>
            </p:nvSpPr>
            <p:spPr bwMode="auto">
              <a:xfrm rot="13517885">
                <a:off x="1716331" y="3558646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207"/>
              <p:cNvSpPr>
                <a:spLocks noChangeAspect="1" noChangeShapeType="1"/>
              </p:cNvSpPr>
              <p:nvPr/>
            </p:nvSpPr>
            <p:spPr bwMode="auto">
              <a:xfrm rot="13517885">
                <a:off x="1684581" y="3589691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208"/>
              <p:cNvSpPr>
                <a:spLocks noChangeAspect="1" noChangeShapeType="1"/>
              </p:cNvSpPr>
              <p:nvPr/>
            </p:nvSpPr>
            <p:spPr bwMode="auto">
              <a:xfrm rot="13517885">
                <a:off x="1575439" y="3690563"/>
                <a:ext cx="56269" cy="198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209"/>
              <p:cNvSpPr>
                <a:spLocks noChangeAspect="1" noChangeShapeType="1"/>
              </p:cNvSpPr>
              <p:nvPr/>
            </p:nvSpPr>
            <p:spPr bwMode="auto">
              <a:xfrm rot="13517885">
                <a:off x="1545674" y="3723547"/>
                <a:ext cx="56269" cy="198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210"/>
              <p:cNvSpPr>
                <a:spLocks noChangeAspect="1" noChangeShapeType="1"/>
              </p:cNvSpPr>
              <p:nvPr/>
            </p:nvSpPr>
            <p:spPr bwMode="auto">
              <a:xfrm rot="13517885">
                <a:off x="1551627" y="3715808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211"/>
              <p:cNvSpPr>
                <a:spLocks noChangeAspect="1" noChangeShapeType="1"/>
              </p:cNvSpPr>
              <p:nvPr/>
            </p:nvSpPr>
            <p:spPr bwMode="auto">
              <a:xfrm rot="13517885">
                <a:off x="1559564" y="3709988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Line 212"/>
              <p:cNvSpPr>
                <a:spLocks noChangeAspect="1" noChangeShapeType="1"/>
              </p:cNvSpPr>
              <p:nvPr/>
            </p:nvSpPr>
            <p:spPr bwMode="auto">
              <a:xfrm rot="13517885">
                <a:off x="1565518" y="3704167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Line 213"/>
              <p:cNvSpPr>
                <a:spLocks noChangeAspect="1" noChangeShapeType="1"/>
              </p:cNvSpPr>
              <p:nvPr/>
            </p:nvSpPr>
            <p:spPr bwMode="auto">
              <a:xfrm rot="13517885">
                <a:off x="1613143" y="3655660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Line 214"/>
              <p:cNvSpPr>
                <a:spLocks noChangeAspect="1" noChangeShapeType="1"/>
              </p:cNvSpPr>
              <p:nvPr/>
            </p:nvSpPr>
            <p:spPr bwMode="auto">
              <a:xfrm rot="13517885">
                <a:off x="1583377" y="3688644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Line 215"/>
              <p:cNvSpPr>
                <a:spLocks noChangeAspect="1" noChangeShapeType="1"/>
              </p:cNvSpPr>
              <p:nvPr/>
            </p:nvSpPr>
            <p:spPr bwMode="auto">
              <a:xfrm rot="13517885">
                <a:off x="1589331" y="3676981"/>
                <a:ext cx="56269" cy="198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Line 216"/>
              <p:cNvSpPr>
                <a:spLocks noChangeAspect="1" noChangeShapeType="1"/>
              </p:cNvSpPr>
              <p:nvPr/>
            </p:nvSpPr>
            <p:spPr bwMode="auto">
              <a:xfrm rot="13517885">
                <a:off x="1597268" y="3673122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Line 217"/>
              <p:cNvSpPr>
                <a:spLocks noChangeAspect="1" noChangeShapeType="1"/>
              </p:cNvSpPr>
              <p:nvPr/>
            </p:nvSpPr>
            <p:spPr bwMode="auto">
              <a:xfrm rot="13517885">
                <a:off x="1605206" y="3665361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Line 218"/>
              <p:cNvSpPr>
                <a:spLocks noChangeAspect="1" noChangeShapeType="1"/>
              </p:cNvSpPr>
              <p:nvPr/>
            </p:nvSpPr>
            <p:spPr bwMode="auto">
              <a:xfrm rot="13517885">
                <a:off x="1652831" y="3620735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Line 219"/>
              <p:cNvSpPr>
                <a:spLocks noChangeAspect="1" noChangeShapeType="1"/>
              </p:cNvSpPr>
              <p:nvPr/>
            </p:nvSpPr>
            <p:spPr bwMode="auto">
              <a:xfrm rot="13517885">
                <a:off x="1623086" y="3651780"/>
                <a:ext cx="5820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Line 220"/>
              <p:cNvSpPr>
                <a:spLocks noChangeAspect="1" noChangeShapeType="1"/>
              </p:cNvSpPr>
              <p:nvPr/>
            </p:nvSpPr>
            <p:spPr bwMode="auto">
              <a:xfrm rot="13517885">
                <a:off x="1629018" y="3644019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221"/>
              <p:cNvSpPr>
                <a:spLocks noChangeAspect="1" noChangeShapeType="1"/>
              </p:cNvSpPr>
              <p:nvPr/>
            </p:nvSpPr>
            <p:spPr bwMode="auto">
              <a:xfrm rot="13517885">
                <a:off x="1636978" y="3638197"/>
                <a:ext cx="5820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Line 222"/>
              <p:cNvSpPr>
                <a:spLocks noChangeAspect="1" noChangeShapeType="1"/>
              </p:cNvSpPr>
              <p:nvPr/>
            </p:nvSpPr>
            <p:spPr bwMode="auto">
              <a:xfrm rot="13517885">
                <a:off x="1644915" y="3628474"/>
                <a:ext cx="58208" cy="198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Line 223"/>
              <p:cNvSpPr>
                <a:spLocks noChangeAspect="1" noChangeShapeType="1"/>
              </p:cNvSpPr>
              <p:nvPr/>
            </p:nvSpPr>
            <p:spPr bwMode="auto">
              <a:xfrm rot="13517885">
                <a:off x="1660790" y="3614914"/>
                <a:ext cx="5820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Line 224"/>
              <p:cNvSpPr>
                <a:spLocks noChangeAspect="1" noChangeShapeType="1"/>
              </p:cNvSpPr>
              <p:nvPr/>
            </p:nvSpPr>
            <p:spPr bwMode="auto">
              <a:xfrm rot="13517885">
                <a:off x="1668706" y="3605213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225"/>
              <p:cNvSpPr>
                <a:spLocks noChangeAspect="1" noChangeShapeType="1"/>
              </p:cNvSpPr>
              <p:nvPr/>
            </p:nvSpPr>
            <p:spPr bwMode="auto">
              <a:xfrm rot="13517885">
                <a:off x="1678649" y="3599392"/>
                <a:ext cx="5820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226"/>
              <p:cNvSpPr>
                <a:spLocks noChangeAspect="1"/>
              </p:cNvSpPr>
              <p:nvPr/>
            </p:nvSpPr>
            <p:spPr bwMode="auto">
              <a:xfrm rot="13517885">
                <a:off x="1793346" y="3546476"/>
                <a:ext cx="23283" cy="47625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0" y="321"/>
                  </a:cxn>
                  <a:cxn ang="0">
                    <a:pos x="162" y="0"/>
                  </a:cxn>
                  <a:cxn ang="0">
                    <a:pos x="73" y="0"/>
                  </a:cxn>
                </a:cxnLst>
                <a:rect l="0" t="0" r="r" b="b"/>
                <a:pathLst>
                  <a:path w="162" h="321">
                    <a:moveTo>
                      <a:pt x="73" y="0"/>
                    </a:moveTo>
                    <a:lnTo>
                      <a:pt x="0" y="321"/>
                    </a:lnTo>
                    <a:lnTo>
                      <a:pt x="162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227"/>
              <p:cNvSpPr>
                <a:spLocks noChangeAspect="1"/>
              </p:cNvSpPr>
              <p:nvPr/>
            </p:nvSpPr>
            <p:spPr bwMode="auto">
              <a:xfrm rot="13517885">
                <a:off x="1783380" y="3534834"/>
                <a:ext cx="19403" cy="47625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0" y="311"/>
                  </a:cxn>
                  <a:cxn ang="0">
                    <a:pos x="137" y="0"/>
                  </a:cxn>
                  <a:cxn ang="0">
                    <a:pos x="65" y="0"/>
                  </a:cxn>
                </a:cxnLst>
                <a:rect l="0" t="0" r="r" b="b"/>
                <a:pathLst>
                  <a:path w="137" h="311">
                    <a:moveTo>
                      <a:pt x="65" y="0"/>
                    </a:moveTo>
                    <a:lnTo>
                      <a:pt x="0" y="311"/>
                    </a:lnTo>
                    <a:lnTo>
                      <a:pt x="137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228"/>
              <p:cNvSpPr>
                <a:spLocks noChangeAspect="1"/>
              </p:cNvSpPr>
              <p:nvPr/>
            </p:nvSpPr>
            <p:spPr bwMode="auto">
              <a:xfrm rot="13517885">
                <a:off x="1743693" y="3494088"/>
                <a:ext cx="19403" cy="476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11"/>
                  </a:cxn>
                  <a:cxn ang="0">
                    <a:pos x="112" y="0"/>
                  </a:cxn>
                  <a:cxn ang="0">
                    <a:pos x="0" y="0"/>
                  </a:cxn>
                </a:cxnLst>
                <a:rect l="0" t="0" r="r" b="b"/>
                <a:pathLst>
                  <a:path w="128" h="311">
                    <a:moveTo>
                      <a:pt x="0" y="0"/>
                    </a:moveTo>
                    <a:lnTo>
                      <a:pt x="128" y="311"/>
                    </a:lnTo>
                    <a:lnTo>
                      <a:pt x="1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Freeform 229"/>
              <p:cNvSpPr>
                <a:spLocks noChangeAspect="1"/>
              </p:cNvSpPr>
              <p:nvPr/>
            </p:nvSpPr>
            <p:spPr bwMode="auto">
              <a:xfrm rot="13517885">
                <a:off x="1721930" y="3476648"/>
                <a:ext cx="25224" cy="456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1" y="302"/>
                  </a:cxn>
                  <a:cxn ang="0">
                    <a:pos x="80" y="0"/>
                  </a:cxn>
                  <a:cxn ang="0">
                    <a:pos x="0" y="0"/>
                  </a:cxn>
                </a:cxnLst>
                <a:rect l="0" t="0" r="r" b="b"/>
                <a:pathLst>
                  <a:path w="161" h="302">
                    <a:moveTo>
                      <a:pt x="0" y="0"/>
                    </a:moveTo>
                    <a:lnTo>
                      <a:pt x="161" y="302"/>
                    </a:lnTo>
                    <a:lnTo>
                      <a:pt x="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Freeform 230"/>
              <p:cNvSpPr>
                <a:spLocks noChangeAspect="1"/>
              </p:cNvSpPr>
              <p:nvPr/>
            </p:nvSpPr>
            <p:spPr bwMode="auto">
              <a:xfrm rot="13517885">
                <a:off x="1635301" y="3440863"/>
                <a:ext cx="85372" cy="123031"/>
              </a:xfrm>
              <a:custGeom>
                <a:avLst/>
                <a:gdLst/>
                <a:ahLst/>
                <a:cxnLst>
                  <a:cxn ang="0">
                    <a:pos x="0" y="484"/>
                  </a:cxn>
                  <a:cxn ang="0">
                    <a:pos x="556" y="0"/>
                  </a:cxn>
                  <a:cxn ang="0">
                    <a:pos x="579" y="822"/>
                  </a:cxn>
                  <a:cxn ang="0">
                    <a:pos x="539" y="813"/>
                  </a:cxn>
                  <a:cxn ang="0">
                    <a:pos x="515" y="91"/>
                  </a:cxn>
                  <a:cxn ang="0">
                    <a:pos x="24" y="512"/>
                  </a:cxn>
                  <a:cxn ang="0">
                    <a:pos x="0" y="484"/>
                  </a:cxn>
                </a:cxnLst>
                <a:rect l="0" t="0" r="r" b="b"/>
                <a:pathLst>
                  <a:path w="579" h="822">
                    <a:moveTo>
                      <a:pt x="0" y="484"/>
                    </a:moveTo>
                    <a:lnTo>
                      <a:pt x="556" y="0"/>
                    </a:lnTo>
                    <a:lnTo>
                      <a:pt x="579" y="822"/>
                    </a:lnTo>
                    <a:lnTo>
                      <a:pt x="539" y="813"/>
                    </a:lnTo>
                    <a:lnTo>
                      <a:pt x="515" y="91"/>
                    </a:lnTo>
                    <a:lnTo>
                      <a:pt x="24" y="512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231"/>
              <p:cNvSpPr>
                <a:spLocks noChangeAspect="1"/>
              </p:cNvSpPr>
              <p:nvPr/>
            </p:nvSpPr>
            <p:spPr bwMode="auto">
              <a:xfrm rot="13517885">
                <a:off x="1590411" y="3419960"/>
                <a:ext cx="151342" cy="83344"/>
              </a:xfrm>
              <a:custGeom>
                <a:avLst/>
                <a:gdLst/>
                <a:ahLst/>
                <a:cxnLst>
                  <a:cxn ang="0">
                    <a:pos x="0" y="247"/>
                  </a:cxn>
                  <a:cxn ang="0">
                    <a:pos x="684" y="0"/>
                  </a:cxn>
                  <a:cxn ang="0">
                    <a:pos x="1031" y="557"/>
                  </a:cxn>
                  <a:cxn ang="0">
                    <a:pos x="958" y="557"/>
                  </a:cxn>
                  <a:cxn ang="0">
                    <a:pos x="644" y="59"/>
                  </a:cxn>
                  <a:cxn ang="0">
                    <a:pos x="0" y="283"/>
                  </a:cxn>
                  <a:cxn ang="0">
                    <a:pos x="0" y="247"/>
                  </a:cxn>
                </a:cxnLst>
                <a:rect l="0" t="0" r="r" b="b"/>
                <a:pathLst>
                  <a:path w="1031" h="557">
                    <a:moveTo>
                      <a:pt x="0" y="247"/>
                    </a:moveTo>
                    <a:lnTo>
                      <a:pt x="684" y="0"/>
                    </a:lnTo>
                    <a:lnTo>
                      <a:pt x="1031" y="557"/>
                    </a:lnTo>
                    <a:lnTo>
                      <a:pt x="958" y="557"/>
                    </a:lnTo>
                    <a:lnTo>
                      <a:pt x="644" y="59"/>
                    </a:lnTo>
                    <a:lnTo>
                      <a:pt x="0" y="283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232"/>
              <p:cNvSpPr>
                <a:spLocks noChangeAspect="1"/>
              </p:cNvSpPr>
              <p:nvPr/>
            </p:nvSpPr>
            <p:spPr bwMode="auto">
              <a:xfrm rot="13517885">
                <a:off x="1758267" y="3555294"/>
                <a:ext cx="79552" cy="127000"/>
              </a:xfrm>
              <a:custGeom>
                <a:avLst/>
                <a:gdLst/>
                <a:ahLst/>
                <a:cxnLst>
                  <a:cxn ang="0">
                    <a:pos x="543" y="461"/>
                  </a:cxn>
                  <a:cxn ang="0">
                    <a:pos x="289" y="0"/>
                  </a:cxn>
                  <a:cxn ang="0">
                    <a:pos x="0" y="855"/>
                  </a:cxn>
                  <a:cxn ang="0">
                    <a:pos x="68" y="855"/>
                  </a:cxn>
                  <a:cxn ang="0">
                    <a:pos x="305" y="147"/>
                  </a:cxn>
                  <a:cxn ang="0">
                    <a:pos x="494" y="484"/>
                  </a:cxn>
                  <a:cxn ang="0">
                    <a:pos x="543" y="461"/>
                  </a:cxn>
                </a:cxnLst>
                <a:rect l="0" t="0" r="r" b="b"/>
                <a:pathLst>
                  <a:path w="543" h="855">
                    <a:moveTo>
                      <a:pt x="543" y="461"/>
                    </a:moveTo>
                    <a:lnTo>
                      <a:pt x="289" y="0"/>
                    </a:lnTo>
                    <a:lnTo>
                      <a:pt x="0" y="855"/>
                    </a:lnTo>
                    <a:lnTo>
                      <a:pt x="68" y="855"/>
                    </a:lnTo>
                    <a:lnTo>
                      <a:pt x="305" y="147"/>
                    </a:lnTo>
                    <a:lnTo>
                      <a:pt x="494" y="484"/>
                    </a:lnTo>
                    <a:lnTo>
                      <a:pt x="543" y="461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233"/>
              <p:cNvSpPr>
                <a:spLocks noChangeAspect="1"/>
              </p:cNvSpPr>
              <p:nvPr/>
            </p:nvSpPr>
            <p:spPr bwMode="auto">
              <a:xfrm rot="13517885">
                <a:off x="1768652" y="3576859"/>
                <a:ext cx="120297" cy="107156"/>
              </a:xfrm>
              <a:custGeom>
                <a:avLst/>
                <a:gdLst/>
                <a:ahLst/>
                <a:cxnLst>
                  <a:cxn ang="0">
                    <a:pos x="825" y="333"/>
                  </a:cxn>
                  <a:cxn ang="0">
                    <a:pos x="270" y="0"/>
                  </a:cxn>
                  <a:cxn ang="0">
                    <a:pos x="0" y="712"/>
                  </a:cxn>
                  <a:cxn ang="0">
                    <a:pos x="72" y="712"/>
                  </a:cxn>
                  <a:cxn ang="0">
                    <a:pos x="294" y="86"/>
                  </a:cxn>
                  <a:cxn ang="0">
                    <a:pos x="801" y="376"/>
                  </a:cxn>
                  <a:cxn ang="0">
                    <a:pos x="825" y="333"/>
                  </a:cxn>
                </a:cxnLst>
                <a:rect l="0" t="0" r="r" b="b"/>
                <a:pathLst>
                  <a:path w="825" h="712">
                    <a:moveTo>
                      <a:pt x="825" y="333"/>
                    </a:moveTo>
                    <a:lnTo>
                      <a:pt x="270" y="0"/>
                    </a:lnTo>
                    <a:lnTo>
                      <a:pt x="0" y="712"/>
                    </a:lnTo>
                    <a:lnTo>
                      <a:pt x="72" y="712"/>
                    </a:lnTo>
                    <a:lnTo>
                      <a:pt x="294" y="86"/>
                    </a:lnTo>
                    <a:lnTo>
                      <a:pt x="801" y="376"/>
                    </a:lnTo>
                    <a:lnTo>
                      <a:pt x="825" y="333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234"/>
              <p:cNvSpPr>
                <a:spLocks noChangeAspect="1"/>
              </p:cNvSpPr>
              <p:nvPr/>
            </p:nvSpPr>
            <p:spPr bwMode="auto">
              <a:xfrm rot="13517885">
                <a:off x="1378523" y="3687741"/>
                <a:ext cx="190147" cy="255985"/>
              </a:xfrm>
              <a:custGeom>
                <a:avLst/>
                <a:gdLst/>
                <a:ahLst/>
                <a:cxnLst>
                  <a:cxn ang="0">
                    <a:pos x="661" y="0"/>
                  </a:cxn>
                  <a:cxn ang="0">
                    <a:pos x="0" y="348"/>
                  </a:cxn>
                  <a:cxn ang="0">
                    <a:pos x="0" y="1330"/>
                  </a:cxn>
                  <a:cxn ang="0">
                    <a:pos x="501" y="1610"/>
                  </a:cxn>
                  <a:cxn ang="0">
                    <a:pos x="501" y="1719"/>
                  </a:cxn>
                  <a:cxn ang="0">
                    <a:pos x="742" y="1719"/>
                  </a:cxn>
                  <a:cxn ang="0">
                    <a:pos x="742" y="1646"/>
                  </a:cxn>
                  <a:cxn ang="0">
                    <a:pos x="1289" y="1335"/>
                  </a:cxn>
                  <a:cxn ang="0">
                    <a:pos x="1289" y="367"/>
                  </a:cxn>
                  <a:cxn ang="0">
                    <a:pos x="661" y="0"/>
                  </a:cxn>
                </a:cxnLst>
                <a:rect l="0" t="0" r="r" b="b"/>
                <a:pathLst>
                  <a:path w="1289" h="1719">
                    <a:moveTo>
                      <a:pt x="661" y="0"/>
                    </a:moveTo>
                    <a:lnTo>
                      <a:pt x="0" y="348"/>
                    </a:lnTo>
                    <a:lnTo>
                      <a:pt x="0" y="1330"/>
                    </a:lnTo>
                    <a:lnTo>
                      <a:pt x="501" y="1610"/>
                    </a:lnTo>
                    <a:lnTo>
                      <a:pt x="501" y="1719"/>
                    </a:lnTo>
                    <a:lnTo>
                      <a:pt x="742" y="1719"/>
                    </a:lnTo>
                    <a:lnTo>
                      <a:pt x="742" y="1646"/>
                    </a:lnTo>
                    <a:lnTo>
                      <a:pt x="1289" y="1335"/>
                    </a:lnTo>
                    <a:lnTo>
                      <a:pt x="1289" y="367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007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Freeform 235"/>
              <p:cNvSpPr>
                <a:spLocks noChangeAspect="1"/>
              </p:cNvSpPr>
              <p:nvPr/>
            </p:nvSpPr>
            <p:spPr bwMode="auto">
              <a:xfrm rot="13517885">
                <a:off x="1394134" y="3693782"/>
                <a:ext cx="166864" cy="236141"/>
              </a:xfrm>
              <a:custGeom>
                <a:avLst/>
                <a:gdLst/>
                <a:ahLst/>
                <a:cxnLst>
                  <a:cxn ang="0">
                    <a:pos x="579" y="0"/>
                  </a:cxn>
                  <a:cxn ang="0">
                    <a:pos x="0" y="294"/>
                  </a:cxn>
                  <a:cxn ang="0">
                    <a:pos x="0" y="1188"/>
                  </a:cxn>
                  <a:cxn ang="0">
                    <a:pos x="499" y="1462"/>
                  </a:cxn>
                  <a:cxn ang="0">
                    <a:pos x="499" y="1573"/>
                  </a:cxn>
                  <a:cxn ang="0">
                    <a:pos x="595" y="1573"/>
                  </a:cxn>
                  <a:cxn ang="0">
                    <a:pos x="595" y="1462"/>
                  </a:cxn>
                  <a:cxn ang="0">
                    <a:pos x="1127" y="1175"/>
                  </a:cxn>
                  <a:cxn ang="0">
                    <a:pos x="1127" y="294"/>
                  </a:cxn>
                  <a:cxn ang="0">
                    <a:pos x="579" y="0"/>
                  </a:cxn>
                </a:cxnLst>
                <a:rect l="0" t="0" r="r" b="b"/>
                <a:pathLst>
                  <a:path w="1127" h="1573">
                    <a:moveTo>
                      <a:pt x="579" y="0"/>
                    </a:moveTo>
                    <a:lnTo>
                      <a:pt x="0" y="294"/>
                    </a:lnTo>
                    <a:lnTo>
                      <a:pt x="0" y="1188"/>
                    </a:lnTo>
                    <a:lnTo>
                      <a:pt x="499" y="1462"/>
                    </a:lnTo>
                    <a:lnTo>
                      <a:pt x="499" y="1573"/>
                    </a:lnTo>
                    <a:lnTo>
                      <a:pt x="595" y="1573"/>
                    </a:lnTo>
                    <a:lnTo>
                      <a:pt x="595" y="1462"/>
                    </a:lnTo>
                    <a:lnTo>
                      <a:pt x="1127" y="1175"/>
                    </a:lnTo>
                    <a:lnTo>
                      <a:pt x="1127" y="294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236"/>
              <p:cNvSpPr>
                <a:spLocks noChangeAspect="1"/>
              </p:cNvSpPr>
              <p:nvPr/>
            </p:nvSpPr>
            <p:spPr bwMode="auto">
              <a:xfrm rot="1601943">
                <a:off x="1463675" y="3360738"/>
                <a:ext cx="101204" cy="256117"/>
              </a:xfrm>
              <a:custGeom>
                <a:avLst/>
                <a:gdLst/>
                <a:ahLst/>
                <a:cxnLst>
                  <a:cxn ang="0">
                    <a:pos x="144" y="1682"/>
                  </a:cxn>
                  <a:cxn ang="0">
                    <a:pos x="137" y="1682"/>
                  </a:cxn>
                  <a:cxn ang="0">
                    <a:pos x="129" y="1681"/>
                  </a:cxn>
                  <a:cxn ang="0">
                    <a:pos x="121" y="1682"/>
                  </a:cxn>
                  <a:cxn ang="0">
                    <a:pos x="112" y="1682"/>
                  </a:cxn>
                  <a:cxn ang="0">
                    <a:pos x="102" y="1682"/>
                  </a:cxn>
                  <a:cxn ang="0">
                    <a:pos x="93" y="1683"/>
                  </a:cxn>
                  <a:cxn ang="0">
                    <a:pos x="84" y="1686"/>
                  </a:cxn>
                  <a:cxn ang="0">
                    <a:pos x="75" y="1687"/>
                  </a:cxn>
                  <a:cxn ang="0">
                    <a:pos x="66" y="1690"/>
                  </a:cxn>
                  <a:cxn ang="0">
                    <a:pos x="57" y="1693"/>
                  </a:cxn>
                  <a:cxn ang="0">
                    <a:pos x="48" y="1697"/>
                  </a:cxn>
                  <a:cxn ang="0">
                    <a:pos x="40" y="1701"/>
                  </a:cxn>
                  <a:cxn ang="0">
                    <a:pos x="33" y="1705"/>
                  </a:cxn>
                  <a:cxn ang="0">
                    <a:pos x="26" y="1711"/>
                  </a:cxn>
                  <a:cxn ang="0">
                    <a:pos x="19" y="1717"/>
                  </a:cxn>
                  <a:cxn ang="0">
                    <a:pos x="13" y="1723"/>
                  </a:cxn>
                  <a:cxn ang="0">
                    <a:pos x="8" y="1731"/>
                  </a:cxn>
                  <a:cxn ang="0">
                    <a:pos x="5" y="1738"/>
                  </a:cxn>
                  <a:cxn ang="0">
                    <a:pos x="0" y="1755"/>
                  </a:cxn>
                  <a:cxn ang="0">
                    <a:pos x="684" y="1751"/>
                  </a:cxn>
                  <a:cxn ang="0">
                    <a:pos x="683" y="1741"/>
                  </a:cxn>
                  <a:cxn ang="0">
                    <a:pos x="681" y="1733"/>
                  </a:cxn>
                  <a:cxn ang="0">
                    <a:pos x="677" y="1725"/>
                  </a:cxn>
                  <a:cxn ang="0">
                    <a:pos x="671" y="1718"/>
                  </a:cxn>
                  <a:cxn ang="0">
                    <a:pos x="665" y="1712"/>
                  </a:cxn>
                  <a:cxn ang="0">
                    <a:pos x="659" y="1707"/>
                  </a:cxn>
                  <a:cxn ang="0">
                    <a:pos x="650" y="1702"/>
                  </a:cxn>
                  <a:cxn ang="0">
                    <a:pos x="642" y="1698"/>
                  </a:cxn>
                  <a:cxn ang="0">
                    <a:pos x="633" y="1695"/>
                  </a:cxn>
                  <a:cxn ang="0">
                    <a:pos x="625" y="1691"/>
                  </a:cxn>
                  <a:cxn ang="0">
                    <a:pos x="614" y="1689"/>
                  </a:cxn>
                  <a:cxn ang="0">
                    <a:pos x="605" y="1687"/>
                  </a:cxn>
                  <a:cxn ang="0">
                    <a:pos x="596" y="1686"/>
                  </a:cxn>
                  <a:cxn ang="0">
                    <a:pos x="587" y="1685"/>
                  </a:cxn>
                  <a:cxn ang="0">
                    <a:pos x="577" y="1683"/>
                  </a:cxn>
                  <a:cxn ang="0">
                    <a:pos x="568" y="1683"/>
                  </a:cxn>
                  <a:cxn ang="0">
                    <a:pos x="560" y="1682"/>
                  </a:cxn>
                  <a:cxn ang="0">
                    <a:pos x="547" y="1682"/>
                  </a:cxn>
                  <a:cxn ang="0">
                    <a:pos x="144" y="0"/>
                  </a:cxn>
                </a:cxnLst>
                <a:rect l="0" t="0" r="r" b="b"/>
                <a:pathLst>
                  <a:path w="684" h="1755">
                    <a:moveTo>
                      <a:pt x="144" y="0"/>
                    </a:moveTo>
                    <a:lnTo>
                      <a:pt x="144" y="1682"/>
                    </a:lnTo>
                    <a:lnTo>
                      <a:pt x="141" y="1682"/>
                    </a:lnTo>
                    <a:lnTo>
                      <a:pt x="137" y="1682"/>
                    </a:lnTo>
                    <a:lnTo>
                      <a:pt x="133" y="1682"/>
                    </a:lnTo>
                    <a:lnTo>
                      <a:pt x="129" y="1681"/>
                    </a:lnTo>
                    <a:lnTo>
                      <a:pt x="125" y="1681"/>
                    </a:lnTo>
                    <a:lnTo>
                      <a:pt x="121" y="1682"/>
                    </a:lnTo>
                    <a:lnTo>
                      <a:pt x="116" y="1682"/>
                    </a:lnTo>
                    <a:lnTo>
                      <a:pt x="112" y="1682"/>
                    </a:lnTo>
                    <a:lnTo>
                      <a:pt x="107" y="1682"/>
                    </a:lnTo>
                    <a:lnTo>
                      <a:pt x="102" y="1682"/>
                    </a:lnTo>
                    <a:lnTo>
                      <a:pt x="98" y="1683"/>
                    </a:lnTo>
                    <a:lnTo>
                      <a:pt x="93" y="1683"/>
                    </a:lnTo>
                    <a:lnTo>
                      <a:pt x="89" y="1685"/>
                    </a:lnTo>
                    <a:lnTo>
                      <a:pt x="84" y="1686"/>
                    </a:lnTo>
                    <a:lnTo>
                      <a:pt x="79" y="1687"/>
                    </a:lnTo>
                    <a:lnTo>
                      <a:pt x="75" y="1687"/>
                    </a:lnTo>
                    <a:lnTo>
                      <a:pt x="70" y="1689"/>
                    </a:lnTo>
                    <a:lnTo>
                      <a:pt x="66" y="1690"/>
                    </a:lnTo>
                    <a:lnTo>
                      <a:pt x="62" y="1691"/>
                    </a:lnTo>
                    <a:lnTo>
                      <a:pt x="57" y="1693"/>
                    </a:lnTo>
                    <a:lnTo>
                      <a:pt x="53" y="1695"/>
                    </a:lnTo>
                    <a:lnTo>
                      <a:pt x="48" y="1697"/>
                    </a:lnTo>
                    <a:lnTo>
                      <a:pt x="44" y="1698"/>
                    </a:lnTo>
                    <a:lnTo>
                      <a:pt x="40" y="1701"/>
                    </a:lnTo>
                    <a:lnTo>
                      <a:pt x="36" y="1703"/>
                    </a:lnTo>
                    <a:lnTo>
                      <a:pt x="33" y="1705"/>
                    </a:lnTo>
                    <a:lnTo>
                      <a:pt x="29" y="1708"/>
                    </a:lnTo>
                    <a:lnTo>
                      <a:pt x="26" y="1711"/>
                    </a:lnTo>
                    <a:lnTo>
                      <a:pt x="22" y="1714"/>
                    </a:lnTo>
                    <a:lnTo>
                      <a:pt x="19" y="1717"/>
                    </a:lnTo>
                    <a:lnTo>
                      <a:pt x="17" y="1721"/>
                    </a:lnTo>
                    <a:lnTo>
                      <a:pt x="13" y="1723"/>
                    </a:lnTo>
                    <a:lnTo>
                      <a:pt x="11" y="1726"/>
                    </a:lnTo>
                    <a:lnTo>
                      <a:pt x="8" y="1731"/>
                    </a:lnTo>
                    <a:lnTo>
                      <a:pt x="6" y="1734"/>
                    </a:lnTo>
                    <a:lnTo>
                      <a:pt x="5" y="1738"/>
                    </a:lnTo>
                    <a:lnTo>
                      <a:pt x="3" y="1743"/>
                    </a:lnTo>
                    <a:lnTo>
                      <a:pt x="0" y="1755"/>
                    </a:lnTo>
                    <a:lnTo>
                      <a:pt x="684" y="1755"/>
                    </a:lnTo>
                    <a:lnTo>
                      <a:pt x="684" y="1751"/>
                    </a:lnTo>
                    <a:lnTo>
                      <a:pt x="684" y="1746"/>
                    </a:lnTo>
                    <a:lnTo>
                      <a:pt x="683" y="1741"/>
                    </a:lnTo>
                    <a:lnTo>
                      <a:pt x="682" y="1737"/>
                    </a:lnTo>
                    <a:lnTo>
                      <a:pt x="681" y="1733"/>
                    </a:lnTo>
                    <a:lnTo>
                      <a:pt x="678" y="1729"/>
                    </a:lnTo>
                    <a:lnTo>
                      <a:pt x="677" y="1725"/>
                    </a:lnTo>
                    <a:lnTo>
                      <a:pt x="674" y="1722"/>
                    </a:lnTo>
                    <a:lnTo>
                      <a:pt x="671" y="1718"/>
                    </a:lnTo>
                    <a:lnTo>
                      <a:pt x="669" y="1716"/>
                    </a:lnTo>
                    <a:lnTo>
                      <a:pt x="665" y="1712"/>
                    </a:lnTo>
                    <a:lnTo>
                      <a:pt x="662" y="1710"/>
                    </a:lnTo>
                    <a:lnTo>
                      <a:pt x="659" y="1707"/>
                    </a:lnTo>
                    <a:lnTo>
                      <a:pt x="655" y="1704"/>
                    </a:lnTo>
                    <a:lnTo>
                      <a:pt x="650" y="1702"/>
                    </a:lnTo>
                    <a:lnTo>
                      <a:pt x="647" y="1700"/>
                    </a:lnTo>
                    <a:lnTo>
                      <a:pt x="642" y="1698"/>
                    </a:lnTo>
                    <a:lnTo>
                      <a:pt x="639" y="1696"/>
                    </a:lnTo>
                    <a:lnTo>
                      <a:pt x="633" y="1695"/>
                    </a:lnTo>
                    <a:lnTo>
                      <a:pt x="629" y="1693"/>
                    </a:lnTo>
                    <a:lnTo>
                      <a:pt x="625" y="1691"/>
                    </a:lnTo>
                    <a:lnTo>
                      <a:pt x="619" y="1690"/>
                    </a:lnTo>
                    <a:lnTo>
                      <a:pt x="614" y="1689"/>
                    </a:lnTo>
                    <a:lnTo>
                      <a:pt x="610" y="1688"/>
                    </a:lnTo>
                    <a:lnTo>
                      <a:pt x="605" y="1687"/>
                    </a:lnTo>
                    <a:lnTo>
                      <a:pt x="600" y="1687"/>
                    </a:lnTo>
                    <a:lnTo>
                      <a:pt x="596" y="1686"/>
                    </a:lnTo>
                    <a:lnTo>
                      <a:pt x="591" y="1685"/>
                    </a:lnTo>
                    <a:lnTo>
                      <a:pt x="587" y="1685"/>
                    </a:lnTo>
                    <a:lnTo>
                      <a:pt x="582" y="1685"/>
                    </a:lnTo>
                    <a:lnTo>
                      <a:pt x="577" y="1683"/>
                    </a:lnTo>
                    <a:lnTo>
                      <a:pt x="573" y="1683"/>
                    </a:lnTo>
                    <a:lnTo>
                      <a:pt x="568" y="1683"/>
                    </a:lnTo>
                    <a:lnTo>
                      <a:pt x="564" y="1682"/>
                    </a:lnTo>
                    <a:lnTo>
                      <a:pt x="560" y="1682"/>
                    </a:lnTo>
                    <a:lnTo>
                      <a:pt x="556" y="1682"/>
                    </a:lnTo>
                    <a:lnTo>
                      <a:pt x="547" y="1682"/>
                    </a:lnTo>
                    <a:lnTo>
                      <a:pt x="547" y="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B2B2B2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Line 237"/>
              <p:cNvSpPr>
                <a:spLocks noChangeAspect="1" noChangeShapeType="1"/>
              </p:cNvSpPr>
              <p:nvPr/>
            </p:nvSpPr>
            <p:spPr bwMode="auto">
              <a:xfrm rot="1601943">
                <a:off x="1445816" y="3566408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Line 238"/>
              <p:cNvSpPr>
                <a:spLocks noChangeAspect="1" noChangeShapeType="1"/>
              </p:cNvSpPr>
              <p:nvPr/>
            </p:nvSpPr>
            <p:spPr bwMode="auto">
              <a:xfrm rot="1601943">
                <a:off x="1441848" y="3576108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Line 239"/>
              <p:cNvSpPr>
                <a:spLocks noChangeAspect="1" noChangeShapeType="1"/>
              </p:cNvSpPr>
              <p:nvPr/>
            </p:nvSpPr>
            <p:spPr bwMode="auto">
              <a:xfrm rot="1601943">
                <a:off x="1437879" y="3585810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Line 240"/>
              <p:cNvSpPr>
                <a:spLocks noChangeAspect="1" noChangeShapeType="1"/>
              </p:cNvSpPr>
              <p:nvPr/>
            </p:nvSpPr>
            <p:spPr bwMode="auto">
              <a:xfrm rot="1601943">
                <a:off x="1431925" y="3595511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Line 241"/>
              <p:cNvSpPr>
                <a:spLocks noChangeAspect="1" noChangeShapeType="1"/>
              </p:cNvSpPr>
              <p:nvPr/>
            </p:nvSpPr>
            <p:spPr bwMode="auto">
              <a:xfrm rot="1601943">
                <a:off x="1451769" y="3554766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Line 242"/>
              <p:cNvSpPr>
                <a:spLocks noChangeAspect="1" noChangeShapeType="1"/>
              </p:cNvSpPr>
              <p:nvPr/>
            </p:nvSpPr>
            <p:spPr bwMode="auto">
              <a:xfrm rot="1601943">
                <a:off x="1521223" y="3420886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Line 243"/>
              <p:cNvSpPr>
                <a:spLocks noChangeAspect="1" noChangeShapeType="1"/>
              </p:cNvSpPr>
              <p:nvPr/>
            </p:nvSpPr>
            <p:spPr bwMode="auto">
              <a:xfrm rot="1601943">
                <a:off x="1539081" y="3382081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Line 244"/>
              <p:cNvSpPr>
                <a:spLocks noChangeAspect="1" noChangeShapeType="1"/>
              </p:cNvSpPr>
              <p:nvPr/>
            </p:nvSpPr>
            <p:spPr bwMode="auto">
              <a:xfrm rot="1601943">
                <a:off x="1537098" y="3393722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Line 245"/>
              <p:cNvSpPr>
                <a:spLocks noChangeAspect="1" noChangeShapeType="1"/>
              </p:cNvSpPr>
              <p:nvPr/>
            </p:nvSpPr>
            <p:spPr bwMode="auto">
              <a:xfrm rot="1601943">
                <a:off x="1531144" y="3401483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246"/>
              <p:cNvSpPr>
                <a:spLocks noChangeAspect="1" noChangeShapeType="1"/>
              </p:cNvSpPr>
              <p:nvPr/>
            </p:nvSpPr>
            <p:spPr bwMode="auto">
              <a:xfrm rot="1601943">
                <a:off x="1527175" y="3409244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Line 247"/>
              <p:cNvSpPr>
                <a:spLocks noChangeAspect="1" noChangeShapeType="1"/>
              </p:cNvSpPr>
              <p:nvPr/>
            </p:nvSpPr>
            <p:spPr bwMode="auto">
              <a:xfrm rot="1601943">
                <a:off x="1497410" y="3469394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Line 248"/>
              <p:cNvSpPr>
                <a:spLocks noChangeAspect="1" noChangeShapeType="1"/>
              </p:cNvSpPr>
              <p:nvPr/>
            </p:nvSpPr>
            <p:spPr bwMode="auto">
              <a:xfrm rot="1601943">
                <a:off x="1515269" y="3430588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249"/>
              <p:cNvSpPr>
                <a:spLocks noChangeAspect="1" noChangeShapeType="1"/>
              </p:cNvSpPr>
              <p:nvPr/>
            </p:nvSpPr>
            <p:spPr bwMode="auto">
              <a:xfrm rot="1601943">
                <a:off x="1511300" y="3440289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Line 250"/>
              <p:cNvSpPr>
                <a:spLocks noChangeAspect="1" noChangeShapeType="1"/>
              </p:cNvSpPr>
              <p:nvPr/>
            </p:nvSpPr>
            <p:spPr bwMode="auto">
              <a:xfrm rot="1601943">
                <a:off x="1507331" y="3448050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Line 251"/>
              <p:cNvSpPr>
                <a:spLocks noChangeAspect="1" noChangeShapeType="1"/>
              </p:cNvSpPr>
              <p:nvPr/>
            </p:nvSpPr>
            <p:spPr bwMode="auto">
              <a:xfrm rot="1601943">
                <a:off x="1501379" y="3457752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Line 252"/>
              <p:cNvSpPr>
                <a:spLocks noChangeAspect="1" noChangeShapeType="1"/>
              </p:cNvSpPr>
              <p:nvPr/>
            </p:nvSpPr>
            <p:spPr bwMode="auto">
              <a:xfrm rot="1601943">
                <a:off x="1471613" y="3515960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Line 253"/>
              <p:cNvSpPr>
                <a:spLocks noChangeAspect="1" noChangeShapeType="1"/>
              </p:cNvSpPr>
              <p:nvPr/>
            </p:nvSpPr>
            <p:spPr bwMode="auto">
              <a:xfrm rot="1601943">
                <a:off x="1489473" y="3477155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Line 254"/>
              <p:cNvSpPr>
                <a:spLocks noChangeAspect="1" noChangeShapeType="1"/>
              </p:cNvSpPr>
              <p:nvPr/>
            </p:nvSpPr>
            <p:spPr bwMode="auto">
              <a:xfrm rot="1601943">
                <a:off x="1487488" y="3486856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Line 255"/>
              <p:cNvSpPr>
                <a:spLocks noChangeAspect="1" noChangeShapeType="1"/>
              </p:cNvSpPr>
              <p:nvPr/>
            </p:nvSpPr>
            <p:spPr bwMode="auto">
              <a:xfrm rot="1601943">
                <a:off x="1481535" y="3494617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Line 256"/>
              <p:cNvSpPr>
                <a:spLocks noChangeAspect="1" noChangeShapeType="1"/>
              </p:cNvSpPr>
              <p:nvPr/>
            </p:nvSpPr>
            <p:spPr bwMode="auto">
              <a:xfrm rot="1601943">
                <a:off x="1475581" y="3502378"/>
                <a:ext cx="59531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Line 257"/>
              <p:cNvSpPr>
                <a:spLocks noChangeAspect="1" noChangeShapeType="1"/>
              </p:cNvSpPr>
              <p:nvPr/>
            </p:nvSpPr>
            <p:spPr bwMode="auto">
              <a:xfrm rot="1601943">
                <a:off x="1465660" y="3523721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258"/>
              <p:cNvSpPr>
                <a:spLocks noChangeAspect="1" noChangeShapeType="1"/>
              </p:cNvSpPr>
              <p:nvPr/>
            </p:nvSpPr>
            <p:spPr bwMode="auto">
              <a:xfrm rot="1601943">
                <a:off x="1461691" y="3535363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259"/>
              <p:cNvSpPr>
                <a:spLocks noChangeAspect="1" noChangeShapeType="1"/>
              </p:cNvSpPr>
              <p:nvPr/>
            </p:nvSpPr>
            <p:spPr bwMode="auto">
              <a:xfrm rot="1601943">
                <a:off x="1455738" y="3545064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260"/>
              <p:cNvSpPr>
                <a:spLocks noChangeAspect="1"/>
              </p:cNvSpPr>
              <p:nvPr/>
            </p:nvSpPr>
            <p:spPr bwMode="auto">
              <a:xfrm rot="1601943">
                <a:off x="1390254" y="3579989"/>
                <a:ext cx="23813" cy="46567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0" y="321"/>
                  </a:cxn>
                  <a:cxn ang="0">
                    <a:pos x="162" y="0"/>
                  </a:cxn>
                  <a:cxn ang="0">
                    <a:pos x="73" y="0"/>
                  </a:cxn>
                </a:cxnLst>
                <a:rect l="0" t="0" r="r" b="b"/>
                <a:pathLst>
                  <a:path w="162" h="321">
                    <a:moveTo>
                      <a:pt x="73" y="0"/>
                    </a:moveTo>
                    <a:lnTo>
                      <a:pt x="0" y="321"/>
                    </a:lnTo>
                    <a:lnTo>
                      <a:pt x="162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261"/>
              <p:cNvSpPr>
                <a:spLocks noChangeAspect="1"/>
              </p:cNvSpPr>
              <p:nvPr/>
            </p:nvSpPr>
            <p:spPr bwMode="auto">
              <a:xfrm rot="1601943">
                <a:off x="1406129" y="3585810"/>
                <a:ext cx="19844" cy="46567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0" y="311"/>
                  </a:cxn>
                  <a:cxn ang="0">
                    <a:pos x="137" y="0"/>
                  </a:cxn>
                  <a:cxn ang="0">
                    <a:pos x="65" y="0"/>
                  </a:cxn>
                </a:cxnLst>
                <a:rect l="0" t="0" r="r" b="b"/>
                <a:pathLst>
                  <a:path w="137" h="311">
                    <a:moveTo>
                      <a:pt x="65" y="0"/>
                    </a:moveTo>
                    <a:lnTo>
                      <a:pt x="0" y="311"/>
                    </a:lnTo>
                    <a:lnTo>
                      <a:pt x="137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Freeform 262"/>
              <p:cNvSpPr>
                <a:spLocks noChangeAspect="1"/>
              </p:cNvSpPr>
              <p:nvPr/>
            </p:nvSpPr>
            <p:spPr bwMode="auto">
              <a:xfrm rot="1601943">
                <a:off x="1457723" y="3611033"/>
                <a:ext cx="19844" cy="465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11"/>
                  </a:cxn>
                  <a:cxn ang="0">
                    <a:pos x="112" y="0"/>
                  </a:cxn>
                  <a:cxn ang="0">
                    <a:pos x="0" y="0"/>
                  </a:cxn>
                </a:cxnLst>
                <a:rect l="0" t="0" r="r" b="b"/>
                <a:pathLst>
                  <a:path w="128" h="311">
                    <a:moveTo>
                      <a:pt x="0" y="0"/>
                    </a:moveTo>
                    <a:lnTo>
                      <a:pt x="128" y="311"/>
                    </a:lnTo>
                    <a:lnTo>
                      <a:pt x="1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Freeform 263"/>
              <p:cNvSpPr>
                <a:spLocks noChangeAspect="1"/>
              </p:cNvSpPr>
              <p:nvPr/>
            </p:nvSpPr>
            <p:spPr bwMode="auto">
              <a:xfrm rot="1601943">
                <a:off x="1475581" y="3622675"/>
                <a:ext cx="25798" cy="446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1" y="302"/>
                  </a:cxn>
                  <a:cxn ang="0">
                    <a:pos x="80" y="0"/>
                  </a:cxn>
                  <a:cxn ang="0">
                    <a:pos x="0" y="0"/>
                  </a:cxn>
                </a:cxnLst>
                <a:rect l="0" t="0" r="r" b="b"/>
                <a:pathLst>
                  <a:path w="161" h="302">
                    <a:moveTo>
                      <a:pt x="0" y="0"/>
                    </a:moveTo>
                    <a:lnTo>
                      <a:pt x="161" y="302"/>
                    </a:lnTo>
                    <a:lnTo>
                      <a:pt x="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264"/>
              <p:cNvSpPr>
                <a:spLocks noChangeAspect="1"/>
              </p:cNvSpPr>
              <p:nvPr/>
            </p:nvSpPr>
            <p:spPr bwMode="auto">
              <a:xfrm rot="1601943">
                <a:off x="1501379" y="3568347"/>
                <a:ext cx="87313" cy="120297"/>
              </a:xfrm>
              <a:custGeom>
                <a:avLst/>
                <a:gdLst/>
                <a:ahLst/>
                <a:cxnLst>
                  <a:cxn ang="0">
                    <a:pos x="0" y="484"/>
                  </a:cxn>
                  <a:cxn ang="0">
                    <a:pos x="556" y="0"/>
                  </a:cxn>
                  <a:cxn ang="0">
                    <a:pos x="579" y="822"/>
                  </a:cxn>
                  <a:cxn ang="0">
                    <a:pos x="539" y="813"/>
                  </a:cxn>
                  <a:cxn ang="0">
                    <a:pos x="515" y="91"/>
                  </a:cxn>
                  <a:cxn ang="0">
                    <a:pos x="24" y="512"/>
                  </a:cxn>
                  <a:cxn ang="0">
                    <a:pos x="0" y="484"/>
                  </a:cxn>
                </a:cxnLst>
                <a:rect l="0" t="0" r="r" b="b"/>
                <a:pathLst>
                  <a:path w="579" h="822">
                    <a:moveTo>
                      <a:pt x="0" y="484"/>
                    </a:moveTo>
                    <a:lnTo>
                      <a:pt x="556" y="0"/>
                    </a:lnTo>
                    <a:lnTo>
                      <a:pt x="579" y="822"/>
                    </a:lnTo>
                    <a:lnTo>
                      <a:pt x="539" y="813"/>
                    </a:lnTo>
                    <a:lnTo>
                      <a:pt x="515" y="91"/>
                    </a:lnTo>
                    <a:lnTo>
                      <a:pt x="24" y="512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Freeform 265"/>
              <p:cNvSpPr>
                <a:spLocks noChangeAspect="1"/>
              </p:cNvSpPr>
              <p:nvPr/>
            </p:nvSpPr>
            <p:spPr bwMode="auto">
              <a:xfrm rot="1601943">
                <a:off x="1491456" y="3620735"/>
                <a:ext cx="154781" cy="81492"/>
              </a:xfrm>
              <a:custGeom>
                <a:avLst/>
                <a:gdLst/>
                <a:ahLst/>
                <a:cxnLst>
                  <a:cxn ang="0">
                    <a:pos x="0" y="247"/>
                  </a:cxn>
                  <a:cxn ang="0">
                    <a:pos x="684" y="0"/>
                  </a:cxn>
                  <a:cxn ang="0">
                    <a:pos x="1031" y="557"/>
                  </a:cxn>
                  <a:cxn ang="0">
                    <a:pos x="958" y="557"/>
                  </a:cxn>
                  <a:cxn ang="0">
                    <a:pos x="644" y="59"/>
                  </a:cxn>
                  <a:cxn ang="0">
                    <a:pos x="0" y="283"/>
                  </a:cxn>
                  <a:cxn ang="0">
                    <a:pos x="0" y="247"/>
                  </a:cxn>
                </a:cxnLst>
                <a:rect l="0" t="0" r="r" b="b"/>
                <a:pathLst>
                  <a:path w="1031" h="557">
                    <a:moveTo>
                      <a:pt x="0" y="247"/>
                    </a:moveTo>
                    <a:lnTo>
                      <a:pt x="684" y="0"/>
                    </a:lnTo>
                    <a:lnTo>
                      <a:pt x="1031" y="557"/>
                    </a:lnTo>
                    <a:lnTo>
                      <a:pt x="958" y="557"/>
                    </a:lnTo>
                    <a:lnTo>
                      <a:pt x="644" y="59"/>
                    </a:lnTo>
                    <a:lnTo>
                      <a:pt x="0" y="283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Freeform 266"/>
              <p:cNvSpPr>
                <a:spLocks noChangeAspect="1"/>
              </p:cNvSpPr>
              <p:nvPr/>
            </p:nvSpPr>
            <p:spPr bwMode="auto">
              <a:xfrm rot="1601943">
                <a:off x="1348581" y="3492677"/>
                <a:ext cx="81360" cy="124178"/>
              </a:xfrm>
              <a:custGeom>
                <a:avLst/>
                <a:gdLst/>
                <a:ahLst/>
                <a:cxnLst>
                  <a:cxn ang="0">
                    <a:pos x="543" y="461"/>
                  </a:cxn>
                  <a:cxn ang="0">
                    <a:pos x="289" y="0"/>
                  </a:cxn>
                  <a:cxn ang="0">
                    <a:pos x="0" y="855"/>
                  </a:cxn>
                  <a:cxn ang="0">
                    <a:pos x="68" y="855"/>
                  </a:cxn>
                  <a:cxn ang="0">
                    <a:pos x="305" y="147"/>
                  </a:cxn>
                  <a:cxn ang="0">
                    <a:pos x="494" y="484"/>
                  </a:cxn>
                  <a:cxn ang="0">
                    <a:pos x="543" y="461"/>
                  </a:cxn>
                </a:cxnLst>
                <a:rect l="0" t="0" r="r" b="b"/>
                <a:pathLst>
                  <a:path w="543" h="855">
                    <a:moveTo>
                      <a:pt x="543" y="461"/>
                    </a:moveTo>
                    <a:lnTo>
                      <a:pt x="289" y="0"/>
                    </a:lnTo>
                    <a:lnTo>
                      <a:pt x="0" y="855"/>
                    </a:lnTo>
                    <a:lnTo>
                      <a:pt x="68" y="855"/>
                    </a:lnTo>
                    <a:lnTo>
                      <a:pt x="305" y="147"/>
                    </a:lnTo>
                    <a:lnTo>
                      <a:pt x="494" y="484"/>
                    </a:lnTo>
                    <a:lnTo>
                      <a:pt x="543" y="461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Freeform 267"/>
              <p:cNvSpPr>
                <a:spLocks noChangeAspect="1"/>
              </p:cNvSpPr>
              <p:nvPr/>
            </p:nvSpPr>
            <p:spPr bwMode="auto">
              <a:xfrm rot="1601943">
                <a:off x="1296988" y="3498497"/>
                <a:ext cx="123031" cy="104775"/>
              </a:xfrm>
              <a:custGeom>
                <a:avLst/>
                <a:gdLst/>
                <a:ahLst/>
                <a:cxnLst>
                  <a:cxn ang="0">
                    <a:pos x="825" y="333"/>
                  </a:cxn>
                  <a:cxn ang="0">
                    <a:pos x="270" y="0"/>
                  </a:cxn>
                  <a:cxn ang="0">
                    <a:pos x="0" y="712"/>
                  </a:cxn>
                  <a:cxn ang="0">
                    <a:pos x="72" y="712"/>
                  </a:cxn>
                  <a:cxn ang="0">
                    <a:pos x="294" y="86"/>
                  </a:cxn>
                  <a:cxn ang="0">
                    <a:pos x="801" y="376"/>
                  </a:cxn>
                  <a:cxn ang="0">
                    <a:pos x="825" y="333"/>
                  </a:cxn>
                </a:cxnLst>
                <a:rect l="0" t="0" r="r" b="b"/>
                <a:pathLst>
                  <a:path w="825" h="712">
                    <a:moveTo>
                      <a:pt x="825" y="333"/>
                    </a:moveTo>
                    <a:lnTo>
                      <a:pt x="270" y="0"/>
                    </a:lnTo>
                    <a:lnTo>
                      <a:pt x="0" y="712"/>
                    </a:lnTo>
                    <a:lnTo>
                      <a:pt x="72" y="712"/>
                    </a:lnTo>
                    <a:lnTo>
                      <a:pt x="294" y="86"/>
                    </a:lnTo>
                    <a:lnTo>
                      <a:pt x="801" y="376"/>
                    </a:lnTo>
                    <a:lnTo>
                      <a:pt x="825" y="333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Freeform 268"/>
              <p:cNvSpPr>
                <a:spLocks noChangeAspect="1"/>
              </p:cNvSpPr>
              <p:nvPr/>
            </p:nvSpPr>
            <p:spPr bwMode="auto">
              <a:xfrm rot="1601943">
                <a:off x="1537098" y="3139546"/>
                <a:ext cx="194469" cy="250296"/>
              </a:xfrm>
              <a:custGeom>
                <a:avLst/>
                <a:gdLst/>
                <a:ahLst/>
                <a:cxnLst>
                  <a:cxn ang="0">
                    <a:pos x="661" y="0"/>
                  </a:cxn>
                  <a:cxn ang="0">
                    <a:pos x="0" y="348"/>
                  </a:cxn>
                  <a:cxn ang="0">
                    <a:pos x="0" y="1330"/>
                  </a:cxn>
                  <a:cxn ang="0">
                    <a:pos x="501" y="1610"/>
                  </a:cxn>
                  <a:cxn ang="0">
                    <a:pos x="501" y="1719"/>
                  </a:cxn>
                  <a:cxn ang="0">
                    <a:pos x="742" y="1719"/>
                  </a:cxn>
                  <a:cxn ang="0">
                    <a:pos x="742" y="1646"/>
                  </a:cxn>
                  <a:cxn ang="0">
                    <a:pos x="1289" y="1335"/>
                  </a:cxn>
                  <a:cxn ang="0">
                    <a:pos x="1289" y="367"/>
                  </a:cxn>
                  <a:cxn ang="0">
                    <a:pos x="661" y="0"/>
                  </a:cxn>
                </a:cxnLst>
                <a:rect l="0" t="0" r="r" b="b"/>
                <a:pathLst>
                  <a:path w="1289" h="1719">
                    <a:moveTo>
                      <a:pt x="661" y="0"/>
                    </a:moveTo>
                    <a:lnTo>
                      <a:pt x="0" y="348"/>
                    </a:lnTo>
                    <a:lnTo>
                      <a:pt x="0" y="1330"/>
                    </a:lnTo>
                    <a:lnTo>
                      <a:pt x="501" y="1610"/>
                    </a:lnTo>
                    <a:lnTo>
                      <a:pt x="501" y="1719"/>
                    </a:lnTo>
                    <a:lnTo>
                      <a:pt x="742" y="1719"/>
                    </a:lnTo>
                    <a:lnTo>
                      <a:pt x="742" y="1646"/>
                    </a:lnTo>
                    <a:lnTo>
                      <a:pt x="1289" y="1335"/>
                    </a:lnTo>
                    <a:lnTo>
                      <a:pt x="1289" y="367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007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Freeform 269"/>
              <p:cNvSpPr>
                <a:spLocks noChangeAspect="1"/>
              </p:cNvSpPr>
              <p:nvPr/>
            </p:nvSpPr>
            <p:spPr bwMode="auto">
              <a:xfrm rot="1601943">
                <a:off x="1547019" y="3155069"/>
                <a:ext cx="170656" cy="230894"/>
              </a:xfrm>
              <a:custGeom>
                <a:avLst/>
                <a:gdLst/>
                <a:ahLst/>
                <a:cxnLst>
                  <a:cxn ang="0">
                    <a:pos x="579" y="0"/>
                  </a:cxn>
                  <a:cxn ang="0">
                    <a:pos x="0" y="294"/>
                  </a:cxn>
                  <a:cxn ang="0">
                    <a:pos x="0" y="1188"/>
                  </a:cxn>
                  <a:cxn ang="0">
                    <a:pos x="499" y="1462"/>
                  </a:cxn>
                  <a:cxn ang="0">
                    <a:pos x="499" y="1573"/>
                  </a:cxn>
                  <a:cxn ang="0">
                    <a:pos x="595" y="1573"/>
                  </a:cxn>
                  <a:cxn ang="0">
                    <a:pos x="595" y="1462"/>
                  </a:cxn>
                  <a:cxn ang="0">
                    <a:pos x="1127" y="1175"/>
                  </a:cxn>
                  <a:cxn ang="0">
                    <a:pos x="1127" y="294"/>
                  </a:cxn>
                  <a:cxn ang="0">
                    <a:pos x="579" y="0"/>
                  </a:cxn>
                </a:cxnLst>
                <a:rect l="0" t="0" r="r" b="b"/>
                <a:pathLst>
                  <a:path w="1127" h="1573">
                    <a:moveTo>
                      <a:pt x="579" y="0"/>
                    </a:moveTo>
                    <a:lnTo>
                      <a:pt x="0" y="294"/>
                    </a:lnTo>
                    <a:lnTo>
                      <a:pt x="0" y="1188"/>
                    </a:lnTo>
                    <a:lnTo>
                      <a:pt x="499" y="1462"/>
                    </a:lnTo>
                    <a:lnTo>
                      <a:pt x="499" y="1573"/>
                    </a:lnTo>
                    <a:lnTo>
                      <a:pt x="595" y="1573"/>
                    </a:lnTo>
                    <a:lnTo>
                      <a:pt x="595" y="1462"/>
                    </a:lnTo>
                    <a:lnTo>
                      <a:pt x="1127" y="1175"/>
                    </a:lnTo>
                    <a:lnTo>
                      <a:pt x="1127" y="294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Freeform 270"/>
              <p:cNvSpPr>
                <a:spLocks noChangeAspect="1"/>
              </p:cNvSpPr>
              <p:nvPr/>
            </p:nvSpPr>
            <p:spPr bwMode="auto">
              <a:xfrm rot="18843140">
                <a:off x="1806112" y="3014398"/>
                <a:ext cx="98955" cy="261938"/>
              </a:xfrm>
              <a:custGeom>
                <a:avLst/>
                <a:gdLst/>
                <a:ahLst/>
                <a:cxnLst>
                  <a:cxn ang="0">
                    <a:pos x="144" y="1682"/>
                  </a:cxn>
                  <a:cxn ang="0">
                    <a:pos x="137" y="1682"/>
                  </a:cxn>
                  <a:cxn ang="0">
                    <a:pos x="129" y="1681"/>
                  </a:cxn>
                  <a:cxn ang="0">
                    <a:pos x="121" y="1682"/>
                  </a:cxn>
                  <a:cxn ang="0">
                    <a:pos x="112" y="1682"/>
                  </a:cxn>
                  <a:cxn ang="0">
                    <a:pos x="102" y="1682"/>
                  </a:cxn>
                  <a:cxn ang="0">
                    <a:pos x="93" y="1683"/>
                  </a:cxn>
                  <a:cxn ang="0">
                    <a:pos x="84" y="1686"/>
                  </a:cxn>
                  <a:cxn ang="0">
                    <a:pos x="75" y="1687"/>
                  </a:cxn>
                  <a:cxn ang="0">
                    <a:pos x="66" y="1690"/>
                  </a:cxn>
                  <a:cxn ang="0">
                    <a:pos x="57" y="1693"/>
                  </a:cxn>
                  <a:cxn ang="0">
                    <a:pos x="48" y="1697"/>
                  </a:cxn>
                  <a:cxn ang="0">
                    <a:pos x="40" y="1701"/>
                  </a:cxn>
                  <a:cxn ang="0">
                    <a:pos x="33" y="1705"/>
                  </a:cxn>
                  <a:cxn ang="0">
                    <a:pos x="26" y="1711"/>
                  </a:cxn>
                  <a:cxn ang="0">
                    <a:pos x="19" y="1717"/>
                  </a:cxn>
                  <a:cxn ang="0">
                    <a:pos x="13" y="1723"/>
                  </a:cxn>
                  <a:cxn ang="0">
                    <a:pos x="8" y="1731"/>
                  </a:cxn>
                  <a:cxn ang="0">
                    <a:pos x="5" y="1738"/>
                  </a:cxn>
                  <a:cxn ang="0">
                    <a:pos x="0" y="1755"/>
                  </a:cxn>
                  <a:cxn ang="0">
                    <a:pos x="684" y="1751"/>
                  </a:cxn>
                  <a:cxn ang="0">
                    <a:pos x="683" y="1741"/>
                  </a:cxn>
                  <a:cxn ang="0">
                    <a:pos x="681" y="1733"/>
                  </a:cxn>
                  <a:cxn ang="0">
                    <a:pos x="677" y="1725"/>
                  </a:cxn>
                  <a:cxn ang="0">
                    <a:pos x="671" y="1718"/>
                  </a:cxn>
                  <a:cxn ang="0">
                    <a:pos x="665" y="1712"/>
                  </a:cxn>
                  <a:cxn ang="0">
                    <a:pos x="659" y="1707"/>
                  </a:cxn>
                  <a:cxn ang="0">
                    <a:pos x="650" y="1702"/>
                  </a:cxn>
                  <a:cxn ang="0">
                    <a:pos x="642" y="1698"/>
                  </a:cxn>
                  <a:cxn ang="0">
                    <a:pos x="633" y="1695"/>
                  </a:cxn>
                  <a:cxn ang="0">
                    <a:pos x="625" y="1691"/>
                  </a:cxn>
                  <a:cxn ang="0">
                    <a:pos x="614" y="1689"/>
                  </a:cxn>
                  <a:cxn ang="0">
                    <a:pos x="605" y="1687"/>
                  </a:cxn>
                  <a:cxn ang="0">
                    <a:pos x="596" y="1686"/>
                  </a:cxn>
                  <a:cxn ang="0">
                    <a:pos x="587" y="1685"/>
                  </a:cxn>
                  <a:cxn ang="0">
                    <a:pos x="577" y="1683"/>
                  </a:cxn>
                  <a:cxn ang="0">
                    <a:pos x="568" y="1683"/>
                  </a:cxn>
                  <a:cxn ang="0">
                    <a:pos x="560" y="1682"/>
                  </a:cxn>
                  <a:cxn ang="0">
                    <a:pos x="547" y="1682"/>
                  </a:cxn>
                  <a:cxn ang="0">
                    <a:pos x="144" y="0"/>
                  </a:cxn>
                </a:cxnLst>
                <a:rect l="0" t="0" r="r" b="b"/>
                <a:pathLst>
                  <a:path w="684" h="1755">
                    <a:moveTo>
                      <a:pt x="144" y="0"/>
                    </a:moveTo>
                    <a:lnTo>
                      <a:pt x="144" y="1682"/>
                    </a:lnTo>
                    <a:lnTo>
                      <a:pt x="141" y="1682"/>
                    </a:lnTo>
                    <a:lnTo>
                      <a:pt x="137" y="1682"/>
                    </a:lnTo>
                    <a:lnTo>
                      <a:pt x="133" y="1682"/>
                    </a:lnTo>
                    <a:lnTo>
                      <a:pt x="129" y="1681"/>
                    </a:lnTo>
                    <a:lnTo>
                      <a:pt x="125" y="1681"/>
                    </a:lnTo>
                    <a:lnTo>
                      <a:pt x="121" y="1682"/>
                    </a:lnTo>
                    <a:lnTo>
                      <a:pt x="116" y="1682"/>
                    </a:lnTo>
                    <a:lnTo>
                      <a:pt x="112" y="1682"/>
                    </a:lnTo>
                    <a:lnTo>
                      <a:pt x="107" y="1682"/>
                    </a:lnTo>
                    <a:lnTo>
                      <a:pt x="102" y="1682"/>
                    </a:lnTo>
                    <a:lnTo>
                      <a:pt x="98" y="1683"/>
                    </a:lnTo>
                    <a:lnTo>
                      <a:pt x="93" y="1683"/>
                    </a:lnTo>
                    <a:lnTo>
                      <a:pt x="89" y="1685"/>
                    </a:lnTo>
                    <a:lnTo>
                      <a:pt x="84" y="1686"/>
                    </a:lnTo>
                    <a:lnTo>
                      <a:pt x="79" y="1687"/>
                    </a:lnTo>
                    <a:lnTo>
                      <a:pt x="75" y="1687"/>
                    </a:lnTo>
                    <a:lnTo>
                      <a:pt x="70" y="1689"/>
                    </a:lnTo>
                    <a:lnTo>
                      <a:pt x="66" y="1690"/>
                    </a:lnTo>
                    <a:lnTo>
                      <a:pt x="62" y="1691"/>
                    </a:lnTo>
                    <a:lnTo>
                      <a:pt x="57" y="1693"/>
                    </a:lnTo>
                    <a:lnTo>
                      <a:pt x="53" y="1695"/>
                    </a:lnTo>
                    <a:lnTo>
                      <a:pt x="48" y="1697"/>
                    </a:lnTo>
                    <a:lnTo>
                      <a:pt x="44" y="1698"/>
                    </a:lnTo>
                    <a:lnTo>
                      <a:pt x="40" y="1701"/>
                    </a:lnTo>
                    <a:lnTo>
                      <a:pt x="36" y="1703"/>
                    </a:lnTo>
                    <a:lnTo>
                      <a:pt x="33" y="1705"/>
                    </a:lnTo>
                    <a:lnTo>
                      <a:pt x="29" y="1708"/>
                    </a:lnTo>
                    <a:lnTo>
                      <a:pt x="26" y="1711"/>
                    </a:lnTo>
                    <a:lnTo>
                      <a:pt x="22" y="1714"/>
                    </a:lnTo>
                    <a:lnTo>
                      <a:pt x="19" y="1717"/>
                    </a:lnTo>
                    <a:lnTo>
                      <a:pt x="17" y="1721"/>
                    </a:lnTo>
                    <a:lnTo>
                      <a:pt x="13" y="1723"/>
                    </a:lnTo>
                    <a:lnTo>
                      <a:pt x="11" y="1726"/>
                    </a:lnTo>
                    <a:lnTo>
                      <a:pt x="8" y="1731"/>
                    </a:lnTo>
                    <a:lnTo>
                      <a:pt x="6" y="1734"/>
                    </a:lnTo>
                    <a:lnTo>
                      <a:pt x="5" y="1738"/>
                    </a:lnTo>
                    <a:lnTo>
                      <a:pt x="3" y="1743"/>
                    </a:lnTo>
                    <a:lnTo>
                      <a:pt x="0" y="1755"/>
                    </a:lnTo>
                    <a:lnTo>
                      <a:pt x="684" y="1755"/>
                    </a:lnTo>
                    <a:lnTo>
                      <a:pt x="684" y="1751"/>
                    </a:lnTo>
                    <a:lnTo>
                      <a:pt x="684" y="1746"/>
                    </a:lnTo>
                    <a:lnTo>
                      <a:pt x="683" y="1741"/>
                    </a:lnTo>
                    <a:lnTo>
                      <a:pt x="682" y="1737"/>
                    </a:lnTo>
                    <a:lnTo>
                      <a:pt x="681" y="1733"/>
                    </a:lnTo>
                    <a:lnTo>
                      <a:pt x="678" y="1729"/>
                    </a:lnTo>
                    <a:lnTo>
                      <a:pt x="677" y="1725"/>
                    </a:lnTo>
                    <a:lnTo>
                      <a:pt x="674" y="1722"/>
                    </a:lnTo>
                    <a:lnTo>
                      <a:pt x="671" y="1718"/>
                    </a:lnTo>
                    <a:lnTo>
                      <a:pt x="669" y="1716"/>
                    </a:lnTo>
                    <a:lnTo>
                      <a:pt x="665" y="1712"/>
                    </a:lnTo>
                    <a:lnTo>
                      <a:pt x="662" y="1710"/>
                    </a:lnTo>
                    <a:lnTo>
                      <a:pt x="659" y="1707"/>
                    </a:lnTo>
                    <a:lnTo>
                      <a:pt x="655" y="1704"/>
                    </a:lnTo>
                    <a:lnTo>
                      <a:pt x="650" y="1702"/>
                    </a:lnTo>
                    <a:lnTo>
                      <a:pt x="647" y="1700"/>
                    </a:lnTo>
                    <a:lnTo>
                      <a:pt x="642" y="1698"/>
                    </a:lnTo>
                    <a:lnTo>
                      <a:pt x="639" y="1696"/>
                    </a:lnTo>
                    <a:lnTo>
                      <a:pt x="633" y="1695"/>
                    </a:lnTo>
                    <a:lnTo>
                      <a:pt x="629" y="1693"/>
                    </a:lnTo>
                    <a:lnTo>
                      <a:pt x="625" y="1691"/>
                    </a:lnTo>
                    <a:lnTo>
                      <a:pt x="619" y="1690"/>
                    </a:lnTo>
                    <a:lnTo>
                      <a:pt x="614" y="1689"/>
                    </a:lnTo>
                    <a:lnTo>
                      <a:pt x="610" y="1688"/>
                    </a:lnTo>
                    <a:lnTo>
                      <a:pt x="605" y="1687"/>
                    </a:lnTo>
                    <a:lnTo>
                      <a:pt x="600" y="1687"/>
                    </a:lnTo>
                    <a:lnTo>
                      <a:pt x="596" y="1686"/>
                    </a:lnTo>
                    <a:lnTo>
                      <a:pt x="591" y="1685"/>
                    </a:lnTo>
                    <a:lnTo>
                      <a:pt x="587" y="1685"/>
                    </a:lnTo>
                    <a:lnTo>
                      <a:pt x="582" y="1685"/>
                    </a:lnTo>
                    <a:lnTo>
                      <a:pt x="577" y="1683"/>
                    </a:lnTo>
                    <a:lnTo>
                      <a:pt x="573" y="1683"/>
                    </a:lnTo>
                    <a:lnTo>
                      <a:pt x="568" y="1683"/>
                    </a:lnTo>
                    <a:lnTo>
                      <a:pt x="564" y="1682"/>
                    </a:lnTo>
                    <a:lnTo>
                      <a:pt x="560" y="1682"/>
                    </a:lnTo>
                    <a:lnTo>
                      <a:pt x="556" y="1682"/>
                    </a:lnTo>
                    <a:lnTo>
                      <a:pt x="547" y="1682"/>
                    </a:lnTo>
                    <a:lnTo>
                      <a:pt x="547" y="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B2B2B2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Line 271"/>
              <p:cNvSpPr>
                <a:spLocks noChangeAspect="1" noChangeShapeType="1"/>
              </p:cNvSpPr>
              <p:nvPr/>
            </p:nvSpPr>
            <p:spPr bwMode="auto">
              <a:xfrm rot="18843140">
                <a:off x="1892939" y="3205494"/>
                <a:ext cx="56269" cy="198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Line 272"/>
              <p:cNvSpPr>
                <a:spLocks noChangeAspect="1" noChangeShapeType="1"/>
              </p:cNvSpPr>
              <p:nvPr/>
            </p:nvSpPr>
            <p:spPr bwMode="auto">
              <a:xfrm rot="18843140">
                <a:off x="1898893" y="3213277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Line 273"/>
              <p:cNvSpPr>
                <a:spLocks noChangeAspect="1" noChangeShapeType="1"/>
              </p:cNvSpPr>
              <p:nvPr/>
            </p:nvSpPr>
            <p:spPr bwMode="auto">
              <a:xfrm rot="18843140">
                <a:off x="1908814" y="3219097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Line 274"/>
              <p:cNvSpPr>
                <a:spLocks noChangeAspect="1" noChangeShapeType="1"/>
              </p:cNvSpPr>
              <p:nvPr/>
            </p:nvSpPr>
            <p:spPr bwMode="auto">
              <a:xfrm rot="18843140">
                <a:off x="1914768" y="3228799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Line 275"/>
              <p:cNvSpPr>
                <a:spLocks noChangeAspect="1" noChangeShapeType="1"/>
              </p:cNvSpPr>
              <p:nvPr/>
            </p:nvSpPr>
            <p:spPr bwMode="auto">
              <a:xfrm rot="18843140">
                <a:off x="1883018" y="3197755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Line 276"/>
              <p:cNvSpPr>
                <a:spLocks noChangeAspect="1" noChangeShapeType="1"/>
              </p:cNvSpPr>
              <p:nvPr/>
            </p:nvSpPr>
            <p:spPr bwMode="auto">
              <a:xfrm rot="18843140">
                <a:off x="1773877" y="3091017"/>
                <a:ext cx="56269" cy="198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Line 277"/>
              <p:cNvSpPr>
                <a:spLocks noChangeAspect="1" noChangeShapeType="1"/>
              </p:cNvSpPr>
              <p:nvPr/>
            </p:nvSpPr>
            <p:spPr bwMode="auto">
              <a:xfrm rot="18843140">
                <a:off x="1740143" y="3061913"/>
                <a:ext cx="56269" cy="198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Line 278"/>
              <p:cNvSpPr>
                <a:spLocks noChangeAspect="1" noChangeShapeType="1"/>
              </p:cNvSpPr>
              <p:nvPr/>
            </p:nvSpPr>
            <p:spPr bwMode="auto">
              <a:xfrm rot="18843140">
                <a:off x="1750064" y="3069696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Line 279"/>
              <p:cNvSpPr>
                <a:spLocks noChangeAspect="1" noChangeShapeType="1"/>
              </p:cNvSpPr>
              <p:nvPr/>
            </p:nvSpPr>
            <p:spPr bwMode="auto">
              <a:xfrm rot="18843140">
                <a:off x="1756018" y="3077458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280"/>
              <p:cNvSpPr>
                <a:spLocks noChangeAspect="1" noChangeShapeType="1"/>
              </p:cNvSpPr>
              <p:nvPr/>
            </p:nvSpPr>
            <p:spPr bwMode="auto">
              <a:xfrm rot="18843140">
                <a:off x="1761971" y="3083278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Line 281"/>
              <p:cNvSpPr>
                <a:spLocks noChangeAspect="1" noChangeShapeType="1"/>
              </p:cNvSpPr>
              <p:nvPr/>
            </p:nvSpPr>
            <p:spPr bwMode="auto">
              <a:xfrm rot="18843140">
                <a:off x="1811581" y="3127905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82"/>
              <p:cNvSpPr>
                <a:spLocks noChangeAspect="1" noChangeShapeType="1"/>
              </p:cNvSpPr>
              <p:nvPr/>
            </p:nvSpPr>
            <p:spPr bwMode="auto">
              <a:xfrm rot="18843140">
                <a:off x="1779831" y="3100741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83"/>
              <p:cNvSpPr>
                <a:spLocks noChangeAspect="1" noChangeShapeType="1"/>
              </p:cNvSpPr>
              <p:nvPr/>
            </p:nvSpPr>
            <p:spPr bwMode="auto">
              <a:xfrm rot="18843140">
                <a:off x="1789752" y="3104599"/>
                <a:ext cx="56269" cy="198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84"/>
              <p:cNvSpPr>
                <a:spLocks noChangeAspect="1" noChangeShapeType="1"/>
              </p:cNvSpPr>
              <p:nvPr/>
            </p:nvSpPr>
            <p:spPr bwMode="auto">
              <a:xfrm rot="18843140">
                <a:off x="1793721" y="3114322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85"/>
              <p:cNvSpPr>
                <a:spLocks noChangeAspect="1" noChangeShapeType="1"/>
              </p:cNvSpPr>
              <p:nvPr/>
            </p:nvSpPr>
            <p:spPr bwMode="auto">
              <a:xfrm rot="18843140">
                <a:off x="1801658" y="3122083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86"/>
              <p:cNvSpPr>
                <a:spLocks noChangeAspect="1" noChangeShapeType="1"/>
              </p:cNvSpPr>
              <p:nvPr/>
            </p:nvSpPr>
            <p:spPr bwMode="auto">
              <a:xfrm rot="18843140">
                <a:off x="1849283" y="3166710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87"/>
              <p:cNvSpPr>
                <a:spLocks noChangeAspect="1" noChangeShapeType="1"/>
              </p:cNvSpPr>
              <p:nvPr/>
            </p:nvSpPr>
            <p:spPr bwMode="auto">
              <a:xfrm rot="18843140">
                <a:off x="1817555" y="3137606"/>
                <a:ext cx="5820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Line 288"/>
              <p:cNvSpPr>
                <a:spLocks noChangeAspect="1" noChangeShapeType="1"/>
              </p:cNvSpPr>
              <p:nvPr/>
            </p:nvSpPr>
            <p:spPr bwMode="auto">
              <a:xfrm rot="18843140">
                <a:off x="1825471" y="3143427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Line 289"/>
              <p:cNvSpPr>
                <a:spLocks noChangeAspect="1" noChangeShapeType="1"/>
              </p:cNvSpPr>
              <p:nvPr/>
            </p:nvSpPr>
            <p:spPr bwMode="auto">
              <a:xfrm rot="18843140">
                <a:off x="1831446" y="3151188"/>
                <a:ext cx="5820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Line 290"/>
              <p:cNvSpPr>
                <a:spLocks noChangeAspect="1" noChangeShapeType="1"/>
              </p:cNvSpPr>
              <p:nvPr/>
            </p:nvSpPr>
            <p:spPr bwMode="auto">
              <a:xfrm rot="18843140">
                <a:off x="1839384" y="3156986"/>
                <a:ext cx="58208" cy="198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291"/>
              <p:cNvSpPr>
                <a:spLocks noChangeAspect="1" noChangeShapeType="1"/>
              </p:cNvSpPr>
              <p:nvPr/>
            </p:nvSpPr>
            <p:spPr bwMode="auto">
              <a:xfrm rot="18843140">
                <a:off x="1855259" y="3174471"/>
                <a:ext cx="5820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292"/>
              <p:cNvSpPr>
                <a:spLocks noChangeAspect="1" noChangeShapeType="1"/>
              </p:cNvSpPr>
              <p:nvPr/>
            </p:nvSpPr>
            <p:spPr bwMode="auto">
              <a:xfrm rot="18843140">
                <a:off x="1865158" y="3180292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293"/>
              <p:cNvSpPr>
                <a:spLocks noChangeAspect="1" noChangeShapeType="1"/>
              </p:cNvSpPr>
              <p:nvPr/>
            </p:nvSpPr>
            <p:spPr bwMode="auto">
              <a:xfrm rot="18843140">
                <a:off x="1873118" y="3189994"/>
                <a:ext cx="5820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Freeform 294"/>
              <p:cNvSpPr>
                <a:spLocks noChangeAspect="1"/>
              </p:cNvSpPr>
              <p:nvPr/>
            </p:nvSpPr>
            <p:spPr bwMode="auto">
              <a:xfrm rot="18843140">
                <a:off x="1922331" y="3263195"/>
                <a:ext cx="23283" cy="47625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0" y="321"/>
                  </a:cxn>
                  <a:cxn ang="0">
                    <a:pos x="162" y="0"/>
                  </a:cxn>
                  <a:cxn ang="0">
                    <a:pos x="73" y="0"/>
                  </a:cxn>
                </a:cxnLst>
                <a:rect l="0" t="0" r="r" b="b"/>
                <a:pathLst>
                  <a:path w="162" h="321">
                    <a:moveTo>
                      <a:pt x="73" y="0"/>
                    </a:moveTo>
                    <a:lnTo>
                      <a:pt x="0" y="321"/>
                    </a:lnTo>
                    <a:lnTo>
                      <a:pt x="162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Freeform 295"/>
              <p:cNvSpPr>
                <a:spLocks noChangeAspect="1"/>
              </p:cNvSpPr>
              <p:nvPr/>
            </p:nvSpPr>
            <p:spPr bwMode="auto">
              <a:xfrm rot="18843140">
                <a:off x="1936177" y="3251553"/>
                <a:ext cx="19403" cy="47625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0" y="311"/>
                  </a:cxn>
                  <a:cxn ang="0">
                    <a:pos x="137" y="0"/>
                  </a:cxn>
                  <a:cxn ang="0">
                    <a:pos x="65" y="0"/>
                  </a:cxn>
                </a:cxnLst>
                <a:rect l="0" t="0" r="r" b="b"/>
                <a:pathLst>
                  <a:path w="137" h="311">
                    <a:moveTo>
                      <a:pt x="65" y="0"/>
                    </a:moveTo>
                    <a:lnTo>
                      <a:pt x="0" y="311"/>
                    </a:lnTo>
                    <a:lnTo>
                      <a:pt x="137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Freeform 296"/>
              <p:cNvSpPr>
                <a:spLocks noChangeAspect="1"/>
              </p:cNvSpPr>
              <p:nvPr/>
            </p:nvSpPr>
            <p:spPr bwMode="auto">
              <a:xfrm rot="18843140">
                <a:off x="1975864" y="3210807"/>
                <a:ext cx="19403" cy="476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11"/>
                  </a:cxn>
                  <a:cxn ang="0">
                    <a:pos x="112" y="0"/>
                  </a:cxn>
                  <a:cxn ang="0">
                    <a:pos x="0" y="0"/>
                  </a:cxn>
                </a:cxnLst>
                <a:rect l="0" t="0" r="r" b="b"/>
                <a:pathLst>
                  <a:path w="128" h="311">
                    <a:moveTo>
                      <a:pt x="0" y="0"/>
                    </a:moveTo>
                    <a:lnTo>
                      <a:pt x="128" y="311"/>
                    </a:lnTo>
                    <a:lnTo>
                      <a:pt x="1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Freeform 297"/>
              <p:cNvSpPr>
                <a:spLocks noChangeAspect="1"/>
              </p:cNvSpPr>
              <p:nvPr/>
            </p:nvSpPr>
            <p:spPr bwMode="auto">
              <a:xfrm rot="18843140">
                <a:off x="1989822" y="3193367"/>
                <a:ext cx="25224" cy="456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1" y="302"/>
                  </a:cxn>
                  <a:cxn ang="0">
                    <a:pos x="80" y="0"/>
                  </a:cxn>
                  <a:cxn ang="0">
                    <a:pos x="0" y="0"/>
                  </a:cxn>
                </a:cxnLst>
                <a:rect l="0" t="0" r="r" b="b"/>
                <a:pathLst>
                  <a:path w="161" h="302">
                    <a:moveTo>
                      <a:pt x="0" y="0"/>
                    </a:moveTo>
                    <a:lnTo>
                      <a:pt x="161" y="302"/>
                    </a:lnTo>
                    <a:lnTo>
                      <a:pt x="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Freeform 298"/>
              <p:cNvSpPr>
                <a:spLocks noChangeAspect="1"/>
              </p:cNvSpPr>
              <p:nvPr/>
            </p:nvSpPr>
            <p:spPr bwMode="auto">
              <a:xfrm rot="18843140">
                <a:off x="1958755" y="3099374"/>
                <a:ext cx="85372" cy="123031"/>
              </a:xfrm>
              <a:custGeom>
                <a:avLst/>
                <a:gdLst/>
                <a:ahLst/>
                <a:cxnLst>
                  <a:cxn ang="0">
                    <a:pos x="0" y="484"/>
                  </a:cxn>
                  <a:cxn ang="0">
                    <a:pos x="556" y="0"/>
                  </a:cxn>
                  <a:cxn ang="0">
                    <a:pos x="579" y="822"/>
                  </a:cxn>
                  <a:cxn ang="0">
                    <a:pos x="539" y="813"/>
                  </a:cxn>
                  <a:cxn ang="0">
                    <a:pos x="515" y="91"/>
                  </a:cxn>
                  <a:cxn ang="0">
                    <a:pos x="24" y="512"/>
                  </a:cxn>
                  <a:cxn ang="0">
                    <a:pos x="0" y="484"/>
                  </a:cxn>
                </a:cxnLst>
                <a:rect l="0" t="0" r="r" b="b"/>
                <a:pathLst>
                  <a:path w="579" h="822">
                    <a:moveTo>
                      <a:pt x="0" y="484"/>
                    </a:moveTo>
                    <a:lnTo>
                      <a:pt x="556" y="0"/>
                    </a:lnTo>
                    <a:lnTo>
                      <a:pt x="579" y="822"/>
                    </a:lnTo>
                    <a:lnTo>
                      <a:pt x="539" y="813"/>
                    </a:lnTo>
                    <a:lnTo>
                      <a:pt x="515" y="91"/>
                    </a:lnTo>
                    <a:lnTo>
                      <a:pt x="24" y="512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Freeform 299"/>
              <p:cNvSpPr>
                <a:spLocks noChangeAspect="1"/>
              </p:cNvSpPr>
              <p:nvPr/>
            </p:nvSpPr>
            <p:spPr bwMode="auto">
              <a:xfrm rot="18843140">
                <a:off x="1965457" y="3105635"/>
                <a:ext cx="151342" cy="83344"/>
              </a:xfrm>
              <a:custGeom>
                <a:avLst/>
                <a:gdLst/>
                <a:ahLst/>
                <a:cxnLst>
                  <a:cxn ang="0">
                    <a:pos x="0" y="247"/>
                  </a:cxn>
                  <a:cxn ang="0">
                    <a:pos x="684" y="0"/>
                  </a:cxn>
                  <a:cxn ang="0">
                    <a:pos x="1031" y="557"/>
                  </a:cxn>
                  <a:cxn ang="0">
                    <a:pos x="958" y="557"/>
                  </a:cxn>
                  <a:cxn ang="0">
                    <a:pos x="644" y="59"/>
                  </a:cxn>
                  <a:cxn ang="0">
                    <a:pos x="0" y="283"/>
                  </a:cxn>
                  <a:cxn ang="0">
                    <a:pos x="0" y="247"/>
                  </a:cxn>
                </a:cxnLst>
                <a:rect l="0" t="0" r="r" b="b"/>
                <a:pathLst>
                  <a:path w="1031" h="557">
                    <a:moveTo>
                      <a:pt x="0" y="247"/>
                    </a:moveTo>
                    <a:lnTo>
                      <a:pt x="684" y="0"/>
                    </a:lnTo>
                    <a:lnTo>
                      <a:pt x="1031" y="557"/>
                    </a:lnTo>
                    <a:lnTo>
                      <a:pt x="958" y="557"/>
                    </a:lnTo>
                    <a:lnTo>
                      <a:pt x="644" y="59"/>
                    </a:lnTo>
                    <a:lnTo>
                      <a:pt x="0" y="283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Freeform 300"/>
              <p:cNvSpPr>
                <a:spLocks noChangeAspect="1"/>
              </p:cNvSpPr>
              <p:nvPr/>
            </p:nvSpPr>
            <p:spPr bwMode="auto">
              <a:xfrm rot="18843140">
                <a:off x="1841610" y="3217686"/>
                <a:ext cx="79552" cy="127000"/>
              </a:xfrm>
              <a:custGeom>
                <a:avLst/>
                <a:gdLst/>
                <a:ahLst/>
                <a:cxnLst>
                  <a:cxn ang="0">
                    <a:pos x="543" y="461"/>
                  </a:cxn>
                  <a:cxn ang="0">
                    <a:pos x="289" y="0"/>
                  </a:cxn>
                  <a:cxn ang="0">
                    <a:pos x="0" y="855"/>
                  </a:cxn>
                  <a:cxn ang="0">
                    <a:pos x="68" y="855"/>
                  </a:cxn>
                  <a:cxn ang="0">
                    <a:pos x="305" y="147"/>
                  </a:cxn>
                  <a:cxn ang="0">
                    <a:pos x="494" y="484"/>
                  </a:cxn>
                  <a:cxn ang="0">
                    <a:pos x="543" y="461"/>
                  </a:cxn>
                </a:cxnLst>
                <a:rect l="0" t="0" r="r" b="b"/>
                <a:pathLst>
                  <a:path w="543" h="855">
                    <a:moveTo>
                      <a:pt x="543" y="461"/>
                    </a:moveTo>
                    <a:lnTo>
                      <a:pt x="289" y="0"/>
                    </a:lnTo>
                    <a:lnTo>
                      <a:pt x="0" y="855"/>
                    </a:lnTo>
                    <a:lnTo>
                      <a:pt x="68" y="855"/>
                    </a:lnTo>
                    <a:lnTo>
                      <a:pt x="305" y="147"/>
                    </a:lnTo>
                    <a:lnTo>
                      <a:pt x="494" y="484"/>
                    </a:lnTo>
                    <a:lnTo>
                      <a:pt x="543" y="461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Freeform 301"/>
              <p:cNvSpPr>
                <a:spLocks noChangeAspect="1"/>
              </p:cNvSpPr>
              <p:nvPr/>
            </p:nvSpPr>
            <p:spPr bwMode="auto">
              <a:xfrm rot="18843140">
                <a:off x="1810323" y="3256712"/>
                <a:ext cx="120297" cy="107156"/>
              </a:xfrm>
              <a:custGeom>
                <a:avLst/>
                <a:gdLst/>
                <a:ahLst/>
                <a:cxnLst>
                  <a:cxn ang="0">
                    <a:pos x="825" y="333"/>
                  </a:cxn>
                  <a:cxn ang="0">
                    <a:pos x="270" y="0"/>
                  </a:cxn>
                  <a:cxn ang="0">
                    <a:pos x="0" y="712"/>
                  </a:cxn>
                  <a:cxn ang="0">
                    <a:pos x="72" y="712"/>
                  </a:cxn>
                  <a:cxn ang="0">
                    <a:pos x="294" y="86"/>
                  </a:cxn>
                  <a:cxn ang="0">
                    <a:pos x="801" y="376"/>
                  </a:cxn>
                  <a:cxn ang="0">
                    <a:pos x="825" y="333"/>
                  </a:cxn>
                </a:cxnLst>
                <a:rect l="0" t="0" r="r" b="b"/>
                <a:pathLst>
                  <a:path w="825" h="712">
                    <a:moveTo>
                      <a:pt x="825" y="333"/>
                    </a:moveTo>
                    <a:lnTo>
                      <a:pt x="270" y="0"/>
                    </a:lnTo>
                    <a:lnTo>
                      <a:pt x="0" y="712"/>
                    </a:lnTo>
                    <a:lnTo>
                      <a:pt x="72" y="712"/>
                    </a:lnTo>
                    <a:lnTo>
                      <a:pt x="294" y="86"/>
                    </a:lnTo>
                    <a:lnTo>
                      <a:pt x="801" y="376"/>
                    </a:lnTo>
                    <a:lnTo>
                      <a:pt x="825" y="333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Freeform 302"/>
              <p:cNvSpPr>
                <a:spLocks noChangeAspect="1"/>
              </p:cNvSpPr>
              <p:nvPr/>
            </p:nvSpPr>
            <p:spPr bwMode="auto">
              <a:xfrm rot="18843140">
                <a:off x="1578946" y="2839839"/>
                <a:ext cx="190147" cy="255985"/>
              </a:xfrm>
              <a:custGeom>
                <a:avLst/>
                <a:gdLst/>
                <a:ahLst/>
                <a:cxnLst>
                  <a:cxn ang="0">
                    <a:pos x="661" y="0"/>
                  </a:cxn>
                  <a:cxn ang="0">
                    <a:pos x="0" y="348"/>
                  </a:cxn>
                  <a:cxn ang="0">
                    <a:pos x="0" y="1330"/>
                  </a:cxn>
                  <a:cxn ang="0">
                    <a:pos x="501" y="1610"/>
                  </a:cxn>
                  <a:cxn ang="0">
                    <a:pos x="501" y="1719"/>
                  </a:cxn>
                  <a:cxn ang="0">
                    <a:pos x="742" y="1719"/>
                  </a:cxn>
                  <a:cxn ang="0">
                    <a:pos x="742" y="1646"/>
                  </a:cxn>
                  <a:cxn ang="0">
                    <a:pos x="1289" y="1335"/>
                  </a:cxn>
                  <a:cxn ang="0">
                    <a:pos x="1289" y="367"/>
                  </a:cxn>
                  <a:cxn ang="0">
                    <a:pos x="661" y="0"/>
                  </a:cxn>
                </a:cxnLst>
                <a:rect l="0" t="0" r="r" b="b"/>
                <a:pathLst>
                  <a:path w="1289" h="1719">
                    <a:moveTo>
                      <a:pt x="661" y="0"/>
                    </a:moveTo>
                    <a:lnTo>
                      <a:pt x="0" y="348"/>
                    </a:lnTo>
                    <a:lnTo>
                      <a:pt x="0" y="1330"/>
                    </a:lnTo>
                    <a:lnTo>
                      <a:pt x="501" y="1610"/>
                    </a:lnTo>
                    <a:lnTo>
                      <a:pt x="501" y="1719"/>
                    </a:lnTo>
                    <a:lnTo>
                      <a:pt x="742" y="1719"/>
                    </a:lnTo>
                    <a:lnTo>
                      <a:pt x="742" y="1646"/>
                    </a:lnTo>
                    <a:lnTo>
                      <a:pt x="1289" y="1335"/>
                    </a:lnTo>
                    <a:lnTo>
                      <a:pt x="1289" y="367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007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Freeform 303"/>
              <p:cNvSpPr>
                <a:spLocks noChangeAspect="1"/>
              </p:cNvSpPr>
              <p:nvPr/>
            </p:nvSpPr>
            <p:spPr bwMode="auto">
              <a:xfrm rot="18843140">
                <a:off x="1594556" y="2853642"/>
                <a:ext cx="166864" cy="236141"/>
              </a:xfrm>
              <a:custGeom>
                <a:avLst/>
                <a:gdLst/>
                <a:ahLst/>
                <a:cxnLst>
                  <a:cxn ang="0">
                    <a:pos x="579" y="0"/>
                  </a:cxn>
                  <a:cxn ang="0">
                    <a:pos x="0" y="294"/>
                  </a:cxn>
                  <a:cxn ang="0">
                    <a:pos x="0" y="1188"/>
                  </a:cxn>
                  <a:cxn ang="0">
                    <a:pos x="499" y="1462"/>
                  </a:cxn>
                  <a:cxn ang="0">
                    <a:pos x="499" y="1573"/>
                  </a:cxn>
                  <a:cxn ang="0">
                    <a:pos x="595" y="1573"/>
                  </a:cxn>
                  <a:cxn ang="0">
                    <a:pos x="595" y="1462"/>
                  </a:cxn>
                  <a:cxn ang="0">
                    <a:pos x="1127" y="1175"/>
                  </a:cxn>
                  <a:cxn ang="0">
                    <a:pos x="1127" y="294"/>
                  </a:cxn>
                  <a:cxn ang="0">
                    <a:pos x="579" y="0"/>
                  </a:cxn>
                </a:cxnLst>
                <a:rect l="0" t="0" r="r" b="b"/>
                <a:pathLst>
                  <a:path w="1127" h="1573">
                    <a:moveTo>
                      <a:pt x="579" y="0"/>
                    </a:moveTo>
                    <a:lnTo>
                      <a:pt x="0" y="294"/>
                    </a:lnTo>
                    <a:lnTo>
                      <a:pt x="0" y="1188"/>
                    </a:lnTo>
                    <a:lnTo>
                      <a:pt x="499" y="1462"/>
                    </a:lnTo>
                    <a:lnTo>
                      <a:pt x="499" y="1573"/>
                    </a:lnTo>
                    <a:lnTo>
                      <a:pt x="595" y="1573"/>
                    </a:lnTo>
                    <a:lnTo>
                      <a:pt x="595" y="1462"/>
                    </a:lnTo>
                    <a:lnTo>
                      <a:pt x="1127" y="1175"/>
                    </a:lnTo>
                    <a:lnTo>
                      <a:pt x="1127" y="294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Freeform 304"/>
              <p:cNvSpPr>
                <a:spLocks noChangeAspect="1"/>
              </p:cNvSpPr>
              <p:nvPr/>
            </p:nvSpPr>
            <p:spPr bwMode="auto">
              <a:xfrm>
                <a:off x="1251348" y="3162830"/>
                <a:ext cx="101204" cy="256117"/>
              </a:xfrm>
              <a:custGeom>
                <a:avLst/>
                <a:gdLst/>
                <a:ahLst/>
                <a:cxnLst>
                  <a:cxn ang="0">
                    <a:pos x="144" y="1682"/>
                  </a:cxn>
                  <a:cxn ang="0">
                    <a:pos x="137" y="1682"/>
                  </a:cxn>
                  <a:cxn ang="0">
                    <a:pos x="129" y="1681"/>
                  </a:cxn>
                  <a:cxn ang="0">
                    <a:pos x="121" y="1682"/>
                  </a:cxn>
                  <a:cxn ang="0">
                    <a:pos x="112" y="1682"/>
                  </a:cxn>
                  <a:cxn ang="0">
                    <a:pos x="102" y="1682"/>
                  </a:cxn>
                  <a:cxn ang="0">
                    <a:pos x="93" y="1683"/>
                  </a:cxn>
                  <a:cxn ang="0">
                    <a:pos x="84" y="1686"/>
                  </a:cxn>
                  <a:cxn ang="0">
                    <a:pos x="75" y="1687"/>
                  </a:cxn>
                  <a:cxn ang="0">
                    <a:pos x="66" y="1690"/>
                  </a:cxn>
                  <a:cxn ang="0">
                    <a:pos x="57" y="1693"/>
                  </a:cxn>
                  <a:cxn ang="0">
                    <a:pos x="48" y="1697"/>
                  </a:cxn>
                  <a:cxn ang="0">
                    <a:pos x="40" y="1701"/>
                  </a:cxn>
                  <a:cxn ang="0">
                    <a:pos x="33" y="1705"/>
                  </a:cxn>
                  <a:cxn ang="0">
                    <a:pos x="26" y="1711"/>
                  </a:cxn>
                  <a:cxn ang="0">
                    <a:pos x="19" y="1717"/>
                  </a:cxn>
                  <a:cxn ang="0">
                    <a:pos x="13" y="1723"/>
                  </a:cxn>
                  <a:cxn ang="0">
                    <a:pos x="8" y="1731"/>
                  </a:cxn>
                  <a:cxn ang="0">
                    <a:pos x="5" y="1738"/>
                  </a:cxn>
                  <a:cxn ang="0">
                    <a:pos x="0" y="1755"/>
                  </a:cxn>
                  <a:cxn ang="0">
                    <a:pos x="684" y="1751"/>
                  </a:cxn>
                  <a:cxn ang="0">
                    <a:pos x="683" y="1741"/>
                  </a:cxn>
                  <a:cxn ang="0">
                    <a:pos x="681" y="1733"/>
                  </a:cxn>
                  <a:cxn ang="0">
                    <a:pos x="677" y="1725"/>
                  </a:cxn>
                  <a:cxn ang="0">
                    <a:pos x="671" y="1718"/>
                  </a:cxn>
                  <a:cxn ang="0">
                    <a:pos x="665" y="1712"/>
                  </a:cxn>
                  <a:cxn ang="0">
                    <a:pos x="659" y="1707"/>
                  </a:cxn>
                  <a:cxn ang="0">
                    <a:pos x="650" y="1702"/>
                  </a:cxn>
                  <a:cxn ang="0">
                    <a:pos x="642" y="1698"/>
                  </a:cxn>
                  <a:cxn ang="0">
                    <a:pos x="633" y="1695"/>
                  </a:cxn>
                  <a:cxn ang="0">
                    <a:pos x="625" y="1691"/>
                  </a:cxn>
                  <a:cxn ang="0">
                    <a:pos x="614" y="1689"/>
                  </a:cxn>
                  <a:cxn ang="0">
                    <a:pos x="605" y="1687"/>
                  </a:cxn>
                  <a:cxn ang="0">
                    <a:pos x="596" y="1686"/>
                  </a:cxn>
                  <a:cxn ang="0">
                    <a:pos x="587" y="1685"/>
                  </a:cxn>
                  <a:cxn ang="0">
                    <a:pos x="577" y="1683"/>
                  </a:cxn>
                  <a:cxn ang="0">
                    <a:pos x="568" y="1683"/>
                  </a:cxn>
                  <a:cxn ang="0">
                    <a:pos x="560" y="1682"/>
                  </a:cxn>
                  <a:cxn ang="0">
                    <a:pos x="547" y="1682"/>
                  </a:cxn>
                  <a:cxn ang="0">
                    <a:pos x="144" y="0"/>
                  </a:cxn>
                </a:cxnLst>
                <a:rect l="0" t="0" r="r" b="b"/>
                <a:pathLst>
                  <a:path w="684" h="1755">
                    <a:moveTo>
                      <a:pt x="144" y="0"/>
                    </a:moveTo>
                    <a:lnTo>
                      <a:pt x="144" y="1682"/>
                    </a:lnTo>
                    <a:lnTo>
                      <a:pt x="141" y="1682"/>
                    </a:lnTo>
                    <a:lnTo>
                      <a:pt x="137" y="1682"/>
                    </a:lnTo>
                    <a:lnTo>
                      <a:pt x="133" y="1682"/>
                    </a:lnTo>
                    <a:lnTo>
                      <a:pt x="129" y="1681"/>
                    </a:lnTo>
                    <a:lnTo>
                      <a:pt x="125" y="1681"/>
                    </a:lnTo>
                    <a:lnTo>
                      <a:pt x="121" y="1682"/>
                    </a:lnTo>
                    <a:lnTo>
                      <a:pt x="116" y="1682"/>
                    </a:lnTo>
                    <a:lnTo>
                      <a:pt x="112" y="1682"/>
                    </a:lnTo>
                    <a:lnTo>
                      <a:pt x="107" y="1682"/>
                    </a:lnTo>
                    <a:lnTo>
                      <a:pt x="102" y="1682"/>
                    </a:lnTo>
                    <a:lnTo>
                      <a:pt x="98" y="1683"/>
                    </a:lnTo>
                    <a:lnTo>
                      <a:pt x="93" y="1683"/>
                    </a:lnTo>
                    <a:lnTo>
                      <a:pt x="89" y="1685"/>
                    </a:lnTo>
                    <a:lnTo>
                      <a:pt x="84" y="1686"/>
                    </a:lnTo>
                    <a:lnTo>
                      <a:pt x="79" y="1687"/>
                    </a:lnTo>
                    <a:lnTo>
                      <a:pt x="75" y="1687"/>
                    </a:lnTo>
                    <a:lnTo>
                      <a:pt x="70" y="1689"/>
                    </a:lnTo>
                    <a:lnTo>
                      <a:pt x="66" y="1690"/>
                    </a:lnTo>
                    <a:lnTo>
                      <a:pt x="62" y="1691"/>
                    </a:lnTo>
                    <a:lnTo>
                      <a:pt x="57" y="1693"/>
                    </a:lnTo>
                    <a:lnTo>
                      <a:pt x="53" y="1695"/>
                    </a:lnTo>
                    <a:lnTo>
                      <a:pt x="48" y="1697"/>
                    </a:lnTo>
                    <a:lnTo>
                      <a:pt x="44" y="1698"/>
                    </a:lnTo>
                    <a:lnTo>
                      <a:pt x="40" y="1701"/>
                    </a:lnTo>
                    <a:lnTo>
                      <a:pt x="36" y="1703"/>
                    </a:lnTo>
                    <a:lnTo>
                      <a:pt x="33" y="1705"/>
                    </a:lnTo>
                    <a:lnTo>
                      <a:pt x="29" y="1708"/>
                    </a:lnTo>
                    <a:lnTo>
                      <a:pt x="26" y="1711"/>
                    </a:lnTo>
                    <a:lnTo>
                      <a:pt x="22" y="1714"/>
                    </a:lnTo>
                    <a:lnTo>
                      <a:pt x="19" y="1717"/>
                    </a:lnTo>
                    <a:lnTo>
                      <a:pt x="17" y="1721"/>
                    </a:lnTo>
                    <a:lnTo>
                      <a:pt x="13" y="1723"/>
                    </a:lnTo>
                    <a:lnTo>
                      <a:pt x="11" y="1726"/>
                    </a:lnTo>
                    <a:lnTo>
                      <a:pt x="8" y="1731"/>
                    </a:lnTo>
                    <a:lnTo>
                      <a:pt x="6" y="1734"/>
                    </a:lnTo>
                    <a:lnTo>
                      <a:pt x="5" y="1738"/>
                    </a:lnTo>
                    <a:lnTo>
                      <a:pt x="3" y="1743"/>
                    </a:lnTo>
                    <a:lnTo>
                      <a:pt x="0" y="1755"/>
                    </a:lnTo>
                    <a:lnTo>
                      <a:pt x="684" y="1755"/>
                    </a:lnTo>
                    <a:lnTo>
                      <a:pt x="684" y="1751"/>
                    </a:lnTo>
                    <a:lnTo>
                      <a:pt x="684" y="1746"/>
                    </a:lnTo>
                    <a:lnTo>
                      <a:pt x="683" y="1741"/>
                    </a:lnTo>
                    <a:lnTo>
                      <a:pt x="682" y="1737"/>
                    </a:lnTo>
                    <a:lnTo>
                      <a:pt x="681" y="1733"/>
                    </a:lnTo>
                    <a:lnTo>
                      <a:pt x="678" y="1729"/>
                    </a:lnTo>
                    <a:lnTo>
                      <a:pt x="677" y="1725"/>
                    </a:lnTo>
                    <a:lnTo>
                      <a:pt x="674" y="1722"/>
                    </a:lnTo>
                    <a:lnTo>
                      <a:pt x="671" y="1718"/>
                    </a:lnTo>
                    <a:lnTo>
                      <a:pt x="669" y="1716"/>
                    </a:lnTo>
                    <a:lnTo>
                      <a:pt x="665" y="1712"/>
                    </a:lnTo>
                    <a:lnTo>
                      <a:pt x="662" y="1710"/>
                    </a:lnTo>
                    <a:lnTo>
                      <a:pt x="659" y="1707"/>
                    </a:lnTo>
                    <a:lnTo>
                      <a:pt x="655" y="1704"/>
                    </a:lnTo>
                    <a:lnTo>
                      <a:pt x="650" y="1702"/>
                    </a:lnTo>
                    <a:lnTo>
                      <a:pt x="647" y="1700"/>
                    </a:lnTo>
                    <a:lnTo>
                      <a:pt x="642" y="1698"/>
                    </a:lnTo>
                    <a:lnTo>
                      <a:pt x="639" y="1696"/>
                    </a:lnTo>
                    <a:lnTo>
                      <a:pt x="633" y="1695"/>
                    </a:lnTo>
                    <a:lnTo>
                      <a:pt x="629" y="1693"/>
                    </a:lnTo>
                    <a:lnTo>
                      <a:pt x="625" y="1691"/>
                    </a:lnTo>
                    <a:lnTo>
                      <a:pt x="619" y="1690"/>
                    </a:lnTo>
                    <a:lnTo>
                      <a:pt x="614" y="1689"/>
                    </a:lnTo>
                    <a:lnTo>
                      <a:pt x="610" y="1688"/>
                    </a:lnTo>
                    <a:lnTo>
                      <a:pt x="605" y="1687"/>
                    </a:lnTo>
                    <a:lnTo>
                      <a:pt x="600" y="1687"/>
                    </a:lnTo>
                    <a:lnTo>
                      <a:pt x="596" y="1686"/>
                    </a:lnTo>
                    <a:lnTo>
                      <a:pt x="591" y="1685"/>
                    </a:lnTo>
                    <a:lnTo>
                      <a:pt x="587" y="1685"/>
                    </a:lnTo>
                    <a:lnTo>
                      <a:pt x="582" y="1685"/>
                    </a:lnTo>
                    <a:lnTo>
                      <a:pt x="577" y="1683"/>
                    </a:lnTo>
                    <a:lnTo>
                      <a:pt x="573" y="1683"/>
                    </a:lnTo>
                    <a:lnTo>
                      <a:pt x="568" y="1683"/>
                    </a:lnTo>
                    <a:lnTo>
                      <a:pt x="564" y="1682"/>
                    </a:lnTo>
                    <a:lnTo>
                      <a:pt x="560" y="1682"/>
                    </a:lnTo>
                    <a:lnTo>
                      <a:pt x="556" y="1682"/>
                    </a:lnTo>
                    <a:lnTo>
                      <a:pt x="547" y="1682"/>
                    </a:lnTo>
                    <a:lnTo>
                      <a:pt x="547" y="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B2B2B2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Line 305"/>
              <p:cNvSpPr>
                <a:spLocks noChangeAspect="1" noChangeShapeType="1"/>
              </p:cNvSpPr>
              <p:nvPr/>
            </p:nvSpPr>
            <p:spPr bwMode="auto">
              <a:xfrm>
                <a:off x="1273175" y="3376260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Line 306"/>
              <p:cNvSpPr>
                <a:spLocks noChangeAspect="1" noChangeShapeType="1"/>
              </p:cNvSpPr>
              <p:nvPr/>
            </p:nvSpPr>
            <p:spPr bwMode="auto">
              <a:xfrm>
                <a:off x="1273175" y="3387902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Line 307"/>
              <p:cNvSpPr>
                <a:spLocks noChangeAspect="1" noChangeShapeType="1"/>
              </p:cNvSpPr>
              <p:nvPr/>
            </p:nvSpPr>
            <p:spPr bwMode="auto">
              <a:xfrm>
                <a:off x="1275160" y="3397603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Line 308"/>
              <p:cNvSpPr>
                <a:spLocks noChangeAspect="1" noChangeShapeType="1"/>
              </p:cNvSpPr>
              <p:nvPr/>
            </p:nvSpPr>
            <p:spPr bwMode="auto">
              <a:xfrm>
                <a:off x="1273175" y="3409244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Line 309"/>
              <p:cNvSpPr>
                <a:spLocks noChangeAspect="1" noChangeShapeType="1"/>
              </p:cNvSpPr>
              <p:nvPr/>
            </p:nvSpPr>
            <p:spPr bwMode="auto">
              <a:xfrm>
                <a:off x="1273175" y="3364619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Line 310"/>
              <p:cNvSpPr>
                <a:spLocks noChangeAspect="1" noChangeShapeType="1"/>
              </p:cNvSpPr>
              <p:nvPr/>
            </p:nvSpPr>
            <p:spPr bwMode="auto">
              <a:xfrm>
                <a:off x="1275160" y="3213277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Line 311"/>
              <p:cNvSpPr>
                <a:spLocks noChangeAspect="1" noChangeShapeType="1"/>
              </p:cNvSpPr>
              <p:nvPr/>
            </p:nvSpPr>
            <p:spPr bwMode="auto">
              <a:xfrm>
                <a:off x="1273175" y="3170591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Line 312"/>
              <p:cNvSpPr>
                <a:spLocks noChangeAspect="1" noChangeShapeType="1"/>
              </p:cNvSpPr>
              <p:nvPr/>
            </p:nvSpPr>
            <p:spPr bwMode="auto">
              <a:xfrm>
                <a:off x="1275160" y="3182233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Line 313"/>
              <p:cNvSpPr>
                <a:spLocks noChangeAspect="1" noChangeShapeType="1"/>
              </p:cNvSpPr>
              <p:nvPr/>
            </p:nvSpPr>
            <p:spPr bwMode="auto">
              <a:xfrm>
                <a:off x="1273175" y="3191933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Line 314"/>
              <p:cNvSpPr>
                <a:spLocks noChangeAspect="1" noChangeShapeType="1"/>
              </p:cNvSpPr>
              <p:nvPr/>
            </p:nvSpPr>
            <p:spPr bwMode="auto">
              <a:xfrm>
                <a:off x="1273175" y="3201635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Line 315"/>
              <p:cNvSpPr>
                <a:spLocks noChangeAspect="1" noChangeShapeType="1"/>
              </p:cNvSpPr>
              <p:nvPr/>
            </p:nvSpPr>
            <p:spPr bwMode="auto">
              <a:xfrm>
                <a:off x="1275160" y="3267605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Line 316"/>
              <p:cNvSpPr>
                <a:spLocks noChangeAspect="1" noChangeShapeType="1"/>
              </p:cNvSpPr>
              <p:nvPr/>
            </p:nvSpPr>
            <p:spPr bwMode="auto">
              <a:xfrm>
                <a:off x="1273175" y="3224919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Line 317"/>
              <p:cNvSpPr>
                <a:spLocks noChangeAspect="1" noChangeShapeType="1"/>
              </p:cNvSpPr>
              <p:nvPr/>
            </p:nvSpPr>
            <p:spPr bwMode="auto">
              <a:xfrm>
                <a:off x="1275160" y="3234619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Line 318"/>
              <p:cNvSpPr>
                <a:spLocks noChangeAspect="1" noChangeShapeType="1"/>
              </p:cNvSpPr>
              <p:nvPr/>
            </p:nvSpPr>
            <p:spPr bwMode="auto">
              <a:xfrm>
                <a:off x="1273175" y="3244321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Line 319"/>
              <p:cNvSpPr>
                <a:spLocks noChangeAspect="1" noChangeShapeType="1"/>
              </p:cNvSpPr>
              <p:nvPr/>
            </p:nvSpPr>
            <p:spPr bwMode="auto">
              <a:xfrm>
                <a:off x="1273175" y="3255963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Line 320"/>
              <p:cNvSpPr>
                <a:spLocks noChangeAspect="1" noChangeShapeType="1"/>
              </p:cNvSpPr>
              <p:nvPr/>
            </p:nvSpPr>
            <p:spPr bwMode="auto">
              <a:xfrm>
                <a:off x="1273175" y="3319992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Line 321"/>
              <p:cNvSpPr>
                <a:spLocks noChangeAspect="1" noChangeShapeType="1"/>
              </p:cNvSpPr>
              <p:nvPr/>
            </p:nvSpPr>
            <p:spPr bwMode="auto">
              <a:xfrm>
                <a:off x="1271191" y="3277306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" name="Line 322"/>
              <p:cNvSpPr>
                <a:spLocks noChangeAspect="1" noChangeShapeType="1"/>
              </p:cNvSpPr>
              <p:nvPr/>
            </p:nvSpPr>
            <p:spPr bwMode="auto">
              <a:xfrm>
                <a:off x="1273175" y="3287008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" name="Line 323"/>
              <p:cNvSpPr>
                <a:spLocks noChangeAspect="1" noChangeShapeType="1"/>
              </p:cNvSpPr>
              <p:nvPr/>
            </p:nvSpPr>
            <p:spPr bwMode="auto">
              <a:xfrm>
                <a:off x="1271191" y="3296708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" name="Line 324"/>
              <p:cNvSpPr>
                <a:spLocks noChangeAspect="1" noChangeShapeType="1"/>
              </p:cNvSpPr>
              <p:nvPr/>
            </p:nvSpPr>
            <p:spPr bwMode="auto">
              <a:xfrm>
                <a:off x="1271191" y="3306410"/>
                <a:ext cx="59531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" name="Line 325"/>
              <p:cNvSpPr>
                <a:spLocks noChangeAspect="1" noChangeShapeType="1"/>
              </p:cNvSpPr>
              <p:nvPr/>
            </p:nvSpPr>
            <p:spPr bwMode="auto">
              <a:xfrm>
                <a:off x="1271191" y="3329694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" name="Line 326"/>
              <p:cNvSpPr>
                <a:spLocks noChangeAspect="1" noChangeShapeType="1"/>
              </p:cNvSpPr>
              <p:nvPr/>
            </p:nvSpPr>
            <p:spPr bwMode="auto">
              <a:xfrm>
                <a:off x="1273175" y="3341335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" name="Line 327"/>
              <p:cNvSpPr>
                <a:spLocks noChangeAspect="1" noChangeShapeType="1"/>
              </p:cNvSpPr>
              <p:nvPr/>
            </p:nvSpPr>
            <p:spPr bwMode="auto">
              <a:xfrm>
                <a:off x="1271191" y="3352977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" name="Freeform 328"/>
              <p:cNvSpPr>
                <a:spLocks noChangeAspect="1"/>
              </p:cNvSpPr>
              <p:nvPr/>
            </p:nvSpPr>
            <p:spPr bwMode="auto">
              <a:xfrm>
                <a:off x="1241425" y="3418946"/>
                <a:ext cx="23813" cy="46567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0" y="321"/>
                  </a:cxn>
                  <a:cxn ang="0">
                    <a:pos x="162" y="0"/>
                  </a:cxn>
                  <a:cxn ang="0">
                    <a:pos x="73" y="0"/>
                  </a:cxn>
                </a:cxnLst>
                <a:rect l="0" t="0" r="r" b="b"/>
                <a:pathLst>
                  <a:path w="162" h="321">
                    <a:moveTo>
                      <a:pt x="73" y="0"/>
                    </a:moveTo>
                    <a:lnTo>
                      <a:pt x="0" y="321"/>
                    </a:lnTo>
                    <a:lnTo>
                      <a:pt x="162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" name="Freeform 329"/>
              <p:cNvSpPr>
                <a:spLocks noChangeAspect="1"/>
              </p:cNvSpPr>
              <p:nvPr/>
            </p:nvSpPr>
            <p:spPr bwMode="auto">
              <a:xfrm>
                <a:off x="1259285" y="3418946"/>
                <a:ext cx="19844" cy="46567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0" y="311"/>
                  </a:cxn>
                  <a:cxn ang="0">
                    <a:pos x="137" y="0"/>
                  </a:cxn>
                  <a:cxn ang="0">
                    <a:pos x="65" y="0"/>
                  </a:cxn>
                </a:cxnLst>
                <a:rect l="0" t="0" r="r" b="b"/>
                <a:pathLst>
                  <a:path w="137" h="311">
                    <a:moveTo>
                      <a:pt x="65" y="0"/>
                    </a:moveTo>
                    <a:lnTo>
                      <a:pt x="0" y="311"/>
                    </a:lnTo>
                    <a:lnTo>
                      <a:pt x="137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" name="Freeform 330"/>
              <p:cNvSpPr>
                <a:spLocks noChangeAspect="1"/>
              </p:cNvSpPr>
              <p:nvPr/>
            </p:nvSpPr>
            <p:spPr bwMode="auto">
              <a:xfrm>
                <a:off x="1316831" y="3418946"/>
                <a:ext cx="19844" cy="465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11"/>
                  </a:cxn>
                  <a:cxn ang="0">
                    <a:pos x="112" y="0"/>
                  </a:cxn>
                  <a:cxn ang="0">
                    <a:pos x="0" y="0"/>
                  </a:cxn>
                </a:cxnLst>
                <a:rect l="0" t="0" r="r" b="b"/>
                <a:pathLst>
                  <a:path w="128" h="311">
                    <a:moveTo>
                      <a:pt x="0" y="0"/>
                    </a:moveTo>
                    <a:lnTo>
                      <a:pt x="128" y="311"/>
                    </a:lnTo>
                    <a:lnTo>
                      <a:pt x="1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" name="Freeform 331"/>
              <p:cNvSpPr>
                <a:spLocks noChangeAspect="1"/>
              </p:cNvSpPr>
              <p:nvPr/>
            </p:nvSpPr>
            <p:spPr bwMode="auto">
              <a:xfrm>
                <a:off x="1338660" y="3418946"/>
                <a:ext cx="25798" cy="446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1" y="302"/>
                  </a:cxn>
                  <a:cxn ang="0">
                    <a:pos x="80" y="0"/>
                  </a:cxn>
                  <a:cxn ang="0">
                    <a:pos x="0" y="0"/>
                  </a:cxn>
                </a:cxnLst>
                <a:rect l="0" t="0" r="r" b="b"/>
                <a:pathLst>
                  <a:path w="161" h="302">
                    <a:moveTo>
                      <a:pt x="0" y="0"/>
                    </a:moveTo>
                    <a:lnTo>
                      <a:pt x="161" y="302"/>
                    </a:lnTo>
                    <a:lnTo>
                      <a:pt x="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" name="Freeform 332"/>
              <p:cNvSpPr>
                <a:spLocks noChangeAspect="1"/>
              </p:cNvSpPr>
              <p:nvPr/>
            </p:nvSpPr>
            <p:spPr bwMode="auto">
              <a:xfrm>
                <a:off x="1348581" y="3341335"/>
                <a:ext cx="87313" cy="120297"/>
              </a:xfrm>
              <a:custGeom>
                <a:avLst/>
                <a:gdLst/>
                <a:ahLst/>
                <a:cxnLst>
                  <a:cxn ang="0">
                    <a:pos x="0" y="484"/>
                  </a:cxn>
                  <a:cxn ang="0">
                    <a:pos x="556" y="0"/>
                  </a:cxn>
                  <a:cxn ang="0">
                    <a:pos x="579" y="822"/>
                  </a:cxn>
                  <a:cxn ang="0">
                    <a:pos x="539" y="813"/>
                  </a:cxn>
                  <a:cxn ang="0">
                    <a:pos x="515" y="91"/>
                  </a:cxn>
                  <a:cxn ang="0">
                    <a:pos x="24" y="512"/>
                  </a:cxn>
                  <a:cxn ang="0">
                    <a:pos x="0" y="484"/>
                  </a:cxn>
                </a:cxnLst>
                <a:rect l="0" t="0" r="r" b="b"/>
                <a:pathLst>
                  <a:path w="579" h="822">
                    <a:moveTo>
                      <a:pt x="0" y="484"/>
                    </a:moveTo>
                    <a:lnTo>
                      <a:pt x="556" y="0"/>
                    </a:lnTo>
                    <a:lnTo>
                      <a:pt x="579" y="822"/>
                    </a:lnTo>
                    <a:lnTo>
                      <a:pt x="539" y="813"/>
                    </a:lnTo>
                    <a:lnTo>
                      <a:pt x="515" y="91"/>
                    </a:lnTo>
                    <a:lnTo>
                      <a:pt x="24" y="512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" name="Freeform 333"/>
              <p:cNvSpPr>
                <a:spLocks noChangeAspect="1"/>
              </p:cNvSpPr>
              <p:nvPr/>
            </p:nvSpPr>
            <p:spPr bwMode="auto">
              <a:xfrm>
                <a:off x="1352550" y="3380141"/>
                <a:ext cx="154781" cy="81492"/>
              </a:xfrm>
              <a:custGeom>
                <a:avLst/>
                <a:gdLst/>
                <a:ahLst/>
                <a:cxnLst>
                  <a:cxn ang="0">
                    <a:pos x="0" y="247"/>
                  </a:cxn>
                  <a:cxn ang="0">
                    <a:pos x="684" y="0"/>
                  </a:cxn>
                  <a:cxn ang="0">
                    <a:pos x="1031" y="557"/>
                  </a:cxn>
                  <a:cxn ang="0">
                    <a:pos x="958" y="557"/>
                  </a:cxn>
                  <a:cxn ang="0">
                    <a:pos x="644" y="59"/>
                  </a:cxn>
                  <a:cxn ang="0">
                    <a:pos x="0" y="283"/>
                  </a:cxn>
                  <a:cxn ang="0">
                    <a:pos x="0" y="247"/>
                  </a:cxn>
                </a:cxnLst>
                <a:rect l="0" t="0" r="r" b="b"/>
                <a:pathLst>
                  <a:path w="1031" h="557">
                    <a:moveTo>
                      <a:pt x="0" y="247"/>
                    </a:moveTo>
                    <a:lnTo>
                      <a:pt x="684" y="0"/>
                    </a:lnTo>
                    <a:lnTo>
                      <a:pt x="1031" y="557"/>
                    </a:lnTo>
                    <a:lnTo>
                      <a:pt x="958" y="557"/>
                    </a:lnTo>
                    <a:lnTo>
                      <a:pt x="644" y="59"/>
                    </a:lnTo>
                    <a:lnTo>
                      <a:pt x="0" y="283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Freeform 334"/>
              <p:cNvSpPr>
                <a:spLocks noChangeAspect="1"/>
              </p:cNvSpPr>
              <p:nvPr/>
            </p:nvSpPr>
            <p:spPr bwMode="auto">
              <a:xfrm>
                <a:off x="1179910" y="3341335"/>
                <a:ext cx="81360" cy="124178"/>
              </a:xfrm>
              <a:custGeom>
                <a:avLst/>
                <a:gdLst/>
                <a:ahLst/>
                <a:cxnLst>
                  <a:cxn ang="0">
                    <a:pos x="543" y="461"/>
                  </a:cxn>
                  <a:cxn ang="0">
                    <a:pos x="289" y="0"/>
                  </a:cxn>
                  <a:cxn ang="0">
                    <a:pos x="0" y="855"/>
                  </a:cxn>
                  <a:cxn ang="0">
                    <a:pos x="68" y="855"/>
                  </a:cxn>
                  <a:cxn ang="0">
                    <a:pos x="305" y="147"/>
                  </a:cxn>
                  <a:cxn ang="0">
                    <a:pos x="494" y="484"/>
                  </a:cxn>
                  <a:cxn ang="0">
                    <a:pos x="543" y="461"/>
                  </a:cxn>
                </a:cxnLst>
                <a:rect l="0" t="0" r="r" b="b"/>
                <a:pathLst>
                  <a:path w="543" h="855">
                    <a:moveTo>
                      <a:pt x="543" y="461"/>
                    </a:moveTo>
                    <a:lnTo>
                      <a:pt x="289" y="0"/>
                    </a:lnTo>
                    <a:lnTo>
                      <a:pt x="0" y="855"/>
                    </a:lnTo>
                    <a:lnTo>
                      <a:pt x="68" y="855"/>
                    </a:lnTo>
                    <a:lnTo>
                      <a:pt x="305" y="147"/>
                    </a:lnTo>
                    <a:lnTo>
                      <a:pt x="494" y="484"/>
                    </a:lnTo>
                    <a:lnTo>
                      <a:pt x="543" y="461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Freeform 335"/>
              <p:cNvSpPr>
                <a:spLocks noChangeAspect="1"/>
              </p:cNvSpPr>
              <p:nvPr/>
            </p:nvSpPr>
            <p:spPr bwMode="auto">
              <a:xfrm>
                <a:off x="1130300" y="3362678"/>
                <a:ext cx="123031" cy="104775"/>
              </a:xfrm>
              <a:custGeom>
                <a:avLst/>
                <a:gdLst/>
                <a:ahLst/>
                <a:cxnLst>
                  <a:cxn ang="0">
                    <a:pos x="825" y="333"/>
                  </a:cxn>
                  <a:cxn ang="0">
                    <a:pos x="270" y="0"/>
                  </a:cxn>
                  <a:cxn ang="0">
                    <a:pos x="0" y="712"/>
                  </a:cxn>
                  <a:cxn ang="0">
                    <a:pos x="72" y="712"/>
                  </a:cxn>
                  <a:cxn ang="0">
                    <a:pos x="294" y="86"/>
                  </a:cxn>
                  <a:cxn ang="0">
                    <a:pos x="801" y="376"/>
                  </a:cxn>
                  <a:cxn ang="0">
                    <a:pos x="825" y="333"/>
                  </a:cxn>
                </a:cxnLst>
                <a:rect l="0" t="0" r="r" b="b"/>
                <a:pathLst>
                  <a:path w="825" h="712">
                    <a:moveTo>
                      <a:pt x="825" y="333"/>
                    </a:moveTo>
                    <a:lnTo>
                      <a:pt x="270" y="0"/>
                    </a:lnTo>
                    <a:lnTo>
                      <a:pt x="0" y="712"/>
                    </a:lnTo>
                    <a:lnTo>
                      <a:pt x="72" y="712"/>
                    </a:lnTo>
                    <a:lnTo>
                      <a:pt x="294" y="86"/>
                    </a:lnTo>
                    <a:lnTo>
                      <a:pt x="801" y="376"/>
                    </a:lnTo>
                    <a:lnTo>
                      <a:pt x="825" y="333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" name="Freeform 336"/>
              <p:cNvSpPr>
                <a:spLocks noChangeAspect="1"/>
              </p:cNvSpPr>
              <p:nvPr/>
            </p:nvSpPr>
            <p:spPr bwMode="auto">
              <a:xfrm>
                <a:off x="1209675" y="2912533"/>
                <a:ext cx="194469" cy="250296"/>
              </a:xfrm>
              <a:custGeom>
                <a:avLst/>
                <a:gdLst/>
                <a:ahLst/>
                <a:cxnLst>
                  <a:cxn ang="0">
                    <a:pos x="661" y="0"/>
                  </a:cxn>
                  <a:cxn ang="0">
                    <a:pos x="0" y="348"/>
                  </a:cxn>
                  <a:cxn ang="0">
                    <a:pos x="0" y="1330"/>
                  </a:cxn>
                  <a:cxn ang="0">
                    <a:pos x="501" y="1610"/>
                  </a:cxn>
                  <a:cxn ang="0">
                    <a:pos x="501" y="1719"/>
                  </a:cxn>
                  <a:cxn ang="0">
                    <a:pos x="742" y="1719"/>
                  </a:cxn>
                  <a:cxn ang="0">
                    <a:pos x="742" y="1646"/>
                  </a:cxn>
                  <a:cxn ang="0">
                    <a:pos x="1289" y="1335"/>
                  </a:cxn>
                  <a:cxn ang="0">
                    <a:pos x="1289" y="367"/>
                  </a:cxn>
                  <a:cxn ang="0">
                    <a:pos x="661" y="0"/>
                  </a:cxn>
                </a:cxnLst>
                <a:rect l="0" t="0" r="r" b="b"/>
                <a:pathLst>
                  <a:path w="1289" h="1719">
                    <a:moveTo>
                      <a:pt x="661" y="0"/>
                    </a:moveTo>
                    <a:lnTo>
                      <a:pt x="0" y="348"/>
                    </a:lnTo>
                    <a:lnTo>
                      <a:pt x="0" y="1330"/>
                    </a:lnTo>
                    <a:lnTo>
                      <a:pt x="501" y="1610"/>
                    </a:lnTo>
                    <a:lnTo>
                      <a:pt x="501" y="1719"/>
                    </a:lnTo>
                    <a:lnTo>
                      <a:pt x="742" y="1719"/>
                    </a:lnTo>
                    <a:lnTo>
                      <a:pt x="742" y="1646"/>
                    </a:lnTo>
                    <a:lnTo>
                      <a:pt x="1289" y="1335"/>
                    </a:lnTo>
                    <a:lnTo>
                      <a:pt x="1289" y="367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007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Freeform 337"/>
              <p:cNvSpPr>
                <a:spLocks noChangeAspect="1"/>
              </p:cNvSpPr>
              <p:nvPr/>
            </p:nvSpPr>
            <p:spPr bwMode="auto">
              <a:xfrm>
                <a:off x="1221581" y="2928056"/>
                <a:ext cx="170656" cy="230894"/>
              </a:xfrm>
              <a:custGeom>
                <a:avLst/>
                <a:gdLst/>
                <a:ahLst/>
                <a:cxnLst>
                  <a:cxn ang="0">
                    <a:pos x="579" y="0"/>
                  </a:cxn>
                  <a:cxn ang="0">
                    <a:pos x="0" y="294"/>
                  </a:cxn>
                  <a:cxn ang="0">
                    <a:pos x="0" y="1188"/>
                  </a:cxn>
                  <a:cxn ang="0">
                    <a:pos x="499" y="1462"/>
                  </a:cxn>
                  <a:cxn ang="0">
                    <a:pos x="499" y="1573"/>
                  </a:cxn>
                  <a:cxn ang="0">
                    <a:pos x="595" y="1573"/>
                  </a:cxn>
                  <a:cxn ang="0">
                    <a:pos x="595" y="1462"/>
                  </a:cxn>
                  <a:cxn ang="0">
                    <a:pos x="1127" y="1175"/>
                  </a:cxn>
                  <a:cxn ang="0">
                    <a:pos x="1127" y="294"/>
                  </a:cxn>
                  <a:cxn ang="0">
                    <a:pos x="579" y="0"/>
                  </a:cxn>
                </a:cxnLst>
                <a:rect l="0" t="0" r="r" b="b"/>
                <a:pathLst>
                  <a:path w="1127" h="1573">
                    <a:moveTo>
                      <a:pt x="579" y="0"/>
                    </a:moveTo>
                    <a:lnTo>
                      <a:pt x="0" y="294"/>
                    </a:lnTo>
                    <a:lnTo>
                      <a:pt x="0" y="1188"/>
                    </a:lnTo>
                    <a:lnTo>
                      <a:pt x="499" y="1462"/>
                    </a:lnTo>
                    <a:lnTo>
                      <a:pt x="499" y="1573"/>
                    </a:lnTo>
                    <a:lnTo>
                      <a:pt x="595" y="1573"/>
                    </a:lnTo>
                    <a:lnTo>
                      <a:pt x="595" y="1462"/>
                    </a:lnTo>
                    <a:lnTo>
                      <a:pt x="1127" y="1175"/>
                    </a:lnTo>
                    <a:lnTo>
                      <a:pt x="1127" y="294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2" name="Freeform 852"/>
            <p:cNvSpPr>
              <a:spLocks noChangeAspect="1"/>
            </p:cNvSpPr>
            <p:nvPr/>
          </p:nvSpPr>
          <p:spPr bwMode="auto">
            <a:xfrm rot="16500000">
              <a:off x="1327491" y="1957845"/>
              <a:ext cx="190147" cy="238664"/>
            </a:xfrm>
            <a:custGeom>
              <a:avLst/>
              <a:gdLst/>
              <a:ahLst/>
              <a:cxnLst>
                <a:cxn ang="0">
                  <a:pos x="661" y="0"/>
                </a:cxn>
                <a:cxn ang="0">
                  <a:pos x="0" y="348"/>
                </a:cxn>
                <a:cxn ang="0">
                  <a:pos x="0" y="1330"/>
                </a:cxn>
                <a:cxn ang="0">
                  <a:pos x="501" y="1610"/>
                </a:cxn>
                <a:cxn ang="0">
                  <a:pos x="501" y="1719"/>
                </a:cxn>
                <a:cxn ang="0">
                  <a:pos x="742" y="1719"/>
                </a:cxn>
                <a:cxn ang="0">
                  <a:pos x="742" y="1646"/>
                </a:cxn>
                <a:cxn ang="0">
                  <a:pos x="1289" y="1335"/>
                </a:cxn>
                <a:cxn ang="0">
                  <a:pos x="1289" y="367"/>
                </a:cxn>
                <a:cxn ang="0">
                  <a:pos x="661" y="0"/>
                </a:cxn>
              </a:cxnLst>
              <a:rect l="0" t="0" r="r" b="b"/>
              <a:pathLst>
                <a:path w="1289" h="1719">
                  <a:moveTo>
                    <a:pt x="661" y="0"/>
                  </a:moveTo>
                  <a:lnTo>
                    <a:pt x="0" y="348"/>
                  </a:lnTo>
                  <a:lnTo>
                    <a:pt x="0" y="1330"/>
                  </a:lnTo>
                  <a:lnTo>
                    <a:pt x="501" y="1610"/>
                  </a:lnTo>
                  <a:lnTo>
                    <a:pt x="501" y="1719"/>
                  </a:lnTo>
                  <a:lnTo>
                    <a:pt x="742" y="1719"/>
                  </a:lnTo>
                  <a:lnTo>
                    <a:pt x="742" y="1646"/>
                  </a:lnTo>
                  <a:lnTo>
                    <a:pt x="1289" y="1335"/>
                  </a:lnTo>
                  <a:lnTo>
                    <a:pt x="1289" y="367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007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854"/>
            <p:cNvSpPr>
              <a:spLocks noChangeAspect="1"/>
            </p:cNvSpPr>
            <p:nvPr/>
          </p:nvSpPr>
          <p:spPr bwMode="auto">
            <a:xfrm rot="16500000">
              <a:off x="1612678" y="1981262"/>
              <a:ext cx="98955" cy="244214"/>
            </a:xfrm>
            <a:custGeom>
              <a:avLst/>
              <a:gdLst/>
              <a:ahLst/>
              <a:cxnLst>
                <a:cxn ang="0">
                  <a:pos x="144" y="1682"/>
                </a:cxn>
                <a:cxn ang="0">
                  <a:pos x="137" y="1682"/>
                </a:cxn>
                <a:cxn ang="0">
                  <a:pos x="129" y="1681"/>
                </a:cxn>
                <a:cxn ang="0">
                  <a:pos x="121" y="1682"/>
                </a:cxn>
                <a:cxn ang="0">
                  <a:pos x="112" y="1682"/>
                </a:cxn>
                <a:cxn ang="0">
                  <a:pos x="102" y="1682"/>
                </a:cxn>
                <a:cxn ang="0">
                  <a:pos x="93" y="1683"/>
                </a:cxn>
                <a:cxn ang="0">
                  <a:pos x="84" y="1686"/>
                </a:cxn>
                <a:cxn ang="0">
                  <a:pos x="75" y="1687"/>
                </a:cxn>
                <a:cxn ang="0">
                  <a:pos x="66" y="1690"/>
                </a:cxn>
                <a:cxn ang="0">
                  <a:pos x="57" y="1693"/>
                </a:cxn>
                <a:cxn ang="0">
                  <a:pos x="48" y="1697"/>
                </a:cxn>
                <a:cxn ang="0">
                  <a:pos x="40" y="1701"/>
                </a:cxn>
                <a:cxn ang="0">
                  <a:pos x="33" y="1705"/>
                </a:cxn>
                <a:cxn ang="0">
                  <a:pos x="26" y="1711"/>
                </a:cxn>
                <a:cxn ang="0">
                  <a:pos x="19" y="1717"/>
                </a:cxn>
                <a:cxn ang="0">
                  <a:pos x="13" y="1723"/>
                </a:cxn>
                <a:cxn ang="0">
                  <a:pos x="8" y="1731"/>
                </a:cxn>
                <a:cxn ang="0">
                  <a:pos x="5" y="1738"/>
                </a:cxn>
                <a:cxn ang="0">
                  <a:pos x="0" y="1755"/>
                </a:cxn>
                <a:cxn ang="0">
                  <a:pos x="684" y="1751"/>
                </a:cxn>
                <a:cxn ang="0">
                  <a:pos x="683" y="1741"/>
                </a:cxn>
                <a:cxn ang="0">
                  <a:pos x="681" y="1733"/>
                </a:cxn>
                <a:cxn ang="0">
                  <a:pos x="677" y="1725"/>
                </a:cxn>
                <a:cxn ang="0">
                  <a:pos x="671" y="1718"/>
                </a:cxn>
                <a:cxn ang="0">
                  <a:pos x="665" y="1712"/>
                </a:cxn>
                <a:cxn ang="0">
                  <a:pos x="659" y="1707"/>
                </a:cxn>
                <a:cxn ang="0">
                  <a:pos x="650" y="1702"/>
                </a:cxn>
                <a:cxn ang="0">
                  <a:pos x="642" y="1698"/>
                </a:cxn>
                <a:cxn ang="0">
                  <a:pos x="633" y="1695"/>
                </a:cxn>
                <a:cxn ang="0">
                  <a:pos x="625" y="1691"/>
                </a:cxn>
                <a:cxn ang="0">
                  <a:pos x="614" y="1689"/>
                </a:cxn>
                <a:cxn ang="0">
                  <a:pos x="605" y="1687"/>
                </a:cxn>
                <a:cxn ang="0">
                  <a:pos x="596" y="1686"/>
                </a:cxn>
                <a:cxn ang="0">
                  <a:pos x="587" y="1685"/>
                </a:cxn>
                <a:cxn ang="0">
                  <a:pos x="577" y="1683"/>
                </a:cxn>
                <a:cxn ang="0">
                  <a:pos x="568" y="1683"/>
                </a:cxn>
                <a:cxn ang="0">
                  <a:pos x="560" y="1682"/>
                </a:cxn>
                <a:cxn ang="0">
                  <a:pos x="547" y="1682"/>
                </a:cxn>
                <a:cxn ang="0">
                  <a:pos x="144" y="0"/>
                </a:cxn>
              </a:cxnLst>
              <a:rect l="0" t="0" r="r" b="b"/>
              <a:pathLst>
                <a:path w="684" h="1755">
                  <a:moveTo>
                    <a:pt x="144" y="0"/>
                  </a:moveTo>
                  <a:lnTo>
                    <a:pt x="144" y="1682"/>
                  </a:lnTo>
                  <a:lnTo>
                    <a:pt x="141" y="1682"/>
                  </a:lnTo>
                  <a:lnTo>
                    <a:pt x="137" y="1682"/>
                  </a:lnTo>
                  <a:lnTo>
                    <a:pt x="133" y="1682"/>
                  </a:lnTo>
                  <a:lnTo>
                    <a:pt x="129" y="1681"/>
                  </a:lnTo>
                  <a:lnTo>
                    <a:pt x="125" y="1681"/>
                  </a:lnTo>
                  <a:lnTo>
                    <a:pt x="121" y="1682"/>
                  </a:lnTo>
                  <a:lnTo>
                    <a:pt x="116" y="1682"/>
                  </a:lnTo>
                  <a:lnTo>
                    <a:pt x="112" y="1682"/>
                  </a:lnTo>
                  <a:lnTo>
                    <a:pt x="107" y="1682"/>
                  </a:lnTo>
                  <a:lnTo>
                    <a:pt x="102" y="1682"/>
                  </a:lnTo>
                  <a:lnTo>
                    <a:pt x="98" y="1683"/>
                  </a:lnTo>
                  <a:lnTo>
                    <a:pt x="93" y="1683"/>
                  </a:lnTo>
                  <a:lnTo>
                    <a:pt x="89" y="1685"/>
                  </a:lnTo>
                  <a:lnTo>
                    <a:pt x="84" y="1686"/>
                  </a:lnTo>
                  <a:lnTo>
                    <a:pt x="79" y="1687"/>
                  </a:lnTo>
                  <a:lnTo>
                    <a:pt x="75" y="1687"/>
                  </a:lnTo>
                  <a:lnTo>
                    <a:pt x="70" y="1689"/>
                  </a:lnTo>
                  <a:lnTo>
                    <a:pt x="66" y="1690"/>
                  </a:lnTo>
                  <a:lnTo>
                    <a:pt x="62" y="1691"/>
                  </a:lnTo>
                  <a:lnTo>
                    <a:pt x="57" y="1693"/>
                  </a:lnTo>
                  <a:lnTo>
                    <a:pt x="53" y="1695"/>
                  </a:lnTo>
                  <a:lnTo>
                    <a:pt x="48" y="1697"/>
                  </a:lnTo>
                  <a:lnTo>
                    <a:pt x="44" y="1698"/>
                  </a:lnTo>
                  <a:lnTo>
                    <a:pt x="40" y="1701"/>
                  </a:lnTo>
                  <a:lnTo>
                    <a:pt x="36" y="1703"/>
                  </a:lnTo>
                  <a:lnTo>
                    <a:pt x="33" y="1705"/>
                  </a:lnTo>
                  <a:lnTo>
                    <a:pt x="29" y="1708"/>
                  </a:lnTo>
                  <a:lnTo>
                    <a:pt x="26" y="1711"/>
                  </a:lnTo>
                  <a:lnTo>
                    <a:pt x="22" y="1714"/>
                  </a:lnTo>
                  <a:lnTo>
                    <a:pt x="19" y="1717"/>
                  </a:lnTo>
                  <a:lnTo>
                    <a:pt x="17" y="1721"/>
                  </a:lnTo>
                  <a:lnTo>
                    <a:pt x="13" y="1723"/>
                  </a:lnTo>
                  <a:lnTo>
                    <a:pt x="11" y="1726"/>
                  </a:lnTo>
                  <a:lnTo>
                    <a:pt x="8" y="1731"/>
                  </a:lnTo>
                  <a:lnTo>
                    <a:pt x="6" y="1734"/>
                  </a:lnTo>
                  <a:lnTo>
                    <a:pt x="5" y="1738"/>
                  </a:lnTo>
                  <a:lnTo>
                    <a:pt x="3" y="1743"/>
                  </a:lnTo>
                  <a:lnTo>
                    <a:pt x="0" y="1755"/>
                  </a:lnTo>
                  <a:lnTo>
                    <a:pt x="684" y="1755"/>
                  </a:lnTo>
                  <a:lnTo>
                    <a:pt x="684" y="1751"/>
                  </a:lnTo>
                  <a:lnTo>
                    <a:pt x="684" y="1746"/>
                  </a:lnTo>
                  <a:lnTo>
                    <a:pt x="683" y="1741"/>
                  </a:lnTo>
                  <a:lnTo>
                    <a:pt x="682" y="1737"/>
                  </a:lnTo>
                  <a:lnTo>
                    <a:pt x="681" y="1733"/>
                  </a:lnTo>
                  <a:lnTo>
                    <a:pt x="678" y="1729"/>
                  </a:lnTo>
                  <a:lnTo>
                    <a:pt x="677" y="1725"/>
                  </a:lnTo>
                  <a:lnTo>
                    <a:pt x="674" y="1722"/>
                  </a:lnTo>
                  <a:lnTo>
                    <a:pt x="671" y="1718"/>
                  </a:lnTo>
                  <a:lnTo>
                    <a:pt x="669" y="1716"/>
                  </a:lnTo>
                  <a:lnTo>
                    <a:pt x="665" y="1712"/>
                  </a:lnTo>
                  <a:lnTo>
                    <a:pt x="662" y="1710"/>
                  </a:lnTo>
                  <a:lnTo>
                    <a:pt x="659" y="1707"/>
                  </a:lnTo>
                  <a:lnTo>
                    <a:pt x="655" y="1704"/>
                  </a:lnTo>
                  <a:lnTo>
                    <a:pt x="650" y="1702"/>
                  </a:lnTo>
                  <a:lnTo>
                    <a:pt x="647" y="1700"/>
                  </a:lnTo>
                  <a:lnTo>
                    <a:pt x="642" y="1698"/>
                  </a:lnTo>
                  <a:lnTo>
                    <a:pt x="639" y="1696"/>
                  </a:lnTo>
                  <a:lnTo>
                    <a:pt x="633" y="1695"/>
                  </a:lnTo>
                  <a:lnTo>
                    <a:pt x="629" y="1693"/>
                  </a:lnTo>
                  <a:lnTo>
                    <a:pt x="625" y="1691"/>
                  </a:lnTo>
                  <a:lnTo>
                    <a:pt x="619" y="1690"/>
                  </a:lnTo>
                  <a:lnTo>
                    <a:pt x="614" y="1689"/>
                  </a:lnTo>
                  <a:lnTo>
                    <a:pt x="610" y="1688"/>
                  </a:lnTo>
                  <a:lnTo>
                    <a:pt x="605" y="1687"/>
                  </a:lnTo>
                  <a:lnTo>
                    <a:pt x="600" y="1687"/>
                  </a:lnTo>
                  <a:lnTo>
                    <a:pt x="596" y="1686"/>
                  </a:lnTo>
                  <a:lnTo>
                    <a:pt x="591" y="1685"/>
                  </a:lnTo>
                  <a:lnTo>
                    <a:pt x="587" y="1685"/>
                  </a:lnTo>
                  <a:lnTo>
                    <a:pt x="582" y="1685"/>
                  </a:lnTo>
                  <a:lnTo>
                    <a:pt x="577" y="1683"/>
                  </a:lnTo>
                  <a:lnTo>
                    <a:pt x="573" y="1683"/>
                  </a:lnTo>
                  <a:lnTo>
                    <a:pt x="568" y="1683"/>
                  </a:lnTo>
                  <a:lnTo>
                    <a:pt x="564" y="1682"/>
                  </a:lnTo>
                  <a:lnTo>
                    <a:pt x="560" y="1682"/>
                  </a:lnTo>
                  <a:lnTo>
                    <a:pt x="556" y="1682"/>
                  </a:lnTo>
                  <a:lnTo>
                    <a:pt x="547" y="1682"/>
                  </a:lnTo>
                  <a:lnTo>
                    <a:pt x="547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Line 855"/>
            <p:cNvSpPr>
              <a:spLocks noChangeAspect="1" noChangeShapeType="1"/>
            </p:cNvSpPr>
            <p:nvPr/>
          </p:nvSpPr>
          <p:spPr bwMode="auto">
            <a:xfrm rot="16500000">
              <a:off x="1715425" y="2109236"/>
              <a:ext cx="56269" cy="18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856"/>
            <p:cNvSpPr>
              <a:spLocks noChangeAspect="1" noChangeShapeType="1"/>
            </p:cNvSpPr>
            <p:nvPr/>
          </p:nvSpPr>
          <p:spPr bwMode="auto">
            <a:xfrm rot="16500000">
              <a:off x="1724677" y="2111132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857"/>
            <p:cNvSpPr>
              <a:spLocks noChangeAspect="1" noChangeShapeType="1"/>
            </p:cNvSpPr>
            <p:nvPr/>
          </p:nvSpPr>
          <p:spPr bwMode="auto">
            <a:xfrm rot="16500000">
              <a:off x="1733926" y="2111132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Line 858"/>
            <p:cNvSpPr>
              <a:spLocks noChangeAspect="1" noChangeShapeType="1"/>
            </p:cNvSpPr>
            <p:nvPr/>
          </p:nvSpPr>
          <p:spPr bwMode="auto">
            <a:xfrm rot="16500000">
              <a:off x="1745027" y="2113071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859"/>
            <p:cNvSpPr>
              <a:spLocks noChangeAspect="1" noChangeShapeType="1"/>
            </p:cNvSpPr>
            <p:nvPr/>
          </p:nvSpPr>
          <p:spPr bwMode="auto">
            <a:xfrm rot="16500000">
              <a:off x="1702475" y="2109191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860"/>
            <p:cNvSpPr>
              <a:spLocks noChangeAspect="1" noChangeShapeType="1"/>
            </p:cNvSpPr>
            <p:nvPr/>
          </p:nvSpPr>
          <p:spPr bwMode="auto">
            <a:xfrm rot="16500000">
              <a:off x="1561867" y="2093714"/>
              <a:ext cx="56269" cy="18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Line 861"/>
            <p:cNvSpPr>
              <a:spLocks noChangeAspect="1" noChangeShapeType="1"/>
            </p:cNvSpPr>
            <p:nvPr/>
          </p:nvSpPr>
          <p:spPr bwMode="auto">
            <a:xfrm rot="16500000">
              <a:off x="1521165" y="2091773"/>
              <a:ext cx="56269" cy="18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862"/>
            <p:cNvSpPr>
              <a:spLocks noChangeAspect="1" noChangeShapeType="1"/>
            </p:cNvSpPr>
            <p:nvPr/>
          </p:nvSpPr>
          <p:spPr bwMode="auto">
            <a:xfrm rot="16500000">
              <a:off x="1530415" y="2091729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863"/>
            <p:cNvSpPr>
              <a:spLocks noChangeAspect="1" noChangeShapeType="1"/>
            </p:cNvSpPr>
            <p:nvPr/>
          </p:nvSpPr>
          <p:spPr bwMode="auto">
            <a:xfrm rot="16500000">
              <a:off x="1539666" y="2095609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Line 864"/>
            <p:cNvSpPr>
              <a:spLocks noChangeAspect="1" noChangeShapeType="1"/>
            </p:cNvSpPr>
            <p:nvPr/>
          </p:nvSpPr>
          <p:spPr bwMode="auto">
            <a:xfrm rot="16500000">
              <a:off x="1548916" y="2095609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865"/>
            <p:cNvSpPr>
              <a:spLocks noChangeAspect="1" noChangeShapeType="1"/>
            </p:cNvSpPr>
            <p:nvPr/>
          </p:nvSpPr>
          <p:spPr bwMode="auto">
            <a:xfrm rot="16500000">
              <a:off x="1611819" y="2099490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Line 866"/>
            <p:cNvSpPr>
              <a:spLocks noChangeAspect="1" noChangeShapeType="1"/>
            </p:cNvSpPr>
            <p:nvPr/>
          </p:nvSpPr>
          <p:spPr bwMode="auto">
            <a:xfrm rot="16500000">
              <a:off x="1571117" y="2097549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867"/>
            <p:cNvSpPr>
              <a:spLocks noChangeAspect="1" noChangeShapeType="1"/>
            </p:cNvSpPr>
            <p:nvPr/>
          </p:nvSpPr>
          <p:spPr bwMode="auto">
            <a:xfrm rot="16500000">
              <a:off x="1582218" y="2095653"/>
              <a:ext cx="56269" cy="18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868"/>
            <p:cNvSpPr>
              <a:spLocks noChangeAspect="1" noChangeShapeType="1"/>
            </p:cNvSpPr>
            <p:nvPr/>
          </p:nvSpPr>
          <p:spPr bwMode="auto">
            <a:xfrm rot="16500000">
              <a:off x="1589618" y="2099490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869"/>
            <p:cNvSpPr>
              <a:spLocks noChangeAspect="1" noChangeShapeType="1"/>
            </p:cNvSpPr>
            <p:nvPr/>
          </p:nvSpPr>
          <p:spPr bwMode="auto">
            <a:xfrm rot="16500000">
              <a:off x="1600719" y="2099490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Line 870"/>
            <p:cNvSpPr>
              <a:spLocks noChangeAspect="1" noChangeShapeType="1"/>
            </p:cNvSpPr>
            <p:nvPr/>
          </p:nvSpPr>
          <p:spPr bwMode="auto">
            <a:xfrm rot="16500000">
              <a:off x="1661773" y="2105310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871"/>
            <p:cNvSpPr>
              <a:spLocks noChangeAspect="1" noChangeShapeType="1"/>
            </p:cNvSpPr>
            <p:nvPr/>
          </p:nvSpPr>
          <p:spPr bwMode="auto">
            <a:xfrm rot="16500000">
              <a:off x="1621025" y="2103370"/>
              <a:ext cx="582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Line 872"/>
            <p:cNvSpPr>
              <a:spLocks noChangeAspect="1" noChangeShapeType="1"/>
            </p:cNvSpPr>
            <p:nvPr/>
          </p:nvSpPr>
          <p:spPr bwMode="auto">
            <a:xfrm rot="16500000">
              <a:off x="1630320" y="2103370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Line 873"/>
            <p:cNvSpPr>
              <a:spLocks noChangeAspect="1" noChangeShapeType="1"/>
            </p:cNvSpPr>
            <p:nvPr/>
          </p:nvSpPr>
          <p:spPr bwMode="auto">
            <a:xfrm rot="16500000">
              <a:off x="1639527" y="2105310"/>
              <a:ext cx="582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874"/>
            <p:cNvSpPr>
              <a:spLocks noChangeAspect="1" noChangeShapeType="1"/>
            </p:cNvSpPr>
            <p:nvPr/>
          </p:nvSpPr>
          <p:spPr bwMode="auto">
            <a:xfrm rot="16500000">
              <a:off x="1648776" y="2105355"/>
              <a:ext cx="58208" cy="18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Line 875"/>
            <p:cNvSpPr>
              <a:spLocks noChangeAspect="1" noChangeShapeType="1"/>
            </p:cNvSpPr>
            <p:nvPr/>
          </p:nvSpPr>
          <p:spPr bwMode="auto">
            <a:xfrm rot="16500000">
              <a:off x="1669128" y="2109191"/>
              <a:ext cx="582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Line 876"/>
            <p:cNvSpPr>
              <a:spLocks noChangeAspect="1" noChangeShapeType="1"/>
            </p:cNvSpPr>
            <p:nvPr/>
          </p:nvSpPr>
          <p:spPr bwMode="auto">
            <a:xfrm rot="16500000">
              <a:off x="1682123" y="2107251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877"/>
            <p:cNvSpPr>
              <a:spLocks noChangeAspect="1" noChangeShapeType="1"/>
            </p:cNvSpPr>
            <p:nvPr/>
          </p:nvSpPr>
          <p:spPr bwMode="auto">
            <a:xfrm rot="16500000">
              <a:off x="1691330" y="2111132"/>
              <a:ext cx="582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878"/>
            <p:cNvSpPr>
              <a:spLocks noChangeAspect="1"/>
            </p:cNvSpPr>
            <p:nvPr/>
          </p:nvSpPr>
          <p:spPr bwMode="auto">
            <a:xfrm rot="16500000">
              <a:off x="1790196" y="2143257"/>
              <a:ext cx="23283" cy="44403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321"/>
                </a:cxn>
                <a:cxn ang="0">
                  <a:pos x="162" y="0"/>
                </a:cxn>
                <a:cxn ang="0">
                  <a:pos x="73" y="0"/>
                </a:cxn>
              </a:cxnLst>
              <a:rect l="0" t="0" r="r" b="b"/>
              <a:pathLst>
                <a:path w="162" h="321">
                  <a:moveTo>
                    <a:pt x="73" y="0"/>
                  </a:moveTo>
                  <a:lnTo>
                    <a:pt x="0" y="321"/>
                  </a:lnTo>
                  <a:lnTo>
                    <a:pt x="162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879"/>
            <p:cNvSpPr>
              <a:spLocks noChangeAspect="1"/>
            </p:cNvSpPr>
            <p:nvPr/>
          </p:nvSpPr>
          <p:spPr bwMode="auto">
            <a:xfrm rot="16500000">
              <a:off x="1793987" y="2127735"/>
              <a:ext cx="19403" cy="44403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0" y="311"/>
                </a:cxn>
                <a:cxn ang="0">
                  <a:pos x="137" y="0"/>
                </a:cxn>
                <a:cxn ang="0">
                  <a:pos x="65" y="0"/>
                </a:cxn>
              </a:cxnLst>
              <a:rect l="0" t="0" r="r" b="b"/>
              <a:pathLst>
                <a:path w="137" h="311">
                  <a:moveTo>
                    <a:pt x="65" y="0"/>
                  </a:moveTo>
                  <a:lnTo>
                    <a:pt x="0" y="311"/>
                  </a:lnTo>
                  <a:lnTo>
                    <a:pt x="13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880"/>
            <p:cNvSpPr>
              <a:spLocks noChangeAspect="1"/>
            </p:cNvSpPr>
            <p:nvPr/>
          </p:nvSpPr>
          <p:spPr bwMode="auto">
            <a:xfrm rot="16500000">
              <a:off x="1797687" y="2071467"/>
              <a:ext cx="19403" cy="4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311"/>
                </a:cxn>
                <a:cxn ang="0">
                  <a:pos x="112" y="0"/>
                </a:cxn>
                <a:cxn ang="0">
                  <a:pos x="0" y="0"/>
                </a:cxn>
              </a:cxnLst>
              <a:rect l="0" t="0" r="r" b="b"/>
              <a:pathLst>
                <a:path w="128" h="311">
                  <a:moveTo>
                    <a:pt x="0" y="0"/>
                  </a:moveTo>
                  <a:lnTo>
                    <a:pt x="128" y="311"/>
                  </a:lnTo>
                  <a:lnTo>
                    <a:pt x="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881"/>
            <p:cNvSpPr>
              <a:spLocks noChangeAspect="1"/>
            </p:cNvSpPr>
            <p:nvPr/>
          </p:nvSpPr>
          <p:spPr bwMode="auto">
            <a:xfrm rot="16500000">
              <a:off x="1795702" y="2046198"/>
              <a:ext cx="25224" cy="425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1" y="302"/>
                </a:cxn>
                <a:cxn ang="0">
                  <a:pos x="80" y="0"/>
                </a:cxn>
                <a:cxn ang="0">
                  <a:pos x="0" y="0"/>
                </a:cxn>
              </a:cxnLst>
              <a:rect l="0" t="0" r="r" b="b"/>
              <a:pathLst>
                <a:path w="161" h="302">
                  <a:moveTo>
                    <a:pt x="0" y="0"/>
                  </a:moveTo>
                  <a:lnTo>
                    <a:pt x="161" y="302"/>
                  </a:lnTo>
                  <a:lnTo>
                    <a:pt x="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882"/>
            <p:cNvSpPr>
              <a:spLocks noChangeAspect="1"/>
            </p:cNvSpPr>
            <p:nvPr/>
          </p:nvSpPr>
          <p:spPr bwMode="auto">
            <a:xfrm rot="16500000">
              <a:off x="1731401" y="1968405"/>
              <a:ext cx="85372" cy="114707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556" y="0"/>
                </a:cxn>
                <a:cxn ang="0">
                  <a:pos x="579" y="822"/>
                </a:cxn>
                <a:cxn ang="0">
                  <a:pos x="539" y="813"/>
                </a:cxn>
                <a:cxn ang="0">
                  <a:pos x="515" y="91"/>
                </a:cxn>
                <a:cxn ang="0">
                  <a:pos x="24" y="512"/>
                </a:cxn>
                <a:cxn ang="0">
                  <a:pos x="0" y="484"/>
                </a:cxn>
              </a:cxnLst>
              <a:rect l="0" t="0" r="r" b="b"/>
              <a:pathLst>
                <a:path w="579" h="822">
                  <a:moveTo>
                    <a:pt x="0" y="484"/>
                  </a:moveTo>
                  <a:lnTo>
                    <a:pt x="556" y="0"/>
                  </a:lnTo>
                  <a:lnTo>
                    <a:pt x="579" y="822"/>
                  </a:lnTo>
                  <a:lnTo>
                    <a:pt x="539" y="813"/>
                  </a:lnTo>
                  <a:lnTo>
                    <a:pt x="515" y="91"/>
                  </a:lnTo>
                  <a:lnTo>
                    <a:pt x="24" y="512"/>
                  </a:lnTo>
                  <a:lnTo>
                    <a:pt x="0" y="484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Freeform 883"/>
            <p:cNvSpPr>
              <a:spLocks noChangeAspect="1"/>
            </p:cNvSpPr>
            <p:nvPr/>
          </p:nvSpPr>
          <p:spPr bwMode="auto">
            <a:xfrm rot="16500000">
              <a:off x="1720617" y="1951981"/>
              <a:ext cx="151342" cy="77705"/>
            </a:xfrm>
            <a:custGeom>
              <a:avLst/>
              <a:gdLst/>
              <a:ahLst/>
              <a:cxnLst>
                <a:cxn ang="0">
                  <a:pos x="0" y="247"/>
                </a:cxn>
                <a:cxn ang="0">
                  <a:pos x="684" y="0"/>
                </a:cxn>
                <a:cxn ang="0">
                  <a:pos x="1031" y="557"/>
                </a:cxn>
                <a:cxn ang="0">
                  <a:pos x="958" y="557"/>
                </a:cxn>
                <a:cxn ang="0">
                  <a:pos x="644" y="59"/>
                </a:cxn>
                <a:cxn ang="0">
                  <a:pos x="0" y="283"/>
                </a:cxn>
                <a:cxn ang="0">
                  <a:pos x="0" y="247"/>
                </a:cxn>
              </a:cxnLst>
              <a:rect l="0" t="0" r="r" b="b"/>
              <a:pathLst>
                <a:path w="1031" h="557">
                  <a:moveTo>
                    <a:pt x="0" y="247"/>
                  </a:moveTo>
                  <a:lnTo>
                    <a:pt x="684" y="0"/>
                  </a:lnTo>
                  <a:lnTo>
                    <a:pt x="1031" y="557"/>
                  </a:lnTo>
                  <a:lnTo>
                    <a:pt x="958" y="557"/>
                  </a:lnTo>
                  <a:lnTo>
                    <a:pt x="644" y="59"/>
                  </a:lnTo>
                  <a:lnTo>
                    <a:pt x="0" y="283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Freeform 884"/>
            <p:cNvSpPr>
              <a:spLocks noChangeAspect="1"/>
            </p:cNvSpPr>
            <p:nvPr/>
          </p:nvSpPr>
          <p:spPr bwMode="auto">
            <a:xfrm rot="16500000">
              <a:off x="1722285" y="2133419"/>
              <a:ext cx="79552" cy="118407"/>
            </a:xfrm>
            <a:custGeom>
              <a:avLst/>
              <a:gdLst/>
              <a:ahLst/>
              <a:cxnLst>
                <a:cxn ang="0">
                  <a:pos x="543" y="461"/>
                </a:cxn>
                <a:cxn ang="0">
                  <a:pos x="289" y="0"/>
                </a:cxn>
                <a:cxn ang="0">
                  <a:pos x="0" y="855"/>
                </a:cxn>
                <a:cxn ang="0">
                  <a:pos x="68" y="855"/>
                </a:cxn>
                <a:cxn ang="0">
                  <a:pos x="305" y="147"/>
                </a:cxn>
                <a:cxn ang="0">
                  <a:pos x="494" y="484"/>
                </a:cxn>
                <a:cxn ang="0">
                  <a:pos x="543" y="461"/>
                </a:cxn>
              </a:cxnLst>
              <a:rect l="0" t="0" r="r" b="b"/>
              <a:pathLst>
                <a:path w="543" h="855">
                  <a:moveTo>
                    <a:pt x="543" y="461"/>
                  </a:moveTo>
                  <a:lnTo>
                    <a:pt x="289" y="0"/>
                  </a:lnTo>
                  <a:lnTo>
                    <a:pt x="0" y="855"/>
                  </a:lnTo>
                  <a:lnTo>
                    <a:pt x="68" y="855"/>
                  </a:lnTo>
                  <a:lnTo>
                    <a:pt x="305" y="147"/>
                  </a:lnTo>
                  <a:lnTo>
                    <a:pt x="494" y="484"/>
                  </a:lnTo>
                  <a:lnTo>
                    <a:pt x="543" y="461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885"/>
            <p:cNvSpPr>
              <a:spLocks noChangeAspect="1"/>
            </p:cNvSpPr>
            <p:nvPr/>
          </p:nvSpPr>
          <p:spPr bwMode="auto">
            <a:xfrm rot="16500000">
              <a:off x="1710237" y="2171773"/>
              <a:ext cx="120297" cy="99906"/>
            </a:xfrm>
            <a:custGeom>
              <a:avLst/>
              <a:gdLst/>
              <a:ahLst/>
              <a:cxnLst>
                <a:cxn ang="0">
                  <a:pos x="825" y="333"/>
                </a:cxn>
                <a:cxn ang="0">
                  <a:pos x="270" y="0"/>
                </a:cxn>
                <a:cxn ang="0">
                  <a:pos x="0" y="712"/>
                </a:cxn>
                <a:cxn ang="0">
                  <a:pos x="72" y="712"/>
                </a:cxn>
                <a:cxn ang="0">
                  <a:pos x="294" y="86"/>
                </a:cxn>
                <a:cxn ang="0">
                  <a:pos x="801" y="376"/>
                </a:cxn>
                <a:cxn ang="0">
                  <a:pos x="825" y="333"/>
                </a:cxn>
              </a:cxnLst>
              <a:rect l="0" t="0" r="r" b="b"/>
              <a:pathLst>
                <a:path w="825" h="712">
                  <a:moveTo>
                    <a:pt x="825" y="333"/>
                  </a:moveTo>
                  <a:lnTo>
                    <a:pt x="270" y="0"/>
                  </a:lnTo>
                  <a:lnTo>
                    <a:pt x="0" y="712"/>
                  </a:lnTo>
                  <a:lnTo>
                    <a:pt x="72" y="712"/>
                  </a:lnTo>
                  <a:lnTo>
                    <a:pt x="294" y="86"/>
                  </a:lnTo>
                  <a:lnTo>
                    <a:pt x="801" y="376"/>
                  </a:lnTo>
                  <a:lnTo>
                    <a:pt x="825" y="333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886"/>
            <p:cNvSpPr>
              <a:spLocks noChangeAspect="1"/>
            </p:cNvSpPr>
            <p:nvPr/>
          </p:nvSpPr>
          <p:spPr bwMode="auto">
            <a:xfrm rot="16500000">
              <a:off x="1344685" y="1967095"/>
              <a:ext cx="166864" cy="220163"/>
            </a:xfrm>
            <a:custGeom>
              <a:avLst/>
              <a:gdLst/>
              <a:ahLst/>
              <a:cxnLst>
                <a:cxn ang="0">
                  <a:pos x="579" y="0"/>
                </a:cxn>
                <a:cxn ang="0">
                  <a:pos x="0" y="294"/>
                </a:cxn>
                <a:cxn ang="0">
                  <a:pos x="0" y="1188"/>
                </a:cxn>
                <a:cxn ang="0">
                  <a:pos x="499" y="1462"/>
                </a:cxn>
                <a:cxn ang="0">
                  <a:pos x="499" y="1573"/>
                </a:cxn>
                <a:cxn ang="0">
                  <a:pos x="595" y="1573"/>
                </a:cxn>
                <a:cxn ang="0">
                  <a:pos x="595" y="1462"/>
                </a:cxn>
                <a:cxn ang="0">
                  <a:pos x="1127" y="1175"/>
                </a:cxn>
                <a:cxn ang="0">
                  <a:pos x="1127" y="294"/>
                </a:cxn>
                <a:cxn ang="0">
                  <a:pos x="579" y="0"/>
                </a:cxn>
              </a:cxnLst>
              <a:rect l="0" t="0" r="r" b="b"/>
              <a:pathLst>
                <a:path w="1127" h="1573">
                  <a:moveTo>
                    <a:pt x="579" y="0"/>
                  </a:moveTo>
                  <a:lnTo>
                    <a:pt x="0" y="294"/>
                  </a:lnTo>
                  <a:lnTo>
                    <a:pt x="0" y="1188"/>
                  </a:lnTo>
                  <a:lnTo>
                    <a:pt x="499" y="1462"/>
                  </a:lnTo>
                  <a:lnTo>
                    <a:pt x="499" y="1573"/>
                  </a:lnTo>
                  <a:lnTo>
                    <a:pt x="595" y="1573"/>
                  </a:lnTo>
                  <a:lnTo>
                    <a:pt x="595" y="1462"/>
                  </a:lnTo>
                  <a:lnTo>
                    <a:pt x="1127" y="1175"/>
                  </a:lnTo>
                  <a:lnTo>
                    <a:pt x="1127" y="294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FF33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AutoShape 887"/>
            <p:cNvSpPr>
              <a:spLocks noChangeArrowheads="1"/>
            </p:cNvSpPr>
            <p:nvPr/>
          </p:nvSpPr>
          <p:spPr bwMode="auto">
            <a:xfrm>
              <a:off x="2363338" y="685800"/>
              <a:ext cx="1065662" cy="16764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7" name="Arc 888"/>
            <p:cNvSpPr>
              <a:spLocks/>
            </p:cNvSpPr>
            <p:nvPr/>
          </p:nvSpPr>
          <p:spPr bwMode="auto">
            <a:xfrm>
              <a:off x="2466944" y="1374599"/>
              <a:ext cx="852900" cy="89446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20865 w 43200"/>
                <a:gd name="T3" fmla="*/ 12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956"/>
                    <a:pt x="9228" y="408"/>
                    <a:pt x="20865" y="12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956"/>
                    <a:pt x="9228" y="408"/>
                    <a:pt x="20865" y="12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5" name="TextBox 954"/>
            <p:cNvSpPr txBox="1"/>
            <p:nvPr/>
          </p:nvSpPr>
          <p:spPr>
            <a:xfrm>
              <a:off x="2286000" y="3276600"/>
              <a:ext cx="1910075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ahoma" pitchFamily="34" charset="0"/>
                  <a:cs typeface="Tahoma" pitchFamily="34" charset="0"/>
                </a:rPr>
                <a:t>Modification </a:t>
              </a:r>
            </a:p>
          </p:txBody>
        </p:sp>
        <p:cxnSp>
          <p:nvCxnSpPr>
            <p:cNvPr id="960" name="Straight Arrow Connector 959"/>
            <p:cNvCxnSpPr/>
            <p:nvPr/>
          </p:nvCxnSpPr>
          <p:spPr>
            <a:xfrm flipV="1">
              <a:off x="1371600" y="2133600"/>
              <a:ext cx="68580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1" name="TextBox 960"/>
            <p:cNvSpPr txBox="1"/>
            <p:nvPr/>
          </p:nvSpPr>
          <p:spPr>
            <a:xfrm>
              <a:off x="2514600" y="2514600"/>
              <a:ext cx="84350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ahoma" pitchFamily="34" charset="0"/>
                  <a:cs typeface="Tahoma" pitchFamily="34" charset="0"/>
                </a:rPr>
                <a:t>Host 1</a:t>
              </a:r>
            </a:p>
          </p:txBody>
        </p:sp>
      </p:grpSp>
      <p:grpSp>
        <p:nvGrpSpPr>
          <p:cNvPr id="1226" name="Group 1225"/>
          <p:cNvGrpSpPr/>
          <p:nvPr/>
        </p:nvGrpSpPr>
        <p:grpSpPr>
          <a:xfrm>
            <a:off x="2362200" y="685800"/>
            <a:ext cx="1143000" cy="1676400"/>
            <a:chOff x="1066800" y="2819400"/>
            <a:chExt cx="1143000" cy="1676400"/>
          </a:xfrm>
        </p:grpSpPr>
        <p:sp>
          <p:nvSpPr>
            <p:cNvPr id="1227" name="AutoShape 65"/>
            <p:cNvSpPr>
              <a:spLocks noChangeArrowheads="1"/>
            </p:cNvSpPr>
            <p:nvPr/>
          </p:nvSpPr>
          <p:spPr bwMode="auto">
            <a:xfrm>
              <a:off x="1066800" y="2819400"/>
              <a:ext cx="1143000" cy="1676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" name="Line 67"/>
            <p:cNvSpPr>
              <a:spLocks noChangeAspect="1" noChangeShapeType="1"/>
            </p:cNvSpPr>
            <p:nvPr/>
          </p:nvSpPr>
          <p:spPr bwMode="auto">
            <a:xfrm>
              <a:off x="1654175" y="4214460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Line 68"/>
            <p:cNvSpPr>
              <a:spLocks noChangeAspect="1" noChangeShapeType="1"/>
            </p:cNvSpPr>
            <p:nvPr/>
          </p:nvSpPr>
          <p:spPr bwMode="auto">
            <a:xfrm>
              <a:off x="1654175" y="4226102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Line 69"/>
            <p:cNvSpPr>
              <a:spLocks noChangeAspect="1" noChangeShapeType="1"/>
            </p:cNvSpPr>
            <p:nvPr/>
          </p:nvSpPr>
          <p:spPr bwMode="auto">
            <a:xfrm>
              <a:off x="1656160" y="4235803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Line 70"/>
            <p:cNvSpPr>
              <a:spLocks noChangeAspect="1" noChangeShapeType="1"/>
            </p:cNvSpPr>
            <p:nvPr/>
          </p:nvSpPr>
          <p:spPr bwMode="auto">
            <a:xfrm>
              <a:off x="1654175" y="4247444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Line 71"/>
            <p:cNvSpPr>
              <a:spLocks noChangeAspect="1" noChangeShapeType="1"/>
            </p:cNvSpPr>
            <p:nvPr/>
          </p:nvSpPr>
          <p:spPr bwMode="auto">
            <a:xfrm>
              <a:off x="1654175" y="4202819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" name="Line 72"/>
            <p:cNvSpPr>
              <a:spLocks noChangeAspect="1" noChangeShapeType="1"/>
            </p:cNvSpPr>
            <p:nvPr/>
          </p:nvSpPr>
          <p:spPr bwMode="auto">
            <a:xfrm>
              <a:off x="1656160" y="4051477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Line 73"/>
            <p:cNvSpPr>
              <a:spLocks noChangeAspect="1" noChangeShapeType="1"/>
            </p:cNvSpPr>
            <p:nvPr/>
          </p:nvSpPr>
          <p:spPr bwMode="auto">
            <a:xfrm>
              <a:off x="1654175" y="4008791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" name="Line 74"/>
            <p:cNvSpPr>
              <a:spLocks noChangeAspect="1" noChangeShapeType="1"/>
            </p:cNvSpPr>
            <p:nvPr/>
          </p:nvSpPr>
          <p:spPr bwMode="auto">
            <a:xfrm>
              <a:off x="1656160" y="4020433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" name="Line 75"/>
            <p:cNvSpPr>
              <a:spLocks noChangeAspect="1" noChangeShapeType="1"/>
            </p:cNvSpPr>
            <p:nvPr/>
          </p:nvSpPr>
          <p:spPr bwMode="auto">
            <a:xfrm>
              <a:off x="1654175" y="4030133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" name="Line 76"/>
            <p:cNvSpPr>
              <a:spLocks noChangeAspect="1" noChangeShapeType="1"/>
            </p:cNvSpPr>
            <p:nvPr/>
          </p:nvSpPr>
          <p:spPr bwMode="auto">
            <a:xfrm>
              <a:off x="1654175" y="4039835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Line 77"/>
            <p:cNvSpPr>
              <a:spLocks noChangeAspect="1" noChangeShapeType="1"/>
            </p:cNvSpPr>
            <p:nvPr/>
          </p:nvSpPr>
          <p:spPr bwMode="auto">
            <a:xfrm>
              <a:off x="1656160" y="4105805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Line 78"/>
            <p:cNvSpPr>
              <a:spLocks noChangeAspect="1" noChangeShapeType="1"/>
            </p:cNvSpPr>
            <p:nvPr/>
          </p:nvSpPr>
          <p:spPr bwMode="auto">
            <a:xfrm>
              <a:off x="1654175" y="4063119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" name="Line 79"/>
            <p:cNvSpPr>
              <a:spLocks noChangeAspect="1" noChangeShapeType="1"/>
            </p:cNvSpPr>
            <p:nvPr/>
          </p:nvSpPr>
          <p:spPr bwMode="auto">
            <a:xfrm>
              <a:off x="1656160" y="4072819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Line 80"/>
            <p:cNvSpPr>
              <a:spLocks noChangeAspect="1" noChangeShapeType="1"/>
            </p:cNvSpPr>
            <p:nvPr/>
          </p:nvSpPr>
          <p:spPr bwMode="auto">
            <a:xfrm>
              <a:off x="1654175" y="4082521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Line 81"/>
            <p:cNvSpPr>
              <a:spLocks noChangeAspect="1" noChangeShapeType="1"/>
            </p:cNvSpPr>
            <p:nvPr/>
          </p:nvSpPr>
          <p:spPr bwMode="auto">
            <a:xfrm>
              <a:off x="1654175" y="4094163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3" name="Line 82"/>
            <p:cNvSpPr>
              <a:spLocks noChangeAspect="1" noChangeShapeType="1"/>
            </p:cNvSpPr>
            <p:nvPr/>
          </p:nvSpPr>
          <p:spPr bwMode="auto">
            <a:xfrm>
              <a:off x="1654175" y="4158192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4" name="Line 86"/>
            <p:cNvSpPr>
              <a:spLocks noChangeAspect="1" noChangeShapeType="1"/>
            </p:cNvSpPr>
            <p:nvPr/>
          </p:nvSpPr>
          <p:spPr bwMode="auto">
            <a:xfrm>
              <a:off x="1652191" y="4144610"/>
              <a:ext cx="59531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Freeform 90"/>
            <p:cNvSpPr>
              <a:spLocks noChangeAspect="1"/>
            </p:cNvSpPr>
            <p:nvPr/>
          </p:nvSpPr>
          <p:spPr bwMode="auto">
            <a:xfrm>
              <a:off x="1622425" y="4257146"/>
              <a:ext cx="23813" cy="46567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321"/>
                </a:cxn>
                <a:cxn ang="0">
                  <a:pos x="162" y="0"/>
                </a:cxn>
                <a:cxn ang="0">
                  <a:pos x="73" y="0"/>
                </a:cxn>
              </a:cxnLst>
              <a:rect l="0" t="0" r="r" b="b"/>
              <a:pathLst>
                <a:path w="162" h="321">
                  <a:moveTo>
                    <a:pt x="73" y="0"/>
                  </a:moveTo>
                  <a:lnTo>
                    <a:pt x="0" y="321"/>
                  </a:lnTo>
                  <a:lnTo>
                    <a:pt x="162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Freeform 91"/>
            <p:cNvSpPr>
              <a:spLocks noChangeAspect="1"/>
            </p:cNvSpPr>
            <p:nvPr/>
          </p:nvSpPr>
          <p:spPr bwMode="auto">
            <a:xfrm>
              <a:off x="1640285" y="4257146"/>
              <a:ext cx="19844" cy="46567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0" y="311"/>
                </a:cxn>
                <a:cxn ang="0">
                  <a:pos x="137" y="0"/>
                </a:cxn>
                <a:cxn ang="0">
                  <a:pos x="65" y="0"/>
                </a:cxn>
              </a:cxnLst>
              <a:rect l="0" t="0" r="r" b="b"/>
              <a:pathLst>
                <a:path w="137" h="311">
                  <a:moveTo>
                    <a:pt x="65" y="0"/>
                  </a:moveTo>
                  <a:lnTo>
                    <a:pt x="0" y="311"/>
                  </a:lnTo>
                  <a:lnTo>
                    <a:pt x="13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Freeform 92"/>
            <p:cNvSpPr>
              <a:spLocks noChangeAspect="1"/>
            </p:cNvSpPr>
            <p:nvPr/>
          </p:nvSpPr>
          <p:spPr bwMode="auto">
            <a:xfrm>
              <a:off x="1697831" y="4257146"/>
              <a:ext cx="19844" cy="465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311"/>
                </a:cxn>
                <a:cxn ang="0">
                  <a:pos x="112" y="0"/>
                </a:cxn>
                <a:cxn ang="0">
                  <a:pos x="0" y="0"/>
                </a:cxn>
              </a:cxnLst>
              <a:rect l="0" t="0" r="r" b="b"/>
              <a:pathLst>
                <a:path w="128" h="311">
                  <a:moveTo>
                    <a:pt x="0" y="0"/>
                  </a:moveTo>
                  <a:lnTo>
                    <a:pt x="128" y="311"/>
                  </a:lnTo>
                  <a:lnTo>
                    <a:pt x="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8" name="Freeform 93"/>
            <p:cNvSpPr>
              <a:spLocks noChangeAspect="1"/>
            </p:cNvSpPr>
            <p:nvPr/>
          </p:nvSpPr>
          <p:spPr bwMode="auto">
            <a:xfrm>
              <a:off x="1719660" y="4257146"/>
              <a:ext cx="25798" cy="446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1" y="302"/>
                </a:cxn>
                <a:cxn ang="0">
                  <a:pos x="80" y="0"/>
                </a:cxn>
                <a:cxn ang="0">
                  <a:pos x="0" y="0"/>
                </a:cxn>
              </a:cxnLst>
              <a:rect l="0" t="0" r="r" b="b"/>
              <a:pathLst>
                <a:path w="161" h="302">
                  <a:moveTo>
                    <a:pt x="0" y="0"/>
                  </a:moveTo>
                  <a:lnTo>
                    <a:pt x="161" y="302"/>
                  </a:lnTo>
                  <a:lnTo>
                    <a:pt x="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" name="Freeform 94"/>
            <p:cNvSpPr>
              <a:spLocks noChangeAspect="1"/>
            </p:cNvSpPr>
            <p:nvPr/>
          </p:nvSpPr>
          <p:spPr bwMode="auto">
            <a:xfrm>
              <a:off x="1729581" y="4179535"/>
              <a:ext cx="87313" cy="120297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556" y="0"/>
                </a:cxn>
                <a:cxn ang="0">
                  <a:pos x="579" y="822"/>
                </a:cxn>
                <a:cxn ang="0">
                  <a:pos x="539" y="813"/>
                </a:cxn>
                <a:cxn ang="0">
                  <a:pos x="515" y="91"/>
                </a:cxn>
                <a:cxn ang="0">
                  <a:pos x="24" y="512"/>
                </a:cxn>
                <a:cxn ang="0">
                  <a:pos x="0" y="484"/>
                </a:cxn>
              </a:cxnLst>
              <a:rect l="0" t="0" r="r" b="b"/>
              <a:pathLst>
                <a:path w="579" h="822">
                  <a:moveTo>
                    <a:pt x="0" y="484"/>
                  </a:moveTo>
                  <a:lnTo>
                    <a:pt x="556" y="0"/>
                  </a:lnTo>
                  <a:lnTo>
                    <a:pt x="579" y="822"/>
                  </a:lnTo>
                  <a:lnTo>
                    <a:pt x="539" y="813"/>
                  </a:lnTo>
                  <a:lnTo>
                    <a:pt x="515" y="91"/>
                  </a:lnTo>
                  <a:lnTo>
                    <a:pt x="24" y="512"/>
                  </a:lnTo>
                  <a:lnTo>
                    <a:pt x="0" y="484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" name="Freeform 95"/>
            <p:cNvSpPr>
              <a:spLocks noChangeAspect="1"/>
            </p:cNvSpPr>
            <p:nvPr/>
          </p:nvSpPr>
          <p:spPr bwMode="auto">
            <a:xfrm>
              <a:off x="1733550" y="4218341"/>
              <a:ext cx="154781" cy="81492"/>
            </a:xfrm>
            <a:custGeom>
              <a:avLst/>
              <a:gdLst/>
              <a:ahLst/>
              <a:cxnLst>
                <a:cxn ang="0">
                  <a:pos x="0" y="247"/>
                </a:cxn>
                <a:cxn ang="0">
                  <a:pos x="684" y="0"/>
                </a:cxn>
                <a:cxn ang="0">
                  <a:pos x="1031" y="557"/>
                </a:cxn>
                <a:cxn ang="0">
                  <a:pos x="958" y="557"/>
                </a:cxn>
                <a:cxn ang="0">
                  <a:pos x="644" y="59"/>
                </a:cxn>
                <a:cxn ang="0">
                  <a:pos x="0" y="283"/>
                </a:cxn>
                <a:cxn ang="0">
                  <a:pos x="0" y="247"/>
                </a:cxn>
              </a:cxnLst>
              <a:rect l="0" t="0" r="r" b="b"/>
              <a:pathLst>
                <a:path w="1031" h="557">
                  <a:moveTo>
                    <a:pt x="0" y="247"/>
                  </a:moveTo>
                  <a:lnTo>
                    <a:pt x="684" y="0"/>
                  </a:lnTo>
                  <a:lnTo>
                    <a:pt x="1031" y="557"/>
                  </a:lnTo>
                  <a:lnTo>
                    <a:pt x="958" y="557"/>
                  </a:lnTo>
                  <a:lnTo>
                    <a:pt x="644" y="59"/>
                  </a:lnTo>
                  <a:lnTo>
                    <a:pt x="0" y="283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Freeform 100"/>
            <p:cNvSpPr>
              <a:spLocks noChangeAspect="1"/>
            </p:cNvSpPr>
            <p:nvPr/>
          </p:nvSpPr>
          <p:spPr bwMode="auto">
            <a:xfrm rot="1423633">
              <a:off x="1876425" y="4140730"/>
              <a:ext cx="101204" cy="256117"/>
            </a:xfrm>
            <a:custGeom>
              <a:avLst/>
              <a:gdLst/>
              <a:ahLst/>
              <a:cxnLst>
                <a:cxn ang="0">
                  <a:pos x="144" y="1682"/>
                </a:cxn>
                <a:cxn ang="0">
                  <a:pos x="137" y="1682"/>
                </a:cxn>
                <a:cxn ang="0">
                  <a:pos x="129" y="1681"/>
                </a:cxn>
                <a:cxn ang="0">
                  <a:pos x="121" y="1682"/>
                </a:cxn>
                <a:cxn ang="0">
                  <a:pos x="112" y="1682"/>
                </a:cxn>
                <a:cxn ang="0">
                  <a:pos x="102" y="1682"/>
                </a:cxn>
                <a:cxn ang="0">
                  <a:pos x="93" y="1683"/>
                </a:cxn>
                <a:cxn ang="0">
                  <a:pos x="84" y="1686"/>
                </a:cxn>
                <a:cxn ang="0">
                  <a:pos x="75" y="1687"/>
                </a:cxn>
                <a:cxn ang="0">
                  <a:pos x="66" y="1690"/>
                </a:cxn>
                <a:cxn ang="0">
                  <a:pos x="57" y="1693"/>
                </a:cxn>
                <a:cxn ang="0">
                  <a:pos x="48" y="1697"/>
                </a:cxn>
                <a:cxn ang="0">
                  <a:pos x="40" y="1701"/>
                </a:cxn>
                <a:cxn ang="0">
                  <a:pos x="33" y="1705"/>
                </a:cxn>
                <a:cxn ang="0">
                  <a:pos x="26" y="1711"/>
                </a:cxn>
                <a:cxn ang="0">
                  <a:pos x="19" y="1717"/>
                </a:cxn>
                <a:cxn ang="0">
                  <a:pos x="13" y="1723"/>
                </a:cxn>
                <a:cxn ang="0">
                  <a:pos x="8" y="1731"/>
                </a:cxn>
                <a:cxn ang="0">
                  <a:pos x="5" y="1738"/>
                </a:cxn>
                <a:cxn ang="0">
                  <a:pos x="0" y="1755"/>
                </a:cxn>
                <a:cxn ang="0">
                  <a:pos x="684" y="1751"/>
                </a:cxn>
                <a:cxn ang="0">
                  <a:pos x="683" y="1741"/>
                </a:cxn>
                <a:cxn ang="0">
                  <a:pos x="681" y="1733"/>
                </a:cxn>
                <a:cxn ang="0">
                  <a:pos x="677" y="1725"/>
                </a:cxn>
                <a:cxn ang="0">
                  <a:pos x="671" y="1718"/>
                </a:cxn>
                <a:cxn ang="0">
                  <a:pos x="665" y="1712"/>
                </a:cxn>
                <a:cxn ang="0">
                  <a:pos x="659" y="1707"/>
                </a:cxn>
                <a:cxn ang="0">
                  <a:pos x="650" y="1702"/>
                </a:cxn>
                <a:cxn ang="0">
                  <a:pos x="642" y="1698"/>
                </a:cxn>
                <a:cxn ang="0">
                  <a:pos x="633" y="1695"/>
                </a:cxn>
                <a:cxn ang="0">
                  <a:pos x="625" y="1691"/>
                </a:cxn>
                <a:cxn ang="0">
                  <a:pos x="614" y="1689"/>
                </a:cxn>
                <a:cxn ang="0">
                  <a:pos x="605" y="1687"/>
                </a:cxn>
                <a:cxn ang="0">
                  <a:pos x="596" y="1686"/>
                </a:cxn>
                <a:cxn ang="0">
                  <a:pos x="587" y="1685"/>
                </a:cxn>
                <a:cxn ang="0">
                  <a:pos x="577" y="1683"/>
                </a:cxn>
                <a:cxn ang="0">
                  <a:pos x="568" y="1683"/>
                </a:cxn>
                <a:cxn ang="0">
                  <a:pos x="560" y="1682"/>
                </a:cxn>
                <a:cxn ang="0">
                  <a:pos x="547" y="1682"/>
                </a:cxn>
                <a:cxn ang="0">
                  <a:pos x="144" y="0"/>
                </a:cxn>
              </a:cxnLst>
              <a:rect l="0" t="0" r="r" b="b"/>
              <a:pathLst>
                <a:path w="684" h="1755">
                  <a:moveTo>
                    <a:pt x="144" y="0"/>
                  </a:moveTo>
                  <a:lnTo>
                    <a:pt x="144" y="1682"/>
                  </a:lnTo>
                  <a:lnTo>
                    <a:pt x="141" y="1682"/>
                  </a:lnTo>
                  <a:lnTo>
                    <a:pt x="137" y="1682"/>
                  </a:lnTo>
                  <a:lnTo>
                    <a:pt x="133" y="1682"/>
                  </a:lnTo>
                  <a:lnTo>
                    <a:pt x="129" y="1681"/>
                  </a:lnTo>
                  <a:lnTo>
                    <a:pt x="125" y="1681"/>
                  </a:lnTo>
                  <a:lnTo>
                    <a:pt x="121" y="1682"/>
                  </a:lnTo>
                  <a:lnTo>
                    <a:pt x="116" y="1682"/>
                  </a:lnTo>
                  <a:lnTo>
                    <a:pt x="112" y="1682"/>
                  </a:lnTo>
                  <a:lnTo>
                    <a:pt x="107" y="1682"/>
                  </a:lnTo>
                  <a:lnTo>
                    <a:pt x="102" y="1682"/>
                  </a:lnTo>
                  <a:lnTo>
                    <a:pt x="98" y="1683"/>
                  </a:lnTo>
                  <a:lnTo>
                    <a:pt x="93" y="1683"/>
                  </a:lnTo>
                  <a:lnTo>
                    <a:pt x="89" y="1685"/>
                  </a:lnTo>
                  <a:lnTo>
                    <a:pt x="84" y="1686"/>
                  </a:lnTo>
                  <a:lnTo>
                    <a:pt x="79" y="1687"/>
                  </a:lnTo>
                  <a:lnTo>
                    <a:pt x="75" y="1687"/>
                  </a:lnTo>
                  <a:lnTo>
                    <a:pt x="70" y="1689"/>
                  </a:lnTo>
                  <a:lnTo>
                    <a:pt x="66" y="1690"/>
                  </a:lnTo>
                  <a:lnTo>
                    <a:pt x="62" y="1691"/>
                  </a:lnTo>
                  <a:lnTo>
                    <a:pt x="57" y="1693"/>
                  </a:lnTo>
                  <a:lnTo>
                    <a:pt x="53" y="1695"/>
                  </a:lnTo>
                  <a:lnTo>
                    <a:pt x="48" y="1697"/>
                  </a:lnTo>
                  <a:lnTo>
                    <a:pt x="44" y="1698"/>
                  </a:lnTo>
                  <a:lnTo>
                    <a:pt x="40" y="1701"/>
                  </a:lnTo>
                  <a:lnTo>
                    <a:pt x="36" y="1703"/>
                  </a:lnTo>
                  <a:lnTo>
                    <a:pt x="33" y="1705"/>
                  </a:lnTo>
                  <a:lnTo>
                    <a:pt x="29" y="1708"/>
                  </a:lnTo>
                  <a:lnTo>
                    <a:pt x="26" y="1711"/>
                  </a:lnTo>
                  <a:lnTo>
                    <a:pt x="22" y="1714"/>
                  </a:lnTo>
                  <a:lnTo>
                    <a:pt x="19" y="1717"/>
                  </a:lnTo>
                  <a:lnTo>
                    <a:pt x="17" y="1721"/>
                  </a:lnTo>
                  <a:lnTo>
                    <a:pt x="13" y="1723"/>
                  </a:lnTo>
                  <a:lnTo>
                    <a:pt x="11" y="1726"/>
                  </a:lnTo>
                  <a:lnTo>
                    <a:pt x="8" y="1731"/>
                  </a:lnTo>
                  <a:lnTo>
                    <a:pt x="6" y="1734"/>
                  </a:lnTo>
                  <a:lnTo>
                    <a:pt x="5" y="1738"/>
                  </a:lnTo>
                  <a:lnTo>
                    <a:pt x="3" y="1743"/>
                  </a:lnTo>
                  <a:lnTo>
                    <a:pt x="0" y="1755"/>
                  </a:lnTo>
                  <a:lnTo>
                    <a:pt x="684" y="1755"/>
                  </a:lnTo>
                  <a:lnTo>
                    <a:pt x="684" y="1751"/>
                  </a:lnTo>
                  <a:lnTo>
                    <a:pt x="684" y="1746"/>
                  </a:lnTo>
                  <a:lnTo>
                    <a:pt x="683" y="1741"/>
                  </a:lnTo>
                  <a:lnTo>
                    <a:pt x="682" y="1737"/>
                  </a:lnTo>
                  <a:lnTo>
                    <a:pt x="681" y="1733"/>
                  </a:lnTo>
                  <a:lnTo>
                    <a:pt x="678" y="1729"/>
                  </a:lnTo>
                  <a:lnTo>
                    <a:pt x="677" y="1725"/>
                  </a:lnTo>
                  <a:lnTo>
                    <a:pt x="674" y="1722"/>
                  </a:lnTo>
                  <a:lnTo>
                    <a:pt x="671" y="1718"/>
                  </a:lnTo>
                  <a:lnTo>
                    <a:pt x="669" y="1716"/>
                  </a:lnTo>
                  <a:lnTo>
                    <a:pt x="665" y="1712"/>
                  </a:lnTo>
                  <a:lnTo>
                    <a:pt x="662" y="1710"/>
                  </a:lnTo>
                  <a:lnTo>
                    <a:pt x="659" y="1707"/>
                  </a:lnTo>
                  <a:lnTo>
                    <a:pt x="655" y="1704"/>
                  </a:lnTo>
                  <a:lnTo>
                    <a:pt x="650" y="1702"/>
                  </a:lnTo>
                  <a:lnTo>
                    <a:pt x="647" y="1700"/>
                  </a:lnTo>
                  <a:lnTo>
                    <a:pt x="642" y="1698"/>
                  </a:lnTo>
                  <a:lnTo>
                    <a:pt x="639" y="1696"/>
                  </a:lnTo>
                  <a:lnTo>
                    <a:pt x="633" y="1695"/>
                  </a:lnTo>
                  <a:lnTo>
                    <a:pt x="629" y="1693"/>
                  </a:lnTo>
                  <a:lnTo>
                    <a:pt x="625" y="1691"/>
                  </a:lnTo>
                  <a:lnTo>
                    <a:pt x="619" y="1690"/>
                  </a:lnTo>
                  <a:lnTo>
                    <a:pt x="614" y="1689"/>
                  </a:lnTo>
                  <a:lnTo>
                    <a:pt x="610" y="1688"/>
                  </a:lnTo>
                  <a:lnTo>
                    <a:pt x="605" y="1687"/>
                  </a:lnTo>
                  <a:lnTo>
                    <a:pt x="600" y="1687"/>
                  </a:lnTo>
                  <a:lnTo>
                    <a:pt x="596" y="1686"/>
                  </a:lnTo>
                  <a:lnTo>
                    <a:pt x="591" y="1685"/>
                  </a:lnTo>
                  <a:lnTo>
                    <a:pt x="587" y="1685"/>
                  </a:lnTo>
                  <a:lnTo>
                    <a:pt x="582" y="1685"/>
                  </a:lnTo>
                  <a:lnTo>
                    <a:pt x="577" y="1683"/>
                  </a:lnTo>
                  <a:lnTo>
                    <a:pt x="573" y="1683"/>
                  </a:lnTo>
                  <a:lnTo>
                    <a:pt x="568" y="1683"/>
                  </a:lnTo>
                  <a:lnTo>
                    <a:pt x="564" y="1682"/>
                  </a:lnTo>
                  <a:lnTo>
                    <a:pt x="560" y="1682"/>
                  </a:lnTo>
                  <a:lnTo>
                    <a:pt x="556" y="1682"/>
                  </a:lnTo>
                  <a:lnTo>
                    <a:pt x="547" y="1682"/>
                  </a:lnTo>
                  <a:lnTo>
                    <a:pt x="547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Line 101"/>
            <p:cNvSpPr>
              <a:spLocks noChangeAspect="1" noChangeShapeType="1"/>
            </p:cNvSpPr>
            <p:nvPr/>
          </p:nvSpPr>
          <p:spPr bwMode="auto">
            <a:xfrm rot="1423633">
              <a:off x="1862535" y="4346399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Line 102"/>
            <p:cNvSpPr>
              <a:spLocks noChangeAspect="1" noChangeShapeType="1"/>
            </p:cNvSpPr>
            <p:nvPr/>
          </p:nvSpPr>
          <p:spPr bwMode="auto">
            <a:xfrm rot="1423633">
              <a:off x="1858566" y="4358041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Line 103"/>
            <p:cNvSpPr>
              <a:spLocks noChangeAspect="1" noChangeShapeType="1"/>
            </p:cNvSpPr>
            <p:nvPr/>
          </p:nvSpPr>
          <p:spPr bwMode="auto">
            <a:xfrm rot="1423633">
              <a:off x="1856581" y="4367742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Line 104"/>
            <p:cNvSpPr>
              <a:spLocks noChangeAspect="1" noChangeShapeType="1"/>
            </p:cNvSpPr>
            <p:nvPr/>
          </p:nvSpPr>
          <p:spPr bwMode="auto">
            <a:xfrm rot="1423633">
              <a:off x="1850629" y="4377444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Line 105"/>
            <p:cNvSpPr>
              <a:spLocks noChangeAspect="1" noChangeShapeType="1"/>
            </p:cNvSpPr>
            <p:nvPr/>
          </p:nvSpPr>
          <p:spPr bwMode="auto">
            <a:xfrm rot="1423633">
              <a:off x="1868488" y="4336697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7" name="Line 106"/>
            <p:cNvSpPr>
              <a:spLocks noChangeAspect="1" noChangeShapeType="1"/>
            </p:cNvSpPr>
            <p:nvPr/>
          </p:nvSpPr>
          <p:spPr bwMode="auto">
            <a:xfrm rot="1423633">
              <a:off x="1931988" y="4198938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Line 107"/>
            <p:cNvSpPr>
              <a:spLocks noChangeAspect="1" noChangeShapeType="1"/>
            </p:cNvSpPr>
            <p:nvPr/>
          </p:nvSpPr>
          <p:spPr bwMode="auto">
            <a:xfrm rot="1423633">
              <a:off x="1947863" y="4158192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Line 108"/>
            <p:cNvSpPr>
              <a:spLocks noChangeAspect="1" noChangeShapeType="1"/>
            </p:cNvSpPr>
            <p:nvPr/>
          </p:nvSpPr>
          <p:spPr bwMode="auto">
            <a:xfrm rot="1423633">
              <a:off x="1945879" y="4169833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Line 109"/>
            <p:cNvSpPr>
              <a:spLocks noChangeAspect="1" noChangeShapeType="1"/>
            </p:cNvSpPr>
            <p:nvPr/>
          </p:nvSpPr>
          <p:spPr bwMode="auto">
            <a:xfrm rot="1423633">
              <a:off x="1939925" y="4177594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Line 110"/>
            <p:cNvSpPr>
              <a:spLocks noChangeAspect="1" noChangeShapeType="1"/>
            </p:cNvSpPr>
            <p:nvPr/>
          </p:nvSpPr>
          <p:spPr bwMode="auto">
            <a:xfrm rot="1423633">
              <a:off x="1935956" y="4187296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" name="Line 111"/>
            <p:cNvSpPr>
              <a:spLocks noChangeAspect="1" noChangeShapeType="1"/>
            </p:cNvSpPr>
            <p:nvPr/>
          </p:nvSpPr>
          <p:spPr bwMode="auto">
            <a:xfrm rot="1423633">
              <a:off x="1910160" y="4247444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112"/>
            <p:cNvSpPr>
              <a:spLocks noChangeAspect="1" noChangeShapeType="1"/>
            </p:cNvSpPr>
            <p:nvPr/>
          </p:nvSpPr>
          <p:spPr bwMode="auto">
            <a:xfrm rot="1423633">
              <a:off x="1926035" y="4208639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4" name="Line 113"/>
            <p:cNvSpPr>
              <a:spLocks noChangeAspect="1" noChangeShapeType="1"/>
            </p:cNvSpPr>
            <p:nvPr/>
          </p:nvSpPr>
          <p:spPr bwMode="auto">
            <a:xfrm rot="1423633">
              <a:off x="1922066" y="4218341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5" name="Line 114"/>
            <p:cNvSpPr>
              <a:spLocks noChangeAspect="1" noChangeShapeType="1"/>
            </p:cNvSpPr>
            <p:nvPr/>
          </p:nvSpPr>
          <p:spPr bwMode="auto">
            <a:xfrm rot="1423633">
              <a:off x="1918098" y="4226102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6" name="Line 115"/>
            <p:cNvSpPr>
              <a:spLocks noChangeAspect="1" noChangeShapeType="1"/>
            </p:cNvSpPr>
            <p:nvPr/>
          </p:nvSpPr>
          <p:spPr bwMode="auto">
            <a:xfrm rot="1423633">
              <a:off x="1912144" y="4235803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7" name="Line 116"/>
            <p:cNvSpPr>
              <a:spLocks noChangeAspect="1" noChangeShapeType="1"/>
            </p:cNvSpPr>
            <p:nvPr/>
          </p:nvSpPr>
          <p:spPr bwMode="auto">
            <a:xfrm rot="1423633">
              <a:off x="1886348" y="4295952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8" name="Line 117"/>
            <p:cNvSpPr>
              <a:spLocks noChangeAspect="1" noChangeShapeType="1"/>
            </p:cNvSpPr>
            <p:nvPr/>
          </p:nvSpPr>
          <p:spPr bwMode="auto">
            <a:xfrm rot="1423633">
              <a:off x="1902223" y="4255206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" name="Line 118"/>
            <p:cNvSpPr>
              <a:spLocks noChangeAspect="1" noChangeShapeType="1"/>
            </p:cNvSpPr>
            <p:nvPr/>
          </p:nvSpPr>
          <p:spPr bwMode="auto">
            <a:xfrm rot="1423633">
              <a:off x="1900238" y="4264908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" name="Line 119"/>
            <p:cNvSpPr>
              <a:spLocks noChangeAspect="1" noChangeShapeType="1"/>
            </p:cNvSpPr>
            <p:nvPr/>
          </p:nvSpPr>
          <p:spPr bwMode="auto">
            <a:xfrm rot="1423633">
              <a:off x="1894285" y="4272669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Line 120"/>
            <p:cNvSpPr>
              <a:spLocks noChangeAspect="1" noChangeShapeType="1"/>
            </p:cNvSpPr>
            <p:nvPr/>
          </p:nvSpPr>
          <p:spPr bwMode="auto">
            <a:xfrm rot="1423633">
              <a:off x="1890316" y="4282369"/>
              <a:ext cx="59531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2" name="Line 121"/>
            <p:cNvSpPr>
              <a:spLocks noChangeAspect="1" noChangeShapeType="1"/>
            </p:cNvSpPr>
            <p:nvPr/>
          </p:nvSpPr>
          <p:spPr bwMode="auto">
            <a:xfrm rot="1423633">
              <a:off x="1880394" y="4303713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3" name="Line 122"/>
            <p:cNvSpPr>
              <a:spLocks noChangeAspect="1" noChangeShapeType="1"/>
            </p:cNvSpPr>
            <p:nvPr/>
          </p:nvSpPr>
          <p:spPr bwMode="auto">
            <a:xfrm rot="1423633">
              <a:off x="1878410" y="4315355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4" name="Line 123"/>
            <p:cNvSpPr>
              <a:spLocks noChangeAspect="1" noChangeShapeType="1"/>
            </p:cNvSpPr>
            <p:nvPr/>
          </p:nvSpPr>
          <p:spPr bwMode="auto">
            <a:xfrm rot="1423633">
              <a:off x="1870473" y="4325056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5" name="Freeform 124"/>
            <p:cNvSpPr>
              <a:spLocks noChangeAspect="1"/>
            </p:cNvSpPr>
            <p:nvPr/>
          </p:nvSpPr>
          <p:spPr bwMode="auto">
            <a:xfrm rot="1423633">
              <a:off x="1808956" y="4363861"/>
              <a:ext cx="23813" cy="46567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321"/>
                </a:cxn>
                <a:cxn ang="0">
                  <a:pos x="162" y="0"/>
                </a:cxn>
                <a:cxn ang="0">
                  <a:pos x="73" y="0"/>
                </a:cxn>
              </a:cxnLst>
              <a:rect l="0" t="0" r="r" b="b"/>
              <a:pathLst>
                <a:path w="162" h="321">
                  <a:moveTo>
                    <a:pt x="73" y="0"/>
                  </a:moveTo>
                  <a:lnTo>
                    <a:pt x="0" y="321"/>
                  </a:lnTo>
                  <a:lnTo>
                    <a:pt x="162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125"/>
            <p:cNvSpPr>
              <a:spLocks noChangeAspect="1"/>
            </p:cNvSpPr>
            <p:nvPr/>
          </p:nvSpPr>
          <p:spPr bwMode="auto">
            <a:xfrm rot="1423633">
              <a:off x="1824831" y="4369683"/>
              <a:ext cx="19844" cy="46567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0" y="311"/>
                </a:cxn>
                <a:cxn ang="0">
                  <a:pos x="137" y="0"/>
                </a:cxn>
                <a:cxn ang="0">
                  <a:pos x="65" y="0"/>
                </a:cxn>
              </a:cxnLst>
              <a:rect l="0" t="0" r="r" b="b"/>
              <a:pathLst>
                <a:path w="137" h="311">
                  <a:moveTo>
                    <a:pt x="65" y="0"/>
                  </a:moveTo>
                  <a:lnTo>
                    <a:pt x="0" y="311"/>
                  </a:lnTo>
                  <a:lnTo>
                    <a:pt x="13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7" name="Freeform 126"/>
            <p:cNvSpPr>
              <a:spLocks noChangeAspect="1"/>
            </p:cNvSpPr>
            <p:nvPr/>
          </p:nvSpPr>
          <p:spPr bwMode="auto">
            <a:xfrm rot="1423633">
              <a:off x="1878410" y="4392966"/>
              <a:ext cx="19844" cy="465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311"/>
                </a:cxn>
                <a:cxn ang="0">
                  <a:pos x="112" y="0"/>
                </a:cxn>
                <a:cxn ang="0">
                  <a:pos x="0" y="0"/>
                </a:cxn>
              </a:cxnLst>
              <a:rect l="0" t="0" r="r" b="b"/>
              <a:pathLst>
                <a:path w="128" h="311">
                  <a:moveTo>
                    <a:pt x="0" y="0"/>
                  </a:moveTo>
                  <a:lnTo>
                    <a:pt x="128" y="311"/>
                  </a:lnTo>
                  <a:lnTo>
                    <a:pt x="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8" name="Freeform 127"/>
            <p:cNvSpPr>
              <a:spLocks noChangeAspect="1"/>
            </p:cNvSpPr>
            <p:nvPr/>
          </p:nvSpPr>
          <p:spPr bwMode="auto">
            <a:xfrm rot="1423633">
              <a:off x="1898254" y="4402667"/>
              <a:ext cx="25798" cy="446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1" y="302"/>
                </a:cxn>
                <a:cxn ang="0">
                  <a:pos x="80" y="0"/>
                </a:cxn>
                <a:cxn ang="0">
                  <a:pos x="0" y="0"/>
                </a:cxn>
              </a:cxnLst>
              <a:rect l="0" t="0" r="r" b="b"/>
              <a:pathLst>
                <a:path w="161" h="302">
                  <a:moveTo>
                    <a:pt x="0" y="0"/>
                  </a:moveTo>
                  <a:lnTo>
                    <a:pt x="161" y="302"/>
                  </a:lnTo>
                  <a:lnTo>
                    <a:pt x="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9" name="Freeform 128"/>
            <p:cNvSpPr>
              <a:spLocks noChangeAspect="1"/>
            </p:cNvSpPr>
            <p:nvPr/>
          </p:nvSpPr>
          <p:spPr bwMode="auto">
            <a:xfrm rot="1423633">
              <a:off x="1922066" y="4344458"/>
              <a:ext cx="87313" cy="120297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556" y="0"/>
                </a:cxn>
                <a:cxn ang="0">
                  <a:pos x="579" y="822"/>
                </a:cxn>
                <a:cxn ang="0">
                  <a:pos x="539" y="813"/>
                </a:cxn>
                <a:cxn ang="0">
                  <a:pos x="515" y="91"/>
                </a:cxn>
                <a:cxn ang="0">
                  <a:pos x="24" y="512"/>
                </a:cxn>
                <a:cxn ang="0">
                  <a:pos x="0" y="484"/>
                </a:cxn>
              </a:cxnLst>
              <a:rect l="0" t="0" r="r" b="b"/>
              <a:pathLst>
                <a:path w="579" h="822">
                  <a:moveTo>
                    <a:pt x="0" y="484"/>
                  </a:moveTo>
                  <a:lnTo>
                    <a:pt x="556" y="0"/>
                  </a:lnTo>
                  <a:lnTo>
                    <a:pt x="579" y="822"/>
                  </a:lnTo>
                  <a:lnTo>
                    <a:pt x="539" y="813"/>
                  </a:lnTo>
                  <a:lnTo>
                    <a:pt x="515" y="91"/>
                  </a:lnTo>
                  <a:lnTo>
                    <a:pt x="24" y="512"/>
                  </a:lnTo>
                  <a:lnTo>
                    <a:pt x="0" y="484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" name="Freeform 129"/>
            <p:cNvSpPr>
              <a:spLocks noChangeAspect="1"/>
            </p:cNvSpPr>
            <p:nvPr/>
          </p:nvSpPr>
          <p:spPr bwMode="auto">
            <a:xfrm rot="1423633">
              <a:off x="1914129" y="4396846"/>
              <a:ext cx="154781" cy="81492"/>
            </a:xfrm>
            <a:custGeom>
              <a:avLst/>
              <a:gdLst/>
              <a:ahLst/>
              <a:cxnLst>
                <a:cxn ang="0">
                  <a:pos x="0" y="247"/>
                </a:cxn>
                <a:cxn ang="0">
                  <a:pos x="684" y="0"/>
                </a:cxn>
                <a:cxn ang="0">
                  <a:pos x="1031" y="557"/>
                </a:cxn>
                <a:cxn ang="0">
                  <a:pos x="958" y="557"/>
                </a:cxn>
                <a:cxn ang="0">
                  <a:pos x="644" y="59"/>
                </a:cxn>
                <a:cxn ang="0">
                  <a:pos x="0" y="283"/>
                </a:cxn>
                <a:cxn ang="0">
                  <a:pos x="0" y="247"/>
                </a:cxn>
              </a:cxnLst>
              <a:rect l="0" t="0" r="r" b="b"/>
              <a:pathLst>
                <a:path w="1031" h="557">
                  <a:moveTo>
                    <a:pt x="0" y="247"/>
                  </a:moveTo>
                  <a:lnTo>
                    <a:pt x="684" y="0"/>
                  </a:lnTo>
                  <a:lnTo>
                    <a:pt x="1031" y="557"/>
                  </a:lnTo>
                  <a:lnTo>
                    <a:pt x="958" y="557"/>
                  </a:lnTo>
                  <a:lnTo>
                    <a:pt x="644" y="59"/>
                  </a:lnTo>
                  <a:lnTo>
                    <a:pt x="0" y="283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" name="Freeform 130"/>
            <p:cNvSpPr>
              <a:spLocks noChangeAspect="1"/>
            </p:cNvSpPr>
            <p:nvPr/>
          </p:nvSpPr>
          <p:spPr bwMode="auto">
            <a:xfrm rot="1423633">
              <a:off x="1765300" y="4276549"/>
              <a:ext cx="81360" cy="124178"/>
            </a:xfrm>
            <a:custGeom>
              <a:avLst/>
              <a:gdLst/>
              <a:ahLst/>
              <a:cxnLst>
                <a:cxn ang="0">
                  <a:pos x="543" y="461"/>
                </a:cxn>
                <a:cxn ang="0">
                  <a:pos x="289" y="0"/>
                </a:cxn>
                <a:cxn ang="0">
                  <a:pos x="0" y="855"/>
                </a:cxn>
                <a:cxn ang="0">
                  <a:pos x="68" y="855"/>
                </a:cxn>
                <a:cxn ang="0">
                  <a:pos x="305" y="147"/>
                </a:cxn>
                <a:cxn ang="0">
                  <a:pos x="494" y="484"/>
                </a:cxn>
                <a:cxn ang="0">
                  <a:pos x="543" y="461"/>
                </a:cxn>
              </a:cxnLst>
              <a:rect l="0" t="0" r="r" b="b"/>
              <a:pathLst>
                <a:path w="543" h="855">
                  <a:moveTo>
                    <a:pt x="543" y="461"/>
                  </a:moveTo>
                  <a:lnTo>
                    <a:pt x="289" y="0"/>
                  </a:lnTo>
                  <a:lnTo>
                    <a:pt x="0" y="855"/>
                  </a:lnTo>
                  <a:lnTo>
                    <a:pt x="68" y="855"/>
                  </a:lnTo>
                  <a:lnTo>
                    <a:pt x="305" y="147"/>
                  </a:lnTo>
                  <a:lnTo>
                    <a:pt x="494" y="484"/>
                  </a:lnTo>
                  <a:lnTo>
                    <a:pt x="543" y="461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2" name="Freeform 131"/>
            <p:cNvSpPr>
              <a:spLocks noChangeAspect="1"/>
            </p:cNvSpPr>
            <p:nvPr/>
          </p:nvSpPr>
          <p:spPr bwMode="auto">
            <a:xfrm rot="1423633">
              <a:off x="1713706" y="4286250"/>
              <a:ext cx="123031" cy="104775"/>
            </a:xfrm>
            <a:custGeom>
              <a:avLst/>
              <a:gdLst/>
              <a:ahLst/>
              <a:cxnLst>
                <a:cxn ang="0">
                  <a:pos x="825" y="333"/>
                </a:cxn>
                <a:cxn ang="0">
                  <a:pos x="270" y="0"/>
                </a:cxn>
                <a:cxn ang="0">
                  <a:pos x="0" y="712"/>
                </a:cxn>
                <a:cxn ang="0">
                  <a:pos x="72" y="712"/>
                </a:cxn>
                <a:cxn ang="0">
                  <a:pos x="294" y="86"/>
                </a:cxn>
                <a:cxn ang="0">
                  <a:pos x="801" y="376"/>
                </a:cxn>
                <a:cxn ang="0">
                  <a:pos x="825" y="333"/>
                </a:cxn>
              </a:cxnLst>
              <a:rect l="0" t="0" r="r" b="b"/>
              <a:pathLst>
                <a:path w="825" h="712">
                  <a:moveTo>
                    <a:pt x="825" y="333"/>
                  </a:moveTo>
                  <a:lnTo>
                    <a:pt x="270" y="0"/>
                  </a:lnTo>
                  <a:lnTo>
                    <a:pt x="0" y="712"/>
                  </a:lnTo>
                  <a:lnTo>
                    <a:pt x="72" y="712"/>
                  </a:lnTo>
                  <a:lnTo>
                    <a:pt x="294" y="86"/>
                  </a:lnTo>
                  <a:lnTo>
                    <a:pt x="801" y="376"/>
                  </a:lnTo>
                  <a:lnTo>
                    <a:pt x="825" y="333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3" name="Freeform 132"/>
            <p:cNvSpPr>
              <a:spLocks noChangeAspect="1"/>
            </p:cNvSpPr>
            <p:nvPr/>
          </p:nvSpPr>
          <p:spPr bwMode="auto">
            <a:xfrm rot="1423633">
              <a:off x="1937941" y="3913717"/>
              <a:ext cx="194469" cy="250296"/>
            </a:xfrm>
            <a:custGeom>
              <a:avLst/>
              <a:gdLst/>
              <a:ahLst/>
              <a:cxnLst>
                <a:cxn ang="0">
                  <a:pos x="661" y="0"/>
                </a:cxn>
                <a:cxn ang="0">
                  <a:pos x="0" y="348"/>
                </a:cxn>
                <a:cxn ang="0">
                  <a:pos x="0" y="1330"/>
                </a:cxn>
                <a:cxn ang="0">
                  <a:pos x="501" y="1610"/>
                </a:cxn>
                <a:cxn ang="0">
                  <a:pos x="501" y="1719"/>
                </a:cxn>
                <a:cxn ang="0">
                  <a:pos x="742" y="1719"/>
                </a:cxn>
                <a:cxn ang="0">
                  <a:pos x="742" y="1646"/>
                </a:cxn>
                <a:cxn ang="0">
                  <a:pos x="1289" y="1335"/>
                </a:cxn>
                <a:cxn ang="0">
                  <a:pos x="1289" y="367"/>
                </a:cxn>
                <a:cxn ang="0">
                  <a:pos x="661" y="0"/>
                </a:cxn>
              </a:cxnLst>
              <a:rect l="0" t="0" r="r" b="b"/>
              <a:pathLst>
                <a:path w="1289" h="1719">
                  <a:moveTo>
                    <a:pt x="661" y="0"/>
                  </a:moveTo>
                  <a:lnTo>
                    <a:pt x="0" y="348"/>
                  </a:lnTo>
                  <a:lnTo>
                    <a:pt x="0" y="1330"/>
                  </a:lnTo>
                  <a:lnTo>
                    <a:pt x="501" y="1610"/>
                  </a:lnTo>
                  <a:lnTo>
                    <a:pt x="501" y="1719"/>
                  </a:lnTo>
                  <a:lnTo>
                    <a:pt x="742" y="1719"/>
                  </a:lnTo>
                  <a:lnTo>
                    <a:pt x="742" y="1646"/>
                  </a:lnTo>
                  <a:lnTo>
                    <a:pt x="1289" y="1335"/>
                  </a:lnTo>
                  <a:lnTo>
                    <a:pt x="1289" y="367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007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4" name="Freeform 133"/>
            <p:cNvSpPr>
              <a:spLocks noChangeAspect="1"/>
            </p:cNvSpPr>
            <p:nvPr/>
          </p:nvSpPr>
          <p:spPr bwMode="auto">
            <a:xfrm rot="1423633">
              <a:off x="1947863" y="3927299"/>
              <a:ext cx="170656" cy="230894"/>
            </a:xfrm>
            <a:custGeom>
              <a:avLst/>
              <a:gdLst/>
              <a:ahLst/>
              <a:cxnLst>
                <a:cxn ang="0">
                  <a:pos x="579" y="0"/>
                </a:cxn>
                <a:cxn ang="0">
                  <a:pos x="0" y="294"/>
                </a:cxn>
                <a:cxn ang="0">
                  <a:pos x="0" y="1188"/>
                </a:cxn>
                <a:cxn ang="0">
                  <a:pos x="499" y="1462"/>
                </a:cxn>
                <a:cxn ang="0">
                  <a:pos x="499" y="1573"/>
                </a:cxn>
                <a:cxn ang="0">
                  <a:pos x="595" y="1573"/>
                </a:cxn>
                <a:cxn ang="0">
                  <a:pos x="595" y="1462"/>
                </a:cxn>
                <a:cxn ang="0">
                  <a:pos x="1127" y="1175"/>
                </a:cxn>
                <a:cxn ang="0">
                  <a:pos x="1127" y="294"/>
                </a:cxn>
                <a:cxn ang="0">
                  <a:pos x="579" y="0"/>
                </a:cxn>
              </a:cxnLst>
              <a:rect l="0" t="0" r="r" b="b"/>
              <a:pathLst>
                <a:path w="1127" h="1573">
                  <a:moveTo>
                    <a:pt x="579" y="0"/>
                  </a:moveTo>
                  <a:lnTo>
                    <a:pt x="0" y="294"/>
                  </a:lnTo>
                  <a:lnTo>
                    <a:pt x="0" y="1188"/>
                  </a:lnTo>
                  <a:lnTo>
                    <a:pt x="499" y="1462"/>
                  </a:lnTo>
                  <a:lnTo>
                    <a:pt x="499" y="1573"/>
                  </a:lnTo>
                  <a:lnTo>
                    <a:pt x="595" y="1573"/>
                  </a:lnTo>
                  <a:lnTo>
                    <a:pt x="595" y="1462"/>
                  </a:lnTo>
                  <a:lnTo>
                    <a:pt x="1127" y="1175"/>
                  </a:lnTo>
                  <a:lnTo>
                    <a:pt x="1127" y="294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5" name="Freeform 134"/>
            <p:cNvSpPr>
              <a:spLocks noChangeAspect="1"/>
            </p:cNvSpPr>
            <p:nvPr/>
          </p:nvSpPr>
          <p:spPr bwMode="auto">
            <a:xfrm rot="729490">
              <a:off x="1912144" y="3576108"/>
              <a:ext cx="101204" cy="256117"/>
            </a:xfrm>
            <a:custGeom>
              <a:avLst/>
              <a:gdLst/>
              <a:ahLst/>
              <a:cxnLst>
                <a:cxn ang="0">
                  <a:pos x="144" y="1682"/>
                </a:cxn>
                <a:cxn ang="0">
                  <a:pos x="137" y="1682"/>
                </a:cxn>
                <a:cxn ang="0">
                  <a:pos x="129" y="1681"/>
                </a:cxn>
                <a:cxn ang="0">
                  <a:pos x="121" y="1682"/>
                </a:cxn>
                <a:cxn ang="0">
                  <a:pos x="112" y="1682"/>
                </a:cxn>
                <a:cxn ang="0">
                  <a:pos x="102" y="1682"/>
                </a:cxn>
                <a:cxn ang="0">
                  <a:pos x="93" y="1683"/>
                </a:cxn>
                <a:cxn ang="0">
                  <a:pos x="84" y="1686"/>
                </a:cxn>
                <a:cxn ang="0">
                  <a:pos x="75" y="1687"/>
                </a:cxn>
                <a:cxn ang="0">
                  <a:pos x="66" y="1690"/>
                </a:cxn>
                <a:cxn ang="0">
                  <a:pos x="57" y="1693"/>
                </a:cxn>
                <a:cxn ang="0">
                  <a:pos x="48" y="1697"/>
                </a:cxn>
                <a:cxn ang="0">
                  <a:pos x="40" y="1701"/>
                </a:cxn>
                <a:cxn ang="0">
                  <a:pos x="33" y="1705"/>
                </a:cxn>
                <a:cxn ang="0">
                  <a:pos x="26" y="1711"/>
                </a:cxn>
                <a:cxn ang="0">
                  <a:pos x="19" y="1717"/>
                </a:cxn>
                <a:cxn ang="0">
                  <a:pos x="13" y="1723"/>
                </a:cxn>
                <a:cxn ang="0">
                  <a:pos x="8" y="1731"/>
                </a:cxn>
                <a:cxn ang="0">
                  <a:pos x="5" y="1738"/>
                </a:cxn>
                <a:cxn ang="0">
                  <a:pos x="0" y="1755"/>
                </a:cxn>
                <a:cxn ang="0">
                  <a:pos x="684" y="1751"/>
                </a:cxn>
                <a:cxn ang="0">
                  <a:pos x="683" y="1741"/>
                </a:cxn>
                <a:cxn ang="0">
                  <a:pos x="681" y="1733"/>
                </a:cxn>
                <a:cxn ang="0">
                  <a:pos x="677" y="1725"/>
                </a:cxn>
                <a:cxn ang="0">
                  <a:pos x="671" y="1718"/>
                </a:cxn>
                <a:cxn ang="0">
                  <a:pos x="665" y="1712"/>
                </a:cxn>
                <a:cxn ang="0">
                  <a:pos x="659" y="1707"/>
                </a:cxn>
                <a:cxn ang="0">
                  <a:pos x="650" y="1702"/>
                </a:cxn>
                <a:cxn ang="0">
                  <a:pos x="642" y="1698"/>
                </a:cxn>
                <a:cxn ang="0">
                  <a:pos x="633" y="1695"/>
                </a:cxn>
                <a:cxn ang="0">
                  <a:pos x="625" y="1691"/>
                </a:cxn>
                <a:cxn ang="0">
                  <a:pos x="614" y="1689"/>
                </a:cxn>
                <a:cxn ang="0">
                  <a:pos x="605" y="1687"/>
                </a:cxn>
                <a:cxn ang="0">
                  <a:pos x="596" y="1686"/>
                </a:cxn>
                <a:cxn ang="0">
                  <a:pos x="587" y="1685"/>
                </a:cxn>
                <a:cxn ang="0">
                  <a:pos x="577" y="1683"/>
                </a:cxn>
                <a:cxn ang="0">
                  <a:pos x="568" y="1683"/>
                </a:cxn>
                <a:cxn ang="0">
                  <a:pos x="560" y="1682"/>
                </a:cxn>
                <a:cxn ang="0">
                  <a:pos x="547" y="1682"/>
                </a:cxn>
                <a:cxn ang="0">
                  <a:pos x="144" y="0"/>
                </a:cxn>
              </a:cxnLst>
              <a:rect l="0" t="0" r="r" b="b"/>
              <a:pathLst>
                <a:path w="684" h="1755">
                  <a:moveTo>
                    <a:pt x="144" y="0"/>
                  </a:moveTo>
                  <a:lnTo>
                    <a:pt x="144" y="1682"/>
                  </a:lnTo>
                  <a:lnTo>
                    <a:pt x="141" y="1682"/>
                  </a:lnTo>
                  <a:lnTo>
                    <a:pt x="137" y="1682"/>
                  </a:lnTo>
                  <a:lnTo>
                    <a:pt x="133" y="1682"/>
                  </a:lnTo>
                  <a:lnTo>
                    <a:pt x="129" y="1681"/>
                  </a:lnTo>
                  <a:lnTo>
                    <a:pt x="125" y="1681"/>
                  </a:lnTo>
                  <a:lnTo>
                    <a:pt x="121" y="1682"/>
                  </a:lnTo>
                  <a:lnTo>
                    <a:pt x="116" y="1682"/>
                  </a:lnTo>
                  <a:lnTo>
                    <a:pt x="112" y="1682"/>
                  </a:lnTo>
                  <a:lnTo>
                    <a:pt x="107" y="1682"/>
                  </a:lnTo>
                  <a:lnTo>
                    <a:pt x="102" y="1682"/>
                  </a:lnTo>
                  <a:lnTo>
                    <a:pt x="98" y="1683"/>
                  </a:lnTo>
                  <a:lnTo>
                    <a:pt x="93" y="1683"/>
                  </a:lnTo>
                  <a:lnTo>
                    <a:pt x="89" y="1685"/>
                  </a:lnTo>
                  <a:lnTo>
                    <a:pt x="84" y="1686"/>
                  </a:lnTo>
                  <a:lnTo>
                    <a:pt x="79" y="1687"/>
                  </a:lnTo>
                  <a:lnTo>
                    <a:pt x="75" y="1687"/>
                  </a:lnTo>
                  <a:lnTo>
                    <a:pt x="70" y="1689"/>
                  </a:lnTo>
                  <a:lnTo>
                    <a:pt x="66" y="1690"/>
                  </a:lnTo>
                  <a:lnTo>
                    <a:pt x="62" y="1691"/>
                  </a:lnTo>
                  <a:lnTo>
                    <a:pt x="57" y="1693"/>
                  </a:lnTo>
                  <a:lnTo>
                    <a:pt x="53" y="1695"/>
                  </a:lnTo>
                  <a:lnTo>
                    <a:pt x="48" y="1697"/>
                  </a:lnTo>
                  <a:lnTo>
                    <a:pt x="44" y="1698"/>
                  </a:lnTo>
                  <a:lnTo>
                    <a:pt x="40" y="1701"/>
                  </a:lnTo>
                  <a:lnTo>
                    <a:pt x="36" y="1703"/>
                  </a:lnTo>
                  <a:lnTo>
                    <a:pt x="33" y="1705"/>
                  </a:lnTo>
                  <a:lnTo>
                    <a:pt x="29" y="1708"/>
                  </a:lnTo>
                  <a:lnTo>
                    <a:pt x="26" y="1711"/>
                  </a:lnTo>
                  <a:lnTo>
                    <a:pt x="22" y="1714"/>
                  </a:lnTo>
                  <a:lnTo>
                    <a:pt x="19" y="1717"/>
                  </a:lnTo>
                  <a:lnTo>
                    <a:pt x="17" y="1721"/>
                  </a:lnTo>
                  <a:lnTo>
                    <a:pt x="13" y="1723"/>
                  </a:lnTo>
                  <a:lnTo>
                    <a:pt x="11" y="1726"/>
                  </a:lnTo>
                  <a:lnTo>
                    <a:pt x="8" y="1731"/>
                  </a:lnTo>
                  <a:lnTo>
                    <a:pt x="6" y="1734"/>
                  </a:lnTo>
                  <a:lnTo>
                    <a:pt x="5" y="1738"/>
                  </a:lnTo>
                  <a:lnTo>
                    <a:pt x="3" y="1743"/>
                  </a:lnTo>
                  <a:lnTo>
                    <a:pt x="0" y="1755"/>
                  </a:lnTo>
                  <a:lnTo>
                    <a:pt x="684" y="1755"/>
                  </a:lnTo>
                  <a:lnTo>
                    <a:pt x="684" y="1751"/>
                  </a:lnTo>
                  <a:lnTo>
                    <a:pt x="684" y="1746"/>
                  </a:lnTo>
                  <a:lnTo>
                    <a:pt x="683" y="1741"/>
                  </a:lnTo>
                  <a:lnTo>
                    <a:pt x="682" y="1737"/>
                  </a:lnTo>
                  <a:lnTo>
                    <a:pt x="681" y="1733"/>
                  </a:lnTo>
                  <a:lnTo>
                    <a:pt x="678" y="1729"/>
                  </a:lnTo>
                  <a:lnTo>
                    <a:pt x="677" y="1725"/>
                  </a:lnTo>
                  <a:lnTo>
                    <a:pt x="674" y="1722"/>
                  </a:lnTo>
                  <a:lnTo>
                    <a:pt x="671" y="1718"/>
                  </a:lnTo>
                  <a:lnTo>
                    <a:pt x="669" y="1716"/>
                  </a:lnTo>
                  <a:lnTo>
                    <a:pt x="665" y="1712"/>
                  </a:lnTo>
                  <a:lnTo>
                    <a:pt x="662" y="1710"/>
                  </a:lnTo>
                  <a:lnTo>
                    <a:pt x="659" y="1707"/>
                  </a:lnTo>
                  <a:lnTo>
                    <a:pt x="655" y="1704"/>
                  </a:lnTo>
                  <a:lnTo>
                    <a:pt x="650" y="1702"/>
                  </a:lnTo>
                  <a:lnTo>
                    <a:pt x="647" y="1700"/>
                  </a:lnTo>
                  <a:lnTo>
                    <a:pt x="642" y="1698"/>
                  </a:lnTo>
                  <a:lnTo>
                    <a:pt x="639" y="1696"/>
                  </a:lnTo>
                  <a:lnTo>
                    <a:pt x="633" y="1695"/>
                  </a:lnTo>
                  <a:lnTo>
                    <a:pt x="629" y="1693"/>
                  </a:lnTo>
                  <a:lnTo>
                    <a:pt x="625" y="1691"/>
                  </a:lnTo>
                  <a:lnTo>
                    <a:pt x="619" y="1690"/>
                  </a:lnTo>
                  <a:lnTo>
                    <a:pt x="614" y="1689"/>
                  </a:lnTo>
                  <a:lnTo>
                    <a:pt x="610" y="1688"/>
                  </a:lnTo>
                  <a:lnTo>
                    <a:pt x="605" y="1687"/>
                  </a:lnTo>
                  <a:lnTo>
                    <a:pt x="600" y="1687"/>
                  </a:lnTo>
                  <a:lnTo>
                    <a:pt x="596" y="1686"/>
                  </a:lnTo>
                  <a:lnTo>
                    <a:pt x="591" y="1685"/>
                  </a:lnTo>
                  <a:lnTo>
                    <a:pt x="587" y="1685"/>
                  </a:lnTo>
                  <a:lnTo>
                    <a:pt x="582" y="1685"/>
                  </a:lnTo>
                  <a:lnTo>
                    <a:pt x="577" y="1683"/>
                  </a:lnTo>
                  <a:lnTo>
                    <a:pt x="573" y="1683"/>
                  </a:lnTo>
                  <a:lnTo>
                    <a:pt x="568" y="1683"/>
                  </a:lnTo>
                  <a:lnTo>
                    <a:pt x="564" y="1682"/>
                  </a:lnTo>
                  <a:lnTo>
                    <a:pt x="560" y="1682"/>
                  </a:lnTo>
                  <a:lnTo>
                    <a:pt x="556" y="1682"/>
                  </a:lnTo>
                  <a:lnTo>
                    <a:pt x="547" y="1682"/>
                  </a:lnTo>
                  <a:lnTo>
                    <a:pt x="547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6" name="Line 135"/>
            <p:cNvSpPr>
              <a:spLocks noChangeAspect="1" noChangeShapeType="1"/>
            </p:cNvSpPr>
            <p:nvPr/>
          </p:nvSpPr>
          <p:spPr bwMode="auto">
            <a:xfrm rot="729490">
              <a:off x="1914129" y="3787599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7" name="Line 136"/>
            <p:cNvSpPr>
              <a:spLocks noChangeAspect="1" noChangeShapeType="1"/>
            </p:cNvSpPr>
            <p:nvPr/>
          </p:nvSpPr>
          <p:spPr bwMode="auto">
            <a:xfrm rot="729490">
              <a:off x="1912144" y="3799241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8" name="Line 137"/>
            <p:cNvSpPr>
              <a:spLocks noChangeAspect="1" noChangeShapeType="1"/>
            </p:cNvSpPr>
            <p:nvPr/>
          </p:nvSpPr>
          <p:spPr bwMode="auto">
            <a:xfrm rot="729490">
              <a:off x="1912144" y="3808942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9" name="Line 138"/>
            <p:cNvSpPr>
              <a:spLocks noChangeAspect="1" noChangeShapeType="1"/>
            </p:cNvSpPr>
            <p:nvPr/>
          </p:nvSpPr>
          <p:spPr bwMode="auto">
            <a:xfrm rot="729490">
              <a:off x="1908175" y="3818644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" name="Line 139"/>
            <p:cNvSpPr>
              <a:spLocks noChangeAspect="1" noChangeShapeType="1"/>
            </p:cNvSpPr>
            <p:nvPr/>
          </p:nvSpPr>
          <p:spPr bwMode="auto">
            <a:xfrm rot="729490">
              <a:off x="1918098" y="3775958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" name="Line 140"/>
            <p:cNvSpPr>
              <a:spLocks noChangeAspect="1" noChangeShapeType="1"/>
            </p:cNvSpPr>
            <p:nvPr/>
          </p:nvSpPr>
          <p:spPr bwMode="auto">
            <a:xfrm rot="729490">
              <a:off x="1951831" y="3628496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2" name="Line 141"/>
            <p:cNvSpPr>
              <a:spLocks noChangeAspect="1" noChangeShapeType="1"/>
            </p:cNvSpPr>
            <p:nvPr/>
          </p:nvSpPr>
          <p:spPr bwMode="auto">
            <a:xfrm rot="729490">
              <a:off x="1959769" y="3585810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3" name="Line 142"/>
            <p:cNvSpPr>
              <a:spLocks noChangeAspect="1" noChangeShapeType="1"/>
            </p:cNvSpPr>
            <p:nvPr/>
          </p:nvSpPr>
          <p:spPr bwMode="auto">
            <a:xfrm rot="729490">
              <a:off x="1957785" y="3597452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4" name="Line 143"/>
            <p:cNvSpPr>
              <a:spLocks noChangeAspect="1" noChangeShapeType="1"/>
            </p:cNvSpPr>
            <p:nvPr/>
          </p:nvSpPr>
          <p:spPr bwMode="auto">
            <a:xfrm rot="729490">
              <a:off x="1953816" y="3607153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5" name="Line 144"/>
            <p:cNvSpPr>
              <a:spLocks noChangeAspect="1" noChangeShapeType="1"/>
            </p:cNvSpPr>
            <p:nvPr/>
          </p:nvSpPr>
          <p:spPr bwMode="auto">
            <a:xfrm rot="729490">
              <a:off x="1951831" y="3616855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6" name="Line 145"/>
            <p:cNvSpPr>
              <a:spLocks noChangeAspect="1" noChangeShapeType="1"/>
            </p:cNvSpPr>
            <p:nvPr/>
          </p:nvSpPr>
          <p:spPr bwMode="auto">
            <a:xfrm rot="729490">
              <a:off x="1939925" y="3680883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7" name="Line 146"/>
            <p:cNvSpPr>
              <a:spLocks noChangeAspect="1" noChangeShapeType="1"/>
            </p:cNvSpPr>
            <p:nvPr/>
          </p:nvSpPr>
          <p:spPr bwMode="auto">
            <a:xfrm rot="729490">
              <a:off x="1947863" y="3638197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Line 147"/>
            <p:cNvSpPr>
              <a:spLocks noChangeAspect="1" noChangeShapeType="1"/>
            </p:cNvSpPr>
            <p:nvPr/>
          </p:nvSpPr>
          <p:spPr bwMode="auto">
            <a:xfrm rot="729490">
              <a:off x="1947863" y="3647899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9" name="Line 148"/>
            <p:cNvSpPr>
              <a:spLocks noChangeAspect="1" noChangeShapeType="1"/>
            </p:cNvSpPr>
            <p:nvPr/>
          </p:nvSpPr>
          <p:spPr bwMode="auto">
            <a:xfrm rot="729490">
              <a:off x="1943894" y="3657600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" name="Line 149"/>
            <p:cNvSpPr>
              <a:spLocks noChangeAspect="1" noChangeShapeType="1"/>
            </p:cNvSpPr>
            <p:nvPr/>
          </p:nvSpPr>
          <p:spPr bwMode="auto">
            <a:xfrm rot="729490">
              <a:off x="1941910" y="3669242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" name="Line 150"/>
            <p:cNvSpPr>
              <a:spLocks noChangeAspect="1" noChangeShapeType="1"/>
            </p:cNvSpPr>
            <p:nvPr/>
          </p:nvSpPr>
          <p:spPr bwMode="auto">
            <a:xfrm rot="729490">
              <a:off x="1928019" y="3731331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2" name="Line 151"/>
            <p:cNvSpPr>
              <a:spLocks noChangeAspect="1" noChangeShapeType="1"/>
            </p:cNvSpPr>
            <p:nvPr/>
          </p:nvSpPr>
          <p:spPr bwMode="auto">
            <a:xfrm rot="729490">
              <a:off x="1933973" y="3690585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3" name="Line 152"/>
            <p:cNvSpPr>
              <a:spLocks noChangeAspect="1" noChangeShapeType="1"/>
            </p:cNvSpPr>
            <p:nvPr/>
          </p:nvSpPr>
          <p:spPr bwMode="auto">
            <a:xfrm rot="729490">
              <a:off x="1933973" y="3700286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Line 153"/>
            <p:cNvSpPr>
              <a:spLocks noChangeAspect="1" noChangeShapeType="1"/>
            </p:cNvSpPr>
            <p:nvPr/>
          </p:nvSpPr>
          <p:spPr bwMode="auto">
            <a:xfrm rot="729490">
              <a:off x="1930004" y="3708047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5" name="Line 154"/>
            <p:cNvSpPr>
              <a:spLocks noChangeAspect="1" noChangeShapeType="1"/>
            </p:cNvSpPr>
            <p:nvPr/>
          </p:nvSpPr>
          <p:spPr bwMode="auto">
            <a:xfrm rot="729490">
              <a:off x="1928019" y="3717749"/>
              <a:ext cx="59531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6" name="Line 155"/>
            <p:cNvSpPr>
              <a:spLocks noChangeAspect="1" noChangeShapeType="1"/>
            </p:cNvSpPr>
            <p:nvPr/>
          </p:nvSpPr>
          <p:spPr bwMode="auto">
            <a:xfrm rot="729490">
              <a:off x="1924050" y="3741033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7" name="Line 156"/>
            <p:cNvSpPr>
              <a:spLocks noChangeAspect="1" noChangeShapeType="1"/>
            </p:cNvSpPr>
            <p:nvPr/>
          </p:nvSpPr>
          <p:spPr bwMode="auto">
            <a:xfrm rot="729490">
              <a:off x="1922066" y="3752674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8" name="Line 157"/>
            <p:cNvSpPr>
              <a:spLocks noChangeAspect="1" noChangeShapeType="1"/>
            </p:cNvSpPr>
            <p:nvPr/>
          </p:nvSpPr>
          <p:spPr bwMode="auto">
            <a:xfrm rot="729490">
              <a:off x="1918098" y="3764316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9" name="Freeform 158"/>
            <p:cNvSpPr>
              <a:spLocks noChangeAspect="1"/>
            </p:cNvSpPr>
            <p:nvPr/>
          </p:nvSpPr>
          <p:spPr bwMode="auto">
            <a:xfrm rot="729490">
              <a:off x="1870473" y="3818644"/>
              <a:ext cx="23813" cy="46567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321"/>
                </a:cxn>
                <a:cxn ang="0">
                  <a:pos x="162" y="0"/>
                </a:cxn>
                <a:cxn ang="0">
                  <a:pos x="73" y="0"/>
                </a:cxn>
              </a:cxnLst>
              <a:rect l="0" t="0" r="r" b="b"/>
              <a:pathLst>
                <a:path w="162" h="321">
                  <a:moveTo>
                    <a:pt x="73" y="0"/>
                  </a:moveTo>
                  <a:lnTo>
                    <a:pt x="0" y="321"/>
                  </a:lnTo>
                  <a:lnTo>
                    <a:pt x="162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0" name="Freeform 159"/>
            <p:cNvSpPr>
              <a:spLocks noChangeAspect="1"/>
            </p:cNvSpPr>
            <p:nvPr/>
          </p:nvSpPr>
          <p:spPr bwMode="auto">
            <a:xfrm rot="729490">
              <a:off x="1888331" y="3820583"/>
              <a:ext cx="19844" cy="46567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0" y="311"/>
                </a:cxn>
                <a:cxn ang="0">
                  <a:pos x="137" y="0"/>
                </a:cxn>
                <a:cxn ang="0">
                  <a:pos x="65" y="0"/>
                </a:cxn>
              </a:cxnLst>
              <a:rect l="0" t="0" r="r" b="b"/>
              <a:pathLst>
                <a:path w="137" h="311">
                  <a:moveTo>
                    <a:pt x="65" y="0"/>
                  </a:moveTo>
                  <a:lnTo>
                    <a:pt x="0" y="311"/>
                  </a:lnTo>
                  <a:lnTo>
                    <a:pt x="13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1" name="Freeform 160"/>
            <p:cNvSpPr>
              <a:spLocks noChangeAspect="1"/>
            </p:cNvSpPr>
            <p:nvPr/>
          </p:nvSpPr>
          <p:spPr bwMode="auto">
            <a:xfrm rot="729490">
              <a:off x="1943894" y="3832225"/>
              <a:ext cx="19844" cy="465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311"/>
                </a:cxn>
                <a:cxn ang="0">
                  <a:pos x="112" y="0"/>
                </a:cxn>
                <a:cxn ang="0">
                  <a:pos x="0" y="0"/>
                </a:cxn>
              </a:cxnLst>
              <a:rect l="0" t="0" r="r" b="b"/>
              <a:pathLst>
                <a:path w="128" h="311">
                  <a:moveTo>
                    <a:pt x="0" y="0"/>
                  </a:moveTo>
                  <a:lnTo>
                    <a:pt x="128" y="311"/>
                  </a:lnTo>
                  <a:lnTo>
                    <a:pt x="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2" name="Freeform 161"/>
            <p:cNvSpPr>
              <a:spLocks noChangeAspect="1"/>
            </p:cNvSpPr>
            <p:nvPr/>
          </p:nvSpPr>
          <p:spPr bwMode="auto">
            <a:xfrm rot="729490">
              <a:off x="1965723" y="3838046"/>
              <a:ext cx="25798" cy="446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1" y="302"/>
                </a:cxn>
                <a:cxn ang="0">
                  <a:pos x="80" y="0"/>
                </a:cxn>
                <a:cxn ang="0">
                  <a:pos x="0" y="0"/>
                </a:cxn>
              </a:cxnLst>
              <a:rect l="0" t="0" r="r" b="b"/>
              <a:pathLst>
                <a:path w="161" h="302">
                  <a:moveTo>
                    <a:pt x="0" y="0"/>
                  </a:moveTo>
                  <a:lnTo>
                    <a:pt x="161" y="302"/>
                  </a:lnTo>
                  <a:lnTo>
                    <a:pt x="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3" name="Freeform 162"/>
            <p:cNvSpPr>
              <a:spLocks noChangeAspect="1"/>
            </p:cNvSpPr>
            <p:nvPr/>
          </p:nvSpPr>
          <p:spPr bwMode="auto">
            <a:xfrm rot="729490">
              <a:off x="1983581" y="3770136"/>
              <a:ext cx="87313" cy="120297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556" y="0"/>
                </a:cxn>
                <a:cxn ang="0">
                  <a:pos x="579" y="822"/>
                </a:cxn>
                <a:cxn ang="0">
                  <a:pos x="539" y="813"/>
                </a:cxn>
                <a:cxn ang="0">
                  <a:pos x="515" y="91"/>
                </a:cxn>
                <a:cxn ang="0">
                  <a:pos x="24" y="512"/>
                </a:cxn>
                <a:cxn ang="0">
                  <a:pos x="0" y="484"/>
                </a:cxn>
              </a:cxnLst>
              <a:rect l="0" t="0" r="r" b="b"/>
              <a:pathLst>
                <a:path w="579" h="822">
                  <a:moveTo>
                    <a:pt x="0" y="484"/>
                  </a:moveTo>
                  <a:lnTo>
                    <a:pt x="556" y="0"/>
                  </a:lnTo>
                  <a:lnTo>
                    <a:pt x="579" y="822"/>
                  </a:lnTo>
                  <a:lnTo>
                    <a:pt x="539" y="813"/>
                  </a:lnTo>
                  <a:lnTo>
                    <a:pt x="515" y="91"/>
                  </a:lnTo>
                  <a:lnTo>
                    <a:pt x="24" y="512"/>
                  </a:lnTo>
                  <a:lnTo>
                    <a:pt x="0" y="484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4" name="Freeform 163"/>
            <p:cNvSpPr>
              <a:spLocks noChangeAspect="1"/>
            </p:cNvSpPr>
            <p:nvPr/>
          </p:nvSpPr>
          <p:spPr bwMode="auto">
            <a:xfrm rot="729490">
              <a:off x="1981598" y="3816703"/>
              <a:ext cx="154781" cy="81492"/>
            </a:xfrm>
            <a:custGeom>
              <a:avLst/>
              <a:gdLst/>
              <a:ahLst/>
              <a:cxnLst>
                <a:cxn ang="0">
                  <a:pos x="0" y="247"/>
                </a:cxn>
                <a:cxn ang="0">
                  <a:pos x="684" y="0"/>
                </a:cxn>
                <a:cxn ang="0">
                  <a:pos x="1031" y="557"/>
                </a:cxn>
                <a:cxn ang="0">
                  <a:pos x="958" y="557"/>
                </a:cxn>
                <a:cxn ang="0">
                  <a:pos x="644" y="59"/>
                </a:cxn>
                <a:cxn ang="0">
                  <a:pos x="0" y="283"/>
                </a:cxn>
                <a:cxn ang="0">
                  <a:pos x="0" y="247"/>
                </a:cxn>
              </a:cxnLst>
              <a:rect l="0" t="0" r="r" b="b"/>
              <a:pathLst>
                <a:path w="1031" h="557">
                  <a:moveTo>
                    <a:pt x="0" y="247"/>
                  </a:moveTo>
                  <a:lnTo>
                    <a:pt x="684" y="0"/>
                  </a:lnTo>
                  <a:lnTo>
                    <a:pt x="1031" y="557"/>
                  </a:lnTo>
                  <a:lnTo>
                    <a:pt x="958" y="557"/>
                  </a:lnTo>
                  <a:lnTo>
                    <a:pt x="644" y="59"/>
                  </a:lnTo>
                  <a:lnTo>
                    <a:pt x="0" y="283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5" name="Freeform 164"/>
            <p:cNvSpPr>
              <a:spLocks noChangeAspect="1"/>
            </p:cNvSpPr>
            <p:nvPr/>
          </p:nvSpPr>
          <p:spPr bwMode="auto">
            <a:xfrm rot="729490">
              <a:off x="1816894" y="3735211"/>
              <a:ext cx="81360" cy="124178"/>
            </a:xfrm>
            <a:custGeom>
              <a:avLst/>
              <a:gdLst/>
              <a:ahLst/>
              <a:cxnLst>
                <a:cxn ang="0">
                  <a:pos x="543" y="461"/>
                </a:cxn>
                <a:cxn ang="0">
                  <a:pos x="289" y="0"/>
                </a:cxn>
                <a:cxn ang="0">
                  <a:pos x="0" y="855"/>
                </a:cxn>
                <a:cxn ang="0">
                  <a:pos x="68" y="855"/>
                </a:cxn>
                <a:cxn ang="0">
                  <a:pos x="305" y="147"/>
                </a:cxn>
                <a:cxn ang="0">
                  <a:pos x="494" y="484"/>
                </a:cxn>
                <a:cxn ang="0">
                  <a:pos x="543" y="461"/>
                </a:cxn>
              </a:cxnLst>
              <a:rect l="0" t="0" r="r" b="b"/>
              <a:pathLst>
                <a:path w="543" h="855">
                  <a:moveTo>
                    <a:pt x="543" y="461"/>
                  </a:moveTo>
                  <a:lnTo>
                    <a:pt x="289" y="0"/>
                  </a:lnTo>
                  <a:lnTo>
                    <a:pt x="0" y="855"/>
                  </a:lnTo>
                  <a:lnTo>
                    <a:pt x="68" y="855"/>
                  </a:lnTo>
                  <a:lnTo>
                    <a:pt x="305" y="147"/>
                  </a:lnTo>
                  <a:lnTo>
                    <a:pt x="494" y="484"/>
                  </a:lnTo>
                  <a:lnTo>
                    <a:pt x="543" y="461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6" name="Freeform 165"/>
            <p:cNvSpPr>
              <a:spLocks noChangeAspect="1"/>
            </p:cNvSpPr>
            <p:nvPr/>
          </p:nvSpPr>
          <p:spPr bwMode="auto">
            <a:xfrm rot="729490">
              <a:off x="1767285" y="3748794"/>
              <a:ext cx="123031" cy="104775"/>
            </a:xfrm>
            <a:custGeom>
              <a:avLst/>
              <a:gdLst/>
              <a:ahLst/>
              <a:cxnLst>
                <a:cxn ang="0">
                  <a:pos x="825" y="333"/>
                </a:cxn>
                <a:cxn ang="0">
                  <a:pos x="270" y="0"/>
                </a:cxn>
                <a:cxn ang="0">
                  <a:pos x="0" y="712"/>
                </a:cxn>
                <a:cxn ang="0">
                  <a:pos x="72" y="712"/>
                </a:cxn>
                <a:cxn ang="0">
                  <a:pos x="294" y="86"/>
                </a:cxn>
                <a:cxn ang="0">
                  <a:pos x="801" y="376"/>
                </a:cxn>
                <a:cxn ang="0">
                  <a:pos x="825" y="333"/>
                </a:cxn>
              </a:cxnLst>
              <a:rect l="0" t="0" r="r" b="b"/>
              <a:pathLst>
                <a:path w="825" h="712">
                  <a:moveTo>
                    <a:pt x="825" y="333"/>
                  </a:moveTo>
                  <a:lnTo>
                    <a:pt x="270" y="0"/>
                  </a:lnTo>
                  <a:lnTo>
                    <a:pt x="0" y="712"/>
                  </a:lnTo>
                  <a:lnTo>
                    <a:pt x="72" y="712"/>
                  </a:lnTo>
                  <a:lnTo>
                    <a:pt x="294" y="86"/>
                  </a:lnTo>
                  <a:lnTo>
                    <a:pt x="801" y="376"/>
                  </a:lnTo>
                  <a:lnTo>
                    <a:pt x="825" y="333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7" name="Freeform 166"/>
            <p:cNvSpPr>
              <a:spLocks noChangeAspect="1"/>
            </p:cNvSpPr>
            <p:nvPr/>
          </p:nvSpPr>
          <p:spPr bwMode="auto">
            <a:xfrm rot="729490">
              <a:off x="1924050" y="3331633"/>
              <a:ext cx="194469" cy="250296"/>
            </a:xfrm>
            <a:custGeom>
              <a:avLst/>
              <a:gdLst/>
              <a:ahLst/>
              <a:cxnLst>
                <a:cxn ang="0">
                  <a:pos x="661" y="0"/>
                </a:cxn>
                <a:cxn ang="0">
                  <a:pos x="0" y="348"/>
                </a:cxn>
                <a:cxn ang="0">
                  <a:pos x="0" y="1330"/>
                </a:cxn>
                <a:cxn ang="0">
                  <a:pos x="501" y="1610"/>
                </a:cxn>
                <a:cxn ang="0">
                  <a:pos x="501" y="1719"/>
                </a:cxn>
                <a:cxn ang="0">
                  <a:pos x="742" y="1719"/>
                </a:cxn>
                <a:cxn ang="0">
                  <a:pos x="742" y="1646"/>
                </a:cxn>
                <a:cxn ang="0">
                  <a:pos x="1289" y="1335"/>
                </a:cxn>
                <a:cxn ang="0">
                  <a:pos x="1289" y="367"/>
                </a:cxn>
                <a:cxn ang="0">
                  <a:pos x="661" y="0"/>
                </a:cxn>
              </a:cxnLst>
              <a:rect l="0" t="0" r="r" b="b"/>
              <a:pathLst>
                <a:path w="1289" h="1719">
                  <a:moveTo>
                    <a:pt x="661" y="0"/>
                  </a:moveTo>
                  <a:lnTo>
                    <a:pt x="0" y="348"/>
                  </a:lnTo>
                  <a:lnTo>
                    <a:pt x="0" y="1330"/>
                  </a:lnTo>
                  <a:lnTo>
                    <a:pt x="501" y="1610"/>
                  </a:lnTo>
                  <a:lnTo>
                    <a:pt x="501" y="1719"/>
                  </a:lnTo>
                  <a:lnTo>
                    <a:pt x="742" y="1719"/>
                  </a:lnTo>
                  <a:lnTo>
                    <a:pt x="742" y="1646"/>
                  </a:lnTo>
                  <a:lnTo>
                    <a:pt x="1289" y="1335"/>
                  </a:lnTo>
                  <a:lnTo>
                    <a:pt x="1289" y="367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007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8" name="Freeform 167"/>
            <p:cNvSpPr>
              <a:spLocks noChangeAspect="1"/>
            </p:cNvSpPr>
            <p:nvPr/>
          </p:nvSpPr>
          <p:spPr bwMode="auto">
            <a:xfrm rot="729490">
              <a:off x="1933973" y="3347156"/>
              <a:ext cx="170656" cy="230894"/>
            </a:xfrm>
            <a:custGeom>
              <a:avLst/>
              <a:gdLst/>
              <a:ahLst/>
              <a:cxnLst>
                <a:cxn ang="0">
                  <a:pos x="579" y="0"/>
                </a:cxn>
                <a:cxn ang="0">
                  <a:pos x="0" y="294"/>
                </a:cxn>
                <a:cxn ang="0">
                  <a:pos x="0" y="1188"/>
                </a:cxn>
                <a:cxn ang="0">
                  <a:pos x="499" y="1462"/>
                </a:cxn>
                <a:cxn ang="0">
                  <a:pos x="499" y="1573"/>
                </a:cxn>
                <a:cxn ang="0">
                  <a:pos x="595" y="1573"/>
                </a:cxn>
                <a:cxn ang="0">
                  <a:pos x="595" y="1462"/>
                </a:cxn>
                <a:cxn ang="0">
                  <a:pos x="1127" y="1175"/>
                </a:cxn>
                <a:cxn ang="0">
                  <a:pos x="1127" y="294"/>
                </a:cxn>
                <a:cxn ang="0">
                  <a:pos x="579" y="0"/>
                </a:cxn>
              </a:cxnLst>
              <a:rect l="0" t="0" r="r" b="b"/>
              <a:pathLst>
                <a:path w="1127" h="1573">
                  <a:moveTo>
                    <a:pt x="579" y="0"/>
                  </a:moveTo>
                  <a:lnTo>
                    <a:pt x="0" y="294"/>
                  </a:lnTo>
                  <a:lnTo>
                    <a:pt x="0" y="1188"/>
                  </a:lnTo>
                  <a:lnTo>
                    <a:pt x="499" y="1462"/>
                  </a:lnTo>
                  <a:lnTo>
                    <a:pt x="499" y="1573"/>
                  </a:lnTo>
                  <a:lnTo>
                    <a:pt x="595" y="1573"/>
                  </a:lnTo>
                  <a:lnTo>
                    <a:pt x="595" y="1462"/>
                  </a:lnTo>
                  <a:lnTo>
                    <a:pt x="1127" y="1175"/>
                  </a:lnTo>
                  <a:lnTo>
                    <a:pt x="1127" y="294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9" name="Freeform 168"/>
            <p:cNvSpPr>
              <a:spLocks noChangeAspect="1"/>
            </p:cNvSpPr>
            <p:nvPr/>
          </p:nvSpPr>
          <p:spPr bwMode="auto">
            <a:xfrm rot="20343428">
              <a:off x="1257300" y="3952522"/>
              <a:ext cx="101204" cy="256117"/>
            </a:xfrm>
            <a:custGeom>
              <a:avLst/>
              <a:gdLst/>
              <a:ahLst/>
              <a:cxnLst>
                <a:cxn ang="0">
                  <a:pos x="144" y="1682"/>
                </a:cxn>
                <a:cxn ang="0">
                  <a:pos x="137" y="1682"/>
                </a:cxn>
                <a:cxn ang="0">
                  <a:pos x="129" y="1681"/>
                </a:cxn>
                <a:cxn ang="0">
                  <a:pos x="121" y="1682"/>
                </a:cxn>
                <a:cxn ang="0">
                  <a:pos x="112" y="1682"/>
                </a:cxn>
                <a:cxn ang="0">
                  <a:pos x="102" y="1682"/>
                </a:cxn>
                <a:cxn ang="0">
                  <a:pos x="93" y="1683"/>
                </a:cxn>
                <a:cxn ang="0">
                  <a:pos x="84" y="1686"/>
                </a:cxn>
                <a:cxn ang="0">
                  <a:pos x="75" y="1687"/>
                </a:cxn>
                <a:cxn ang="0">
                  <a:pos x="66" y="1690"/>
                </a:cxn>
                <a:cxn ang="0">
                  <a:pos x="57" y="1693"/>
                </a:cxn>
                <a:cxn ang="0">
                  <a:pos x="48" y="1697"/>
                </a:cxn>
                <a:cxn ang="0">
                  <a:pos x="40" y="1701"/>
                </a:cxn>
                <a:cxn ang="0">
                  <a:pos x="33" y="1705"/>
                </a:cxn>
                <a:cxn ang="0">
                  <a:pos x="26" y="1711"/>
                </a:cxn>
                <a:cxn ang="0">
                  <a:pos x="19" y="1717"/>
                </a:cxn>
                <a:cxn ang="0">
                  <a:pos x="13" y="1723"/>
                </a:cxn>
                <a:cxn ang="0">
                  <a:pos x="8" y="1731"/>
                </a:cxn>
                <a:cxn ang="0">
                  <a:pos x="5" y="1738"/>
                </a:cxn>
                <a:cxn ang="0">
                  <a:pos x="0" y="1755"/>
                </a:cxn>
                <a:cxn ang="0">
                  <a:pos x="684" y="1751"/>
                </a:cxn>
                <a:cxn ang="0">
                  <a:pos x="683" y="1741"/>
                </a:cxn>
                <a:cxn ang="0">
                  <a:pos x="681" y="1733"/>
                </a:cxn>
                <a:cxn ang="0">
                  <a:pos x="677" y="1725"/>
                </a:cxn>
                <a:cxn ang="0">
                  <a:pos x="671" y="1718"/>
                </a:cxn>
                <a:cxn ang="0">
                  <a:pos x="665" y="1712"/>
                </a:cxn>
                <a:cxn ang="0">
                  <a:pos x="659" y="1707"/>
                </a:cxn>
                <a:cxn ang="0">
                  <a:pos x="650" y="1702"/>
                </a:cxn>
                <a:cxn ang="0">
                  <a:pos x="642" y="1698"/>
                </a:cxn>
                <a:cxn ang="0">
                  <a:pos x="633" y="1695"/>
                </a:cxn>
                <a:cxn ang="0">
                  <a:pos x="625" y="1691"/>
                </a:cxn>
                <a:cxn ang="0">
                  <a:pos x="614" y="1689"/>
                </a:cxn>
                <a:cxn ang="0">
                  <a:pos x="605" y="1687"/>
                </a:cxn>
                <a:cxn ang="0">
                  <a:pos x="596" y="1686"/>
                </a:cxn>
                <a:cxn ang="0">
                  <a:pos x="587" y="1685"/>
                </a:cxn>
                <a:cxn ang="0">
                  <a:pos x="577" y="1683"/>
                </a:cxn>
                <a:cxn ang="0">
                  <a:pos x="568" y="1683"/>
                </a:cxn>
                <a:cxn ang="0">
                  <a:pos x="560" y="1682"/>
                </a:cxn>
                <a:cxn ang="0">
                  <a:pos x="547" y="1682"/>
                </a:cxn>
                <a:cxn ang="0">
                  <a:pos x="144" y="0"/>
                </a:cxn>
              </a:cxnLst>
              <a:rect l="0" t="0" r="r" b="b"/>
              <a:pathLst>
                <a:path w="684" h="1755">
                  <a:moveTo>
                    <a:pt x="144" y="0"/>
                  </a:moveTo>
                  <a:lnTo>
                    <a:pt x="144" y="1682"/>
                  </a:lnTo>
                  <a:lnTo>
                    <a:pt x="141" y="1682"/>
                  </a:lnTo>
                  <a:lnTo>
                    <a:pt x="137" y="1682"/>
                  </a:lnTo>
                  <a:lnTo>
                    <a:pt x="133" y="1682"/>
                  </a:lnTo>
                  <a:lnTo>
                    <a:pt x="129" y="1681"/>
                  </a:lnTo>
                  <a:lnTo>
                    <a:pt x="125" y="1681"/>
                  </a:lnTo>
                  <a:lnTo>
                    <a:pt x="121" y="1682"/>
                  </a:lnTo>
                  <a:lnTo>
                    <a:pt x="116" y="1682"/>
                  </a:lnTo>
                  <a:lnTo>
                    <a:pt x="112" y="1682"/>
                  </a:lnTo>
                  <a:lnTo>
                    <a:pt x="107" y="1682"/>
                  </a:lnTo>
                  <a:lnTo>
                    <a:pt x="102" y="1682"/>
                  </a:lnTo>
                  <a:lnTo>
                    <a:pt x="98" y="1683"/>
                  </a:lnTo>
                  <a:lnTo>
                    <a:pt x="93" y="1683"/>
                  </a:lnTo>
                  <a:lnTo>
                    <a:pt x="89" y="1685"/>
                  </a:lnTo>
                  <a:lnTo>
                    <a:pt x="84" y="1686"/>
                  </a:lnTo>
                  <a:lnTo>
                    <a:pt x="79" y="1687"/>
                  </a:lnTo>
                  <a:lnTo>
                    <a:pt x="75" y="1687"/>
                  </a:lnTo>
                  <a:lnTo>
                    <a:pt x="70" y="1689"/>
                  </a:lnTo>
                  <a:lnTo>
                    <a:pt x="66" y="1690"/>
                  </a:lnTo>
                  <a:lnTo>
                    <a:pt x="62" y="1691"/>
                  </a:lnTo>
                  <a:lnTo>
                    <a:pt x="57" y="1693"/>
                  </a:lnTo>
                  <a:lnTo>
                    <a:pt x="53" y="1695"/>
                  </a:lnTo>
                  <a:lnTo>
                    <a:pt x="48" y="1697"/>
                  </a:lnTo>
                  <a:lnTo>
                    <a:pt x="44" y="1698"/>
                  </a:lnTo>
                  <a:lnTo>
                    <a:pt x="40" y="1701"/>
                  </a:lnTo>
                  <a:lnTo>
                    <a:pt x="36" y="1703"/>
                  </a:lnTo>
                  <a:lnTo>
                    <a:pt x="33" y="1705"/>
                  </a:lnTo>
                  <a:lnTo>
                    <a:pt x="29" y="1708"/>
                  </a:lnTo>
                  <a:lnTo>
                    <a:pt x="26" y="1711"/>
                  </a:lnTo>
                  <a:lnTo>
                    <a:pt x="22" y="1714"/>
                  </a:lnTo>
                  <a:lnTo>
                    <a:pt x="19" y="1717"/>
                  </a:lnTo>
                  <a:lnTo>
                    <a:pt x="17" y="1721"/>
                  </a:lnTo>
                  <a:lnTo>
                    <a:pt x="13" y="1723"/>
                  </a:lnTo>
                  <a:lnTo>
                    <a:pt x="11" y="1726"/>
                  </a:lnTo>
                  <a:lnTo>
                    <a:pt x="8" y="1731"/>
                  </a:lnTo>
                  <a:lnTo>
                    <a:pt x="6" y="1734"/>
                  </a:lnTo>
                  <a:lnTo>
                    <a:pt x="5" y="1738"/>
                  </a:lnTo>
                  <a:lnTo>
                    <a:pt x="3" y="1743"/>
                  </a:lnTo>
                  <a:lnTo>
                    <a:pt x="0" y="1755"/>
                  </a:lnTo>
                  <a:lnTo>
                    <a:pt x="684" y="1755"/>
                  </a:lnTo>
                  <a:lnTo>
                    <a:pt x="684" y="1751"/>
                  </a:lnTo>
                  <a:lnTo>
                    <a:pt x="684" y="1746"/>
                  </a:lnTo>
                  <a:lnTo>
                    <a:pt x="683" y="1741"/>
                  </a:lnTo>
                  <a:lnTo>
                    <a:pt x="682" y="1737"/>
                  </a:lnTo>
                  <a:lnTo>
                    <a:pt x="681" y="1733"/>
                  </a:lnTo>
                  <a:lnTo>
                    <a:pt x="678" y="1729"/>
                  </a:lnTo>
                  <a:lnTo>
                    <a:pt x="677" y="1725"/>
                  </a:lnTo>
                  <a:lnTo>
                    <a:pt x="674" y="1722"/>
                  </a:lnTo>
                  <a:lnTo>
                    <a:pt x="671" y="1718"/>
                  </a:lnTo>
                  <a:lnTo>
                    <a:pt x="669" y="1716"/>
                  </a:lnTo>
                  <a:lnTo>
                    <a:pt x="665" y="1712"/>
                  </a:lnTo>
                  <a:lnTo>
                    <a:pt x="662" y="1710"/>
                  </a:lnTo>
                  <a:lnTo>
                    <a:pt x="659" y="1707"/>
                  </a:lnTo>
                  <a:lnTo>
                    <a:pt x="655" y="1704"/>
                  </a:lnTo>
                  <a:lnTo>
                    <a:pt x="650" y="1702"/>
                  </a:lnTo>
                  <a:lnTo>
                    <a:pt x="647" y="1700"/>
                  </a:lnTo>
                  <a:lnTo>
                    <a:pt x="642" y="1698"/>
                  </a:lnTo>
                  <a:lnTo>
                    <a:pt x="639" y="1696"/>
                  </a:lnTo>
                  <a:lnTo>
                    <a:pt x="633" y="1695"/>
                  </a:lnTo>
                  <a:lnTo>
                    <a:pt x="629" y="1693"/>
                  </a:lnTo>
                  <a:lnTo>
                    <a:pt x="625" y="1691"/>
                  </a:lnTo>
                  <a:lnTo>
                    <a:pt x="619" y="1690"/>
                  </a:lnTo>
                  <a:lnTo>
                    <a:pt x="614" y="1689"/>
                  </a:lnTo>
                  <a:lnTo>
                    <a:pt x="610" y="1688"/>
                  </a:lnTo>
                  <a:lnTo>
                    <a:pt x="605" y="1687"/>
                  </a:lnTo>
                  <a:lnTo>
                    <a:pt x="600" y="1687"/>
                  </a:lnTo>
                  <a:lnTo>
                    <a:pt x="596" y="1686"/>
                  </a:lnTo>
                  <a:lnTo>
                    <a:pt x="591" y="1685"/>
                  </a:lnTo>
                  <a:lnTo>
                    <a:pt x="587" y="1685"/>
                  </a:lnTo>
                  <a:lnTo>
                    <a:pt x="582" y="1685"/>
                  </a:lnTo>
                  <a:lnTo>
                    <a:pt x="577" y="1683"/>
                  </a:lnTo>
                  <a:lnTo>
                    <a:pt x="573" y="1683"/>
                  </a:lnTo>
                  <a:lnTo>
                    <a:pt x="568" y="1683"/>
                  </a:lnTo>
                  <a:lnTo>
                    <a:pt x="564" y="1682"/>
                  </a:lnTo>
                  <a:lnTo>
                    <a:pt x="560" y="1682"/>
                  </a:lnTo>
                  <a:lnTo>
                    <a:pt x="556" y="1682"/>
                  </a:lnTo>
                  <a:lnTo>
                    <a:pt x="547" y="1682"/>
                  </a:lnTo>
                  <a:lnTo>
                    <a:pt x="547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0" name="Line 169"/>
            <p:cNvSpPr>
              <a:spLocks noChangeAspect="1" noChangeShapeType="1"/>
            </p:cNvSpPr>
            <p:nvPr/>
          </p:nvSpPr>
          <p:spPr bwMode="auto">
            <a:xfrm rot="20343428">
              <a:off x="1310879" y="4160133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" name="Line 170"/>
            <p:cNvSpPr>
              <a:spLocks noChangeAspect="1" noChangeShapeType="1"/>
            </p:cNvSpPr>
            <p:nvPr/>
          </p:nvSpPr>
          <p:spPr bwMode="auto">
            <a:xfrm rot="20343428">
              <a:off x="1312863" y="4171774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2" name="Line 171"/>
            <p:cNvSpPr>
              <a:spLocks noChangeAspect="1" noChangeShapeType="1"/>
            </p:cNvSpPr>
            <p:nvPr/>
          </p:nvSpPr>
          <p:spPr bwMode="auto">
            <a:xfrm rot="20343428">
              <a:off x="1318816" y="4179535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3" name="Line 172"/>
            <p:cNvSpPr>
              <a:spLocks noChangeAspect="1" noChangeShapeType="1"/>
            </p:cNvSpPr>
            <p:nvPr/>
          </p:nvSpPr>
          <p:spPr bwMode="auto">
            <a:xfrm rot="20343428">
              <a:off x="1320800" y="4191177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4" name="Line 173"/>
            <p:cNvSpPr>
              <a:spLocks noChangeAspect="1" noChangeShapeType="1"/>
            </p:cNvSpPr>
            <p:nvPr/>
          </p:nvSpPr>
          <p:spPr bwMode="auto">
            <a:xfrm rot="20343428">
              <a:off x="1304925" y="4148491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5" name="Line 174"/>
            <p:cNvSpPr>
              <a:spLocks noChangeAspect="1" noChangeShapeType="1"/>
            </p:cNvSpPr>
            <p:nvPr/>
          </p:nvSpPr>
          <p:spPr bwMode="auto">
            <a:xfrm rot="20343428">
              <a:off x="1253331" y="4006850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6" name="Line 175"/>
            <p:cNvSpPr>
              <a:spLocks noChangeAspect="1" noChangeShapeType="1"/>
            </p:cNvSpPr>
            <p:nvPr/>
          </p:nvSpPr>
          <p:spPr bwMode="auto">
            <a:xfrm rot="20343428">
              <a:off x="1235473" y="3968044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7" name="Line 176"/>
            <p:cNvSpPr>
              <a:spLocks noChangeAspect="1" noChangeShapeType="1"/>
            </p:cNvSpPr>
            <p:nvPr/>
          </p:nvSpPr>
          <p:spPr bwMode="auto">
            <a:xfrm rot="20343428">
              <a:off x="1241425" y="3977746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8" name="Line 177"/>
            <p:cNvSpPr>
              <a:spLocks noChangeAspect="1" noChangeShapeType="1"/>
            </p:cNvSpPr>
            <p:nvPr/>
          </p:nvSpPr>
          <p:spPr bwMode="auto">
            <a:xfrm rot="20343428">
              <a:off x="1241425" y="3987447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9" name="Line 178"/>
            <p:cNvSpPr>
              <a:spLocks noChangeAspect="1" noChangeShapeType="1"/>
            </p:cNvSpPr>
            <p:nvPr/>
          </p:nvSpPr>
          <p:spPr bwMode="auto">
            <a:xfrm rot="20343428">
              <a:off x="1245394" y="3997149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0" name="Line 179"/>
            <p:cNvSpPr>
              <a:spLocks noChangeAspect="1" noChangeShapeType="1"/>
            </p:cNvSpPr>
            <p:nvPr/>
          </p:nvSpPr>
          <p:spPr bwMode="auto">
            <a:xfrm rot="20343428">
              <a:off x="1271191" y="4057297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1" name="Line 180"/>
            <p:cNvSpPr>
              <a:spLocks noChangeAspect="1" noChangeShapeType="1"/>
            </p:cNvSpPr>
            <p:nvPr/>
          </p:nvSpPr>
          <p:spPr bwMode="auto">
            <a:xfrm rot="20343428">
              <a:off x="1253331" y="4018492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" name="Line 181"/>
            <p:cNvSpPr>
              <a:spLocks noChangeAspect="1" noChangeShapeType="1"/>
            </p:cNvSpPr>
            <p:nvPr/>
          </p:nvSpPr>
          <p:spPr bwMode="auto">
            <a:xfrm rot="20343428">
              <a:off x="1261269" y="4026253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" name="Line 182"/>
            <p:cNvSpPr>
              <a:spLocks noChangeAspect="1" noChangeShapeType="1"/>
            </p:cNvSpPr>
            <p:nvPr/>
          </p:nvSpPr>
          <p:spPr bwMode="auto">
            <a:xfrm rot="20343428">
              <a:off x="1261269" y="4037894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" name="Line 183"/>
            <p:cNvSpPr>
              <a:spLocks noChangeAspect="1" noChangeShapeType="1"/>
            </p:cNvSpPr>
            <p:nvPr/>
          </p:nvSpPr>
          <p:spPr bwMode="auto">
            <a:xfrm rot="20343428">
              <a:off x="1265238" y="4047596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" name="Line 184"/>
            <p:cNvSpPr>
              <a:spLocks noChangeAspect="1" noChangeShapeType="1"/>
            </p:cNvSpPr>
            <p:nvPr/>
          </p:nvSpPr>
          <p:spPr bwMode="auto">
            <a:xfrm rot="20343428">
              <a:off x="1289050" y="4107744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" name="Line 185"/>
            <p:cNvSpPr>
              <a:spLocks noChangeAspect="1" noChangeShapeType="1"/>
            </p:cNvSpPr>
            <p:nvPr/>
          </p:nvSpPr>
          <p:spPr bwMode="auto">
            <a:xfrm rot="20343428">
              <a:off x="1271191" y="4068939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" name="Line 186"/>
            <p:cNvSpPr>
              <a:spLocks noChangeAspect="1" noChangeShapeType="1"/>
            </p:cNvSpPr>
            <p:nvPr/>
          </p:nvSpPr>
          <p:spPr bwMode="auto">
            <a:xfrm rot="20343428">
              <a:off x="1277144" y="4076700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" name="Line 187"/>
            <p:cNvSpPr>
              <a:spLocks noChangeAspect="1" noChangeShapeType="1"/>
            </p:cNvSpPr>
            <p:nvPr/>
          </p:nvSpPr>
          <p:spPr bwMode="auto">
            <a:xfrm rot="20343428">
              <a:off x="1279129" y="4086402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9" name="Line 188"/>
            <p:cNvSpPr>
              <a:spLocks noChangeAspect="1" noChangeShapeType="1"/>
            </p:cNvSpPr>
            <p:nvPr/>
          </p:nvSpPr>
          <p:spPr bwMode="auto">
            <a:xfrm rot="20343428">
              <a:off x="1283098" y="4096103"/>
              <a:ext cx="59531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0" name="Line 189"/>
            <p:cNvSpPr>
              <a:spLocks noChangeAspect="1" noChangeShapeType="1"/>
            </p:cNvSpPr>
            <p:nvPr/>
          </p:nvSpPr>
          <p:spPr bwMode="auto">
            <a:xfrm rot="20343428">
              <a:off x="1291035" y="4117446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" name="Line 190"/>
            <p:cNvSpPr>
              <a:spLocks noChangeAspect="1" noChangeShapeType="1"/>
            </p:cNvSpPr>
            <p:nvPr/>
          </p:nvSpPr>
          <p:spPr bwMode="auto">
            <a:xfrm rot="20343428">
              <a:off x="1296988" y="4127147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" name="Line 191"/>
            <p:cNvSpPr>
              <a:spLocks noChangeAspect="1" noChangeShapeType="1"/>
            </p:cNvSpPr>
            <p:nvPr/>
          </p:nvSpPr>
          <p:spPr bwMode="auto">
            <a:xfrm rot="20343428">
              <a:off x="1298973" y="4138789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3" name="Freeform 192"/>
            <p:cNvSpPr>
              <a:spLocks noChangeAspect="1"/>
            </p:cNvSpPr>
            <p:nvPr/>
          </p:nvSpPr>
          <p:spPr bwMode="auto">
            <a:xfrm rot="20343428">
              <a:off x="1304925" y="4216400"/>
              <a:ext cx="23813" cy="46567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321"/>
                </a:cxn>
                <a:cxn ang="0">
                  <a:pos x="162" y="0"/>
                </a:cxn>
                <a:cxn ang="0">
                  <a:pos x="73" y="0"/>
                </a:cxn>
              </a:cxnLst>
              <a:rect l="0" t="0" r="r" b="b"/>
              <a:pathLst>
                <a:path w="162" h="321">
                  <a:moveTo>
                    <a:pt x="73" y="0"/>
                  </a:moveTo>
                  <a:lnTo>
                    <a:pt x="0" y="321"/>
                  </a:lnTo>
                  <a:lnTo>
                    <a:pt x="162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" name="Freeform 193"/>
            <p:cNvSpPr>
              <a:spLocks noChangeAspect="1"/>
            </p:cNvSpPr>
            <p:nvPr/>
          </p:nvSpPr>
          <p:spPr bwMode="auto">
            <a:xfrm rot="20343428">
              <a:off x="1322785" y="4210580"/>
              <a:ext cx="19844" cy="46567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0" y="311"/>
                </a:cxn>
                <a:cxn ang="0">
                  <a:pos x="137" y="0"/>
                </a:cxn>
                <a:cxn ang="0">
                  <a:pos x="65" y="0"/>
                </a:cxn>
              </a:cxnLst>
              <a:rect l="0" t="0" r="r" b="b"/>
              <a:pathLst>
                <a:path w="137" h="311">
                  <a:moveTo>
                    <a:pt x="65" y="0"/>
                  </a:moveTo>
                  <a:lnTo>
                    <a:pt x="0" y="311"/>
                  </a:lnTo>
                  <a:lnTo>
                    <a:pt x="13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" name="Freeform 194"/>
            <p:cNvSpPr>
              <a:spLocks noChangeAspect="1"/>
            </p:cNvSpPr>
            <p:nvPr/>
          </p:nvSpPr>
          <p:spPr bwMode="auto">
            <a:xfrm rot="20343428">
              <a:off x="1376363" y="4189236"/>
              <a:ext cx="19844" cy="465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311"/>
                </a:cxn>
                <a:cxn ang="0">
                  <a:pos x="112" y="0"/>
                </a:cxn>
                <a:cxn ang="0">
                  <a:pos x="0" y="0"/>
                </a:cxn>
              </a:cxnLst>
              <a:rect l="0" t="0" r="r" b="b"/>
              <a:pathLst>
                <a:path w="128" h="311">
                  <a:moveTo>
                    <a:pt x="0" y="0"/>
                  </a:moveTo>
                  <a:lnTo>
                    <a:pt x="128" y="311"/>
                  </a:lnTo>
                  <a:lnTo>
                    <a:pt x="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" name="Freeform 195"/>
            <p:cNvSpPr>
              <a:spLocks noChangeAspect="1"/>
            </p:cNvSpPr>
            <p:nvPr/>
          </p:nvSpPr>
          <p:spPr bwMode="auto">
            <a:xfrm rot="20343428">
              <a:off x="1396206" y="4181475"/>
              <a:ext cx="25798" cy="446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1" y="302"/>
                </a:cxn>
                <a:cxn ang="0">
                  <a:pos x="80" y="0"/>
                </a:cxn>
                <a:cxn ang="0">
                  <a:pos x="0" y="0"/>
                </a:cxn>
              </a:cxnLst>
              <a:rect l="0" t="0" r="r" b="b"/>
              <a:pathLst>
                <a:path w="161" h="302">
                  <a:moveTo>
                    <a:pt x="0" y="0"/>
                  </a:moveTo>
                  <a:lnTo>
                    <a:pt x="161" y="302"/>
                  </a:lnTo>
                  <a:lnTo>
                    <a:pt x="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7" name="Freeform 196"/>
            <p:cNvSpPr>
              <a:spLocks noChangeAspect="1"/>
            </p:cNvSpPr>
            <p:nvPr/>
          </p:nvSpPr>
          <p:spPr bwMode="auto">
            <a:xfrm rot="20343428">
              <a:off x="1388269" y="4092222"/>
              <a:ext cx="87313" cy="120297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556" y="0"/>
                </a:cxn>
                <a:cxn ang="0">
                  <a:pos x="579" y="822"/>
                </a:cxn>
                <a:cxn ang="0">
                  <a:pos x="539" y="813"/>
                </a:cxn>
                <a:cxn ang="0">
                  <a:pos x="515" y="91"/>
                </a:cxn>
                <a:cxn ang="0">
                  <a:pos x="24" y="512"/>
                </a:cxn>
                <a:cxn ang="0">
                  <a:pos x="0" y="484"/>
                </a:cxn>
              </a:cxnLst>
              <a:rect l="0" t="0" r="r" b="b"/>
              <a:pathLst>
                <a:path w="579" h="822">
                  <a:moveTo>
                    <a:pt x="0" y="484"/>
                  </a:moveTo>
                  <a:lnTo>
                    <a:pt x="556" y="0"/>
                  </a:lnTo>
                  <a:lnTo>
                    <a:pt x="579" y="822"/>
                  </a:lnTo>
                  <a:lnTo>
                    <a:pt x="539" y="813"/>
                  </a:lnTo>
                  <a:lnTo>
                    <a:pt x="515" y="91"/>
                  </a:lnTo>
                  <a:lnTo>
                    <a:pt x="24" y="512"/>
                  </a:lnTo>
                  <a:lnTo>
                    <a:pt x="0" y="484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8" name="Freeform 197"/>
            <p:cNvSpPr>
              <a:spLocks noChangeAspect="1"/>
            </p:cNvSpPr>
            <p:nvPr/>
          </p:nvSpPr>
          <p:spPr bwMode="auto">
            <a:xfrm rot="20343428">
              <a:off x="1396206" y="4117446"/>
              <a:ext cx="154781" cy="81492"/>
            </a:xfrm>
            <a:custGeom>
              <a:avLst/>
              <a:gdLst/>
              <a:ahLst/>
              <a:cxnLst>
                <a:cxn ang="0">
                  <a:pos x="0" y="247"/>
                </a:cxn>
                <a:cxn ang="0">
                  <a:pos x="684" y="0"/>
                </a:cxn>
                <a:cxn ang="0">
                  <a:pos x="1031" y="557"/>
                </a:cxn>
                <a:cxn ang="0">
                  <a:pos x="958" y="557"/>
                </a:cxn>
                <a:cxn ang="0">
                  <a:pos x="644" y="59"/>
                </a:cxn>
                <a:cxn ang="0">
                  <a:pos x="0" y="283"/>
                </a:cxn>
                <a:cxn ang="0">
                  <a:pos x="0" y="247"/>
                </a:cxn>
              </a:cxnLst>
              <a:rect l="0" t="0" r="r" b="b"/>
              <a:pathLst>
                <a:path w="1031" h="557">
                  <a:moveTo>
                    <a:pt x="0" y="247"/>
                  </a:moveTo>
                  <a:lnTo>
                    <a:pt x="684" y="0"/>
                  </a:lnTo>
                  <a:lnTo>
                    <a:pt x="1031" y="557"/>
                  </a:lnTo>
                  <a:lnTo>
                    <a:pt x="958" y="557"/>
                  </a:lnTo>
                  <a:lnTo>
                    <a:pt x="644" y="59"/>
                  </a:lnTo>
                  <a:lnTo>
                    <a:pt x="0" y="283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9" name="Freeform 198"/>
            <p:cNvSpPr>
              <a:spLocks noChangeAspect="1"/>
            </p:cNvSpPr>
            <p:nvPr/>
          </p:nvSpPr>
          <p:spPr bwMode="auto">
            <a:xfrm rot="20343428">
              <a:off x="1231504" y="4152371"/>
              <a:ext cx="81360" cy="124178"/>
            </a:xfrm>
            <a:custGeom>
              <a:avLst/>
              <a:gdLst/>
              <a:ahLst/>
              <a:cxnLst>
                <a:cxn ang="0">
                  <a:pos x="543" y="461"/>
                </a:cxn>
                <a:cxn ang="0">
                  <a:pos x="289" y="0"/>
                </a:cxn>
                <a:cxn ang="0">
                  <a:pos x="0" y="855"/>
                </a:cxn>
                <a:cxn ang="0">
                  <a:pos x="68" y="855"/>
                </a:cxn>
                <a:cxn ang="0">
                  <a:pos x="305" y="147"/>
                </a:cxn>
                <a:cxn ang="0">
                  <a:pos x="494" y="484"/>
                </a:cxn>
                <a:cxn ang="0">
                  <a:pos x="543" y="461"/>
                </a:cxn>
              </a:cxnLst>
              <a:rect l="0" t="0" r="r" b="b"/>
              <a:pathLst>
                <a:path w="543" h="855">
                  <a:moveTo>
                    <a:pt x="543" y="461"/>
                  </a:moveTo>
                  <a:lnTo>
                    <a:pt x="289" y="0"/>
                  </a:lnTo>
                  <a:lnTo>
                    <a:pt x="0" y="855"/>
                  </a:lnTo>
                  <a:lnTo>
                    <a:pt x="68" y="855"/>
                  </a:lnTo>
                  <a:lnTo>
                    <a:pt x="305" y="147"/>
                  </a:lnTo>
                  <a:lnTo>
                    <a:pt x="494" y="484"/>
                  </a:lnTo>
                  <a:lnTo>
                    <a:pt x="543" y="461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0" name="Freeform 199"/>
            <p:cNvSpPr>
              <a:spLocks noChangeAspect="1"/>
            </p:cNvSpPr>
            <p:nvPr/>
          </p:nvSpPr>
          <p:spPr bwMode="auto">
            <a:xfrm rot="20343428">
              <a:off x="1187848" y="4183416"/>
              <a:ext cx="123031" cy="104775"/>
            </a:xfrm>
            <a:custGeom>
              <a:avLst/>
              <a:gdLst/>
              <a:ahLst/>
              <a:cxnLst>
                <a:cxn ang="0">
                  <a:pos x="825" y="333"/>
                </a:cxn>
                <a:cxn ang="0">
                  <a:pos x="270" y="0"/>
                </a:cxn>
                <a:cxn ang="0">
                  <a:pos x="0" y="712"/>
                </a:cxn>
                <a:cxn ang="0">
                  <a:pos x="72" y="712"/>
                </a:cxn>
                <a:cxn ang="0">
                  <a:pos x="294" y="86"/>
                </a:cxn>
                <a:cxn ang="0">
                  <a:pos x="801" y="376"/>
                </a:cxn>
                <a:cxn ang="0">
                  <a:pos x="825" y="333"/>
                </a:cxn>
              </a:cxnLst>
              <a:rect l="0" t="0" r="r" b="b"/>
              <a:pathLst>
                <a:path w="825" h="712">
                  <a:moveTo>
                    <a:pt x="825" y="333"/>
                  </a:moveTo>
                  <a:lnTo>
                    <a:pt x="270" y="0"/>
                  </a:lnTo>
                  <a:lnTo>
                    <a:pt x="0" y="712"/>
                  </a:lnTo>
                  <a:lnTo>
                    <a:pt x="72" y="712"/>
                  </a:lnTo>
                  <a:lnTo>
                    <a:pt x="294" y="86"/>
                  </a:lnTo>
                  <a:lnTo>
                    <a:pt x="801" y="376"/>
                  </a:lnTo>
                  <a:lnTo>
                    <a:pt x="825" y="333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" name="Freeform 200"/>
            <p:cNvSpPr>
              <a:spLocks noChangeAspect="1"/>
            </p:cNvSpPr>
            <p:nvPr/>
          </p:nvSpPr>
          <p:spPr bwMode="auto">
            <a:xfrm rot="20343428">
              <a:off x="1122363" y="3717749"/>
              <a:ext cx="194469" cy="250296"/>
            </a:xfrm>
            <a:custGeom>
              <a:avLst/>
              <a:gdLst/>
              <a:ahLst/>
              <a:cxnLst>
                <a:cxn ang="0">
                  <a:pos x="661" y="0"/>
                </a:cxn>
                <a:cxn ang="0">
                  <a:pos x="0" y="348"/>
                </a:cxn>
                <a:cxn ang="0">
                  <a:pos x="0" y="1330"/>
                </a:cxn>
                <a:cxn ang="0">
                  <a:pos x="501" y="1610"/>
                </a:cxn>
                <a:cxn ang="0">
                  <a:pos x="501" y="1719"/>
                </a:cxn>
                <a:cxn ang="0">
                  <a:pos x="742" y="1719"/>
                </a:cxn>
                <a:cxn ang="0">
                  <a:pos x="742" y="1646"/>
                </a:cxn>
                <a:cxn ang="0">
                  <a:pos x="1289" y="1335"/>
                </a:cxn>
                <a:cxn ang="0">
                  <a:pos x="1289" y="367"/>
                </a:cxn>
                <a:cxn ang="0">
                  <a:pos x="661" y="0"/>
                </a:cxn>
              </a:cxnLst>
              <a:rect l="0" t="0" r="r" b="b"/>
              <a:pathLst>
                <a:path w="1289" h="1719">
                  <a:moveTo>
                    <a:pt x="661" y="0"/>
                  </a:moveTo>
                  <a:lnTo>
                    <a:pt x="0" y="348"/>
                  </a:lnTo>
                  <a:lnTo>
                    <a:pt x="0" y="1330"/>
                  </a:lnTo>
                  <a:lnTo>
                    <a:pt x="501" y="1610"/>
                  </a:lnTo>
                  <a:lnTo>
                    <a:pt x="501" y="1719"/>
                  </a:lnTo>
                  <a:lnTo>
                    <a:pt x="742" y="1719"/>
                  </a:lnTo>
                  <a:lnTo>
                    <a:pt x="742" y="1646"/>
                  </a:lnTo>
                  <a:lnTo>
                    <a:pt x="1289" y="1335"/>
                  </a:lnTo>
                  <a:lnTo>
                    <a:pt x="1289" y="367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007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2" name="Freeform 201"/>
            <p:cNvSpPr>
              <a:spLocks noChangeAspect="1"/>
            </p:cNvSpPr>
            <p:nvPr/>
          </p:nvSpPr>
          <p:spPr bwMode="auto">
            <a:xfrm rot="20343428">
              <a:off x="1136254" y="3733271"/>
              <a:ext cx="170656" cy="230894"/>
            </a:xfrm>
            <a:custGeom>
              <a:avLst/>
              <a:gdLst/>
              <a:ahLst/>
              <a:cxnLst>
                <a:cxn ang="0">
                  <a:pos x="579" y="0"/>
                </a:cxn>
                <a:cxn ang="0">
                  <a:pos x="0" y="294"/>
                </a:cxn>
                <a:cxn ang="0">
                  <a:pos x="0" y="1188"/>
                </a:cxn>
                <a:cxn ang="0">
                  <a:pos x="499" y="1462"/>
                </a:cxn>
                <a:cxn ang="0">
                  <a:pos x="499" y="1573"/>
                </a:cxn>
                <a:cxn ang="0">
                  <a:pos x="595" y="1573"/>
                </a:cxn>
                <a:cxn ang="0">
                  <a:pos x="595" y="1462"/>
                </a:cxn>
                <a:cxn ang="0">
                  <a:pos x="1127" y="1175"/>
                </a:cxn>
                <a:cxn ang="0">
                  <a:pos x="1127" y="294"/>
                </a:cxn>
                <a:cxn ang="0">
                  <a:pos x="579" y="0"/>
                </a:cxn>
              </a:cxnLst>
              <a:rect l="0" t="0" r="r" b="b"/>
              <a:pathLst>
                <a:path w="1127" h="1573">
                  <a:moveTo>
                    <a:pt x="579" y="0"/>
                  </a:moveTo>
                  <a:lnTo>
                    <a:pt x="0" y="294"/>
                  </a:lnTo>
                  <a:lnTo>
                    <a:pt x="0" y="1188"/>
                  </a:lnTo>
                  <a:lnTo>
                    <a:pt x="499" y="1462"/>
                  </a:lnTo>
                  <a:lnTo>
                    <a:pt x="499" y="1573"/>
                  </a:lnTo>
                  <a:lnTo>
                    <a:pt x="595" y="1573"/>
                  </a:lnTo>
                  <a:lnTo>
                    <a:pt x="595" y="1462"/>
                  </a:lnTo>
                  <a:lnTo>
                    <a:pt x="1127" y="1175"/>
                  </a:lnTo>
                  <a:lnTo>
                    <a:pt x="1127" y="294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" name="Freeform 202"/>
            <p:cNvSpPr>
              <a:spLocks noChangeAspect="1"/>
            </p:cNvSpPr>
            <p:nvPr/>
          </p:nvSpPr>
          <p:spPr bwMode="auto">
            <a:xfrm rot="13517885">
              <a:off x="1609659" y="3511109"/>
              <a:ext cx="98955" cy="261938"/>
            </a:xfrm>
            <a:custGeom>
              <a:avLst/>
              <a:gdLst/>
              <a:ahLst/>
              <a:cxnLst>
                <a:cxn ang="0">
                  <a:pos x="144" y="1682"/>
                </a:cxn>
                <a:cxn ang="0">
                  <a:pos x="137" y="1682"/>
                </a:cxn>
                <a:cxn ang="0">
                  <a:pos x="129" y="1681"/>
                </a:cxn>
                <a:cxn ang="0">
                  <a:pos x="121" y="1682"/>
                </a:cxn>
                <a:cxn ang="0">
                  <a:pos x="112" y="1682"/>
                </a:cxn>
                <a:cxn ang="0">
                  <a:pos x="102" y="1682"/>
                </a:cxn>
                <a:cxn ang="0">
                  <a:pos x="93" y="1683"/>
                </a:cxn>
                <a:cxn ang="0">
                  <a:pos x="84" y="1686"/>
                </a:cxn>
                <a:cxn ang="0">
                  <a:pos x="75" y="1687"/>
                </a:cxn>
                <a:cxn ang="0">
                  <a:pos x="66" y="1690"/>
                </a:cxn>
                <a:cxn ang="0">
                  <a:pos x="57" y="1693"/>
                </a:cxn>
                <a:cxn ang="0">
                  <a:pos x="48" y="1697"/>
                </a:cxn>
                <a:cxn ang="0">
                  <a:pos x="40" y="1701"/>
                </a:cxn>
                <a:cxn ang="0">
                  <a:pos x="33" y="1705"/>
                </a:cxn>
                <a:cxn ang="0">
                  <a:pos x="26" y="1711"/>
                </a:cxn>
                <a:cxn ang="0">
                  <a:pos x="19" y="1717"/>
                </a:cxn>
                <a:cxn ang="0">
                  <a:pos x="13" y="1723"/>
                </a:cxn>
                <a:cxn ang="0">
                  <a:pos x="8" y="1731"/>
                </a:cxn>
                <a:cxn ang="0">
                  <a:pos x="5" y="1738"/>
                </a:cxn>
                <a:cxn ang="0">
                  <a:pos x="0" y="1755"/>
                </a:cxn>
                <a:cxn ang="0">
                  <a:pos x="684" y="1751"/>
                </a:cxn>
                <a:cxn ang="0">
                  <a:pos x="683" y="1741"/>
                </a:cxn>
                <a:cxn ang="0">
                  <a:pos x="681" y="1733"/>
                </a:cxn>
                <a:cxn ang="0">
                  <a:pos x="677" y="1725"/>
                </a:cxn>
                <a:cxn ang="0">
                  <a:pos x="671" y="1718"/>
                </a:cxn>
                <a:cxn ang="0">
                  <a:pos x="665" y="1712"/>
                </a:cxn>
                <a:cxn ang="0">
                  <a:pos x="659" y="1707"/>
                </a:cxn>
                <a:cxn ang="0">
                  <a:pos x="650" y="1702"/>
                </a:cxn>
                <a:cxn ang="0">
                  <a:pos x="642" y="1698"/>
                </a:cxn>
                <a:cxn ang="0">
                  <a:pos x="633" y="1695"/>
                </a:cxn>
                <a:cxn ang="0">
                  <a:pos x="625" y="1691"/>
                </a:cxn>
                <a:cxn ang="0">
                  <a:pos x="614" y="1689"/>
                </a:cxn>
                <a:cxn ang="0">
                  <a:pos x="605" y="1687"/>
                </a:cxn>
                <a:cxn ang="0">
                  <a:pos x="596" y="1686"/>
                </a:cxn>
                <a:cxn ang="0">
                  <a:pos x="587" y="1685"/>
                </a:cxn>
                <a:cxn ang="0">
                  <a:pos x="577" y="1683"/>
                </a:cxn>
                <a:cxn ang="0">
                  <a:pos x="568" y="1683"/>
                </a:cxn>
                <a:cxn ang="0">
                  <a:pos x="560" y="1682"/>
                </a:cxn>
                <a:cxn ang="0">
                  <a:pos x="547" y="1682"/>
                </a:cxn>
                <a:cxn ang="0">
                  <a:pos x="144" y="0"/>
                </a:cxn>
              </a:cxnLst>
              <a:rect l="0" t="0" r="r" b="b"/>
              <a:pathLst>
                <a:path w="684" h="1755">
                  <a:moveTo>
                    <a:pt x="144" y="0"/>
                  </a:moveTo>
                  <a:lnTo>
                    <a:pt x="144" y="1682"/>
                  </a:lnTo>
                  <a:lnTo>
                    <a:pt x="141" y="1682"/>
                  </a:lnTo>
                  <a:lnTo>
                    <a:pt x="137" y="1682"/>
                  </a:lnTo>
                  <a:lnTo>
                    <a:pt x="133" y="1682"/>
                  </a:lnTo>
                  <a:lnTo>
                    <a:pt x="129" y="1681"/>
                  </a:lnTo>
                  <a:lnTo>
                    <a:pt x="125" y="1681"/>
                  </a:lnTo>
                  <a:lnTo>
                    <a:pt x="121" y="1682"/>
                  </a:lnTo>
                  <a:lnTo>
                    <a:pt x="116" y="1682"/>
                  </a:lnTo>
                  <a:lnTo>
                    <a:pt x="112" y="1682"/>
                  </a:lnTo>
                  <a:lnTo>
                    <a:pt x="107" y="1682"/>
                  </a:lnTo>
                  <a:lnTo>
                    <a:pt x="102" y="1682"/>
                  </a:lnTo>
                  <a:lnTo>
                    <a:pt x="98" y="1683"/>
                  </a:lnTo>
                  <a:lnTo>
                    <a:pt x="93" y="1683"/>
                  </a:lnTo>
                  <a:lnTo>
                    <a:pt x="89" y="1685"/>
                  </a:lnTo>
                  <a:lnTo>
                    <a:pt x="84" y="1686"/>
                  </a:lnTo>
                  <a:lnTo>
                    <a:pt x="79" y="1687"/>
                  </a:lnTo>
                  <a:lnTo>
                    <a:pt x="75" y="1687"/>
                  </a:lnTo>
                  <a:lnTo>
                    <a:pt x="70" y="1689"/>
                  </a:lnTo>
                  <a:lnTo>
                    <a:pt x="66" y="1690"/>
                  </a:lnTo>
                  <a:lnTo>
                    <a:pt x="62" y="1691"/>
                  </a:lnTo>
                  <a:lnTo>
                    <a:pt x="57" y="1693"/>
                  </a:lnTo>
                  <a:lnTo>
                    <a:pt x="53" y="1695"/>
                  </a:lnTo>
                  <a:lnTo>
                    <a:pt x="48" y="1697"/>
                  </a:lnTo>
                  <a:lnTo>
                    <a:pt x="44" y="1698"/>
                  </a:lnTo>
                  <a:lnTo>
                    <a:pt x="40" y="1701"/>
                  </a:lnTo>
                  <a:lnTo>
                    <a:pt x="36" y="1703"/>
                  </a:lnTo>
                  <a:lnTo>
                    <a:pt x="33" y="1705"/>
                  </a:lnTo>
                  <a:lnTo>
                    <a:pt x="29" y="1708"/>
                  </a:lnTo>
                  <a:lnTo>
                    <a:pt x="26" y="1711"/>
                  </a:lnTo>
                  <a:lnTo>
                    <a:pt x="22" y="1714"/>
                  </a:lnTo>
                  <a:lnTo>
                    <a:pt x="19" y="1717"/>
                  </a:lnTo>
                  <a:lnTo>
                    <a:pt x="17" y="1721"/>
                  </a:lnTo>
                  <a:lnTo>
                    <a:pt x="13" y="1723"/>
                  </a:lnTo>
                  <a:lnTo>
                    <a:pt x="11" y="1726"/>
                  </a:lnTo>
                  <a:lnTo>
                    <a:pt x="8" y="1731"/>
                  </a:lnTo>
                  <a:lnTo>
                    <a:pt x="6" y="1734"/>
                  </a:lnTo>
                  <a:lnTo>
                    <a:pt x="5" y="1738"/>
                  </a:lnTo>
                  <a:lnTo>
                    <a:pt x="3" y="1743"/>
                  </a:lnTo>
                  <a:lnTo>
                    <a:pt x="0" y="1755"/>
                  </a:lnTo>
                  <a:lnTo>
                    <a:pt x="684" y="1755"/>
                  </a:lnTo>
                  <a:lnTo>
                    <a:pt x="684" y="1751"/>
                  </a:lnTo>
                  <a:lnTo>
                    <a:pt x="684" y="1746"/>
                  </a:lnTo>
                  <a:lnTo>
                    <a:pt x="683" y="1741"/>
                  </a:lnTo>
                  <a:lnTo>
                    <a:pt x="682" y="1737"/>
                  </a:lnTo>
                  <a:lnTo>
                    <a:pt x="681" y="1733"/>
                  </a:lnTo>
                  <a:lnTo>
                    <a:pt x="678" y="1729"/>
                  </a:lnTo>
                  <a:lnTo>
                    <a:pt x="677" y="1725"/>
                  </a:lnTo>
                  <a:lnTo>
                    <a:pt x="674" y="1722"/>
                  </a:lnTo>
                  <a:lnTo>
                    <a:pt x="671" y="1718"/>
                  </a:lnTo>
                  <a:lnTo>
                    <a:pt x="669" y="1716"/>
                  </a:lnTo>
                  <a:lnTo>
                    <a:pt x="665" y="1712"/>
                  </a:lnTo>
                  <a:lnTo>
                    <a:pt x="662" y="1710"/>
                  </a:lnTo>
                  <a:lnTo>
                    <a:pt x="659" y="1707"/>
                  </a:lnTo>
                  <a:lnTo>
                    <a:pt x="655" y="1704"/>
                  </a:lnTo>
                  <a:lnTo>
                    <a:pt x="650" y="1702"/>
                  </a:lnTo>
                  <a:lnTo>
                    <a:pt x="647" y="1700"/>
                  </a:lnTo>
                  <a:lnTo>
                    <a:pt x="642" y="1698"/>
                  </a:lnTo>
                  <a:lnTo>
                    <a:pt x="639" y="1696"/>
                  </a:lnTo>
                  <a:lnTo>
                    <a:pt x="633" y="1695"/>
                  </a:lnTo>
                  <a:lnTo>
                    <a:pt x="629" y="1693"/>
                  </a:lnTo>
                  <a:lnTo>
                    <a:pt x="625" y="1691"/>
                  </a:lnTo>
                  <a:lnTo>
                    <a:pt x="619" y="1690"/>
                  </a:lnTo>
                  <a:lnTo>
                    <a:pt x="614" y="1689"/>
                  </a:lnTo>
                  <a:lnTo>
                    <a:pt x="610" y="1688"/>
                  </a:lnTo>
                  <a:lnTo>
                    <a:pt x="605" y="1687"/>
                  </a:lnTo>
                  <a:lnTo>
                    <a:pt x="600" y="1687"/>
                  </a:lnTo>
                  <a:lnTo>
                    <a:pt x="596" y="1686"/>
                  </a:lnTo>
                  <a:lnTo>
                    <a:pt x="591" y="1685"/>
                  </a:lnTo>
                  <a:lnTo>
                    <a:pt x="587" y="1685"/>
                  </a:lnTo>
                  <a:lnTo>
                    <a:pt x="582" y="1685"/>
                  </a:lnTo>
                  <a:lnTo>
                    <a:pt x="577" y="1683"/>
                  </a:lnTo>
                  <a:lnTo>
                    <a:pt x="573" y="1683"/>
                  </a:lnTo>
                  <a:lnTo>
                    <a:pt x="568" y="1683"/>
                  </a:lnTo>
                  <a:lnTo>
                    <a:pt x="564" y="1682"/>
                  </a:lnTo>
                  <a:lnTo>
                    <a:pt x="560" y="1682"/>
                  </a:lnTo>
                  <a:lnTo>
                    <a:pt x="556" y="1682"/>
                  </a:lnTo>
                  <a:lnTo>
                    <a:pt x="547" y="1682"/>
                  </a:lnTo>
                  <a:lnTo>
                    <a:pt x="547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4" name="Line 203"/>
            <p:cNvSpPr>
              <a:spLocks noChangeAspect="1" noChangeShapeType="1"/>
            </p:cNvSpPr>
            <p:nvPr/>
          </p:nvSpPr>
          <p:spPr bwMode="auto">
            <a:xfrm rot="13517885">
              <a:off x="1694502" y="3578027"/>
              <a:ext cx="56269" cy="19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5" name="Line 204"/>
            <p:cNvSpPr>
              <a:spLocks noChangeAspect="1" noChangeShapeType="1"/>
            </p:cNvSpPr>
            <p:nvPr/>
          </p:nvSpPr>
          <p:spPr bwMode="auto">
            <a:xfrm rot="13517885">
              <a:off x="1702439" y="3572228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6" name="Line 205"/>
            <p:cNvSpPr>
              <a:spLocks noChangeAspect="1" noChangeShapeType="1"/>
            </p:cNvSpPr>
            <p:nvPr/>
          </p:nvSpPr>
          <p:spPr bwMode="auto">
            <a:xfrm rot="13517885">
              <a:off x="1706408" y="3564467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7" name="Line 206"/>
            <p:cNvSpPr>
              <a:spLocks noChangeAspect="1" noChangeShapeType="1"/>
            </p:cNvSpPr>
            <p:nvPr/>
          </p:nvSpPr>
          <p:spPr bwMode="auto">
            <a:xfrm rot="13517885">
              <a:off x="1716331" y="3558646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8" name="Line 207"/>
            <p:cNvSpPr>
              <a:spLocks noChangeAspect="1" noChangeShapeType="1"/>
            </p:cNvSpPr>
            <p:nvPr/>
          </p:nvSpPr>
          <p:spPr bwMode="auto">
            <a:xfrm rot="13517885">
              <a:off x="1684581" y="3589691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9" name="Line 208"/>
            <p:cNvSpPr>
              <a:spLocks noChangeAspect="1" noChangeShapeType="1"/>
            </p:cNvSpPr>
            <p:nvPr/>
          </p:nvSpPr>
          <p:spPr bwMode="auto">
            <a:xfrm rot="13517885">
              <a:off x="1575439" y="3690563"/>
              <a:ext cx="56269" cy="19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0" name="Line 209"/>
            <p:cNvSpPr>
              <a:spLocks noChangeAspect="1" noChangeShapeType="1"/>
            </p:cNvSpPr>
            <p:nvPr/>
          </p:nvSpPr>
          <p:spPr bwMode="auto">
            <a:xfrm rot="13517885">
              <a:off x="1545674" y="3723547"/>
              <a:ext cx="56269" cy="19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1" name="Line 210"/>
            <p:cNvSpPr>
              <a:spLocks noChangeAspect="1" noChangeShapeType="1"/>
            </p:cNvSpPr>
            <p:nvPr/>
          </p:nvSpPr>
          <p:spPr bwMode="auto">
            <a:xfrm rot="13517885">
              <a:off x="1551627" y="3715808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" name="Line 211"/>
            <p:cNvSpPr>
              <a:spLocks noChangeAspect="1" noChangeShapeType="1"/>
            </p:cNvSpPr>
            <p:nvPr/>
          </p:nvSpPr>
          <p:spPr bwMode="auto">
            <a:xfrm rot="13517885">
              <a:off x="1559564" y="3709988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3" name="Line 212"/>
            <p:cNvSpPr>
              <a:spLocks noChangeAspect="1" noChangeShapeType="1"/>
            </p:cNvSpPr>
            <p:nvPr/>
          </p:nvSpPr>
          <p:spPr bwMode="auto">
            <a:xfrm rot="13517885">
              <a:off x="1565518" y="3704167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4" name="Line 213"/>
            <p:cNvSpPr>
              <a:spLocks noChangeAspect="1" noChangeShapeType="1"/>
            </p:cNvSpPr>
            <p:nvPr/>
          </p:nvSpPr>
          <p:spPr bwMode="auto">
            <a:xfrm rot="13517885">
              <a:off x="1613143" y="3655660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5" name="Line 214"/>
            <p:cNvSpPr>
              <a:spLocks noChangeAspect="1" noChangeShapeType="1"/>
            </p:cNvSpPr>
            <p:nvPr/>
          </p:nvSpPr>
          <p:spPr bwMode="auto">
            <a:xfrm rot="13517885">
              <a:off x="1583377" y="3688644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6" name="Line 215"/>
            <p:cNvSpPr>
              <a:spLocks noChangeAspect="1" noChangeShapeType="1"/>
            </p:cNvSpPr>
            <p:nvPr/>
          </p:nvSpPr>
          <p:spPr bwMode="auto">
            <a:xfrm rot="13517885">
              <a:off x="1589331" y="3676981"/>
              <a:ext cx="56269" cy="19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7" name="Line 216"/>
            <p:cNvSpPr>
              <a:spLocks noChangeAspect="1" noChangeShapeType="1"/>
            </p:cNvSpPr>
            <p:nvPr/>
          </p:nvSpPr>
          <p:spPr bwMode="auto">
            <a:xfrm rot="13517885">
              <a:off x="1597268" y="3673122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8" name="Line 217"/>
            <p:cNvSpPr>
              <a:spLocks noChangeAspect="1" noChangeShapeType="1"/>
            </p:cNvSpPr>
            <p:nvPr/>
          </p:nvSpPr>
          <p:spPr bwMode="auto">
            <a:xfrm rot="13517885">
              <a:off x="1605206" y="3665361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9" name="Line 218"/>
            <p:cNvSpPr>
              <a:spLocks noChangeAspect="1" noChangeShapeType="1"/>
            </p:cNvSpPr>
            <p:nvPr/>
          </p:nvSpPr>
          <p:spPr bwMode="auto">
            <a:xfrm rot="13517885">
              <a:off x="1652831" y="3620735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0" name="Line 219"/>
            <p:cNvSpPr>
              <a:spLocks noChangeAspect="1" noChangeShapeType="1"/>
            </p:cNvSpPr>
            <p:nvPr/>
          </p:nvSpPr>
          <p:spPr bwMode="auto">
            <a:xfrm rot="13517885">
              <a:off x="1623086" y="3651780"/>
              <a:ext cx="582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1" name="Line 220"/>
            <p:cNvSpPr>
              <a:spLocks noChangeAspect="1" noChangeShapeType="1"/>
            </p:cNvSpPr>
            <p:nvPr/>
          </p:nvSpPr>
          <p:spPr bwMode="auto">
            <a:xfrm rot="13517885">
              <a:off x="1629018" y="3644019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2" name="Line 221"/>
            <p:cNvSpPr>
              <a:spLocks noChangeAspect="1" noChangeShapeType="1"/>
            </p:cNvSpPr>
            <p:nvPr/>
          </p:nvSpPr>
          <p:spPr bwMode="auto">
            <a:xfrm rot="13517885">
              <a:off x="1636978" y="3638197"/>
              <a:ext cx="582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3" name="Line 222"/>
            <p:cNvSpPr>
              <a:spLocks noChangeAspect="1" noChangeShapeType="1"/>
            </p:cNvSpPr>
            <p:nvPr/>
          </p:nvSpPr>
          <p:spPr bwMode="auto">
            <a:xfrm rot="13517885">
              <a:off x="1644915" y="3628474"/>
              <a:ext cx="58208" cy="19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4" name="Line 223"/>
            <p:cNvSpPr>
              <a:spLocks noChangeAspect="1" noChangeShapeType="1"/>
            </p:cNvSpPr>
            <p:nvPr/>
          </p:nvSpPr>
          <p:spPr bwMode="auto">
            <a:xfrm rot="13517885">
              <a:off x="1660790" y="3614914"/>
              <a:ext cx="582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5" name="Line 224"/>
            <p:cNvSpPr>
              <a:spLocks noChangeAspect="1" noChangeShapeType="1"/>
            </p:cNvSpPr>
            <p:nvPr/>
          </p:nvSpPr>
          <p:spPr bwMode="auto">
            <a:xfrm rot="13517885">
              <a:off x="1668706" y="3605213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6" name="Line 225"/>
            <p:cNvSpPr>
              <a:spLocks noChangeAspect="1" noChangeShapeType="1"/>
            </p:cNvSpPr>
            <p:nvPr/>
          </p:nvSpPr>
          <p:spPr bwMode="auto">
            <a:xfrm rot="13517885">
              <a:off x="1678649" y="3599392"/>
              <a:ext cx="582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7" name="Freeform 226"/>
            <p:cNvSpPr>
              <a:spLocks noChangeAspect="1"/>
            </p:cNvSpPr>
            <p:nvPr/>
          </p:nvSpPr>
          <p:spPr bwMode="auto">
            <a:xfrm rot="13517885">
              <a:off x="1793346" y="3546476"/>
              <a:ext cx="23283" cy="47625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321"/>
                </a:cxn>
                <a:cxn ang="0">
                  <a:pos x="162" y="0"/>
                </a:cxn>
                <a:cxn ang="0">
                  <a:pos x="73" y="0"/>
                </a:cxn>
              </a:cxnLst>
              <a:rect l="0" t="0" r="r" b="b"/>
              <a:pathLst>
                <a:path w="162" h="321">
                  <a:moveTo>
                    <a:pt x="73" y="0"/>
                  </a:moveTo>
                  <a:lnTo>
                    <a:pt x="0" y="321"/>
                  </a:lnTo>
                  <a:lnTo>
                    <a:pt x="162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8" name="Freeform 227"/>
            <p:cNvSpPr>
              <a:spLocks noChangeAspect="1"/>
            </p:cNvSpPr>
            <p:nvPr/>
          </p:nvSpPr>
          <p:spPr bwMode="auto">
            <a:xfrm rot="13517885">
              <a:off x="1783380" y="3534834"/>
              <a:ext cx="19403" cy="47625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0" y="311"/>
                </a:cxn>
                <a:cxn ang="0">
                  <a:pos x="137" y="0"/>
                </a:cxn>
                <a:cxn ang="0">
                  <a:pos x="65" y="0"/>
                </a:cxn>
              </a:cxnLst>
              <a:rect l="0" t="0" r="r" b="b"/>
              <a:pathLst>
                <a:path w="137" h="311">
                  <a:moveTo>
                    <a:pt x="65" y="0"/>
                  </a:moveTo>
                  <a:lnTo>
                    <a:pt x="0" y="311"/>
                  </a:lnTo>
                  <a:lnTo>
                    <a:pt x="13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9" name="Freeform 228"/>
            <p:cNvSpPr>
              <a:spLocks noChangeAspect="1"/>
            </p:cNvSpPr>
            <p:nvPr/>
          </p:nvSpPr>
          <p:spPr bwMode="auto">
            <a:xfrm rot="13517885">
              <a:off x="1743693" y="3494088"/>
              <a:ext cx="1940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311"/>
                </a:cxn>
                <a:cxn ang="0">
                  <a:pos x="112" y="0"/>
                </a:cxn>
                <a:cxn ang="0">
                  <a:pos x="0" y="0"/>
                </a:cxn>
              </a:cxnLst>
              <a:rect l="0" t="0" r="r" b="b"/>
              <a:pathLst>
                <a:path w="128" h="311">
                  <a:moveTo>
                    <a:pt x="0" y="0"/>
                  </a:moveTo>
                  <a:lnTo>
                    <a:pt x="128" y="311"/>
                  </a:lnTo>
                  <a:lnTo>
                    <a:pt x="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0" name="Freeform 229"/>
            <p:cNvSpPr>
              <a:spLocks noChangeAspect="1"/>
            </p:cNvSpPr>
            <p:nvPr/>
          </p:nvSpPr>
          <p:spPr bwMode="auto">
            <a:xfrm rot="13517885">
              <a:off x="1721930" y="3476648"/>
              <a:ext cx="25224" cy="456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1" y="302"/>
                </a:cxn>
                <a:cxn ang="0">
                  <a:pos x="80" y="0"/>
                </a:cxn>
                <a:cxn ang="0">
                  <a:pos x="0" y="0"/>
                </a:cxn>
              </a:cxnLst>
              <a:rect l="0" t="0" r="r" b="b"/>
              <a:pathLst>
                <a:path w="161" h="302">
                  <a:moveTo>
                    <a:pt x="0" y="0"/>
                  </a:moveTo>
                  <a:lnTo>
                    <a:pt x="161" y="302"/>
                  </a:lnTo>
                  <a:lnTo>
                    <a:pt x="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1" name="Freeform 230"/>
            <p:cNvSpPr>
              <a:spLocks noChangeAspect="1"/>
            </p:cNvSpPr>
            <p:nvPr/>
          </p:nvSpPr>
          <p:spPr bwMode="auto">
            <a:xfrm rot="13517885">
              <a:off x="1635301" y="3440863"/>
              <a:ext cx="85372" cy="123031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556" y="0"/>
                </a:cxn>
                <a:cxn ang="0">
                  <a:pos x="579" y="822"/>
                </a:cxn>
                <a:cxn ang="0">
                  <a:pos x="539" y="813"/>
                </a:cxn>
                <a:cxn ang="0">
                  <a:pos x="515" y="91"/>
                </a:cxn>
                <a:cxn ang="0">
                  <a:pos x="24" y="512"/>
                </a:cxn>
                <a:cxn ang="0">
                  <a:pos x="0" y="484"/>
                </a:cxn>
              </a:cxnLst>
              <a:rect l="0" t="0" r="r" b="b"/>
              <a:pathLst>
                <a:path w="579" h="822">
                  <a:moveTo>
                    <a:pt x="0" y="484"/>
                  </a:moveTo>
                  <a:lnTo>
                    <a:pt x="556" y="0"/>
                  </a:lnTo>
                  <a:lnTo>
                    <a:pt x="579" y="822"/>
                  </a:lnTo>
                  <a:lnTo>
                    <a:pt x="539" y="813"/>
                  </a:lnTo>
                  <a:lnTo>
                    <a:pt x="515" y="91"/>
                  </a:lnTo>
                  <a:lnTo>
                    <a:pt x="24" y="512"/>
                  </a:lnTo>
                  <a:lnTo>
                    <a:pt x="0" y="484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" name="Freeform 231"/>
            <p:cNvSpPr>
              <a:spLocks noChangeAspect="1"/>
            </p:cNvSpPr>
            <p:nvPr/>
          </p:nvSpPr>
          <p:spPr bwMode="auto">
            <a:xfrm rot="13517885">
              <a:off x="1590411" y="3419960"/>
              <a:ext cx="151342" cy="83344"/>
            </a:xfrm>
            <a:custGeom>
              <a:avLst/>
              <a:gdLst/>
              <a:ahLst/>
              <a:cxnLst>
                <a:cxn ang="0">
                  <a:pos x="0" y="247"/>
                </a:cxn>
                <a:cxn ang="0">
                  <a:pos x="684" y="0"/>
                </a:cxn>
                <a:cxn ang="0">
                  <a:pos x="1031" y="557"/>
                </a:cxn>
                <a:cxn ang="0">
                  <a:pos x="958" y="557"/>
                </a:cxn>
                <a:cxn ang="0">
                  <a:pos x="644" y="59"/>
                </a:cxn>
                <a:cxn ang="0">
                  <a:pos x="0" y="283"/>
                </a:cxn>
                <a:cxn ang="0">
                  <a:pos x="0" y="247"/>
                </a:cxn>
              </a:cxnLst>
              <a:rect l="0" t="0" r="r" b="b"/>
              <a:pathLst>
                <a:path w="1031" h="557">
                  <a:moveTo>
                    <a:pt x="0" y="247"/>
                  </a:moveTo>
                  <a:lnTo>
                    <a:pt x="684" y="0"/>
                  </a:lnTo>
                  <a:lnTo>
                    <a:pt x="1031" y="557"/>
                  </a:lnTo>
                  <a:lnTo>
                    <a:pt x="958" y="557"/>
                  </a:lnTo>
                  <a:lnTo>
                    <a:pt x="644" y="59"/>
                  </a:lnTo>
                  <a:lnTo>
                    <a:pt x="0" y="283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3" name="Freeform 232"/>
            <p:cNvSpPr>
              <a:spLocks noChangeAspect="1"/>
            </p:cNvSpPr>
            <p:nvPr/>
          </p:nvSpPr>
          <p:spPr bwMode="auto">
            <a:xfrm rot="13517885">
              <a:off x="1758267" y="3555294"/>
              <a:ext cx="79552" cy="127000"/>
            </a:xfrm>
            <a:custGeom>
              <a:avLst/>
              <a:gdLst/>
              <a:ahLst/>
              <a:cxnLst>
                <a:cxn ang="0">
                  <a:pos x="543" y="461"/>
                </a:cxn>
                <a:cxn ang="0">
                  <a:pos x="289" y="0"/>
                </a:cxn>
                <a:cxn ang="0">
                  <a:pos x="0" y="855"/>
                </a:cxn>
                <a:cxn ang="0">
                  <a:pos x="68" y="855"/>
                </a:cxn>
                <a:cxn ang="0">
                  <a:pos x="305" y="147"/>
                </a:cxn>
                <a:cxn ang="0">
                  <a:pos x="494" y="484"/>
                </a:cxn>
                <a:cxn ang="0">
                  <a:pos x="543" y="461"/>
                </a:cxn>
              </a:cxnLst>
              <a:rect l="0" t="0" r="r" b="b"/>
              <a:pathLst>
                <a:path w="543" h="855">
                  <a:moveTo>
                    <a:pt x="543" y="461"/>
                  </a:moveTo>
                  <a:lnTo>
                    <a:pt x="289" y="0"/>
                  </a:lnTo>
                  <a:lnTo>
                    <a:pt x="0" y="855"/>
                  </a:lnTo>
                  <a:lnTo>
                    <a:pt x="68" y="855"/>
                  </a:lnTo>
                  <a:lnTo>
                    <a:pt x="305" y="147"/>
                  </a:lnTo>
                  <a:lnTo>
                    <a:pt x="494" y="484"/>
                  </a:lnTo>
                  <a:lnTo>
                    <a:pt x="543" y="461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4" name="Freeform 233"/>
            <p:cNvSpPr>
              <a:spLocks noChangeAspect="1"/>
            </p:cNvSpPr>
            <p:nvPr/>
          </p:nvSpPr>
          <p:spPr bwMode="auto">
            <a:xfrm rot="13517885">
              <a:off x="1768652" y="3576859"/>
              <a:ext cx="120297" cy="107156"/>
            </a:xfrm>
            <a:custGeom>
              <a:avLst/>
              <a:gdLst/>
              <a:ahLst/>
              <a:cxnLst>
                <a:cxn ang="0">
                  <a:pos x="825" y="333"/>
                </a:cxn>
                <a:cxn ang="0">
                  <a:pos x="270" y="0"/>
                </a:cxn>
                <a:cxn ang="0">
                  <a:pos x="0" y="712"/>
                </a:cxn>
                <a:cxn ang="0">
                  <a:pos x="72" y="712"/>
                </a:cxn>
                <a:cxn ang="0">
                  <a:pos x="294" y="86"/>
                </a:cxn>
                <a:cxn ang="0">
                  <a:pos x="801" y="376"/>
                </a:cxn>
                <a:cxn ang="0">
                  <a:pos x="825" y="333"/>
                </a:cxn>
              </a:cxnLst>
              <a:rect l="0" t="0" r="r" b="b"/>
              <a:pathLst>
                <a:path w="825" h="712">
                  <a:moveTo>
                    <a:pt x="825" y="333"/>
                  </a:moveTo>
                  <a:lnTo>
                    <a:pt x="270" y="0"/>
                  </a:lnTo>
                  <a:lnTo>
                    <a:pt x="0" y="712"/>
                  </a:lnTo>
                  <a:lnTo>
                    <a:pt x="72" y="712"/>
                  </a:lnTo>
                  <a:lnTo>
                    <a:pt x="294" y="86"/>
                  </a:lnTo>
                  <a:lnTo>
                    <a:pt x="801" y="376"/>
                  </a:lnTo>
                  <a:lnTo>
                    <a:pt x="825" y="333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5" name="Freeform 234"/>
            <p:cNvSpPr>
              <a:spLocks noChangeAspect="1"/>
            </p:cNvSpPr>
            <p:nvPr/>
          </p:nvSpPr>
          <p:spPr bwMode="auto">
            <a:xfrm rot="13517885">
              <a:off x="1378523" y="3687741"/>
              <a:ext cx="190147" cy="255985"/>
            </a:xfrm>
            <a:custGeom>
              <a:avLst/>
              <a:gdLst/>
              <a:ahLst/>
              <a:cxnLst>
                <a:cxn ang="0">
                  <a:pos x="661" y="0"/>
                </a:cxn>
                <a:cxn ang="0">
                  <a:pos x="0" y="348"/>
                </a:cxn>
                <a:cxn ang="0">
                  <a:pos x="0" y="1330"/>
                </a:cxn>
                <a:cxn ang="0">
                  <a:pos x="501" y="1610"/>
                </a:cxn>
                <a:cxn ang="0">
                  <a:pos x="501" y="1719"/>
                </a:cxn>
                <a:cxn ang="0">
                  <a:pos x="742" y="1719"/>
                </a:cxn>
                <a:cxn ang="0">
                  <a:pos x="742" y="1646"/>
                </a:cxn>
                <a:cxn ang="0">
                  <a:pos x="1289" y="1335"/>
                </a:cxn>
                <a:cxn ang="0">
                  <a:pos x="1289" y="367"/>
                </a:cxn>
                <a:cxn ang="0">
                  <a:pos x="661" y="0"/>
                </a:cxn>
              </a:cxnLst>
              <a:rect l="0" t="0" r="r" b="b"/>
              <a:pathLst>
                <a:path w="1289" h="1719">
                  <a:moveTo>
                    <a:pt x="661" y="0"/>
                  </a:moveTo>
                  <a:lnTo>
                    <a:pt x="0" y="348"/>
                  </a:lnTo>
                  <a:lnTo>
                    <a:pt x="0" y="1330"/>
                  </a:lnTo>
                  <a:lnTo>
                    <a:pt x="501" y="1610"/>
                  </a:lnTo>
                  <a:lnTo>
                    <a:pt x="501" y="1719"/>
                  </a:lnTo>
                  <a:lnTo>
                    <a:pt x="742" y="1719"/>
                  </a:lnTo>
                  <a:lnTo>
                    <a:pt x="742" y="1646"/>
                  </a:lnTo>
                  <a:lnTo>
                    <a:pt x="1289" y="1335"/>
                  </a:lnTo>
                  <a:lnTo>
                    <a:pt x="1289" y="367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007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6" name="Freeform 235"/>
            <p:cNvSpPr>
              <a:spLocks noChangeAspect="1"/>
            </p:cNvSpPr>
            <p:nvPr/>
          </p:nvSpPr>
          <p:spPr bwMode="auto">
            <a:xfrm rot="13517885">
              <a:off x="1394134" y="3693782"/>
              <a:ext cx="166864" cy="236141"/>
            </a:xfrm>
            <a:custGeom>
              <a:avLst/>
              <a:gdLst/>
              <a:ahLst/>
              <a:cxnLst>
                <a:cxn ang="0">
                  <a:pos x="579" y="0"/>
                </a:cxn>
                <a:cxn ang="0">
                  <a:pos x="0" y="294"/>
                </a:cxn>
                <a:cxn ang="0">
                  <a:pos x="0" y="1188"/>
                </a:cxn>
                <a:cxn ang="0">
                  <a:pos x="499" y="1462"/>
                </a:cxn>
                <a:cxn ang="0">
                  <a:pos x="499" y="1573"/>
                </a:cxn>
                <a:cxn ang="0">
                  <a:pos x="595" y="1573"/>
                </a:cxn>
                <a:cxn ang="0">
                  <a:pos x="595" y="1462"/>
                </a:cxn>
                <a:cxn ang="0">
                  <a:pos x="1127" y="1175"/>
                </a:cxn>
                <a:cxn ang="0">
                  <a:pos x="1127" y="294"/>
                </a:cxn>
                <a:cxn ang="0">
                  <a:pos x="579" y="0"/>
                </a:cxn>
              </a:cxnLst>
              <a:rect l="0" t="0" r="r" b="b"/>
              <a:pathLst>
                <a:path w="1127" h="1573">
                  <a:moveTo>
                    <a:pt x="579" y="0"/>
                  </a:moveTo>
                  <a:lnTo>
                    <a:pt x="0" y="294"/>
                  </a:lnTo>
                  <a:lnTo>
                    <a:pt x="0" y="1188"/>
                  </a:lnTo>
                  <a:lnTo>
                    <a:pt x="499" y="1462"/>
                  </a:lnTo>
                  <a:lnTo>
                    <a:pt x="499" y="1573"/>
                  </a:lnTo>
                  <a:lnTo>
                    <a:pt x="595" y="1573"/>
                  </a:lnTo>
                  <a:lnTo>
                    <a:pt x="595" y="1462"/>
                  </a:lnTo>
                  <a:lnTo>
                    <a:pt x="1127" y="1175"/>
                  </a:lnTo>
                  <a:lnTo>
                    <a:pt x="1127" y="294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7" name="Freeform 236"/>
            <p:cNvSpPr>
              <a:spLocks noChangeAspect="1"/>
            </p:cNvSpPr>
            <p:nvPr/>
          </p:nvSpPr>
          <p:spPr bwMode="auto">
            <a:xfrm rot="1601943">
              <a:off x="1463675" y="3360738"/>
              <a:ext cx="101204" cy="256117"/>
            </a:xfrm>
            <a:custGeom>
              <a:avLst/>
              <a:gdLst/>
              <a:ahLst/>
              <a:cxnLst>
                <a:cxn ang="0">
                  <a:pos x="144" y="1682"/>
                </a:cxn>
                <a:cxn ang="0">
                  <a:pos x="137" y="1682"/>
                </a:cxn>
                <a:cxn ang="0">
                  <a:pos x="129" y="1681"/>
                </a:cxn>
                <a:cxn ang="0">
                  <a:pos x="121" y="1682"/>
                </a:cxn>
                <a:cxn ang="0">
                  <a:pos x="112" y="1682"/>
                </a:cxn>
                <a:cxn ang="0">
                  <a:pos x="102" y="1682"/>
                </a:cxn>
                <a:cxn ang="0">
                  <a:pos x="93" y="1683"/>
                </a:cxn>
                <a:cxn ang="0">
                  <a:pos x="84" y="1686"/>
                </a:cxn>
                <a:cxn ang="0">
                  <a:pos x="75" y="1687"/>
                </a:cxn>
                <a:cxn ang="0">
                  <a:pos x="66" y="1690"/>
                </a:cxn>
                <a:cxn ang="0">
                  <a:pos x="57" y="1693"/>
                </a:cxn>
                <a:cxn ang="0">
                  <a:pos x="48" y="1697"/>
                </a:cxn>
                <a:cxn ang="0">
                  <a:pos x="40" y="1701"/>
                </a:cxn>
                <a:cxn ang="0">
                  <a:pos x="33" y="1705"/>
                </a:cxn>
                <a:cxn ang="0">
                  <a:pos x="26" y="1711"/>
                </a:cxn>
                <a:cxn ang="0">
                  <a:pos x="19" y="1717"/>
                </a:cxn>
                <a:cxn ang="0">
                  <a:pos x="13" y="1723"/>
                </a:cxn>
                <a:cxn ang="0">
                  <a:pos x="8" y="1731"/>
                </a:cxn>
                <a:cxn ang="0">
                  <a:pos x="5" y="1738"/>
                </a:cxn>
                <a:cxn ang="0">
                  <a:pos x="0" y="1755"/>
                </a:cxn>
                <a:cxn ang="0">
                  <a:pos x="684" y="1751"/>
                </a:cxn>
                <a:cxn ang="0">
                  <a:pos x="683" y="1741"/>
                </a:cxn>
                <a:cxn ang="0">
                  <a:pos x="681" y="1733"/>
                </a:cxn>
                <a:cxn ang="0">
                  <a:pos x="677" y="1725"/>
                </a:cxn>
                <a:cxn ang="0">
                  <a:pos x="671" y="1718"/>
                </a:cxn>
                <a:cxn ang="0">
                  <a:pos x="665" y="1712"/>
                </a:cxn>
                <a:cxn ang="0">
                  <a:pos x="659" y="1707"/>
                </a:cxn>
                <a:cxn ang="0">
                  <a:pos x="650" y="1702"/>
                </a:cxn>
                <a:cxn ang="0">
                  <a:pos x="642" y="1698"/>
                </a:cxn>
                <a:cxn ang="0">
                  <a:pos x="633" y="1695"/>
                </a:cxn>
                <a:cxn ang="0">
                  <a:pos x="625" y="1691"/>
                </a:cxn>
                <a:cxn ang="0">
                  <a:pos x="614" y="1689"/>
                </a:cxn>
                <a:cxn ang="0">
                  <a:pos x="605" y="1687"/>
                </a:cxn>
                <a:cxn ang="0">
                  <a:pos x="596" y="1686"/>
                </a:cxn>
                <a:cxn ang="0">
                  <a:pos x="587" y="1685"/>
                </a:cxn>
                <a:cxn ang="0">
                  <a:pos x="577" y="1683"/>
                </a:cxn>
                <a:cxn ang="0">
                  <a:pos x="568" y="1683"/>
                </a:cxn>
                <a:cxn ang="0">
                  <a:pos x="560" y="1682"/>
                </a:cxn>
                <a:cxn ang="0">
                  <a:pos x="547" y="1682"/>
                </a:cxn>
                <a:cxn ang="0">
                  <a:pos x="144" y="0"/>
                </a:cxn>
              </a:cxnLst>
              <a:rect l="0" t="0" r="r" b="b"/>
              <a:pathLst>
                <a:path w="684" h="1755">
                  <a:moveTo>
                    <a:pt x="144" y="0"/>
                  </a:moveTo>
                  <a:lnTo>
                    <a:pt x="144" y="1682"/>
                  </a:lnTo>
                  <a:lnTo>
                    <a:pt x="141" y="1682"/>
                  </a:lnTo>
                  <a:lnTo>
                    <a:pt x="137" y="1682"/>
                  </a:lnTo>
                  <a:lnTo>
                    <a:pt x="133" y="1682"/>
                  </a:lnTo>
                  <a:lnTo>
                    <a:pt x="129" y="1681"/>
                  </a:lnTo>
                  <a:lnTo>
                    <a:pt x="125" y="1681"/>
                  </a:lnTo>
                  <a:lnTo>
                    <a:pt x="121" y="1682"/>
                  </a:lnTo>
                  <a:lnTo>
                    <a:pt x="116" y="1682"/>
                  </a:lnTo>
                  <a:lnTo>
                    <a:pt x="112" y="1682"/>
                  </a:lnTo>
                  <a:lnTo>
                    <a:pt x="107" y="1682"/>
                  </a:lnTo>
                  <a:lnTo>
                    <a:pt x="102" y="1682"/>
                  </a:lnTo>
                  <a:lnTo>
                    <a:pt x="98" y="1683"/>
                  </a:lnTo>
                  <a:lnTo>
                    <a:pt x="93" y="1683"/>
                  </a:lnTo>
                  <a:lnTo>
                    <a:pt x="89" y="1685"/>
                  </a:lnTo>
                  <a:lnTo>
                    <a:pt x="84" y="1686"/>
                  </a:lnTo>
                  <a:lnTo>
                    <a:pt x="79" y="1687"/>
                  </a:lnTo>
                  <a:lnTo>
                    <a:pt x="75" y="1687"/>
                  </a:lnTo>
                  <a:lnTo>
                    <a:pt x="70" y="1689"/>
                  </a:lnTo>
                  <a:lnTo>
                    <a:pt x="66" y="1690"/>
                  </a:lnTo>
                  <a:lnTo>
                    <a:pt x="62" y="1691"/>
                  </a:lnTo>
                  <a:lnTo>
                    <a:pt x="57" y="1693"/>
                  </a:lnTo>
                  <a:lnTo>
                    <a:pt x="53" y="1695"/>
                  </a:lnTo>
                  <a:lnTo>
                    <a:pt x="48" y="1697"/>
                  </a:lnTo>
                  <a:lnTo>
                    <a:pt x="44" y="1698"/>
                  </a:lnTo>
                  <a:lnTo>
                    <a:pt x="40" y="1701"/>
                  </a:lnTo>
                  <a:lnTo>
                    <a:pt x="36" y="1703"/>
                  </a:lnTo>
                  <a:lnTo>
                    <a:pt x="33" y="1705"/>
                  </a:lnTo>
                  <a:lnTo>
                    <a:pt x="29" y="1708"/>
                  </a:lnTo>
                  <a:lnTo>
                    <a:pt x="26" y="1711"/>
                  </a:lnTo>
                  <a:lnTo>
                    <a:pt x="22" y="1714"/>
                  </a:lnTo>
                  <a:lnTo>
                    <a:pt x="19" y="1717"/>
                  </a:lnTo>
                  <a:lnTo>
                    <a:pt x="17" y="1721"/>
                  </a:lnTo>
                  <a:lnTo>
                    <a:pt x="13" y="1723"/>
                  </a:lnTo>
                  <a:lnTo>
                    <a:pt x="11" y="1726"/>
                  </a:lnTo>
                  <a:lnTo>
                    <a:pt x="8" y="1731"/>
                  </a:lnTo>
                  <a:lnTo>
                    <a:pt x="6" y="1734"/>
                  </a:lnTo>
                  <a:lnTo>
                    <a:pt x="5" y="1738"/>
                  </a:lnTo>
                  <a:lnTo>
                    <a:pt x="3" y="1743"/>
                  </a:lnTo>
                  <a:lnTo>
                    <a:pt x="0" y="1755"/>
                  </a:lnTo>
                  <a:lnTo>
                    <a:pt x="684" y="1755"/>
                  </a:lnTo>
                  <a:lnTo>
                    <a:pt x="684" y="1751"/>
                  </a:lnTo>
                  <a:lnTo>
                    <a:pt x="684" y="1746"/>
                  </a:lnTo>
                  <a:lnTo>
                    <a:pt x="683" y="1741"/>
                  </a:lnTo>
                  <a:lnTo>
                    <a:pt x="682" y="1737"/>
                  </a:lnTo>
                  <a:lnTo>
                    <a:pt x="681" y="1733"/>
                  </a:lnTo>
                  <a:lnTo>
                    <a:pt x="678" y="1729"/>
                  </a:lnTo>
                  <a:lnTo>
                    <a:pt x="677" y="1725"/>
                  </a:lnTo>
                  <a:lnTo>
                    <a:pt x="674" y="1722"/>
                  </a:lnTo>
                  <a:lnTo>
                    <a:pt x="671" y="1718"/>
                  </a:lnTo>
                  <a:lnTo>
                    <a:pt x="669" y="1716"/>
                  </a:lnTo>
                  <a:lnTo>
                    <a:pt x="665" y="1712"/>
                  </a:lnTo>
                  <a:lnTo>
                    <a:pt x="662" y="1710"/>
                  </a:lnTo>
                  <a:lnTo>
                    <a:pt x="659" y="1707"/>
                  </a:lnTo>
                  <a:lnTo>
                    <a:pt x="655" y="1704"/>
                  </a:lnTo>
                  <a:lnTo>
                    <a:pt x="650" y="1702"/>
                  </a:lnTo>
                  <a:lnTo>
                    <a:pt x="647" y="1700"/>
                  </a:lnTo>
                  <a:lnTo>
                    <a:pt x="642" y="1698"/>
                  </a:lnTo>
                  <a:lnTo>
                    <a:pt x="639" y="1696"/>
                  </a:lnTo>
                  <a:lnTo>
                    <a:pt x="633" y="1695"/>
                  </a:lnTo>
                  <a:lnTo>
                    <a:pt x="629" y="1693"/>
                  </a:lnTo>
                  <a:lnTo>
                    <a:pt x="625" y="1691"/>
                  </a:lnTo>
                  <a:lnTo>
                    <a:pt x="619" y="1690"/>
                  </a:lnTo>
                  <a:lnTo>
                    <a:pt x="614" y="1689"/>
                  </a:lnTo>
                  <a:lnTo>
                    <a:pt x="610" y="1688"/>
                  </a:lnTo>
                  <a:lnTo>
                    <a:pt x="605" y="1687"/>
                  </a:lnTo>
                  <a:lnTo>
                    <a:pt x="600" y="1687"/>
                  </a:lnTo>
                  <a:lnTo>
                    <a:pt x="596" y="1686"/>
                  </a:lnTo>
                  <a:lnTo>
                    <a:pt x="591" y="1685"/>
                  </a:lnTo>
                  <a:lnTo>
                    <a:pt x="587" y="1685"/>
                  </a:lnTo>
                  <a:lnTo>
                    <a:pt x="582" y="1685"/>
                  </a:lnTo>
                  <a:lnTo>
                    <a:pt x="577" y="1683"/>
                  </a:lnTo>
                  <a:lnTo>
                    <a:pt x="573" y="1683"/>
                  </a:lnTo>
                  <a:lnTo>
                    <a:pt x="568" y="1683"/>
                  </a:lnTo>
                  <a:lnTo>
                    <a:pt x="564" y="1682"/>
                  </a:lnTo>
                  <a:lnTo>
                    <a:pt x="560" y="1682"/>
                  </a:lnTo>
                  <a:lnTo>
                    <a:pt x="556" y="1682"/>
                  </a:lnTo>
                  <a:lnTo>
                    <a:pt x="547" y="1682"/>
                  </a:lnTo>
                  <a:lnTo>
                    <a:pt x="547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8" name="Line 237"/>
            <p:cNvSpPr>
              <a:spLocks noChangeAspect="1" noChangeShapeType="1"/>
            </p:cNvSpPr>
            <p:nvPr/>
          </p:nvSpPr>
          <p:spPr bwMode="auto">
            <a:xfrm rot="1601943">
              <a:off x="1445816" y="3566408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9" name="Line 238"/>
            <p:cNvSpPr>
              <a:spLocks noChangeAspect="1" noChangeShapeType="1"/>
            </p:cNvSpPr>
            <p:nvPr/>
          </p:nvSpPr>
          <p:spPr bwMode="auto">
            <a:xfrm rot="1601943">
              <a:off x="1441848" y="3576108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0" name="Line 239"/>
            <p:cNvSpPr>
              <a:spLocks noChangeAspect="1" noChangeShapeType="1"/>
            </p:cNvSpPr>
            <p:nvPr/>
          </p:nvSpPr>
          <p:spPr bwMode="auto">
            <a:xfrm rot="1601943">
              <a:off x="1437879" y="3585810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1" name="Line 240"/>
            <p:cNvSpPr>
              <a:spLocks noChangeAspect="1" noChangeShapeType="1"/>
            </p:cNvSpPr>
            <p:nvPr/>
          </p:nvSpPr>
          <p:spPr bwMode="auto">
            <a:xfrm rot="1601943">
              <a:off x="1431925" y="3595511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2" name="Line 241"/>
            <p:cNvSpPr>
              <a:spLocks noChangeAspect="1" noChangeShapeType="1"/>
            </p:cNvSpPr>
            <p:nvPr/>
          </p:nvSpPr>
          <p:spPr bwMode="auto">
            <a:xfrm rot="1601943">
              <a:off x="1451769" y="3554766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3" name="Line 242"/>
            <p:cNvSpPr>
              <a:spLocks noChangeAspect="1" noChangeShapeType="1"/>
            </p:cNvSpPr>
            <p:nvPr/>
          </p:nvSpPr>
          <p:spPr bwMode="auto">
            <a:xfrm rot="1601943">
              <a:off x="1521223" y="3420886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4" name="Line 243"/>
            <p:cNvSpPr>
              <a:spLocks noChangeAspect="1" noChangeShapeType="1"/>
            </p:cNvSpPr>
            <p:nvPr/>
          </p:nvSpPr>
          <p:spPr bwMode="auto">
            <a:xfrm rot="1601943">
              <a:off x="1539081" y="3382081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5" name="Line 244"/>
            <p:cNvSpPr>
              <a:spLocks noChangeAspect="1" noChangeShapeType="1"/>
            </p:cNvSpPr>
            <p:nvPr/>
          </p:nvSpPr>
          <p:spPr bwMode="auto">
            <a:xfrm rot="1601943">
              <a:off x="1537098" y="3393722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6" name="Line 245"/>
            <p:cNvSpPr>
              <a:spLocks noChangeAspect="1" noChangeShapeType="1"/>
            </p:cNvSpPr>
            <p:nvPr/>
          </p:nvSpPr>
          <p:spPr bwMode="auto">
            <a:xfrm rot="1601943">
              <a:off x="1531144" y="3401483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7" name="Line 246"/>
            <p:cNvSpPr>
              <a:spLocks noChangeAspect="1" noChangeShapeType="1"/>
            </p:cNvSpPr>
            <p:nvPr/>
          </p:nvSpPr>
          <p:spPr bwMode="auto">
            <a:xfrm rot="1601943">
              <a:off x="1527175" y="3409244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8" name="Line 247"/>
            <p:cNvSpPr>
              <a:spLocks noChangeAspect="1" noChangeShapeType="1"/>
            </p:cNvSpPr>
            <p:nvPr/>
          </p:nvSpPr>
          <p:spPr bwMode="auto">
            <a:xfrm rot="1601943">
              <a:off x="1497410" y="3469394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9" name="Line 248"/>
            <p:cNvSpPr>
              <a:spLocks noChangeAspect="1" noChangeShapeType="1"/>
            </p:cNvSpPr>
            <p:nvPr/>
          </p:nvSpPr>
          <p:spPr bwMode="auto">
            <a:xfrm rot="1601943">
              <a:off x="1515269" y="3430588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0" name="Line 249"/>
            <p:cNvSpPr>
              <a:spLocks noChangeAspect="1" noChangeShapeType="1"/>
            </p:cNvSpPr>
            <p:nvPr/>
          </p:nvSpPr>
          <p:spPr bwMode="auto">
            <a:xfrm rot="1601943">
              <a:off x="1511300" y="3440289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1" name="Line 250"/>
            <p:cNvSpPr>
              <a:spLocks noChangeAspect="1" noChangeShapeType="1"/>
            </p:cNvSpPr>
            <p:nvPr/>
          </p:nvSpPr>
          <p:spPr bwMode="auto">
            <a:xfrm rot="1601943">
              <a:off x="1507331" y="3448050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2" name="Line 251"/>
            <p:cNvSpPr>
              <a:spLocks noChangeAspect="1" noChangeShapeType="1"/>
            </p:cNvSpPr>
            <p:nvPr/>
          </p:nvSpPr>
          <p:spPr bwMode="auto">
            <a:xfrm rot="1601943">
              <a:off x="1501379" y="3457752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3" name="Line 252"/>
            <p:cNvSpPr>
              <a:spLocks noChangeAspect="1" noChangeShapeType="1"/>
            </p:cNvSpPr>
            <p:nvPr/>
          </p:nvSpPr>
          <p:spPr bwMode="auto">
            <a:xfrm rot="1601943">
              <a:off x="1471613" y="3515960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4" name="Line 253"/>
            <p:cNvSpPr>
              <a:spLocks noChangeAspect="1" noChangeShapeType="1"/>
            </p:cNvSpPr>
            <p:nvPr/>
          </p:nvSpPr>
          <p:spPr bwMode="auto">
            <a:xfrm rot="1601943">
              <a:off x="1489473" y="3477155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" name="Line 254"/>
            <p:cNvSpPr>
              <a:spLocks noChangeAspect="1" noChangeShapeType="1"/>
            </p:cNvSpPr>
            <p:nvPr/>
          </p:nvSpPr>
          <p:spPr bwMode="auto">
            <a:xfrm rot="1601943">
              <a:off x="1487488" y="3486856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" name="Line 255"/>
            <p:cNvSpPr>
              <a:spLocks noChangeAspect="1" noChangeShapeType="1"/>
            </p:cNvSpPr>
            <p:nvPr/>
          </p:nvSpPr>
          <p:spPr bwMode="auto">
            <a:xfrm rot="1601943">
              <a:off x="1481535" y="3494617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7" name="Line 256"/>
            <p:cNvSpPr>
              <a:spLocks noChangeAspect="1" noChangeShapeType="1"/>
            </p:cNvSpPr>
            <p:nvPr/>
          </p:nvSpPr>
          <p:spPr bwMode="auto">
            <a:xfrm rot="1601943">
              <a:off x="1475581" y="3502378"/>
              <a:ext cx="59531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8" name="Line 257"/>
            <p:cNvSpPr>
              <a:spLocks noChangeAspect="1" noChangeShapeType="1"/>
            </p:cNvSpPr>
            <p:nvPr/>
          </p:nvSpPr>
          <p:spPr bwMode="auto">
            <a:xfrm rot="1601943">
              <a:off x="1465660" y="3523721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9" name="Line 258"/>
            <p:cNvSpPr>
              <a:spLocks noChangeAspect="1" noChangeShapeType="1"/>
            </p:cNvSpPr>
            <p:nvPr/>
          </p:nvSpPr>
          <p:spPr bwMode="auto">
            <a:xfrm rot="1601943">
              <a:off x="1461691" y="3535363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0" name="Line 259"/>
            <p:cNvSpPr>
              <a:spLocks noChangeAspect="1" noChangeShapeType="1"/>
            </p:cNvSpPr>
            <p:nvPr/>
          </p:nvSpPr>
          <p:spPr bwMode="auto">
            <a:xfrm rot="1601943">
              <a:off x="1455738" y="3545064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1" name="Freeform 260"/>
            <p:cNvSpPr>
              <a:spLocks noChangeAspect="1"/>
            </p:cNvSpPr>
            <p:nvPr/>
          </p:nvSpPr>
          <p:spPr bwMode="auto">
            <a:xfrm rot="1601943">
              <a:off x="1390254" y="3579989"/>
              <a:ext cx="23813" cy="46567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321"/>
                </a:cxn>
                <a:cxn ang="0">
                  <a:pos x="162" y="0"/>
                </a:cxn>
                <a:cxn ang="0">
                  <a:pos x="73" y="0"/>
                </a:cxn>
              </a:cxnLst>
              <a:rect l="0" t="0" r="r" b="b"/>
              <a:pathLst>
                <a:path w="162" h="321">
                  <a:moveTo>
                    <a:pt x="73" y="0"/>
                  </a:moveTo>
                  <a:lnTo>
                    <a:pt x="0" y="321"/>
                  </a:lnTo>
                  <a:lnTo>
                    <a:pt x="162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2" name="Freeform 261"/>
            <p:cNvSpPr>
              <a:spLocks noChangeAspect="1"/>
            </p:cNvSpPr>
            <p:nvPr/>
          </p:nvSpPr>
          <p:spPr bwMode="auto">
            <a:xfrm rot="1601943">
              <a:off x="1406129" y="3585810"/>
              <a:ext cx="19844" cy="46567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0" y="311"/>
                </a:cxn>
                <a:cxn ang="0">
                  <a:pos x="137" y="0"/>
                </a:cxn>
                <a:cxn ang="0">
                  <a:pos x="65" y="0"/>
                </a:cxn>
              </a:cxnLst>
              <a:rect l="0" t="0" r="r" b="b"/>
              <a:pathLst>
                <a:path w="137" h="311">
                  <a:moveTo>
                    <a:pt x="65" y="0"/>
                  </a:moveTo>
                  <a:lnTo>
                    <a:pt x="0" y="311"/>
                  </a:lnTo>
                  <a:lnTo>
                    <a:pt x="13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" name="Freeform 262"/>
            <p:cNvSpPr>
              <a:spLocks noChangeAspect="1"/>
            </p:cNvSpPr>
            <p:nvPr/>
          </p:nvSpPr>
          <p:spPr bwMode="auto">
            <a:xfrm rot="1601943">
              <a:off x="1457723" y="3611033"/>
              <a:ext cx="19844" cy="465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311"/>
                </a:cxn>
                <a:cxn ang="0">
                  <a:pos x="112" y="0"/>
                </a:cxn>
                <a:cxn ang="0">
                  <a:pos x="0" y="0"/>
                </a:cxn>
              </a:cxnLst>
              <a:rect l="0" t="0" r="r" b="b"/>
              <a:pathLst>
                <a:path w="128" h="311">
                  <a:moveTo>
                    <a:pt x="0" y="0"/>
                  </a:moveTo>
                  <a:lnTo>
                    <a:pt x="128" y="311"/>
                  </a:lnTo>
                  <a:lnTo>
                    <a:pt x="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4" name="Freeform 263"/>
            <p:cNvSpPr>
              <a:spLocks noChangeAspect="1"/>
            </p:cNvSpPr>
            <p:nvPr/>
          </p:nvSpPr>
          <p:spPr bwMode="auto">
            <a:xfrm rot="1601943">
              <a:off x="1475581" y="3622675"/>
              <a:ext cx="25798" cy="446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1" y="302"/>
                </a:cxn>
                <a:cxn ang="0">
                  <a:pos x="80" y="0"/>
                </a:cxn>
                <a:cxn ang="0">
                  <a:pos x="0" y="0"/>
                </a:cxn>
              </a:cxnLst>
              <a:rect l="0" t="0" r="r" b="b"/>
              <a:pathLst>
                <a:path w="161" h="302">
                  <a:moveTo>
                    <a:pt x="0" y="0"/>
                  </a:moveTo>
                  <a:lnTo>
                    <a:pt x="161" y="302"/>
                  </a:lnTo>
                  <a:lnTo>
                    <a:pt x="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5" name="Freeform 264"/>
            <p:cNvSpPr>
              <a:spLocks noChangeAspect="1"/>
            </p:cNvSpPr>
            <p:nvPr/>
          </p:nvSpPr>
          <p:spPr bwMode="auto">
            <a:xfrm rot="1601943">
              <a:off x="1501379" y="3568347"/>
              <a:ext cx="87313" cy="120297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556" y="0"/>
                </a:cxn>
                <a:cxn ang="0">
                  <a:pos x="579" y="822"/>
                </a:cxn>
                <a:cxn ang="0">
                  <a:pos x="539" y="813"/>
                </a:cxn>
                <a:cxn ang="0">
                  <a:pos x="515" y="91"/>
                </a:cxn>
                <a:cxn ang="0">
                  <a:pos x="24" y="512"/>
                </a:cxn>
                <a:cxn ang="0">
                  <a:pos x="0" y="484"/>
                </a:cxn>
              </a:cxnLst>
              <a:rect l="0" t="0" r="r" b="b"/>
              <a:pathLst>
                <a:path w="579" h="822">
                  <a:moveTo>
                    <a:pt x="0" y="484"/>
                  </a:moveTo>
                  <a:lnTo>
                    <a:pt x="556" y="0"/>
                  </a:lnTo>
                  <a:lnTo>
                    <a:pt x="579" y="822"/>
                  </a:lnTo>
                  <a:lnTo>
                    <a:pt x="539" y="813"/>
                  </a:lnTo>
                  <a:lnTo>
                    <a:pt x="515" y="91"/>
                  </a:lnTo>
                  <a:lnTo>
                    <a:pt x="24" y="512"/>
                  </a:lnTo>
                  <a:lnTo>
                    <a:pt x="0" y="484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6" name="Freeform 265"/>
            <p:cNvSpPr>
              <a:spLocks noChangeAspect="1"/>
            </p:cNvSpPr>
            <p:nvPr/>
          </p:nvSpPr>
          <p:spPr bwMode="auto">
            <a:xfrm rot="1601943">
              <a:off x="1491456" y="3620735"/>
              <a:ext cx="154781" cy="81492"/>
            </a:xfrm>
            <a:custGeom>
              <a:avLst/>
              <a:gdLst/>
              <a:ahLst/>
              <a:cxnLst>
                <a:cxn ang="0">
                  <a:pos x="0" y="247"/>
                </a:cxn>
                <a:cxn ang="0">
                  <a:pos x="684" y="0"/>
                </a:cxn>
                <a:cxn ang="0">
                  <a:pos x="1031" y="557"/>
                </a:cxn>
                <a:cxn ang="0">
                  <a:pos x="958" y="557"/>
                </a:cxn>
                <a:cxn ang="0">
                  <a:pos x="644" y="59"/>
                </a:cxn>
                <a:cxn ang="0">
                  <a:pos x="0" y="283"/>
                </a:cxn>
                <a:cxn ang="0">
                  <a:pos x="0" y="247"/>
                </a:cxn>
              </a:cxnLst>
              <a:rect l="0" t="0" r="r" b="b"/>
              <a:pathLst>
                <a:path w="1031" h="557">
                  <a:moveTo>
                    <a:pt x="0" y="247"/>
                  </a:moveTo>
                  <a:lnTo>
                    <a:pt x="684" y="0"/>
                  </a:lnTo>
                  <a:lnTo>
                    <a:pt x="1031" y="557"/>
                  </a:lnTo>
                  <a:lnTo>
                    <a:pt x="958" y="557"/>
                  </a:lnTo>
                  <a:lnTo>
                    <a:pt x="644" y="59"/>
                  </a:lnTo>
                  <a:lnTo>
                    <a:pt x="0" y="283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7" name="Freeform 266"/>
            <p:cNvSpPr>
              <a:spLocks noChangeAspect="1"/>
            </p:cNvSpPr>
            <p:nvPr/>
          </p:nvSpPr>
          <p:spPr bwMode="auto">
            <a:xfrm rot="1601943">
              <a:off x="1348581" y="3492677"/>
              <a:ext cx="81360" cy="124178"/>
            </a:xfrm>
            <a:custGeom>
              <a:avLst/>
              <a:gdLst/>
              <a:ahLst/>
              <a:cxnLst>
                <a:cxn ang="0">
                  <a:pos x="543" y="461"/>
                </a:cxn>
                <a:cxn ang="0">
                  <a:pos x="289" y="0"/>
                </a:cxn>
                <a:cxn ang="0">
                  <a:pos x="0" y="855"/>
                </a:cxn>
                <a:cxn ang="0">
                  <a:pos x="68" y="855"/>
                </a:cxn>
                <a:cxn ang="0">
                  <a:pos x="305" y="147"/>
                </a:cxn>
                <a:cxn ang="0">
                  <a:pos x="494" y="484"/>
                </a:cxn>
                <a:cxn ang="0">
                  <a:pos x="543" y="461"/>
                </a:cxn>
              </a:cxnLst>
              <a:rect l="0" t="0" r="r" b="b"/>
              <a:pathLst>
                <a:path w="543" h="855">
                  <a:moveTo>
                    <a:pt x="543" y="461"/>
                  </a:moveTo>
                  <a:lnTo>
                    <a:pt x="289" y="0"/>
                  </a:lnTo>
                  <a:lnTo>
                    <a:pt x="0" y="855"/>
                  </a:lnTo>
                  <a:lnTo>
                    <a:pt x="68" y="855"/>
                  </a:lnTo>
                  <a:lnTo>
                    <a:pt x="305" y="147"/>
                  </a:lnTo>
                  <a:lnTo>
                    <a:pt x="494" y="484"/>
                  </a:lnTo>
                  <a:lnTo>
                    <a:pt x="543" y="461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8" name="Freeform 267"/>
            <p:cNvSpPr>
              <a:spLocks noChangeAspect="1"/>
            </p:cNvSpPr>
            <p:nvPr/>
          </p:nvSpPr>
          <p:spPr bwMode="auto">
            <a:xfrm rot="1601943">
              <a:off x="1296988" y="3498497"/>
              <a:ext cx="123031" cy="104775"/>
            </a:xfrm>
            <a:custGeom>
              <a:avLst/>
              <a:gdLst/>
              <a:ahLst/>
              <a:cxnLst>
                <a:cxn ang="0">
                  <a:pos x="825" y="333"/>
                </a:cxn>
                <a:cxn ang="0">
                  <a:pos x="270" y="0"/>
                </a:cxn>
                <a:cxn ang="0">
                  <a:pos x="0" y="712"/>
                </a:cxn>
                <a:cxn ang="0">
                  <a:pos x="72" y="712"/>
                </a:cxn>
                <a:cxn ang="0">
                  <a:pos x="294" y="86"/>
                </a:cxn>
                <a:cxn ang="0">
                  <a:pos x="801" y="376"/>
                </a:cxn>
                <a:cxn ang="0">
                  <a:pos x="825" y="333"/>
                </a:cxn>
              </a:cxnLst>
              <a:rect l="0" t="0" r="r" b="b"/>
              <a:pathLst>
                <a:path w="825" h="712">
                  <a:moveTo>
                    <a:pt x="825" y="333"/>
                  </a:moveTo>
                  <a:lnTo>
                    <a:pt x="270" y="0"/>
                  </a:lnTo>
                  <a:lnTo>
                    <a:pt x="0" y="712"/>
                  </a:lnTo>
                  <a:lnTo>
                    <a:pt x="72" y="712"/>
                  </a:lnTo>
                  <a:lnTo>
                    <a:pt x="294" y="86"/>
                  </a:lnTo>
                  <a:lnTo>
                    <a:pt x="801" y="376"/>
                  </a:lnTo>
                  <a:lnTo>
                    <a:pt x="825" y="333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9" name="Freeform 268"/>
            <p:cNvSpPr>
              <a:spLocks noChangeAspect="1"/>
            </p:cNvSpPr>
            <p:nvPr/>
          </p:nvSpPr>
          <p:spPr bwMode="auto">
            <a:xfrm rot="1601943">
              <a:off x="1537098" y="3139546"/>
              <a:ext cx="194469" cy="250296"/>
            </a:xfrm>
            <a:custGeom>
              <a:avLst/>
              <a:gdLst/>
              <a:ahLst/>
              <a:cxnLst>
                <a:cxn ang="0">
                  <a:pos x="661" y="0"/>
                </a:cxn>
                <a:cxn ang="0">
                  <a:pos x="0" y="348"/>
                </a:cxn>
                <a:cxn ang="0">
                  <a:pos x="0" y="1330"/>
                </a:cxn>
                <a:cxn ang="0">
                  <a:pos x="501" y="1610"/>
                </a:cxn>
                <a:cxn ang="0">
                  <a:pos x="501" y="1719"/>
                </a:cxn>
                <a:cxn ang="0">
                  <a:pos x="742" y="1719"/>
                </a:cxn>
                <a:cxn ang="0">
                  <a:pos x="742" y="1646"/>
                </a:cxn>
                <a:cxn ang="0">
                  <a:pos x="1289" y="1335"/>
                </a:cxn>
                <a:cxn ang="0">
                  <a:pos x="1289" y="367"/>
                </a:cxn>
                <a:cxn ang="0">
                  <a:pos x="661" y="0"/>
                </a:cxn>
              </a:cxnLst>
              <a:rect l="0" t="0" r="r" b="b"/>
              <a:pathLst>
                <a:path w="1289" h="1719">
                  <a:moveTo>
                    <a:pt x="661" y="0"/>
                  </a:moveTo>
                  <a:lnTo>
                    <a:pt x="0" y="348"/>
                  </a:lnTo>
                  <a:lnTo>
                    <a:pt x="0" y="1330"/>
                  </a:lnTo>
                  <a:lnTo>
                    <a:pt x="501" y="1610"/>
                  </a:lnTo>
                  <a:lnTo>
                    <a:pt x="501" y="1719"/>
                  </a:lnTo>
                  <a:lnTo>
                    <a:pt x="742" y="1719"/>
                  </a:lnTo>
                  <a:lnTo>
                    <a:pt x="742" y="1646"/>
                  </a:lnTo>
                  <a:lnTo>
                    <a:pt x="1289" y="1335"/>
                  </a:lnTo>
                  <a:lnTo>
                    <a:pt x="1289" y="367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007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0" name="Freeform 269"/>
            <p:cNvSpPr>
              <a:spLocks noChangeAspect="1"/>
            </p:cNvSpPr>
            <p:nvPr/>
          </p:nvSpPr>
          <p:spPr bwMode="auto">
            <a:xfrm rot="1601943">
              <a:off x="1547019" y="3155069"/>
              <a:ext cx="170656" cy="230894"/>
            </a:xfrm>
            <a:custGeom>
              <a:avLst/>
              <a:gdLst/>
              <a:ahLst/>
              <a:cxnLst>
                <a:cxn ang="0">
                  <a:pos x="579" y="0"/>
                </a:cxn>
                <a:cxn ang="0">
                  <a:pos x="0" y="294"/>
                </a:cxn>
                <a:cxn ang="0">
                  <a:pos x="0" y="1188"/>
                </a:cxn>
                <a:cxn ang="0">
                  <a:pos x="499" y="1462"/>
                </a:cxn>
                <a:cxn ang="0">
                  <a:pos x="499" y="1573"/>
                </a:cxn>
                <a:cxn ang="0">
                  <a:pos x="595" y="1573"/>
                </a:cxn>
                <a:cxn ang="0">
                  <a:pos x="595" y="1462"/>
                </a:cxn>
                <a:cxn ang="0">
                  <a:pos x="1127" y="1175"/>
                </a:cxn>
                <a:cxn ang="0">
                  <a:pos x="1127" y="294"/>
                </a:cxn>
                <a:cxn ang="0">
                  <a:pos x="579" y="0"/>
                </a:cxn>
              </a:cxnLst>
              <a:rect l="0" t="0" r="r" b="b"/>
              <a:pathLst>
                <a:path w="1127" h="1573">
                  <a:moveTo>
                    <a:pt x="579" y="0"/>
                  </a:moveTo>
                  <a:lnTo>
                    <a:pt x="0" y="294"/>
                  </a:lnTo>
                  <a:lnTo>
                    <a:pt x="0" y="1188"/>
                  </a:lnTo>
                  <a:lnTo>
                    <a:pt x="499" y="1462"/>
                  </a:lnTo>
                  <a:lnTo>
                    <a:pt x="499" y="1573"/>
                  </a:lnTo>
                  <a:lnTo>
                    <a:pt x="595" y="1573"/>
                  </a:lnTo>
                  <a:lnTo>
                    <a:pt x="595" y="1462"/>
                  </a:lnTo>
                  <a:lnTo>
                    <a:pt x="1127" y="1175"/>
                  </a:lnTo>
                  <a:lnTo>
                    <a:pt x="1127" y="294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" name="Freeform 270"/>
            <p:cNvSpPr>
              <a:spLocks noChangeAspect="1"/>
            </p:cNvSpPr>
            <p:nvPr/>
          </p:nvSpPr>
          <p:spPr bwMode="auto">
            <a:xfrm rot="18843140">
              <a:off x="1806112" y="3014398"/>
              <a:ext cx="98955" cy="261938"/>
            </a:xfrm>
            <a:custGeom>
              <a:avLst/>
              <a:gdLst/>
              <a:ahLst/>
              <a:cxnLst>
                <a:cxn ang="0">
                  <a:pos x="144" y="1682"/>
                </a:cxn>
                <a:cxn ang="0">
                  <a:pos x="137" y="1682"/>
                </a:cxn>
                <a:cxn ang="0">
                  <a:pos x="129" y="1681"/>
                </a:cxn>
                <a:cxn ang="0">
                  <a:pos x="121" y="1682"/>
                </a:cxn>
                <a:cxn ang="0">
                  <a:pos x="112" y="1682"/>
                </a:cxn>
                <a:cxn ang="0">
                  <a:pos x="102" y="1682"/>
                </a:cxn>
                <a:cxn ang="0">
                  <a:pos x="93" y="1683"/>
                </a:cxn>
                <a:cxn ang="0">
                  <a:pos x="84" y="1686"/>
                </a:cxn>
                <a:cxn ang="0">
                  <a:pos x="75" y="1687"/>
                </a:cxn>
                <a:cxn ang="0">
                  <a:pos x="66" y="1690"/>
                </a:cxn>
                <a:cxn ang="0">
                  <a:pos x="57" y="1693"/>
                </a:cxn>
                <a:cxn ang="0">
                  <a:pos x="48" y="1697"/>
                </a:cxn>
                <a:cxn ang="0">
                  <a:pos x="40" y="1701"/>
                </a:cxn>
                <a:cxn ang="0">
                  <a:pos x="33" y="1705"/>
                </a:cxn>
                <a:cxn ang="0">
                  <a:pos x="26" y="1711"/>
                </a:cxn>
                <a:cxn ang="0">
                  <a:pos x="19" y="1717"/>
                </a:cxn>
                <a:cxn ang="0">
                  <a:pos x="13" y="1723"/>
                </a:cxn>
                <a:cxn ang="0">
                  <a:pos x="8" y="1731"/>
                </a:cxn>
                <a:cxn ang="0">
                  <a:pos x="5" y="1738"/>
                </a:cxn>
                <a:cxn ang="0">
                  <a:pos x="0" y="1755"/>
                </a:cxn>
                <a:cxn ang="0">
                  <a:pos x="684" y="1751"/>
                </a:cxn>
                <a:cxn ang="0">
                  <a:pos x="683" y="1741"/>
                </a:cxn>
                <a:cxn ang="0">
                  <a:pos x="681" y="1733"/>
                </a:cxn>
                <a:cxn ang="0">
                  <a:pos x="677" y="1725"/>
                </a:cxn>
                <a:cxn ang="0">
                  <a:pos x="671" y="1718"/>
                </a:cxn>
                <a:cxn ang="0">
                  <a:pos x="665" y="1712"/>
                </a:cxn>
                <a:cxn ang="0">
                  <a:pos x="659" y="1707"/>
                </a:cxn>
                <a:cxn ang="0">
                  <a:pos x="650" y="1702"/>
                </a:cxn>
                <a:cxn ang="0">
                  <a:pos x="642" y="1698"/>
                </a:cxn>
                <a:cxn ang="0">
                  <a:pos x="633" y="1695"/>
                </a:cxn>
                <a:cxn ang="0">
                  <a:pos x="625" y="1691"/>
                </a:cxn>
                <a:cxn ang="0">
                  <a:pos x="614" y="1689"/>
                </a:cxn>
                <a:cxn ang="0">
                  <a:pos x="605" y="1687"/>
                </a:cxn>
                <a:cxn ang="0">
                  <a:pos x="596" y="1686"/>
                </a:cxn>
                <a:cxn ang="0">
                  <a:pos x="587" y="1685"/>
                </a:cxn>
                <a:cxn ang="0">
                  <a:pos x="577" y="1683"/>
                </a:cxn>
                <a:cxn ang="0">
                  <a:pos x="568" y="1683"/>
                </a:cxn>
                <a:cxn ang="0">
                  <a:pos x="560" y="1682"/>
                </a:cxn>
                <a:cxn ang="0">
                  <a:pos x="547" y="1682"/>
                </a:cxn>
                <a:cxn ang="0">
                  <a:pos x="144" y="0"/>
                </a:cxn>
              </a:cxnLst>
              <a:rect l="0" t="0" r="r" b="b"/>
              <a:pathLst>
                <a:path w="684" h="1755">
                  <a:moveTo>
                    <a:pt x="144" y="0"/>
                  </a:moveTo>
                  <a:lnTo>
                    <a:pt x="144" y="1682"/>
                  </a:lnTo>
                  <a:lnTo>
                    <a:pt x="141" y="1682"/>
                  </a:lnTo>
                  <a:lnTo>
                    <a:pt x="137" y="1682"/>
                  </a:lnTo>
                  <a:lnTo>
                    <a:pt x="133" y="1682"/>
                  </a:lnTo>
                  <a:lnTo>
                    <a:pt x="129" y="1681"/>
                  </a:lnTo>
                  <a:lnTo>
                    <a:pt x="125" y="1681"/>
                  </a:lnTo>
                  <a:lnTo>
                    <a:pt x="121" y="1682"/>
                  </a:lnTo>
                  <a:lnTo>
                    <a:pt x="116" y="1682"/>
                  </a:lnTo>
                  <a:lnTo>
                    <a:pt x="112" y="1682"/>
                  </a:lnTo>
                  <a:lnTo>
                    <a:pt x="107" y="1682"/>
                  </a:lnTo>
                  <a:lnTo>
                    <a:pt x="102" y="1682"/>
                  </a:lnTo>
                  <a:lnTo>
                    <a:pt x="98" y="1683"/>
                  </a:lnTo>
                  <a:lnTo>
                    <a:pt x="93" y="1683"/>
                  </a:lnTo>
                  <a:lnTo>
                    <a:pt x="89" y="1685"/>
                  </a:lnTo>
                  <a:lnTo>
                    <a:pt x="84" y="1686"/>
                  </a:lnTo>
                  <a:lnTo>
                    <a:pt x="79" y="1687"/>
                  </a:lnTo>
                  <a:lnTo>
                    <a:pt x="75" y="1687"/>
                  </a:lnTo>
                  <a:lnTo>
                    <a:pt x="70" y="1689"/>
                  </a:lnTo>
                  <a:lnTo>
                    <a:pt x="66" y="1690"/>
                  </a:lnTo>
                  <a:lnTo>
                    <a:pt x="62" y="1691"/>
                  </a:lnTo>
                  <a:lnTo>
                    <a:pt x="57" y="1693"/>
                  </a:lnTo>
                  <a:lnTo>
                    <a:pt x="53" y="1695"/>
                  </a:lnTo>
                  <a:lnTo>
                    <a:pt x="48" y="1697"/>
                  </a:lnTo>
                  <a:lnTo>
                    <a:pt x="44" y="1698"/>
                  </a:lnTo>
                  <a:lnTo>
                    <a:pt x="40" y="1701"/>
                  </a:lnTo>
                  <a:lnTo>
                    <a:pt x="36" y="1703"/>
                  </a:lnTo>
                  <a:lnTo>
                    <a:pt x="33" y="1705"/>
                  </a:lnTo>
                  <a:lnTo>
                    <a:pt x="29" y="1708"/>
                  </a:lnTo>
                  <a:lnTo>
                    <a:pt x="26" y="1711"/>
                  </a:lnTo>
                  <a:lnTo>
                    <a:pt x="22" y="1714"/>
                  </a:lnTo>
                  <a:lnTo>
                    <a:pt x="19" y="1717"/>
                  </a:lnTo>
                  <a:lnTo>
                    <a:pt x="17" y="1721"/>
                  </a:lnTo>
                  <a:lnTo>
                    <a:pt x="13" y="1723"/>
                  </a:lnTo>
                  <a:lnTo>
                    <a:pt x="11" y="1726"/>
                  </a:lnTo>
                  <a:lnTo>
                    <a:pt x="8" y="1731"/>
                  </a:lnTo>
                  <a:lnTo>
                    <a:pt x="6" y="1734"/>
                  </a:lnTo>
                  <a:lnTo>
                    <a:pt x="5" y="1738"/>
                  </a:lnTo>
                  <a:lnTo>
                    <a:pt x="3" y="1743"/>
                  </a:lnTo>
                  <a:lnTo>
                    <a:pt x="0" y="1755"/>
                  </a:lnTo>
                  <a:lnTo>
                    <a:pt x="684" y="1755"/>
                  </a:lnTo>
                  <a:lnTo>
                    <a:pt x="684" y="1751"/>
                  </a:lnTo>
                  <a:lnTo>
                    <a:pt x="684" y="1746"/>
                  </a:lnTo>
                  <a:lnTo>
                    <a:pt x="683" y="1741"/>
                  </a:lnTo>
                  <a:lnTo>
                    <a:pt x="682" y="1737"/>
                  </a:lnTo>
                  <a:lnTo>
                    <a:pt x="681" y="1733"/>
                  </a:lnTo>
                  <a:lnTo>
                    <a:pt x="678" y="1729"/>
                  </a:lnTo>
                  <a:lnTo>
                    <a:pt x="677" y="1725"/>
                  </a:lnTo>
                  <a:lnTo>
                    <a:pt x="674" y="1722"/>
                  </a:lnTo>
                  <a:lnTo>
                    <a:pt x="671" y="1718"/>
                  </a:lnTo>
                  <a:lnTo>
                    <a:pt x="669" y="1716"/>
                  </a:lnTo>
                  <a:lnTo>
                    <a:pt x="665" y="1712"/>
                  </a:lnTo>
                  <a:lnTo>
                    <a:pt x="662" y="1710"/>
                  </a:lnTo>
                  <a:lnTo>
                    <a:pt x="659" y="1707"/>
                  </a:lnTo>
                  <a:lnTo>
                    <a:pt x="655" y="1704"/>
                  </a:lnTo>
                  <a:lnTo>
                    <a:pt x="650" y="1702"/>
                  </a:lnTo>
                  <a:lnTo>
                    <a:pt x="647" y="1700"/>
                  </a:lnTo>
                  <a:lnTo>
                    <a:pt x="642" y="1698"/>
                  </a:lnTo>
                  <a:lnTo>
                    <a:pt x="639" y="1696"/>
                  </a:lnTo>
                  <a:lnTo>
                    <a:pt x="633" y="1695"/>
                  </a:lnTo>
                  <a:lnTo>
                    <a:pt x="629" y="1693"/>
                  </a:lnTo>
                  <a:lnTo>
                    <a:pt x="625" y="1691"/>
                  </a:lnTo>
                  <a:lnTo>
                    <a:pt x="619" y="1690"/>
                  </a:lnTo>
                  <a:lnTo>
                    <a:pt x="614" y="1689"/>
                  </a:lnTo>
                  <a:lnTo>
                    <a:pt x="610" y="1688"/>
                  </a:lnTo>
                  <a:lnTo>
                    <a:pt x="605" y="1687"/>
                  </a:lnTo>
                  <a:lnTo>
                    <a:pt x="600" y="1687"/>
                  </a:lnTo>
                  <a:lnTo>
                    <a:pt x="596" y="1686"/>
                  </a:lnTo>
                  <a:lnTo>
                    <a:pt x="591" y="1685"/>
                  </a:lnTo>
                  <a:lnTo>
                    <a:pt x="587" y="1685"/>
                  </a:lnTo>
                  <a:lnTo>
                    <a:pt x="582" y="1685"/>
                  </a:lnTo>
                  <a:lnTo>
                    <a:pt x="577" y="1683"/>
                  </a:lnTo>
                  <a:lnTo>
                    <a:pt x="573" y="1683"/>
                  </a:lnTo>
                  <a:lnTo>
                    <a:pt x="568" y="1683"/>
                  </a:lnTo>
                  <a:lnTo>
                    <a:pt x="564" y="1682"/>
                  </a:lnTo>
                  <a:lnTo>
                    <a:pt x="560" y="1682"/>
                  </a:lnTo>
                  <a:lnTo>
                    <a:pt x="556" y="1682"/>
                  </a:lnTo>
                  <a:lnTo>
                    <a:pt x="547" y="1682"/>
                  </a:lnTo>
                  <a:lnTo>
                    <a:pt x="547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" name="Line 271"/>
            <p:cNvSpPr>
              <a:spLocks noChangeAspect="1" noChangeShapeType="1"/>
            </p:cNvSpPr>
            <p:nvPr/>
          </p:nvSpPr>
          <p:spPr bwMode="auto">
            <a:xfrm rot="18843140">
              <a:off x="1892939" y="3205494"/>
              <a:ext cx="56269" cy="19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" name="Line 272"/>
            <p:cNvSpPr>
              <a:spLocks noChangeAspect="1" noChangeShapeType="1"/>
            </p:cNvSpPr>
            <p:nvPr/>
          </p:nvSpPr>
          <p:spPr bwMode="auto">
            <a:xfrm rot="18843140">
              <a:off x="1898893" y="3213277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4" name="Line 273"/>
            <p:cNvSpPr>
              <a:spLocks noChangeAspect="1" noChangeShapeType="1"/>
            </p:cNvSpPr>
            <p:nvPr/>
          </p:nvSpPr>
          <p:spPr bwMode="auto">
            <a:xfrm rot="18843140">
              <a:off x="1908814" y="3219097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5" name="Line 274"/>
            <p:cNvSpPr>
              <a:spLocks noChangeAspect="1" noChangeShapeType="1"/>
            </p:cNvSpPr>
            <p:nvPr/>
          </p:nvSpPr>
          <p:spPr bwMode="auto">
            <a:xfrm rot="18843140">
              <a:off x="1914768" y="3228799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6" name="Line 275"/>
            <p:cNvSpPr>
              <a:spLocks noChangeAspect="1" noChangeShapeType="1"/>
            </p:cNvSpPr>
            <p:nvPr/>
          </p:nvSpPr>
          <p:spPr bwMode="auto">
            <a:xfrm rot="18843140">
              <a:off x="1883018" y="3197755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7" name="Line 276"/>
            <p:cNvSpPr>
              <a:spLocks noChangeAspect="1" noChangeShapeType="1"/>
            </p:cNvSpPr>
            <p:nvPr/>
          </p:nvSpPr>
          <p:spPr bwMode="auto">
            <a:xfrm rot="18843140">
              <a:off x="1773877" y="3091017"/>
              <a:ext cx="56269" cy="19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8" name="Line 277"/>
            <p:cNvSpPr>
              <a:spLocks noChangeAspect="1" noChangeShapeType="1"/>
            </p:cNvSpPr>
            <p:nvPr/>
          </p:nvSpPr>
          <p:spPr bwMode="auto">
            <a:xfrm rot="18843140">
              <a:off x="1740143" y="3061913"/>
              <a:ext cx="56269" cy="19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9" name="Line 278"/>
            <p:cNvSpPr>
              <a:spLocks noChangeAspect="1" noChangeShapeType="1"/>
            </p:cNvSpPr>
            <p:nvPr/>
          </p:nvSpPr>
          <p:spPr bwMode="auto">
            <a:xfrm rot="18843140">
              <a:off x="1750064" y="3069696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0" name="Line 279"/>
            <p:cNvSpPr>
              <a:spLocks noChangeAspect="1" noChangeShapeType="1"/>
            </p:cNvSpPr>
            <p:nvPr/>
          </p:nvSpPr>
          <p:spPr bwMode="auto">
            <a:xfrm rot="18843140">
              <a:off x="1756018" y="3077458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1" name="Line 280"/>
            <p:cNvSpPr>
              <a:spLocks noChangeAspect="1" noChangeShapeType="1"/>
            </p:cNvSpPr>
            <p:nvPr/>
          </p:nvSpPr>
          <p:spPr bwMode="auto">
            <a:xfrm rot="18843140">
              <a:off x="1761971" y="3083278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2" name="Line 281"/>
            <p:cNvSpPr>
              <a:spLocks noChangeAspect="1" noChangeShapeType="1"/>
            </p:cNvSpPr>
            <p:nvPr/>
          </p:nvSpPr>
          <p:spPr bwMode="auto">
            <a:xfrm rot="18843140">
              <a:off x="1811581" y="3127905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3" name="Line 282"/>
            <p:cNvSpPr>
              <a:spLocks noChangeAspect="1" noChangeShapeType="1"/>
            </p:cNvSpPr>
            <p:nvPr/>
          </p:nvSpPr>
          <p:spPr bwMode="auto">
            <a:xfrm rot="18843140">
              <a:off x="1779831" y="3100741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" name="Line 283"/>
            <p:cNvSpPr>
              <a:spLocks noChangeAspect="1" noChangeShapeType="1"/>
            </p:cNvSpPr>
            <p:nvPr/>
          </p:nvSpPr>
          <p:spPr bwMode="auto">
            <a:xfrm rot="18843140">
              <a:off x="1789752" y="3104599"/>
              <a:ext cx="56269" cy="19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" name="Line 284"/>
            <p:cNvSpPr>
              <a:spLocks noChangeAspect="1" noChangeShapeType="1"/>
            </p:cNvSpPr>
            <p:nvPr/>
          </p:nvSpPr>
          <p:spPr bwMode="auto">
            <a:xfrm rot="18843140">
              <a:off x="1793721" y="3114322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" name="Line 285"/>
            <p:cNvSpPr>
              <a:spLocks noChangeAspect="1" noChangeShapeType="1"/>
            </p:cNvSpPr>
            <p:nvPr/>
          </p:nvSpPr>
          <p:spPr bwMode="auto">
            <a:xfrm rot="18843140">
              <a:off x="1801658" y="3122083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" name="Line 286"/>
            <p:cNvSpPr>
              <a:spLocks noChangeAspect="1" noChangeShapeType="1"/>
            </p:cNvSpPr>
            <p:nvPr/>
          </p:nvSpPr>
          <p:spPr bwMode="auto">
            <a:xfrm rot="18843140">
              <a:off x="1849283" y="3166710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" name="Line 287"/>
            <p:cNvSpPr>
              <a:spLocks noChangeAspect="1" noChangeShapeType="1"/>
            </p:cNvSpPr>
            <p:nvPr/>
          </p:nvSpPr>
          <p:spPr bwMode="auto">
            <a:xfrm rot="18843140">
              <a:off x="1817555" y="3137606"/>
              <a:ext cx="582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" name="Line 288"/>
            <p:cNvSpPr>
              <a:spLocks noChangeAspect="1" noChangeShapeType="1"/>
            </p:cNvSpPr>
            <p:nvPr/>
          </p:nvSpPr>
          <p:spPr bwMode="auto">
            <a:xfrm rot="18843140">
              <a:off x="1825471" y="3143427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" name="Line 289"/>
            <p:cNvSpPr>
              <a:spLocks noChangeAspect="1" noChangeShapeType="1"/>
            </p:cNvSpPr>
            <p:nvPr/>
          </p:nvSpPr>
          <p:spPr bwMode="auto">
            <a:xfrm rot="18843140">
              <a:off x="1831446" y="3151188"/>
              <a:ext cx="582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" name="Line 290"/>
            <p:cNvSpPr>
              <a:spLocks noChangeAspect="1" noChangeShapeType="1"/>
            </p:cNvSpPr>
            <p:nvPr/>
          </p:nvSpPr>
          <p:spPr bwMode="auto">
            <a:xfrm rot="18843140">
              <a:off x="1839384" y="3156986"/>
              <a:ext cx="58208" cy="19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" name="Line 291"/>
            <p:cNvSpPr>
              <a:spLocks noChangeAspect="1" noChangeShapeType="1"/>
            </p:cNvSpPr>
            <p:nvPr/>
          </p:nvSpPr>
          <p:spPr bwMode="auto">
            <a:xfrm rot="18843140">
              <a:off x="1855259" y="3174471"/>
              <a:ext cx="582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" name="Line 292"/>
            <p:cNvSpPr>
              <a:spLocks noChangeAspect="1" noChangeShapeType="1"/>
            </p:cNvSpPr>
            <p:nvPr/>
          </p:nvSpPr>
          <p:spPr bwMode="auto">
            <a:xfrm rot="18843140">
              <a:off x="1865158" y="3180292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" name="Line 293"/>
            <p:cNvSpPr>
              <a:spLocks noChangeAspect="1" noChangeShapeType="1"/>
            </p:cNvSpPr>
            <p:nvPr/>
          </p:nvSpPr>
          <p:spPr bwMode="auto">
            <a:xfrm rot="18843140">
              <a:off x="1873118" y="3189994"/>
              <a:ext cx="582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" name="Freeform 294"/>
            <p:cNvSpPr>
              <a:spLocks noChangeAspect="1"/>
            </p:cNvSpPr>
            <p:nvPr/>
          </p:nvSpPr>
          <p:spPr bwMode="auto">
            <a:xfrm rot="18843140">
              <a:off x="1922331" y="3263195"/>
              <a:ext cx="23283" cy="47625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321"/>
                </a:cxn>
                <a:cxn ang="0">
                  <a:pos x="162" y="0"/>
                </a:cxn>
                <a:cxn ang="0">
                  <a:pos x="73" y="0"/>
                </a:cxn>
              </a:cxnLst>
              <a:rect l="0" t="0" r="r" b="b"/>
              <a:pathLst>
                <a:path w="162" h="321">
                  <a:moveTo>
                    <a:pt x="73" y="0"/>
                  </a:moveTo>
                  <a:lnTo>
                    <a:pt x="0" y="321"/>
                  </a:lnTo>
                  <a:lnTo>
                    <a:pt x="162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" name="Freeform 295"/>
            <p:cNvSpPr>
              <a:spLocks noChangeAspect="1"/>
            </p:cNvSpPr>
            <p:nvPr/>
          </p:nvSpPr>
          <p:spPr bwMode="auto">
            <a:xfrm rot="18843140">
              <a:off x="1936177" y="3251553"/>
              <a:ext cx="19403" cy="47625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0" y="311"/>
                </a:cxn>
                <a:cxn ang="0">
                  <a:pos x="137" y="0"/>
                </a:cxn>
                <a:cxn ang="0">
                  <a:pos x="65" y="0"/>
                </a:cxn>
              </a:cxnLst>
              <a:rect l="0" t="0" r="r" b="b"/>
              <a:pathLst>
                <a:path w="137" h="311">
                  <a:moveTo>
                    <a:pt x="65" y="0"/>
                  </a:moveTo>
                  <a:lnTo>
                    <a:pt x="0" y="311"/>
                  </a:lnTo>
                  <a:lnTo>
                    <a:pt x="13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" name="Freeform 296"/>
            <p:cNvSpPr>
              <a:spLocks noChangeAspect="1"/>
            </p:cNvSpPr>
            <p:nvPr/>
          </p:nvSpPr>
          <p:spPr bwMode="auto">
            <a:xfrm rot="18843140">
              <a:off x="1975864" y="3210807"/>
              <a:ext cx="1940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311"/>
                </a:cxn>
                <a:cxn ang="0">
                  <a:pos x="112" y="0"/>
                </a:cxn>
                <a:cxn ang="0">
                  <a:pos x="0" y="0"/>
                </a:cxn>
              </a:cxnLst>
              <a:rect l="0" t="0" r="r" b="b"/>
              <a:pathLst>
                <a:path w="128" h="311">
                  <a:moveTo>
                    <a:pt x="0" y="0"/>
                  </a:moveTo>
                  <a:lnTo>
                    <a:pt x="128" y="311"/>
                  </a:lnTo>
                  <a:lnTo>
                    <a:pt x="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" name="Freeform 297"/>
            <p:cNvSpPr>
              <a:spLocks noChangeAspect="1"/>
            </p:cNvSpPr>
            <p:nvPr/>
          </p:nvSpPr>
          <p:spPr bwMode="auto">
            <a:xfrm rot="18843140">
              <a:off x="1989822" y="3193367"/>
              <a:ext cx="25224" cy="456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1" y="302"/>
                </a:cxn>
                <a:cxn ang="0">
                  <a:pos x="80" y="0"/>
                </a:cxn>
                <a:cxn ang="0">
                  <a:pos x="0" y="0"/>
                </a:cxn>
              </a:cxnLst>
              <a:rect l="0" t="0" r="r" b="b"/>
              <a:pathLst>
                <a:path w="161" h="302">
                  <a:moveTo>
                    <a:pt x="0" y="0"/>
                  </a:moveTo>
                  <a:lnTo>
                    <a:pt x="161" y="302"/>
                  </a:lnTo>
                  <a:lnTo>
                    <a:pt x="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" name="Freeform 298"/>
            <p:cNvSpPr>
              <a:spLocks noChangeAspect="1"/>
            </p:cNvSpPr>
            <p:nvPr/>
          </p:nvSpPr>
          <p:spPr bwMode="auto">
            <a:xfrm rot="18843140">
              <a:off x="1958755" y="3099374"/>
              <a:ext cx="85372" cy="123031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556" y="0"/>
                </a:cxn>
                <a:cxn ang="0">
                  <a:pos x="579" y="822"/>
                </a:cxn>
                <a:cxn ang="0">
                  <a:pos x="539" y="813"/>
                </a:cxn>
                <a:cxn ang="0">
                  <a:pos x="515" y="91"/>
                </a:cxn>
                <a:cxn ang="0">
                  <a:pos x="24" y="512"/>
                </a:cxn>
                <a:cxn ang="0">
                  <a:pos x="0" y="484"/>
                </a:cxn>
              </a:cxnLst>
              <a:rect l="0" t="0" r="r" b="b"/>
              <a:pathLst>
                <a:path w="579" h="822">
                  <a:moveTo>
                    <a:pt x="0" y="484"/>
                  </a:moveTo>
                  <a:lnTo>
                    <a:pt x="556" y="0"/>
                  </a:lnTo>
                  <a:lnTo>
                    <a:pt x="579" y="822"/>
                  </a:lnTo>
                  <a:lnTo>
                    <a:pt x="539" y="813"/>
                  </a:lnTo>
                  <a:lnTo>
                    <a:pt x="515" y="91"/>
                  </a:lnTo>
                  <a:lnTo>
                    <a:pt x="24" y="512"/>
                  </a:lnTo>
                  <a:lnTo>
                    <a:pt x="0" y="484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" name="Freeform 299"/>
            <p:cNvSpPr>
              <a:spLocks noChangeAspect="1"/>
            </p:cNvSpPr>
            <p:nvPr/>
          </p:nvSpPr>
          <p:spPr bwMode="auto">
            <a:xfrm rot="18843140">
              <a:off x="1965457" y="3105635"/>
              <a:ext cx="151342" cy="83344"/>
            </a:xfrm>
            <a:custGeom>
              <a:avLst/>
              <a:gdLst/>
              <a:ahLst/>
              <a:cxnLst>
                <a:cxn ang="0">
                  <a:pos x="0" y="247"/>
                </a:cxn>
                <a:cxn ang="0">
                  <a:pos x="684" y="0"/>
                </a:cxn>
                <a:cxn ang="0">
                  <a:pos x="1031" y="557"/>
                </a:cxn>
                <a:cxn ang="0">
                  <a:pos x="958" y="557"/>
                </a:cxn>
                <a:cxn ang="0">
                  <a:pos x="644" y="59"/>
                </a:cxn>
                <a:cxn ang="0">
                  <a:pos x="0" y="283"/>
                </a:cxn>
                <a:cxn ang="0">
                  <a:pos x="0" y="247"/>
                </a:cxn>
              </a:cxnLst>
              <a:rect l="0" t="0" r="r" b="b"/>
              <a:pathLst>
                <a:path w="1031" h="557">
                  <a:moveTo>
                    <a:pt x="0" y="247"/>
                  </a:moveTo>
                  <a:lnTo>
                    <a:pt x="684" y="0"/>
                  </a:lnTo>
                  <a:lnTo>
                    <a:pt x="1031" y="557"/>
                  </a:lnTo>
                  <a:lnTo>
                    <a:pt x="958" y="557"/>
                  </a:lnTo>
                  <a:lnTo>
                    <a:pt x="644" y="59"/>
                  </a:lnTo>
                  <a:lnTo>
                    <a:pt x="0" y="283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" name="Freeform 300"/>
            <p:cNvSpPr>
              <a:spLocks noChangeAspect="1"/>
            </p:cNvSpPr>
            <p:nvPr/>
          </p:nvSpPr>
          <p:spPr bwMode="auto">
            <a:xfrm rot="18843140">
              <a:off x="1841610" y="3217686"/>
              <a:ext cx="79552" cy="127000"/>
            </a:xfrm>
            <a:custGeom>
              <a:avLst/>
              <a:gdLst/>
              <a:ahLst/>
              <a:cxnLst>
                <a:cxn ang="0">
                  <a:pos x="543" y="461"/>
                </a:cxn>
                <a:cxn ang="0">
                  <a:pos x="289" y="0"/>
                </a:cxn>
                <a:cxn ang="0">
                  <a:pos x="0" y="855"/>
                </a:cxn>
                <a:cxn ang="0">
                  <a:pos x="68" y="855"/>
                </a:cxn>
                <a:cxn ang="0">
                  <a:pos x="305" y="147"/>
                </a:cxn>
                <a:cxn ang="0">
                  <a:pos x="494" y="484"/>
                </a:cxn>
                <a:cxn ang="0">
                  <a:pos x="543" y="461"/>
                </a:cxn>
              </a:cxnLst>
              <a:rect l="0" t="0" r="r" b="b"/>
              <a:pathLst>
                <a:path w="543" h="855">
                  <a:moveTo>
                    <a:pt x="543" y="461"/>
                  </a:moveTo>
                  <a:lnTo>
                    <a:pt x="289" y="0"/>
                  </a:lnTo>
                  <a:lnTo>
                    <a:pt x="0" y="855"/>
                  </a:lnTo>
                  <a:lnTo>
                    <a:pt x="68" y="855"/>
                  </a:lnTo>
                  <a:lnTo>
                    <a:pt x="305" y="147"/>
                  </a:lnTo>
                  <a:lnTo>
                    <a:pt x="494" y="484"/>
                  </a:lnTo>
                  <a:lnTo>
                    <a:pt x="543" y="461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" name="Freeform 301"/>
            <p:cNvSpPr>
              <a:spLocks noChangeAspect="1"/>
            </p:cNvSpPr>
            <p:nvPr/>
          </p:nvSpPr>
          <p:spPr bwMode="auto">
            <a:xfrm rot="18843140">
              <a:off x="1810323" y="3256712"/>
              <a:ext cx="120297" cy="107156"/>
            </a:xfrm>
            <a:custGeom>
              <a:avLst/>
              <a:gdLst/>
              <a:ahLst/>
              <a:cxnLst>
                <a:cxn ang="0">
                  <a:pos x="825" y="333"/>
                </a:cxn>
                <a:cxn ang="0">
                  <a:pos x="270" y="0"/>
                </a:cxn>
                <a:cxn ang="0">
                  <a:pos x="0" y="712"/>
                </a:cxn>
                <a:cxn ang="0">
                  <a:pos x="72" y="712"/>
                </a:cxn>
                <a:cxn ang="0">
                  <a:pos x="294" y="86"/>
                </a:cxn>
                <a:cxn ang="0">
                  <a:pos x="801" y="376"/>
                </a:cxn>
                <a:cxn ang="0">
                  <a:pos x="825" y="333"/>
                </a:cxn>
              </a:cxnLst>
              <a:rect l="0" t="0" r="r" b="b"/>
              <a:pathLst>
                <a:path w="825" h="712">
                  <a:moveTo>
                    <a:pt x="825" y="333"/>
                  </a:moveTo>
                  <a:lnTo>
                    <a:pt x="270" y="0"/>
                  </a:lnTo>
                  <a:lnTo>
                    <a:pt x="0" y="712"/>
                  </a:lnTo>
                  <a:lnTo>
                    <a:pt x="72" y="712"/>
                  </a:lnTo>
                  <a:lnTo>
                    <a:pt x="294" y="86"/>
                  </a:lnTo>
                  <a:lnTo>
                    <a:pt x="801" y="376"/>
                  </a:lnTo>
                  <a:lnTo>
                    <a:pt x="825" y="333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" name="Freeform 302"/>
            <p:cNvSpPr>
              <a:spLocks noChangeAspect="1"/>
            </p:cNvSpPr>
            <p:nvPr/>
          </p:nvSpPr>
          <p:spPr bwMode="auto">
            <a:xfrm rot="18843140">
              <a:off x="1578946" y="2839839"/>
              <a:ext cx="190147" cy="255985"/>
            </a:xfrm>
            <a:custGeom>
              <a:avLst/>
              <a:gdLst/>
              <a:ahLst/>
              <a:cxnLst>
                <a:cxn ang="0">
                  <a:pos x="661" y="0"/>
                </a:cxn>
                <a:cxn ang="0">
                  <a:pos x="0" y="348"/>
                </a:cxn>
                <a:cxn ang="0">
                  <a:pos x="0" y="1330"/>
                </a:cxn>
                <a:cxn ang="0">
                  <a:pos x="501" y="1610"/>
                </a:cxn>
                <a:cxn ang="0">
                  <a:pos x="501" y="1719"/>
                </a:cxn>
                <a:cxn ang="0">
                  <a:pos x="742" y="1719"/>
                </a:cxn>
                <a:cxn ang="0">
                  <a:pos x="742" y="1646"/>
                </a:cxn>
                <a:cxn ang="0">
                  <a:pos x="1289" y="1335"/>
                </a:cxn>
                <a:cxn ang="0">
                  <a:pos x="1289" y="367"/>
                </a:cxn>
                <a:cxn ang="0">
                  <a:pos x="661" y="0"/>
                </a:cxn>
              </a:cxnLst>
              <a:rect l="0" t="0" r="r" b="b"/>
              <a:pathLst>
                <a:path w="1289" h="1719">
                  <a:moveTo>
                    <a:pt x="661" y="0"/>
                  </a:moveTo>
                  <a:lnTo>
                    <a:pt x="0" y="348"/>
                  </a:lnTo>
                  <a:lnTo>
                    <a:pt x="0" y="1330"/>
                  </a:lnTo>
                  <a:lnTo>
                    <a:pt x="501" y="1610"/>
                  </a:lnTo>
                  <a:lnTo>
                    <a:pt x="501" y="1719"/>
                  </a:lnTo>
                  <a:lnTo>
                    <a:pt x="742" y="1719"/>
                  </a:lnTo>
                  <a:lnTo>
                    <a:pt x="742" y="1646"/>
                  </a:lnTo>
                  <a:lnTo>
                    <a:pt x="1289" y="1335"/>
                  </a:lnTo>
                  <a:lnTo>
                    <a:pt x="1289" y="367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007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" name="Freeform 303"/>
            <p:cNvSpPr>
              <a:spLocks noChangeAspect="1"/>
            </p:cNvSpPr>
            <p:nvPr/>
          </p:nvSpPr>
          <p:spPr bwMode="auto">
            <a:xfrm rot="18843140">
              <a:off x="1594556" y="2853642"/>
              <a:ext cx="166864" cy="236141"/>
            </a:xfrm>
            <a:custGeom>
              <a:avLst/>
              <a:gdLst/>
              <a:ahLst/>
              <a:cxnLst>
                <a:cxn ang="0">
                  <a:pos x="579" y="0"/>
                </a:cxn>
                <a:cxn ang="0">
                  <a:pos x="0" y="294"/>
                </a:cxn>
                <a:cxn ang="0">
                  <a:pos x="0" y="1188"/>
                </a:cxn>
                <a:cxn ang="0">
                  <a:pos x="499" y="1462"/>
                </a:cxn>
                <a:cxn ang="0">
                  <a:pos x="499" y="1573"/>
                </a:cxn>
                <a:cxn ang="0">
                  <a:pos x="595" y="1573"/>
                </a:cxn>
                <a:cxn ang="0">
                  <a:pos x="595" y="1462"/>
                </a:cxn>
                <a:cxn ang="0">
                  <a:pos x="1127" y="1175"/>
                </a:cxn>
                <a:cxn ang="0">
                  <a:pos x="1127" y="294"/>
                </a:cxn>
                <a:cxn ang="0">
                  <a:pos x="579" y="0"/>
                </a:cxn>
              </a:cxnLst>
              <a:rect l="0" t="0" r="r" b="b"/>
              <a:pathLst>
                <a:path w="1127" h="1573">
                  <a:moveTo>
                    <a:pt x="579" y="0"/>
                  </a:moveTo>
                  <a:lnTo>
                    <a:pt x="0" y="294"/>
                  </a:lnTo>
                  <a:lnTo>
                    <a:pt x="0" y="1188"/>
                  </a:lnTo>
                  <a:lnTo>
                    <a:pt x="499" y="1462"/>
                  </a:lnTo>
                  <a:lnTo>
                    <a:pt x="499" y="1573"/>
                  </a:lnTo>
                  <a:lnTo>
                    <a:pt x="595" y="1573"/>
                  </a:lnTo>
                  <a:lnTo>
                    <a:pt x="595" y="1462"/>
                  </a:lnTo>
                  <a:lnTo>
                    <a:pt x="1127" y="1175"/>
                  </a:lnTo>
                  <a:lnTo>
                    <a:pt x="1127" y="294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" name="Freeform 304"/>
            <p:cNvSpPr>
              <a:spLocks noChangeAspect="1"/>
            </p:cNvSpPr>
            <p:nvPr/>
          </p:nvSpPr>
          <p:spPr bwMode="auto">
            <a:xfrm>
              <a:off x="1251348" y="3162830"/>
              <a:ext cx="101204" cy="256117"/>
            </a:xfrm>
            <a:custGeom>
              <a:avLst/>
              <a:gdLst/>
              <a:ahLst/>
              <a:cxnLst>
                <a:cxn ang="0">
                  <a:pos x="144" y="1682"/>
                </a:cxn>
                <a:cxn ang="0">
                  <a:pos x="137" y="1682"/>
                </a:cxn>
                <a:cxn ang="0">
                  <a:pos x="129" y="1681"/>
                </a:cxn>
                <a:cxn ang="0">
                  <a:pos x="121" y="1682"/>
                </a:cxn>
                <a:cxn ang="0">
                  <a:pos x="112" y="1682"/>
                </a:cxn>
                <a:cxn ang="0">
                  <a:pos x="102" y="1682"/>
                </a:cxn>
                <a:cxn ang="0">
                  <a:pos x="93" y="1683"/>
                </a:cxn>
                <a:cxn ang="0">
                  <a:pos x="84" y="1686"/>
                </a:cxn>
                <a:cxn ang="0">
                  <a:pos x="75" y="1687"/>
                </a:cxn>
                <a:cxn ang="0">
                  <a:pos x="66" y="1690"/>
                </a:cxn>
                <a:cxn ang="0">
                  <a:pos x="57" y="1693"/>
                </a:cxn>
                <a:cxn ang="0">
                  <a:pos x="48" y="1697"/>
                </a:cxn>
                <a:cxn ang="0">
                  <a:pos x="40" y="1701"/>
                </a:cxn>
                <a:cxn ang="0">
                  <a:pos x="33" y="1705"/>
                </a:cxn>
                <a:cxn ang="0">
                  <a:pos x="26" y="1711"/>
                </a:cxn>
                <a:cxn ang="0">
                  <a:pos x="19" y="1717"/>
                </a:cxn>
                <a:cxn ang="0">
                  <a:pos x="13" y="1723"/>
                </a:cxn>
                <a:cxn ang="0">
                  <a:pos x="8" y="1731"/>
                </a:cxn>
                <a:cxn ang="0">
                  <a:pos x="5" y="1738"/>
                </a:cxn>
                <a:cxn ang="0">
                  <a:pos x="0" y="1755"/>
                </a:cxn>
                <a:cxn ang="0">
                  <a:pos x="684" y="1751"/>
                </a:cxn>
                <a:cxn ang="0">
                  <a:pos x="683" y="1741"/>
                </a:cxn>
                <a:cxn ang="0">
                  <a:pos x="681" y="1733"/>
                </a:cxn>
                <a:cxn ang="0">
                  <a:pos x="677" y="1725"/>
                </a:cxn>
                <a:cxn ang="0">
                  <a:pos x="671" y="1718"/>
                </a:cxn>
                <a:cxn ang="0">
                  <a:pos x="665" y="1712"/>
                </a:cxn>
                <a:cxn ang="0">
                  <a:pos x="659" y="1707"/>
                </a:cxn>
                <a:cxn ang="0">
                  <a:pos x="650" y="1702"/>
                </a:cxn>
                <a:cxn ang="0">
                  <a:pos x="642" y="1698"/>
                </a:cxn>
                <a:cxn ang="0">
                  <a:pos x="633" y="1695"/>
                </a:cxn>
                <a:cxn ang="0">
                  <a:pos x="625" y="1691"/>
                </a:cxn>
                <a:cxn ang="0">
                  <a:pos x="614" y="1689"/>
                </a:cxn>
                <a:cxn ang="0">
                  <a:pos x="605" y="1687"/>
                </a:cxn>
                <a:cxn ang="0">
                  <a:pos x="596" y="1686"/>
                </a:cxn>
                <a:cxn ang="0">
                  <a:pos x="587" y="1685"/>
                </a:cxn>
                <a:cxn ang="0">
                  <a:pos x="577" y="1683"/>
                </a:cxn>
                <a:cxn ang="0">
                  <a:pos x="568" y="1683"/>
                </a:cxn>
                <a:cxn ang="0">
                  <a:pos x="560" y="1682"/>
                </a:cxn>
                <a:cxn ang="0">
                  <a:pos x="547" y="1682"/>
                </a:cxn>
                <a:cxn ang="0">
                  <a:pos x="144" y="0"/>
                </a:cxn>
              </a:cxnLst>
              <a:rect l="0" t="0" r="r" b="b"/>
              <a:pathLst>
                <a:path w="684" h="1755">
                  <a:moveTo>
                    <a:pt x="144" y="0"/>
                  </a:moveTo>
                  <a:lnTo>
                    <a:pt x="144" y="1682"/>
                  </a:lnTo>
                  <a:lnTo>
                    <a:pt x="141" y="1682"/>
                  </a:lnTo>
                  <a:lnTo>
                    <a:pt x="137" y="1682"/>
                  </a:lnTo>
                  <a:lnTo>
                    <a:pt x="133" y="1682"/>
                  </a:lnTo>
                  <a:lnTo>
                    <a:pt x="129" y="1681"/>
                  </a:lnTo>
                  <a:lnTo>
                    <a:pt x="125" y="1681"/>
                  </a:lnTo>
                  <a:lnTo>
                    <a:pt x="121" y="1682"/>
                  </a:lnTo>
                  <a:lnTo>
                    <a:pt x="116" y="1682"/>
                  </a:lnTo>
                  <a:lnTo>
                    <a:pt x="112" y="1682"/>
                  </a:lnTo>
                  <a:lnTo>
                    <a:pt x="107" y="1682"/>
                  </a:lnTo>
                  <a:lnTo>
                    <a:pt x="102" y="1682"/>
                  </a:lnTo>
                  <a:lnTo>
                    <a:pt x="98" y="1683"/>
                  </a:lnTo>
                  <a:lnTo>
                    <a:pt x="93" y="1683"/>
                  </a:lnTo>
                  <a:lnTo>
                    <a:pt x="89" y="1685"/>
                  </a:lnTo>
                  <a:lnTo>
                    <a:pt x="84" y="1686"/>
                  </a:lnTo>
                  <a:lnTo>
                    <a:pt x="79" y="1687"/>
                  </a:lnTo>
                  <a:lnTo>
                    <a:pt x="75" y="1687"/>
                  </a:lnTo>
                  <a:lnTo>
                    <a:pt x="70" y="1689"/>
                  </a:lnTo>
                  <a:lnTo>
                    <a:pt x="66" y="1690"/>
                  </a:lnTo>
                  <a:lnTo>
                    <a:pt x="62" y="1691"/>
                  </a:lnTo>
                  <a:lnTo>
                    <a:pt x="57" y="1693"/>
                  </a:lnTo>
                  <a:lnTo>
                    <a:pt x="53" y="1695"/>
                  </a:lnTo>
                  <a:lnTo>
                    <a:pt x="48" y="1697"/>
                  </a:lnTo>
                  <a:lnTo>
                    <a:pt x="44" y="1698"/>
                  </a:lnTo>
                  <a:lnTo>
                    <a:pt x="40" y="1701"/>
                  </a:lnTo>
                  <a:lnTo>
                    <a:pt x="36" y="1703"/>
                  </a:lnTo>
                  <a:lnTo>
                    <a:pt x="33" y="1705"/>
                  </a:lnTo>
                  <a:lnTo>
                    <a:pt x="29" y="1708"/>
                  </a:lnTo>
                  <a:lnTo>
                    <a:pt x="26" y="1711"/>
                  </a:lnTo>
                  <a:lnTo>
                    <a:pt x="22" y="1714"/>
                  </a:lnTo>
                  <a:lnTo>
                    <a:pt x="19" y="1717"/>
                  </a:lnTo>
                  <a:lnTo>
                    <a:pt x="17" y="1721"/>
                  </a:lnTo>
                  <a:lnTo>
                    <a:pt x="13" y="1723"/>
                  </a:lnTo>
                  <a:lnTo>
                    <a:pt x="11" y="1726"/>
                  </a:lnTo>
                  <a:lnTo>
                    <a:pt x="8" y="1731"/>
                  </a:lnTo>
                  <a:lnTo>
                    <a:pt x="6" y="1734"/>
                  </a:lnTo>
                  <a:lnTo>
                    <a:pt x="5" y="1738"/>
                  </a:lnTo>
                  <a:lnTo>
                    <a:pt x="3" y="1743"/>
                  </a:lnTo>
                  <a:lnTo>
                    <a:pt x="0" y="1755"/>
                  </a:lnTo>
                  <a:lnTo>
                    <a:pt x="684" y="1755"/>
                  </a:lnTo>
                  <a:lnTo>
                    <a:pt x="684" y="1751"/>
                  </a:lnTo>
                  <a:lnTo>
                    <a:pt x="684" y="1746"/>
                  </a:lnTo>
                  <a:lnTo>
                    <a:pt x="683" y="1741"/>
                  </a:lnTo>
                  <a:lnTo>
                    <a:pt x="682" y="1737"/>
                  </a:lnTo>
                  <a:lnTo>
                    <a:pt x="681" y="1733"/>
                  </a:lnTo>
                  <a:lnTo>
                    <a:pt x="678" y="1729"/>
                  </a:lnTo>
                  <a:lnTo>
                    <a:pt x="677" y="1725"/>
                  </a:lnTo>
                  <a:lnTo>
                    <a:pt x="674" y="1722"/>
                  </a:lnTo>
                  <a:lnTo>
                    <a:pt x="671" y="1718"/>
                  </a:lnTo>
                  <a:lnTo>
                    <a:pt x="669" y="1716"/>
                  </a:lnTo>
                  <a:lnTo>
                    <a:pt x="665" y="1712"/>
                  </a:lnTo>
                  <a:lnTo>
                    <a:pt x="662" y="1710"/>
                  </a:lnTo>
                  <a:lnTo>
                    <a:pt x="659" y="1707"/>
                  </a:lnTo>
                  <a:lnTo>
                    <a:pt x="655" y="1704"/>
                  </a:lnTo>
                  <a:lnTo>
                    <a:pt x="650" y="1702"/>
                  </a:lnTo>
                  <a:lnTo>
                    <a:pt x="647" y="1700"/>
                  </a:lnTo>
                  <a:lnTo>
                    <a:pt x="642" y="1698"/>
                  </a:lnTo>
                  <a:lnTo>
                    <a:pt x="639" y="1696"/>
                  </a:lnTo>
                  <a:lnTo>
                    <a:pt x="633" y="1695"/>
                  </a:lnTo>
                  <a:lnTo>
                    <a:pt x="629" y="1693"/>
                  </a:lnTo>
                  <a:lnTo>
                    <a:pt x="625" y="1691"/>
                  </a:lnTo>
                  <a:lnTo>
                    <a:pt x="619" y="1690"/>
                  </a:lnTo>
                  <a:lnTo>
                    <a:pt x="614" y="1689"/>
                  </a:lnTo>
                  <a:lnTo>
                    <a:pt x="610" y="1688"/>
                  </a:lnTo>
                  <a:lnTo>
                    <a:pt x="605" y="1687"/>
                  </a:lnTo>
                  <a:lnTo>
                    <a:pt x="600" y="1687"/>
                  </a:lnTo>
                  <a:lnTo>
                    <a:pt x="596" y="1686"/>
                  </a:lnTo>
                  <a:lnTo>
                    <a:pt x="591" y="1685"/>
                  </a:lnTo>
                  <a:lnTo>
                    <a:pt x="587" y="1685"/>
                  </a:lnTo>
                  <a:lnTo>
                    <a:pt x="582" y="1685"/>
                  </a:lnTo>
                  <a:lnTo>
                    <a:pt x="577" y="1683"/>
                  </a:lnTo>
                  <a:lnTo>
                    <a:pt x="573" y="1683"/>
                  </a:lnTo>
                  <a:lnTo>
                    <a:pt x="568" y="1683"/>
                  </a:lnTo>
                  <a:lnTo>
                    <a:pt x="564" y="1682"/>
                  </a:lnTo>
                  <a:lnTo>
                    <a:pt x="560" y="1682"/>
                  </a:lnTo>
                  <a:lnTo>
                    <a:pt x="556" y="1682"/>
                  </a:lnTo>
                  <a:lnTo>
                    <a:pt x="547" y="1682"/>
                  </a:lnTo>
                  <a:lnTo>
                    <a:pt x="547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" name="Line 305"/>
            <p:cNvSpPr>
              <a:spLocks noChangeAspect="1" noChangeShapeType="1"/>
            </p:cNvSpPr>
            <p:nvPr/>
          </p:nvSpPr>
          <p:spPr bwMode="auto">
            <a:xfrm>
              <a:off x="1273175" y="3376260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" name="Line 306"/>
            <p:cNvSpPr>
              <a:spLocks noChangeAspect="1" noChangeShapeType="1"/>
            </p:cNvSpPr>
            <p:nvPr/>
          </p:nvSpPr>
          <p:spPr bwMode="auto">
            <a:xfrm>
              <a:off x="1273175" y="3387902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" name="Line 307"/>
            <p:cNvSpPr>
              <a:spLocks noChangeAspect="1" noChangeShapeType="1"/>
            </p:cNvSpPr>
            <p:nvPr/>
          </p:nvSpPr>
          <p:spPr bwMode="auto">
            <a:xfrm>
              <a:off x="1275160" y="3397603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" name="Line 308"/>
            <p:cNvSpPr>
              <a:spLocks noChangeAspect="1" noChangeShapeType="1"/>
            </p:cNvSpPr>
            <p:nvPr/>
          </p:nvSpPr>
          <p:spPr bwMode="auto">
            <a:xfrm>
              <a:off x="1273175" y="3409244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" name="Line 309"/>
            <p:cNvSpPr>
              <a:spLocks noChangeAspect="1" noChangeShapeType="1"/>
            </p:cNvSpPr>
            <p:nvPr/>
          </p:nvSpPr>
          <p:spPr bwMode="auto">
            <a:xfrm>
              <a:off x="1273175" y="3364619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" name="Line 310"/>
            <p:cNvSpPr>
              <a:spLocks noChangeAspect="1" noChangeShapeType="1"/>
            </p:cNvSpPr>
            <p:nvPr/>
          </p:nvSpPr>
          <p:spPr bwMode="auto">
            <a:xfrm>
              <a:off x="1275160" y="3213277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" name="Line 311"/>
            <p:cNvSpPr>
              <a:spLocks noChangeAspect="1" noChangeShapeType="1"/>
            </p:cNvSpPr>
            <p:nvPr/>
          </p:nvSpPr>
          <p:spPr bwMode="auto">
            <a:xfrm>
              <a:off x="1273175" y="3170591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" name="Line 312"/>
            <p:cNvSpPr>
              <a:spLocks noChangeAspect="1" noChangeShapeType="1"/>
            </p:cNvSpPr>
            <p:nvPr/>
          </p:nvSpPr>
          <p:spPr bwMode="auto">
            <a:xfrm>
              <a:off x="1275160" y="3182233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" name="Line 313"/>
            <p:cNvSpPr>
              <a:spLocks noChangeAspect="1" noChangeShapeType="1"/>
            </p:cNvSpPr>
            <p:nvPr/>
          </p:nvSpPr>
          <p:spPr bwMode="auto">
            <a:xfrm>
              <a:off x="1273175" y="3191933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" name="Line 314"/>
            <p:cNvSpPr>
              <a:spLocks noChangeAspect="1" noChangeShapeType="1"/>
            </p:cNvSpPr>
            <p:nvPr/>
          </p:nvSpPr>
          <p:spPr bwMode="auto">
            <a:xfrm>
              <a:off x="1273175" y="3201635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" name="Line 315"/>
            <p:cNvSpPr>
              <a:spLocks noChangeAspect="1" noChangeShapeType="1"/>
            </p:cNvSpPr>
            <p:nvPr/>
          </p:nvSpPr>
          <p:spPr bwMode="auto">
            <a:xfrm>
              <a:off x="1275160" y="3267605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" name="Line 316"/>
            <p:cNvSpPr>
              <a:spLocks noChangeAspect="1" noChangeShapeType="1"/>
            </p:cNvSpPr>
            <p:nvPr/>
          </p:nvSpPr>
          <p:spPr bwMode="auto">
            <a:xfrm>
              <a:off x="1273175" y="3224919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" name="Line 317"/>
            <p:cNvSpPr>
              <a:spLocks noChangeAspect="1" noChangeShapeType="1"/>
            </p:cNvSpPr>
            <p:nvPr/>
          </p:nvSpPr>
          <p:spPr bwMode="auto">
            <a:xfrm>
              <a:off x="1275160" y="3234619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" name="Line 318"/>
            <p:cNvSpPr>
              <a:spLocks noChangeAspect="1" noChangeShapeType="1"/>
            </p:cNvSpPr>
            <p:nvPr/>
          </p:nvSpPr>
          <p:spPr bwMode="auto">
            <a:xfrm>
              <a:off x="1273175" y="3244321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" name="Line 319"/>
            <p:cNvSpPr>
              <a:spLocks noChangeAspect="1" noChangeShapeType="1"/>
            </p:cNvSpPr>
            <p:nvPr/>
          </p:nvSpPr>
          <p:spPr bwMode="auto">
            <a:xfrm>
              <a:off x="1273175" y="3255963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" name="Line 320"/>
            <p:cNvSpPr>
              <a:spLocks noChangeAspect="1" noChangeShapeType="1"/>
            </p:cNvSpPr>
            <p:nvPr/>
          </p:nvSpPr>
          <p:spPr bwMode="auto">
            <a:xfrm>
              <a:off x="1273175" y="3319992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" name="Line 321"/>
            <p:cNvSpPr>
              <a:spLocks noChangeAspect="1" noChangeShapeType="1"/>
            </p:cNvSpPr>
            <p:nvPr/>
          </p:nvSpPr>
          <p:spPr bwMode="auto">
            <a:xfrm>
              <a:off x="1271191" y="3277306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" name="Line 322"/>
            <p:cNvSpPr>
              <a:spLocks noChangeAspect="1" noChangeShapeType="1"/>
            </p:cNvSpPr>
            <p:nvPr/>
          </p:nvSpPr>
          <p:spPr bwMode="auto">
            <a:xfrm>
              <a:off x="1273175" y="3287008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" name="Line 323"/>
            <p:cNvSpPr>
              <a:spLocks noChangeAspect="1" noChangeShapeType="1"/>
            </p:cNvSpPr>
            <p:nvPr/>
          </p:nvSpPr>
          <p:spPr bwMode="auto">
            <a:xfrm>
              <a:off x="1271191" y="3296708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" name="Line 324"/>
            <p:cNvSpPr>
              <a:spLocks noChangeAspect="1" noChangeShapeType="1"/>
            </p:cNvSpPr>
            <p:nvPr/>
          </p:nvSpPr>
          <p:spPr bwMode="auto">
            <a:xfrm>
              <a:off x="1271191" y="3306410"/>
              <a:ext cx="59531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" name="Line 325"/>
            <p:cNvSpPr>
              <a:spLocks noChangeAspect="1" noChangeShapeType="1"/>
            </p:cNvSpPr>
            <p:nvPr/>
          </p:nvSpPr>
          <p:spPr bwMode="auto">
            <a:xfrm>
              <a:off x="1271191" y="3329694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" name="Line 326"/>
            <p:cNvSpPr>
              <a:spLocks noChangeAspect="1" noChangeShapeType="1"/>
            </p:cNvSpPr>
            <p:nvPr/>
          </p:nvSpPr>
          <p:spPr bwMode="auto">
            <a:xfrm>
              <a:off x="1273175" y="3341335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" name="Line 327"/>
            <p:cNvSpPr>
              <a:spLocks noChangeAspect="1" noChangeShapeType="1"/>
            </p:cNvSpPr>
            <p:nvPr/>
          </p:nvSpPr>
          <p:spPr bwMode="auto">
            <a:xfrm>
              <a:off x="1271191" y="3352977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" name="Freeform 328"/>
            <p:cNvSpPr>
              <a:spLocks noChangeAspect="1"/>
            </p:cNvSpPr>
            <p:nvPr/>
          </p:nvSpPr>
          <p:spPr bwMode="auto">
            <a:xfrm>
              <a:off x="1241425" y="3418946"/>
              <a:ext cx="23813" cy="46567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321"/>
                </a:cxn>
                <a:cxn ang="0">
                  <a:pos x="162" y="0"/>
                </a:cxn>
                <a:cxn ang="0">
                  <a:pos x="73" y="0"/>
                </a:cxn>
              </a:cxnLst>
              <a:rect l="0" t="0" r="r" b="b"/>
              <a:pathLst>
                <a:path w="162" h="321">
                  <a:moveTo>
                    <a:pt x="73" y="0"/>
                  </a:moveTo>
                  <a:lnTo>
                    <a:pt x="0" y="321"/>
                  </a:lnTo>
                  <a:lnTo>
                    <a:pt x="162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" name="Freeform 329"/>
            <p:cNvSpPr>
              <a:spLocks noChangeAspect="1"/>
            </p:cNvSpPr>
            <p:nvPr/>
          </p:nvSpPr>
          <p:spPr bwMode="auto">
            <a:xfrm>
              <a:off x="1259285" y="3418946"/>
              <a:ext cx="19844" cy="46567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0" y="311"/>
                </a:cxn>
                <a:cxn ang="0">
                  <a:pos x="137" y="0"/>
                </a:cxn>
                <a:cxn ang="0">
                  <a:pos x="65" y="0"/>
                </a:cxn>
              </a:cxnLst>
              <a:rect l="0" t="0" r="r" b="b"/>
              <a:pathLst>
                <a:path w="137" h="311">
                  <a:moveTo>
                    <a:pt x="65" y="0"/>
                  </a:moveTo>
                  <a:lnTo>
                    <a:pt x="0" y="311"/>
                  </a:lnTo>
                  <a:lnTo>
                    <a:pt x="13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" name="Freeform 330"/>
            <p:cNvSpPr>
              <a:spLocks noChangeAspect="1"/>
            </p:cNvSpPr>
            <p:nvPr/>
          </p:nvSpPr>
          <p:spPr bwMode="auto">
            <a:xfrm>
              <a:off x="1316831" y="3418946"/>
              <a:ext cx="19844" cy="465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311"/>
                </a:cxn>
                <a:cxn ang="0">
                  <a:pos x="112" y="0"/>
                </a:cxn>
                <a:cxn ang="0">
                  <a:pos x="0" y="0"/>
                </a:cxn>
              </a:cxnLst>
              <a:rect l="0" t="0" r="r" b="b"/>
              <a:pathLst>
                <a:path w="128" h="311">
                  <a:moveTo>
                    <a:pt x="0" y="0"/>
                  </a:moveTo>
                  <a:lnTo>
                    <a:pt x="128" y="311"/>
                  </a:lnTo>
                  <a:lnTo>
                    <a:pt x="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" name="Freeform 331"/>
            <p:cNvSpPr>
              <a:spLocks noChangeAspect="1"/>
            </p:cNvSpPr>
            <p:nvPr/>
          </p:nvSpPr>
          <p:spPr bwMode="auto">
            <a:xfrm>
              <a:off x="1338660" y="3418946"/>
              <a:ext cx="25798" cy="446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1" y="302"/>
                </a:cxn>
                <a:cxn ang="0">
                  <a:pos x="80" y="0"/>
                </a:cxn>
                <a:cxn ang="0">
                  <a:pos x="0" y="0"/>
                </a:cxn>
              </a:cxnLst>
              <a:rect l="0" t="0" r="r" b="b"/>
              <a:pathLst>
                <a:path w="161" h="302">
                  <a:moveTo>
                    <a:pt x="0" y="0"/>
                  </a:moveTo>
                  <a:lnTo>
                    <a:pt x="161" y="302"/>
                  </a:lnTo>
                  <a:lnTo>
                    <a:pt x="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" name="Freeform 332"/>
            <p:cNvSpPr>
              <a:spLocks noChangeAspect="1"/>
            </p:cNvSpPr>
            <p:nvPr/>
          </p:nvSpPr>
          <p:spPr bwMode="auto">
            <a:xfrm>
              <a:off x="1348581" y="3341335"/>
              <a:ext cx="87313" cy="120297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556" y="0"/>
                </a:cxn>
                <a:cxn ang="0">
                  <a:pos x="579" y="822"/>
                </a:cxn>
                <a:cxn ang="0">
                  <a:pos x="539" y="813"/>
                </a:cxn>
                <a:cxn ang="0">
                  <a:pos x="515" y="91"/>
                </a:cxn>
                <a:cxn ang="0">
                  <a:pos x="24" y="512"/>
                </a:cxn>
                <a:cxn ang="0">
                  <a:pos x="0" y="484"/>
                </a:cxn>
              </a:cxnLst>
              <a:rect l="0" t="0" r="r" b="b"/>
              <a:pathLst>
                <a:path w="579" h="822">
                  <a:moveTo>
                    <a:pt x="0" y="484"/>
                  </a:moveTo>
                  <a:lnTo>
                    <a:pt x="556" y="0"/>
                  </a:lnTo>
                  <a:lnTo>
                    <a:pt x="579" y="822"/>
                  </a:lnTo>
                  <a:lnTo>
                    <a:pt x="539" y="813"/>
                  </a:lnTo>
                  <a:lnTo>
                    <a:pt x="515" y="91"/>
                  </a:lnTo>
                  <a:lnTo>
                    <a:pt x="24" y="512"/>
                  </a:lnTo>
                  <a:lnTo>
                    <a:pt x="0" y="484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" name="Freeform 333"/>
            <p:cNvSpPr>
              <a:spLocks noChangeAspect="1"/>
            </p:cNvSpPr>
            <p:nvPr/>
          </p:nvSpPr>
          <p:spPr bwMode="auto">
            <a:xfrm>
              <a:off x="1352550" y="3380141"/>
              <a:ext cx="154781" cy="81492"/>
            </a:xfrm>
            <a:custGeom>
              <a:avLst/>
              <a:gdLst/>
              <a:ahLst/>
              <a:cxnLst>
                <a:cxn ang="0">
                  <a:pos x="0" y="247"/>
                </a:cxn>
                <a:cxn ang="0">
                  <a:pos x="684" y="0"/>
                </a:cxn>
                <a:cxn ang="0">
                  <a:pos x="1031" y="557"/>
                </a:cxn>
                <a:cxn ang="0">
                  <a:pos x="958" y="557"/>
                </a:cxn>
                <a:cxn ang="0">
                  <a:pos x="644" y="59"/>
                </a:cxn>
                <a:cxn ang="0">
                  <a:pos x="0" y="283"/>
                </a:cxn>
                <a:cxn ang="0">
                  <a:pos x="0" y="247"/>
                </a:cxn>
              </a:cxnLst>
              <a:rect l="0" t="0" r="r" b="b"/>
              <a:pathLst>
                <a:path w="1031" h="557">
                  <a:moveTo>
                    <a:pt x="0" y="247"/>
                  </a:moveTo>
                  <a:lnTo>
                    <a:pt x="684" y="0"/>
                  </a:lnTo>
                  <a:lnTo>
                    <a:pt x="1031" y="557"/>
                  </a:lnTo>
                  <a:lnTo>
                    <a:pt x="958" y="557"/>
                  </a:lnTo>
                  <a:lnTo>
                    <a:pt x="644" y="59"/>
                  </a:lnTo>
                  <a:lnTo>
                    <a:pt x="0" y="283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" name="Freeform 334"/>
            <p:cNvSpPr>
              <a:spLocks noChangeAspect="1"/>
            </p:cNvSpPr>
            <p:nvPr/>
          </p:nvSpPr>
          <p:spPr bwMode="auto">
            <a:xfrm>
              <a:off x="1179910" y="3341335"/>
              <a:ext cx="81360" cy="124178"/>
            </a:xfrm>
            <a:custGeom>
              <a:avLst/>
              <a:gdLst/>
              <a:ahLst/>
              <a:cxnLst>
                <a:cxn ang="0">
                  <a:pos x="543" y="461"/>
                </a:cxn>
                <a:cxn ang="0">
                  <a:pos x="289" y="0"/>
                </a:cxn>
                <a:cxn ang="0">
                  <a:pos x="0" y="855"/>
                </a:cxn>
                <a:cxn ang="0">
                  <a:pos x="68" y="855"/>
                </a:cxn>
                <a:cxn ang="0">
                  <a:pos x="305" y="147"/>
                </a:cxn>
                <a:cxn ang="0">
                  <a:pos x="494" y="484"/>
                </a:cxn>
                <a:cxn ang="0">
                  <a:pos x="543" y="461"/>
                </a:cxn>
              </a:cxnLst>
              <a:rect l="0" t="0" r="r" b="b"/>
              <a:pathLst>
                <a:path w="543" h="855">
                  <a:moveTo>
                    <a:pt x="543" y="461"/>
                  </a:moveTo>
                  <a:lnTo>
                    <a:pt x="289" y="0"/>
                  </a:lnTo>
                  <a:lnTo>
                    <a:pt x="0" y="855"/>
                  </a:lnTo>
                  <a:lnTo>
                    <a:pt x="68" y="855"/>
                  </a:lnTo>
                  <a:lnTo>
                    <a:pt x="305" y="147"/>
                  </a:lnTo>
                  <a:lnTo>
                    <a:pt x="494" y="484"/>
                  </a:lnTo>
                  <a:lnTo>
                    <a:pt x="543" y="461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6" name="Freeform 335"/>
            <p:cNvSpPr>
              <a:spLocks noChangeAspect="1"/>
            </p:cNvSpPr>
            <p:nvPr/>
          </p:nvSpPr>
          <p:spPr bwMode="auto">
            <a:xfrm>
              <a:off x="1130300" y="3362678"/>
              <a:ext cx="123031" cy="104775"/>
            </a:xfrm>
            <a:custGeom>
              <a:avLst/>
              <a:gdLst/>
              <a:ahLst/>
              <a:cxnLst>
                <a:cxn ang="0">
                  <a:pos x="825" y="333"/>
                </a:cxn>
                <a:cxn ang="0">
                  <a:pos x="270" y="0"/>
                </a:cxn>
                <a:cxn ang="0">
                  <a:pos x="0" y="712"/>
                </a:cxn>
                <a:cxn ang="0">
                  <a:pos x="72" y="712"/>
                </a:cxn>
                <a:cxn ang="0">
                  <a:pos x="294" y="86"/>
                </a:cxn>
                <a:cxn ang="0">
                  <a:pos x="801" y="376"/>
                </a:cxn>
                <a:cxn ang="0">
                  <a:pos x="825" y="333"/>
                </a:cxn>
              </a:cxnLst>
              <a:rect l="0" t="0" r="r" b="b"/>
              <a:pathLst>
                <a:path w="825" h="712">
                  <a:moveTo>
                    <a:pt x="825" y="333"/>
                  </a:moveTo>
                  <a:lnTo>
                    <a:pt x="270" y="0"/>
                  </a:lnTo>
                  <a:lnTo>
                    <a:pt x="0" y="712"/>
                  </a:lnTo>
                  <a:lnTo>
                    <a:pt x="72" y="712"/>
                  </a:lnTo>
                  <a:lnTo>
                    <a:pt x="294" y="86"/>
                  </a:lnTo>
                  <a:lnTo>
                    <a:pt x="801" y="376"/>
                  </a:lnTo>
                  <a:lnTo>
                    <a:pt x="825" y="333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7" name="Freeform 336"/>
            <p:cNvSpPr>
              <a:spLocks noChangeAspect="1"/>
            </p:cNvSpPr>
            <p:nvPr/>
          </p:nvSpPr>
          <p:spPr bwMode="auto">
            <a:xfrm>
              <a:off x="1209675" y="2912533"/>
              <a:ext cx="194469" cy="250296"/>
            </a:xfrm>
            <a:custGeom>
              <a:avLst/>
              <a:gdLst/>
              <a:ahLst/>
              <a:cxnLst>
                <a:cxn ang="0">
                  <a:pos x="661" y="0"/>
                </a:cxn>
                <a:cxn ang="0">
                  <a:pos x="0" y="348"/>
                </a:cxn>
                <a:cxn ang="0">
                  <a:pos x="0" y="1330"/>
                </a:cxn>
                <a:cxn ang="0">
                  <a:pos x="501" y="1610"/>
                </a:cxn>
                <a:cxn ang="0">
                  <a:pos x="501" y="1719"/>
                </a:cxn>
                <a:cxn ang="0">
                  <a:pos x="742" y="1719"/>
                </a:cxn>
                <a:cxn ang="0">
                  <a:pos x="742" y="1646"/>
                </a:cxn>
                <a:cxn ang="0">
                  <a:pos x="1289" y="1335"/>
                </a:cxn>
                <a:cxn ang="0">
                  <a:pos x="1289" y="367"/>
                </a:cxn>
                <a:cxn ang="0">
                  <a:pos x="661" y="0"/>
                </a:cxn>
              </a:cxnLst>
              <a:rect l="0" t="0" r="r" b="b"/>
              <a:pathLst>
                <a:path w="1289" h="1719">
                  <a:moveTo>
                    <a:pt x="661" y="0"/>
                  </a:moveTo>
                  <a:lnTo>
                    <a:pt x="0" y="348"/>
                  </a:lnTo>
                  <a:lnTo>
                    <a:pt x="0" y="1330"/>
                  </a:lnTo>
                  <a:lnTo>
                    <a:pt x="501" y="1610"/>
                  </a:lnTo>
                  <a:lnTo>
                    <a:pt x="501" y="1719"/>
                  </a:lnTo>
                  <a:lnTo>
                    <a:pt x="742" y="1719"/>
                  </a:lnTo>
                  <a:lnTo>
                    <a:pt x="742" y="1646"/>
                  </a:lnTo>
                  <a:lnTo>
                    <a:pt x="1289" y="1335"/>
                  </a:lnTo>
                  <a:lnTo>
                    <a:pt x="1289" y="367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007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8" name="Freeform 337"/>
            <p:cNvSpPr>
              <a:spLocks noChangeAspect="1"/>
            </p:cNvSpPr>
            <p:nvPr/>
          </p:nvSpPr>
          <p:spPr bwMode="auto">
            <a:xfrm>
              <a:off x="1221581" y="2928056"/>
              <a:ext cx="170656" cy="230894"/>
            </a:xfrm>
            <a:custGeom>
              <a:avLst/>
              <a:gdLst/>
              <a:ahLst/>
              <a:cxnLst>
                <a:cxn ang="0">
                  <a:pos x="579" y="0"/>
                </a:cxn>
                <a:cxn ang="0">
                  <a:pos x="0" y="294"/>
                </a:cxn>
                <a:cxn ang="0">
                  <a:pos x="0" y="1188"/>
                </a:cxn>
                <a:cxn ang="0">
                  <a:pos x="499" y="1462"/>
                </a:cxn>
                <a:cxn ang="0">
                  <a:pos x="499" y="1573"/>
                </a:cxn>
                <a:cxn ang="0">
                  <a:pos x="595" y="1573"/>
                </a:cxn>
                <a:cxn ang="0">
                  <a:pos x="595" y="1462"/>
                </a:cxn>
                <a:cxn ang="0">
                  <a:pos x="1127" y="1175"/>
                </a:cxn>
                <a:cxn ang="0">
                  <a:pos x="1127" y="294"/>
                </a:cxn>
                <a:cxn ang="0">
                  <a:pos x="579" y="0"/>
                </a:cxn>
              </a:cxnLst>
              <a:rect l="0" t="0" r="r" b="b"/>
              <a:pathLst>
                <a:path w="1127" h="1573">
                  <a:moveTo>
                    <a:pt x="579" y="0"/>
                  </a:moveTo>
                  <a:lnTo>
                    <a:pt x="0" y="294"/>
                  </a:lnTo>
                  <a:lnTo>
                    <a:pt x="0" y="1188"/>
                  </a:lnTo>
                  <a:lnTo>
                    <a:pt x="499" y="1462"/>
                  </a:lnTo>
                  <a:lnTo>
                    <a:pt x="499" y="1573"/>
                  </a:lnTo>
                  <a:lnTo>
                    <a:pt x="595" y="1573"/>
                  </a:lnTo>
                  <a:lnTo>
                    <a:pt x="595" y="1462"/>
                  </a:lnTo>
                  <a:lnTo>
                    <a:pt x="1127" y="1175"/>
                  </a:lnTo>
                  <a:lnTo>
                    <a:pt x="1127" y="294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89" name="TextBox 1488"/>
          <p:cNvSpPr txBox="1"/>
          <p:nvPr/>
        </p:nvSpPr>
        <p:spPr>
          <a:xfrm>
            <a:off x="609600" y="4953000"/>
            <a:ext cx="181389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ahoma" pitchFamily="34" charset="0"/>
                <a:cs typeface="Tahoma" pitchFamily="34" charset="0"/>
              </a:rPr>
              <a:t>Modification</a:t>
            </a:r>
          </a:p>
          <a:p>
            <a:pPr algn="ctr"/>
            <a:r>
              <a:rPr lang="en-US" sz="2400" dirty="0" err="1">
                <a:latin typeface="Tahoma" pitchFamily="34" charset="0"/>
                <a:cs typeface="Tahoma" pitchFamily="34" charset="0"/>
              </a:rPr>
              <a:t>Methylase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1492" name="TextBox 1491"/>
          <p:cNvSpPr txBox="1"/>
          <p:nvPr/>
        </p:nvSpPr>
        <p:spPr>
          <a:xfrm>
            <a:off x="5867400" y="548640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Discovery of restriction-modification system</a:t>
            </a:r>
          </a:p>
        </p:txBody>
      </p:sp>
      <p:sp>
        <p:nvSpPr>
          <p:cNvPr id="662" name="TextBox 661"/>
          <p:cNvSpPr txBox="1"/>
          <p:nvPr/>
        </p:nvSpPr>
        <p:spPr>
          <a:xfrm>
            <a:off x="0" y="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story of how restriction enzymes were discovered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85800" y="381000"/>
            <a:ext cx="754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800000"/>
                </a:solidFill>
                <a:latin typeface="Tahoma" pitchFamily="34" charset="0"/>
                <a:cs typeface="Tahoma" pitchFamily="34" charset="0"/>
              </a:rPr>
              <a:t>REs with 6-nucleotide recognition sites (6-cutters) are widely used in molecular biology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685800" y="1718528"/>
            <a:ext cx="73914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  <a:cs typeface="Tahoma" pitchFamily="34" charset="0"/>
              </a:rPr>
              <a:t>Sites would randomly be expected every 1/4096 nucleotides   (1/4</a:t>
            </a:r>
            <a:r>
              <a:rPr lang="en-US" baseline="30000" dirty="0">
                <a:latin typeface="Tahoma" pitchFamily="34" charset="0"/>
                <a:cs typeface="Tahoma" pitchFamily="34" charset="0"/>
              </a:rPr>
              <a:t>6</a:t>
            </a:r>
            <a:r>
              <a:rPr lang="en-US" dirty="0">
                <a:latin typeface="Tahoma" pitchFamily="34" charset="0"/>
                <a:cs typeface="Tahoma" pitchFamily="34" charset="0"/>
              </a:rPr>
              <a:t>)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  <a:cs typeface="Tahoma" pitchFamily="34" charset="0"/>
              </a:rPr>
              <a:t>Actual sizes vary widely with average of ~4000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bp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33400" y="4022096"/>
            <a:ext cx="7848600" cy="16158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Restriction Enzyme</a:t>
            </a:r>
            <a:r>
              <a:rPr lang="en-US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   </a:t>
            </a:r>
            <a:r>
              <a:rPr lang="en-US" u="sng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Strain of origin</a:t>
            </a:r>
            <a:r>
              <a:rPr lang="en-US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		</a:t>
            </a:r>
            <a:r>
              <a:rPr lang="en-US" u="sng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Recognition site</a:t>
            </a:r>
          </a:p>
          <a:p>
            <a:pPr>
              <a:spcBef>
                <a:spcPct val="50000"/>
              </a:spcBef>
            </a:pPr>
            <a:r>
              <a:rPr lang="en-US" i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EcoR</a:t>
            </a:r>
            <a:r>
              <a:rPr lang="en-US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		  </a:t>
            </a:r>
            <a:r>
              <a:rPr lang="en-US" i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E. coli </a:t>
            </a:r>
            <a:r>
              <a:rPr lang="en-US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(strain RY13)		</a:t>
            </a:r>
            <a:r>
              <a:rPr lang="en-US" dirty="0">
                <a:solidFill>
                  <a:srgbClr val="800000"/>
                </a:solidFill>
                <a:latin typeface="Tahoma" pitchFamily="34" charset="0"/>
                <a:cs typeface="Tahoma" pitchFamily="34" charset="0"/>
              </a:rPr>
              <a:t>G</a:t>
            </a:r>
            <a:r>
              <a:rPr lang="en-US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Tahoma" pitchFamily="34" charset="0"/>
                <a:cs typeface="Tahoma" pitchFamily="34" charset="0"/>
              </a:rPr>
              <a:t>A A T T C</a:t>
            </a:r>
          </a:p>
          <a:p>
            <a:pPr>
              <a:spcBef>
                <a:spcPct val="50000"/>
              </a:spcBef>
            </a:pPr>
            <a:r>
              <a:rPr lang="en-US" i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Hind </a:t>
            </a:r>
            <a:r>
              <a:rPr lang="en-US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III 		  </a:t>
            </a:r>
            <a:r>
              <a:rPr lang="en-US" i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H. influenza </a:t>
            </a:r>
            <a:r>
              <a:rPr lang="en-US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		             </a:t>
            </a:r>
            <a:r>
              <a:rPr lang="en-US" dirty="0">
                <a:solidFill>
                  <a:srgbClr val="80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en-US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Tahoma" pitchFamily="34" charset="0"/>
                <a:cs typeface="Tahoma" pitchFamily="34" charset="0"/>
              </a:rPr>
              <a:t>A G C T T</a:t>
            </a:r>
            <a:endParaRPr lang="en-US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i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BamH</a:t>
            </a:r>
            <a:r>
              <a:rPr lang="en-US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		  </a:t>
            </a:r>
            <a:r>
              <a:rPr lang="en-US" i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B. </a:t>
            </a:r>
            <a:r>
              <a:rPr lang="en-US" i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amyloliquefaciens</a:t>
            </a:r>
            <a:r>
              <a:rPr lang="en-US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		</a:t>
            </a:r>
            <a:r>
              <a:rPr lang="en-US" dirty="0">
                <a:solidFill>
                  <a:srgbClr val="800000"/>
                </a:solidFill>
                <a:latin typeface="Tahoma" pitchFamily="34" charset="0"/>
                <a:cs typeface="Tahoma" pitchFamily="34" charset="0"/>
              </a:rPr>
              <a:t>G</a:t>
            </a:r>
            <a:r>
              <a:rPr lang="en-US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Tahoma" pitchFamily="34" charset="0"/>
                <a:cs typeface="Tahoma" pitchFamily="34" charset="0"/>
              </a:rPr>
              <a:t>G A T C C</a:t>
            </a:r>
            <a:r>
              <a:rPr lang="en-US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30688" y="3246120"/>
            <a:ext cx="44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Tahoma" pitchFamily="34" charset="0"/>
                <a:cs typeface="Tahoma" pitchFamily="34" charset="0"/>
              </a:rPr>
              <a:t>Recognition sites are often palindromes</a:t>
            </a:r>
          </a:p>
        </p:txBody>
      </p:sp>
    </p:spTree>
    <p:extLst>
      <p:ext uri="{BB962C8B-B14F-4D97-AF65-F5344CB8AC3E}">
        <p14:creationId xmlns:p14="http://schemas.microsoft.com/office/powerpoint/2010/main" val="1419821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A60C66-441E-CF21-6567-BAC31D0E5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7659"/>
            <a:ext cx="7924800" cy="355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4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/>
          <a:srcRect b="4297"/>
          <a:stretch>
            <a:fillRect/>
          </a:stretch>
        </p:blipFill>
        <p:spPr bwMode="auto">
          <a:xfrm>
            <a:off x="838200" y="1066800"/>
            <a:ext cx="6934200" cy="417227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57200" y="76200"/>
            <a:ext cx="2892971" cy="707886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Recap:</a:t>
            </a:r>
          </a:p>
          <a:p>
            <a:pPr algn="ctr"/>
            <a:r>
              <a:rPr lang="en-US" sz="2000" dirty="0">
                <a:solidFill>
                  <a:srgbClr val="92D050"/>
                </a:solidFill>
                <a:latin typeface="Tahoma" pitchFamily="34" charset="0"/>
                <a:cs typeface="Tahoma" pitchFamily="34" charset="0"/>
              </a:rPr>
              <a:t>Bacterial transformation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343400" y="152400"/>
            <a:ext cx="3581400" cy="4572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Griffith’s experiment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152400" y="5638800"/>
            <a:ext cx="4267200" cy="1066800"/>
          </a:xfrm>
          <a:prstGeom prst="wedgeRectCallout">
            <a:avLst>
              <a:gd name="adj1" fmla="val -16420"/>
              <a:gd name="adj2" fmla="val -835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What does transformation signify?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An incoming bacterial  factor  (DNA )  could replace an endogenous </a:t>
            </a:r>
            <a:r>
              <a:rPr lang="en-US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factor  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4648200" y="5638800"/>
            <a:ext cx="4267200" cy="1219200"/>
          </a:xfrm>
          <a:prstGeom prst="wedgeRectCallout">
            <a:avLst>
              <a:gd name="adj1" fmla="val -26599"/>
              <a:gd name="adj2" fmla="val -848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What opportunities does this observation offer?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Could an  incoming DNA ( foreign gene) be made to stay in a  cell?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1000" y="1676400"/>
            <a:ext cx="2362200" cy="228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2724090"/>
            <a:ext cx="1628972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ahoma" pitchFamily="34" charset="0"/>
                <a:cs typeface="Tahoma" pitchFamily="34" charset="0"/>
              </a:rPr>
              <a:t>Plasmid DNA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"/>
            <a:ext cx="85344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ahoma" pitchFamily="34" charset="0"/>
                <a:cs typeface="Tahoma" pitchFamily="34" charset="0"/>
              </a:rPr>
              <a:t>Utilities of Restriction enzyme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:  Precise, defined,  and reproducible cuts  that can be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ligated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again to create recombinant DNA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2362200" y="1066800"/>
            <a:ext cx="6553200" cy="4572000"/>
            <a:chOff x="2362200" y="1066800"/>
            <a:chExt cx="6553200" cy="4572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76600" y="1847850"/>
              <a:ext cx="5410200" cy="3790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TextBox 12"/>
            <p:cNvSpPr txBox="1"/>
            <p:nvPr/>
          </p:nvSpPr>
          <p:spPr>
            <a:xfrm>
              <a:off x="7944060" y="2700278"/>
              <a:ext cx="437940" cy="28623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ahoma" pitchFamily="34" charset="0"/>
                  <a:cs typeface="Tahoma" pitchFamily="34" charset="0"/>
                </a:rPr>
                <a:t>10</a:t>
              </a:r>
            </a:p>
            <a:p>
              <a:pPr algn="ctr"/>
              <a:r>
                <a:rPr lang="en-US" dirty="0">
                  <a:latin typeface="Tahoma" pitchFamily="34" charset="0"/>
                  <a:cs typeface="Tahoma" pitchFamily="34" charset="0"/>
                </a:rPr>
                <a:t>9</a:t>
              </a:r>
            </a:p>
            <a:p>
              <a:pPr algn="ctr"/>
              <a:r>
                <a:rPr lang="en-US" dirty="0">
                  <a:latin typeface="Tahoma" pitchFamily="34" charset="0"/>
                  <a:cs typeface="Tahoma" pitchFamily="34" charset="0"/>
                </a:rPr>
                <a:t>8</a:t>
              </a:r>
            </a:p>
            <a:p>
              <a:pPr algn="ctr"/>
              <a:r>
                <a:rPr lang="en-US" dirty="0">
                  <a:latin typeface="Tahoma" pitchFamily="34" charset="0"/>
                  <a:cs typeface="Tahoma" pitchFamily="34" charset="0"/>
                </a:rPr>
                <a:t>7</a:t>
              </a:r>
            </a:p>
            <a:p>
              <a:pPr algn="ctr"/>
              <a:r>
                <a:rPr lang="en-US" dirty="0">
                  <a:latin typeface="Tahoma" pitchFamily="34" charset="0"/>
                  <a:cs typeface="Tahoma" pitchFamily="34" charset="0"/>
                </a:rPr>
                <a:t>6</a:t>
              </a:r>
            </a:p>
            <a:p>
              <a:pPr algn="ctr"/>
              <a:r>
                <a:rPr lang="en-US" dirty="0">
                  <a:latin typeface="Tahoma" pitchFamily="34" charset="0"/>
                  <a:cs typeface="Tahoma" pitchFamily="34" charset="0"/>
                </a:rPr>
                <a:t>5</a:t>
              </a:r>
            </a:p>
            <a:p>
              <a:pPr algn="ctr"/>
              <a:r>
                <a:rPr lang="en-US" dirty="0">
                  <a:latin typeface="Tahoma" pitchFamily="34" charset="0"/>
                  <a:cs typeface="Tahoma" pitchFamily="34" charset="0"/>
                </a:rPr>
                <a:t>4</a:t>
              </a:r>
            </a:p>
            <a:p>
              <a:pPr algn="ctr"/>
              <a:r>
                <a:rPr lang="en-US" dirty="0">
                  <a:latin typeface="Tahoma" pitchFamily="34" charset="0"/>
                  <a:cs typeface="Tahoma" pitchFamily="34" charset="0"/>
                </a:rPr>
                <a:t>3</a:t>
              </a:r>
            </a:p>
            <a:p>
              <a:pPr algn="ctr"/>
              <a:r>
                <a:rPr lang="en-US" dirty="0">
                  <a:latin typeface="Tahoma" pitchFamily="34" charset="0"/>
                  <a:cs typeface="Tahoma" pitchFamily="34" charset="0"/>
                </a:rPr>
                <a:t>2</a:t>
              </a:r>
            </a:p>
            <a:p>
              <a:pPr algn="ctr"/>
              <a:r>
                <a:rPr lang="en-US" dirty="0">
                  <a:latin typeface="Tahoma" pitchFamily="34" charset="0"/>
                  <a:cs typeface="Tahoma" pitchFamily="34" charset="0"/>
                </a:rPr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62200" y="1066800"/>
              <a:ext cx="6553200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Results of gel electrophoresis: production of linear DNA fragments of different sizes by different restriction </a:t>
              </a:r>
              <a:r>
                <a:rPr lang="en-US" dirty="0" err="1"/>
                <a:t>endonucleases</a:t>
              </a:r>
              <a:r>
                <a:rPr lang="en-US" dirty="0"/>
                <a:t> </a:t>
              </a:r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152400" y="4114800"/>
            <a:ext cx="3124200" cy="2514600"/>
          </a:xfrm>
          <a:prstGeom prst="wedgeRectCallout">
            <a:avLst>
              <a:gd name="adj1" fmla="val 57603"/>
              <a:gd name="adj2" fmla="val -6271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At how many points did Eco RI restriction enzyme cut the circular plasmid DNA , if at after cutting one finds two leaner pieces of DNA : one 7 kilo bases and the other 3 kilo bases long?  What is the length of the original circular plasmid DNA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10000"/>
          </a:blip>
          <a:srcRect/>
          <a:stretch>
            <a:fillRect/>
          </a:stretch>
        </p:blipFill>
        <p:spPr bwMode="auto">
          <a:xfrm>
            <a:off x="931544" y="350521"/>
            <a:ext cx="4265143" cy="627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64481" y="1645920"/>
            <a:ext cx="330707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b="0" dirty="0">
                <a:latin typeface="Tahoma" pitchFamily="34" charset="0"/>
                <a:cs typeface="Tahoma" pitchFamily="34" charset="0"/>
              </a:rPr>
              <a:t> A restriction map is a linear (or circular) map of the order and distances of restriction </a:t>
            </a:r>
            <a:r>
              <a:rPr lang="en-US" sz="2000" b="0" dirty="0" err="1">
                <a:latin typeface="Tahoma" pitchFamily="34" charset="0"/>
                <a:cs typeface="Tahoma" pitchFamily="34" charset="0"/>
              </a:rPr>
              <a:t>endonuclease</a:t>
            </a:r>
            <a:r>
              <a:rPr lang="en-US" sz="2000" b="0" dirty="0">
                <a:latin typeface="Tahoma" pitchFamily="34" charset="0"/>
                <a:cs typeface="Tahoma" pitchFamily="34" charset="0"/>
              </a:rPr>
              <a:t> cut sites in a segment of DNA</a:t>
            </a:r>
          </a:p>
          <a:p>
            <a:pPr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b="0" dirty="0">
                <a:latin typeface="Tahoma" pitchFamily="34" charset="0"/>
                <a:cs typeface="Tahoma" pitchFamily="34" charset="0"/>
              </a:rPr>
              <a:t> Each DNA fragment, no matter what size, has its own unique restriction map</a:t>
            </a:r>
          </a:p>
          <a:p>
            <a:pPr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b="0" dirty="0">
                <a:latin typeface="Tahoma" pitchFamily="34" charset="0"/>
                <a:cs typeface="Tahoma" pitchFamily="34" charset="0"/>
              </a:rPr>
              <a:t> Restriction maps are useful in comparing DNA fragments to look for regions of identity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4648200" y="350521"/>
            <a:ext cx="4495800" cy="5953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>
                <a:latin typeface="Tahoma" pitchFamily="34" charset="0"/>
                <a:cs typeface="Tahoma" pitchFamily="34" charset="0"/>
              </a:rPr>
              <a:t>Restriction Maps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0"/>
          <p:cNvGrpSpPr/>
          <p:nvPr/>
        </p:nvGrpSpPr>
        <p:grpSpPr>
          <a:xfrm>
            <a:off x="2734836" y="2362200"/>
            <a:ext cx="3208764" cy="3112532"/>
            <a:chOff x="1600200" y="3200400"/>
            <a:chExt cx="3208764" cy="3112532"/>
          </a:xfrm>
        </p:grpSpPr>
        <p:sp>
          <p:nvSpPr>
            <p:cNvPr id="6" name="Oval 5"/>
            <p:cNvSpPr/>
            <p:nvPr/>
          </p:nvSpPr>
          <p:spPr>
            <a:xfrm>
              <a:off x="2438400" y="3810000"/>
              <a:ext cx="2209800" cy="19812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 </a:t>
              </a:r>
              <a:r>
                <a:rPr lang="en-US" dirty="0" err="1"/>
                <a:t>plasmic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>
              <a:off x="4114800" y="3886200"/>
              <a:ext cx="228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114800" y="3516868"/>
              <a:ext cx="69416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EcoRI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5400000">
              <a:off x="3390900" y="3848100"/>
              <a:ext cx="381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276600" y="3200400"/>
              <a:ext cx="67037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HaeII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16200000" flipH="1">
              <a:off x="2895600" y="3810000"/>
              <a:ext cx="3048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438400" y="3352800"/>
              <a:ext cx="80663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BamHI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00200" y="3886200"/>
              <a:ext cx="72808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HaeIII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438400" y="4267200"/>
              <a:ext cx="3048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743200" y="5410200"/>
              <a:ext cx="3048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81200" y="5638800"/>
              <a:ext cx="798617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HindIII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76600" y="5943600"/>
              <a:ext cx="67037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HaeII</a:t>
              </a:r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 rot="5400000">
              <a:off x="3352800" y="5791200"/>
              <a:ext cx="3048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304799"/>
            <a:ext cx="5257801" cy="533401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ahoma" pitchFamily="34" charset="0"/>
                <a:cs typeface="Tahoma" pitchFamily="34" charset="0"/>
              </a:rPr>
              <a:t>Restriction Mapping</a:t>
            </a: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3563" cy="4187825"/>
          </a:xfrm>
        </p:spPr>
        <p:txBody>
          <a:bodyPr/>
          <a:lstStyle/>
          <a:p>
            <a:pPr eaLnBrk="1" hangingPunct="1"/>
            <a:r>
              <a:rPr lang="en-US" dirty="0">
                <a:latin typeface="Tahoma" pitchFamily="34" charset="0"/>
                <a:cs typeface="Tahoma" pitchFamily="34" charset="0"/>
              </a:rPr>
              <a:t>Restriction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endonucleases</a:t>
            </a:r>
            <a:r>
              <a:rPr lang="en-US" dirty="0">
                <a:latin typeface="Tahoma" pitchFamily="34" charset="0"/>
                <a:cs typeface="Tahoma" pitchFamily="34" charset="0"/>
              </a:rPr>
              <a:t> helps build maps of linear and circular molecules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53200" y="3200400"/>
            <a:ext cx="2209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itchFamily="34" charset="0"/>
                <a:cs typeface="Tahoma" pitchFamily="34" charset="0"/>
              </a:rPr>
              <a:t>Restriction map of a plasmid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685800" y="5257800"/>
            <a:ext cx="2514600" cy="1219200"/>
          </a:xfrm>
          <a:prstGeom prst="wedgeRectCallout">
            <a:avLst>
              <a:gd name="adj1" fmla="val 80961"/>
              <a:gd name="adj2" fmla="val -4648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What is the benefit of having a restriction map for a given piece of DNA?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38600" y="3810000"/>
            <a:ext cx="138371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A plasmid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143000"/>
            <a:ext cx="5181600" cy="5334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200" dirty="0">
                <a:latin typeface="Tahoma" pitchFamily="34" charset="0"/>
                <a:cs typeface="Tahoma" pitchFamily="34" charset="0"/>
              </a:rPr>
              <a:t>Answer the following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514600"/>
            <a:ext cx="5257800" cy="25908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What are RE cuts?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Why are the RE cuts unique??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 What are the utilities of the RE cuts?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 What can we now do with the RE cut DNAs?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49"/>
          <p:cNvGrpSpPr/>
          <p:nvPr/>
        </p:nvGrpSpPr>
        <p:grpSpPr>
          <a:xfrm>
            <a:off x="3276600" y="1600200"/>
            <a:ext cx="2362200" cy="153194"/>
            <a:chOff x="762000" y="2743200"/>
            <a:chExt cx="2362200" cy="15319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762000" y="2743200"/>
              <a:ext cx="2362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838200" y="2819400"/>
              <a:ext cx="1524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1143000" y="2818606"/>
              <a:ext cx="1524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1523206" y="2819400"/>
              <a:ext cx="1524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828006" y="2818606"/>
              <a:ext cx="1524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2132806" y="2819400"/>
              <a:ext cx="1524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2361406" y="2818606"/>
              <a:ext cx="1524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2666206" y="2819400"/>
              <a:ext cx="1524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2894806" y="2818606"/>
              <a:ext cx="1524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581400" y="1752600"/>
            <a:ext cx="1843774" cy="369332"/>
          </a:xfrm>
          <a:prstGeom prst="rect">
            <a:avLst/>
          </a:prstGeom>
          <a:noFill/>
          <a:ln w="3175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    A    </a:t>
            </a:r>
            <a:r>
              <a:rPr lang="en-US" dirty="0" err="1"/>
              <a:t>A</a:t>
            </a:r>
            <a:r>
              <a:rPr lang="en-US" dirty="0"/>
              <a:t>   T   </a:t>
            </a:r>
            <a:r>
              <a:rPr lang="en-US" dirty="0" err="1"/>
              <a:t>T</a:t>
            </a:r>
            <a:r>
              <a:rPr lang="en-US" dirty="0"/>
              <a:t>   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1400" y="2069068"/>
            <a:ext cx="1896673" cy="369332"/>
          </a:xfrm>
          <a:prstGeom prst="rect">
            <a:avLst/>
          </a:prstGeom>
          <a:noFill/>
          <a:ln w="3175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     T    </a:t>
            </a:r>
            <a:r>
              <a:rPr lang="en-US" dirty="0" err="1"/>
              <a:t>T</a:t>
            </a:r>
            <a:r>
              <a:rPr lang="en-US" dirty="0"/>
              <a:t>   A   </a:t>
            </a:r>
            <a:r>
              <a:rPr lang="en-US" dirty="0" err="1"/>
              <a:t>A</a:t>
            </a:r>
            <a:r>
              <a:rPr lang="en-US" dirty="0"/>
              <a:t>   G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>
            <a:off x="3414252" y="2513883"/>
            <a:ext cx="152400" cy="14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>
            <a:off x="3689555" y="2514677"/>
            <a:ext cx="152400" cy="14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>
            <a:off x="4032967" y="2513883"/>
            <a:ext cx="152400" cy="14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>
            <a:off x="4308270" y="2514677"/>
            <a:ext cx="152400" cy="14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>
            <a:off x="4583573" y="2513883"/>
            <a:ext cx="152400" cy="14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>
            <a:off x="4876083" y="2514677"/>
            <a:ext cx="152400" cy="14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>
            <a:off x="5271831" y="2514677"/>
            <a:ext cx="152400" cy="14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>
            <a:off x="5485683" y="2513883"/>
            <a:ext cx="152400" cy="14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725194" y="2590006"/>
            <a:ext cx="7620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6096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200" dirty="0">
                <a:latin typeface="Tahoma" pitchFamily="34" charset="0"/>
                <a:cs typeface="Tahoma" pitchFamily="34" charset="0"/>
              </a:rPr>
              <a:t> </a:t>
            </a:r>
            <a:br>
              <a:rPr lang="en-US" sz="3200" dirty="0">
                <a:latin typeface="Tahoma" pitchFamily="34" charset="0"/>
                <a:cs typeface="Tahoma" pitchFamily="34" charset="0"/>
              </a:rPr>
            </a:br>
            <a:r>
              <a:rPr lang="en-US" sz="3200" dirty="0">
                <a:latin typeface="Tahoma" pitchFamily="34" charset="0"/>
                <a:cs typeface="Tahoma" pitchFamily="34" charset="0"/>
              </a:rPr>
              <a:t>What are the utilities of the RE cuts?</a:t>
            </a:r>
            <a:br>
              <a:rPr lang="en-US" sz="3200" dirty="0">
                <a:latin typeface="Tahoma" pitchFamily="34" charset="0"/>
                <a:cs typeface="Tahoma" pitchFamily="34" charset="0"/>
              </a:rPr>
            </a:br>
            <a:endParaRPr lang="en-US" sz="3200" dirty="0"/>
          </a:p>
        </p:txBody>
      </p:sp>
      <p:cxnSp>
        <p:nvCxnSpPr>
          <p:cNvPr id="87" name="Straight Connector 86"/>
          <p:cNvCxnSpPr/>
          <p:nvPr/>
        </p:nvCxnSpPr>
        <p:spPr>
          <a:xfrm rot="5400000">
            <a:off x="3582194" y="1675606"/>
            <a:ext cx="7620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715000" y="838200"/>
            <a:ext cx="2902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of </a:t>
            </a:r>
            <a:r>
              <a:rPr lang="en-US" sz="2400" dirty="0" err="1"/>
              <a:t>EcoRI</a:t>
            </a:r>
            <a:r>
              <a:rPr lang="en-US" sz="2400" dirty="0"/>
              <a:t> cut </a:t>
            </a:r>
          </a:p>
        </p:txBody>
      </p:sp>
      <p:sp>
        <p:nvSpPr>
          <p:cNvPr id="89" name="Rounded Rectangular Callout 88"/>
          <p:cNvSpPr/>
          <p:nvPr/>
        </p:nvSpPr>
        <p:spPr>
          <a:xfrm>
            <a:off x="457200" y="1752600"/>
            <a:ext cx="1905000" cy="533400"/>
          </a:xfrm>
          <a:prstGeom prst="wedgeRoundRectCallout">
            <a:avLst>
              <a:gd name="adj1" fmla="val 108352"/>
              <a:gd name="adj2" fmla="val -5601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Is this a cut or a nick</a:t>
            </a:r>
          </a:p>
        </p:txBody>
      </p:sp>
      <p:sp>
        <p:nvSpPr>
          <p:cNvPr id="90" name="Rounded Rectangular Callout 89"/>
          <p:cNvSpPr/>
          <p:nvPr/>
        </p:nvSpPr>
        <p:spPr>
          <a:xfrm>
            <a:off x="6553200" y="1828800"/>
            <a:ext cx="2590800" cy="914400"/>
          </a:xfrm>
          <a:prstGeom prst="wedgeRoundRectCallout">
            <a:avLst>
              <a:gd name="adj1" fmla="val -72389"/>
              <a:gd name="adj2" fmla="val -734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Will these two strand of DNA  stay together or fall apart 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2438400" y="990600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 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52800" y="2590800"/>
            <a:ext cx="2514600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1676400" y="4800600"/>
            <a:ext cx="6019800" cy="1981200"/>
            <a:chOff x="1676400" y="4800600"/>
            <a:chExt cx="6019800" cy="1981200"/>
          </a:xfrm>
        </p:grpSpPr>
        <p:grpSp>
          <p:nvGrpSpPr>
            <p:cNvPr id="155" name="Group 49"/>
            <p:cNvGrpSpPr/>
            <p:nvPr/>
          </p:nvGrpSpPr>
          <p:grpSpPr>
            <a:xfrm>
              <a:off x="3429000" y="5715000"/>
              <a:ext cx="2362200" cy="153194"/>
              <a:chOff x="762000" y="2743200"/>
              <a:chExt cx="2362200" cy="153194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762000" y="2743200"/>
                <a:ext cx="23622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rot="5400000">
                <a:off x="838200" y="2819400"/>
                <a:ext cx="1524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rot="5400000">
                <a:off x="1143000" y="2818606"/>
                <a:ext cx="1524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rot="5400000">
                <a:off x="1523206" y="2819400"/>
                <a:ext cx="1524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rot="5400000">
                <a:off x="1828006" y="2818606"/>
                <a:ext cx="1524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rot="5400000">
                <a:off x="2132806" y="2819400"/>
                <a:ext cx="1524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rot="5400000">
                <a:off x="2361406" y="2818606"/>
                <a:ext cx="1524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 rot="5400000">
                <a:off x="2666206" y="2819400"/>
                <a:ext cx="1524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rot="5400000">
                <a:off x="2894806" y="2818606"/>
                <a:ext cx="1524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TextBox 164"/>
            <p:cNvSpPr txBox="1"/>
            <p:nvPr/>
          </p:nvSpPr>
          <p:spPr>
            <a:xfrm>
              <a:off x="3733800" y="5867400"/>
              <a:ext cx="1843774" cy="369332"/>
            </a:xfrm>
            <a:prstGeom prst="rect">
              <a:avLst/>
            </a:prstGeom>
            <a:noFill/>
            <a:ln w="3175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G    A    </a:t>
              </a:r>
              <a:r>
                <a:rPr lang="en-US" dirty="0" err="1"/>
                <a:t>A</a:t>
              </a:r>
              <a:r>
                <a:rPr lang="en-US" dirty="0"/>
                <a:t>   T   </a:t>
              </a:r>
              <a:r>
                <a:rPr lang="en-US" dirty="0" err="1"/>
                <a:t>T</a:t>
              </a:r>
              <a:r>
                <a:rPr lang="en-US" dirty="0"/>
                <a:t>   C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733800" y="6183868"/>
              <a:ext cx="1896673" cy="369332"/>
            </a:xfrm>
            <a:prstGeom prst="rect">
              <a:avLst/>
            </a:prstGeom>
            <a:noFill/>
            <a:ln w="3175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     T    </a:t>
              </a:r>
              <a:r>
                <a:rPr lang="en-US" dirty="0" err="1"/>
                <a:t>T</a:t>
              </a:r>
              <a:r>
                <a:rPr lang="en-US" dirty="0"/>
                <a:t>   A   </a:t>
              </a:r>
              <a:r>
                <a:rPr lang="en-US" dirty="0" err="1"/>
                <a:t>A</a:t>
              </a:r>
              <a:r>
                <a:rPr lang="en-US" dirty="0"/>
                <a:t>   G</a:t>
              </a:r>
            </a:p>
          </p:txBody>
        </p:sp>
        <p:cxnSp>
          <p:nvCxnSpPr>
            <p:cNvPr id="167" name="Straight Connector 166"/>
            <p:cNvCxnSpPr/>
            <p:nvPr/>
          </p:nvCxnSpPr>
          <p:spPr>
            <a:xfrm flipV="1">
              <a:off x="3505200" y="6705600"/>
              <a:ext cx="2514600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 flipH="1">
              <a:off x="3566652" y="6628683"/>
              <a:ext cx="152400" cy="1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 flipH="1">
              <a:off x="3841955" y="6629477"/>
              <a:ext cx="152400" cy="1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 flipH="1">
              <a:off x="4185367" y="6628683"/>
              <a:ext cx="152400" cy="1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5400000" flipH="1">
              <a:off x="4460670" y="6629477"/>
              <a:ext cx="152400" cy="1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rot="5400000" flipH="1">
              <a:off x="4735973" y="6628683"/>
              <a:ext cx="152400" cy="1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 flipH="1">
              <a:off x="5028483" y="6629477"/>
              <a:ext cx="152400" cy="1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rot="5400000" flipH="1">
              <a:off x="5424231" y="6629477"/>
              <a:ext cx="152400" cy="1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 flipH="1">
              <a:off x="5638083" y="6628683"/>
              <a:ext cx="152400" cy="1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>
              <a:off x="5181600" y="6704806"/>
              <a:ext cx="152400" cy="158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4037806" y="5715000"/>
              <a:ext cx="153194" cy="79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ounded Rectangular Callout 182"/>
            <p:cNvSpPr/>
            <p:nvPr/>
          </p:nvSpPr>
          <p:spPr>
            <a:xfrm>
              <a:off x="1676400" y="4953000"/>
              <a:ext cx="1143000" cy="765048"/>
            </a:xfrm>
            <a:prstGeom prst="wedgeRoundRectCallout">
              <a:avLst>
                <a:gd name="adj1" fmla="val 164848"/>
                <a:gd name="adj2" fmla="val 47077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Ligated</a:t>
              </a:r>
              <a:r>
                <a:rPr lang="en-US" dirty="0">
                  <a:solidFill>
                    <a:srgbClr val="7030A0"/>
                  </a:solidFill>
                </a:rPr>
                <a:t> </a:t>
              </a:r>
            </a:p>
          </p:txBody>
        </p:sp>
        <p:sp>
          <p:nvSpPr>
            <p:cNvPr id="184" name="Rounded Rectangular Callout 183"/>
            <p:cNvSpPr/>
            <p:nvPr/>
          </p:nvSpPr>
          <p:spPr>
            <a:xfrm>
              <a:off x="6553200" y="5486400"/>
              <a:ext cx="1143000" cy="765048"/>
            </a:xfrm>
            <a:prstGeom prst="wedgeRoundRectCallout">
              <a:avLst>
                <a:gd name="adj1" fmla="val -158115"/>
                <a:gd name="adj2" fmla="val 104625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Ligated</a:t>
              </a:r>
              <a:r>
                <a:rPr lang="en-US" dirty="0">
                  <a:solidFill>
                    <a:srgbClr val="7030A0"/>
                  </a:solidFill>
                </a:rPr>
                <a:t> 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048000" y="4800600"/>
              <a:ext cx="824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3 </a:t>
              </a: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1295400" y="2819400"/>
            <a:ext cx="7848600" cy="1525588"/>
            <a:chOff x="1295400" y="2819400"/>
            <a:chExt cx="7848600" cy="1525588"/>
          </a:xfrm>
        </p:grpSpPr>
        <p:grpSp>
          <p:nvGrpSpPr>
            <p:cNvPr id="191" name="Group 190"/>
            <p:cNvGrpSpPr/>
            <p:nvPr/>
          </p:nvGrpSpPr>
          <p:grpSpPr>
            <a:xfrm>
              <a:off x="1295400" y="2819400"/>
              <a:ext cx="6096000" cy="1525588"/>
              <a:chOff x="1295400" y="2819400"/>
              <a:chExt cx="6096000" cy="1525588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1295400" y="3352800"/>
                <a:ext cx="6096000" cy="992188"/>
                <a:chOff x="1295400" y="3733800"/>
                <a:chExt cx="6096000" cy="992188"/>
              </a:xfrm>
            </p:grpSpPr>
            <p:grpSp>
              <p:nvGrpSpPr>
                <p:cNvPr id="91" name="Group 49"/>
                <p:cNvGrpSpPr/>
                <p:nvPr/>
              </p:nvGrpSpPr>
              <p:grpSpPr>
                <a:xfrm>
                  <a:off x="1295400" y="3733800"/>
                  <a:ext cx="685800" cy="153194"/>
                  <a:chOff x="762000" y="2743200"/>
                  <a:chExt cx="685800" cy="153194"/>
                </a:xfrm>
              </p:grpSpPr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762000" y="2743200"/>
                    <a:ext cx="685800" cy="1588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 rot="5400000">
                    <a:off x="838200" y="2819400"/>
                    <a:ext cx="152400" cy="1588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 rot="5400000">
                    <a:off x="1143000" y="2818606"/>
                    <a:ext cx="152400" cy="1588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3" name="Straight Connector 102"/>
                <p:cNvCxnSpPr/>
                <p:nvPr/>
              </p:nvCxnSpPr>
              <p:spPr>
                <a:xfrm flipV="1">
                  <a:off x="1371600" y="4724400"/>
                  <a:ext cx="1752600" cy="7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 rot="5400000" flipH="1">
                  <a:off x="1433052" y="4647483"/>
                  <a:ext cx="152400" cy="143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 rot="5400000" flipH="1">
                  <a:off x="1708355" y="4648277"/>
                  <a:ext cx="152400" cy="143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rot="5400000" flipH="1">
                  <a:off x="2051767" y="4647483"/>
                  <a:ext cx="152400" cy="143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rot="5400000" flipH="1">
                  <a:off x="2327070" y="4648277"/>
                  <a:ext cx="152400" cy="143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rot="5400000" flipH="1">
                  <a:off x="2602373" y="4647483"/>
                  <a:ext cx="152400" cy="143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5400000" flipH="1">
                  <a:off x="2894883" y="4648277"/>
                  <a:ext cx="152400" cy="143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/>
                <p:cNvSpPr txBox="1"/>
                <p:nvPr/>
              </p:nvSpPr>
              <p:spPr>
                <a:xfrm>
                  <a:off x="1574460" y="3810000"/>
                  <a:ext cx="3305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</a:t>
                  </a: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600200" y="4202668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</a:t>
                  </a: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1977902" y="4191000"/>
                  <a:ext cx="296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2293924" y="4191000"/>
                  <a:ext cx="296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2522524" y="4191000"/>
                  <a:ext cx="317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2806484" y="4191000"/>
                  <a:ext cx="317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</a:p>
              </p:txBody>
            </p:sp>
            <p:grpSp>
              <p:nvGrpSpPr>
                <p:cNvPr id="154" name="Group 153"/>
                <p:cNvGrpSpPr/>
                <p:nvPr/>
              </p:nvGrpSpPr>
              <p:grpSpPr>
                <a:xfrm>
                  <a:off x="5562600" y="3733800"/>
                  <a:ext cx="1676400" cy="153194"/>
                  <a:chOff x="5562600" y="3733800"/>
                  <a:chExt cx="1676400" cy="153194"/>
                </a:xfrm>
              </p:grpSpPr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5562600" y="3733800"/>
                    <a:ext cx="1676400" cy="1588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 rot="5400000">
                    <a:off x="5638006" y="3810000"/>
                    <a:ext cx="152400" cy="1588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 rot="5400000">
                    <a:off x="5942806" y="3809206"/>
                    <a:ext cx="152400" cy="1588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 rot="5400000">
                    <a:off x="6247606" y="3810000"/>
                    <a:ext cx="152400" cy="1588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 rot="5400000">
                    <a:off x="6476206" y="3809206"/>
                    <a:ext cx="152400" cy="1588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 rot="5400000">
                    <a:off x="6781006" y="3810000"/>
                    <a:ext cx="152400" cy="1588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 rot="5400000">
                    <a:off x="7009606" y="3809206"/>
                    <a:ext cx="152400" cy="1588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6629400" y="4724400"/>
                  <a:ext cx="762000" cy="15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rot="5400000" flipH="1">
                  <a:off x="6795831" y="4648277"/>
                  <a:ext cx="152400" cy="143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rot="5400000" flipH="1">
                  <a:off x="7009683" y="4647483"/>
                  <a:ext cx="152400" cy="143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TextBox 146"/>
                <p:cNvSpPr txBox="1"/>
                <p:nvPr/>
              </p:nvSpPr>
              <p:spPr>
                <a:xfrm>
                  <a:off x="5562600" y="3810000"/>
                  <a:ext cx="317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5854484" y="3810000"/>
                  <a:ext cx="317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6159284" y="3810000"/>
                  <a:ext cx="296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6408724" y="3810000"/>
                  <a:ext cx="296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6705600" y="4202668"/>
                  <a:ext cx="3305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</a:t>
                  </a: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6705600" y="3810000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</a:t>
                  </a:r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4267200" y="4038600"/>
                  <a:ext cx="41389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+</a:t>
                  </a:r>
                </a:p>
              </p:txBody>
            </p:sp>
          </p:grpSp>
          <p:sp>
            <p:nvSpPr>
              <p:cNvPr id="187" name="TextBox 186"/>
              <p:cNvSpPr txBox="1"/>
              <p:nvPr/>
            </p:nvSpPr>
            <p:spPr>
              <a:xfrm>
                <a:off x="2438400" y="2819400"/>
                <a:ext cx="824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Step 2 </a:t>
                </a:r>
              </a:p>
            </p:txBody>
          </p:sp>
        </p:grpSp>
        <p:sp>
          <p:nvSpPr>
            <p:cNvPr id="192" name="Rounded Rectangular Callout 191"/>
            <p:cNvSpPr/>
            <p:nvPr/>
          </p:nvSpPr>
          <p:spPr>
            <a:xfrm>
              <a:off x="7772400" y="3352800"/>
              <a:ext cx="1371600" cy="914400"/>
            </a:xfrm>
            <a:prstGeom prst="wedgeRoundRectCallout">
              <a:avLst>
                <a:gd name="adj1" fmla="val -71039"/>
                <a:gd name="adj2" fmla="val 16410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These snap to create sticky end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aseAnimation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19200" y="2000752"/>
            <a:ext cx="7031711" cy="432384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429000" y="2057400"/>
            <a:ext cx="3124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620000" cy="4572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2800" dirty="0">
                <a:latin typeface="Tahoma" pitchFamily="34" charset="0"/>
                <a:cs typeface="Tahoma" pitchFamily="34" charset="0"/>
              </a:rPr>
              <a:t>What can we now do with the RE cut DNAs?</a:t>
            </a:r>
            <a:endParaRPr 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066800" y="0"/>
            <a:ext cx="75952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Tahoma" pitchFamily="34" charset="0"/>
                <a:cs typeface="Tahoma" pitchFamily="34" charset="0"/>
              </a:rPr>
              <a:t>The first cloning experiment done by Boyer and Cohen</a:t>
            </a:r>
          </a:p>
        </p:txBody>
      </p:sp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571500"/>
            <a:ext cx="2703513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6" name="Picture 4" descr="plasmid"/>
          <p:cNvPicPr>
            <a:picLocks noGrp="1"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304800"/>
            <a:ext cx="5795963" cy="5795963"/>
          </a:xfrm>
          <a:noFill/>
          <a:ln/>
        </p:spPr>
      </p:pic>
      <p:sp>
        <p:nvSpPr>
          <p:cNvPr id="3" name="Rectangular Callout 2"/>
          <p:cNvSpPr/>
          <p:nvPr/>
        </p:nvSpPr>
        <p:spPr>
          <a:xfrm>
            <a:off x="6400800" y="533400"/>
            <a:ext cx="2743200" cy="1905000"/>
          </a:xfrm>
          <a:prstGeom prst="wedgeRectCallout">
            <a:avLst>
              <a:gd name="adj1" fmla="val -72692"/>
              <a:gd name="adj2" fmla="val -102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You can call this as a passenger/foreign  DNA that is being carried to the bacterial host cells by the plasmid vector (carrier)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5638800" cy="80803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Tahoma" pitchFamily="34" charset="0"/>
                <a:cs typeface="Tahoma" pitchFamily="34" charset="0"/>
              </a:rPr>
              <a:t>Basic Cloning Process</a:t>
            </a:r>
          </a:p>
        </p:txBody>
      </p:sp>
      <p:sp>
        <p:nvSpPr>
          <p:cNvPr id="3076" name="Text Box 9"/>
          <p:cNvSpPr txBox="1">
            <a:spLocks noChangeArrowheads="1"/>
          </p:cNvSpPr>
          <p:nvPr/>
        </p:nvSpPr>
        <p:spPr bwMode="auto">
          <a:xfrm>
            <a:off x="212725" y="1447800"/>
            <a:ext cx="870267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Plasmid is cut open with a restriction enzyme that leaves an overhang: a sticky end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Foreign DNA is cut with the same enzyme.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The two DNAs are mixed.  The sticky ends anneal together, and DNA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ligase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joins them into one recombinant molecule.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The recombinant plasmids are transformed into E. coli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Cells carrying the plasmid are selected by adding an antibiotic: the plasmid carries a gene for antibiotic resistance.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04800" y="4549676"/>
            <a:ext cx="43434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itchFamily="34" charset="0"/>
                <a:cs typeface="Tahoma" pitchFamily="34" charset="0"/>
              </a:rPr>
              <a:t>Transformed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bacterial clone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would then represent a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gene clone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as well.</a:t>
            </a:r>
          </a:p>
          <a:p>
            <a:endParaRPr lang="en-US" sz="2400" dirty="0">
              <a:latin typeface="Tahoma" pitchFamily="34" charset="0"/>
              <a:cs typeface="Tahoma" pitchFamily="34" charset="0"/>
            </a:endParaRP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Can you now tell the meaning of a gene clone?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533400" y="2819400"/>
            <a:ext cx="2819400" cy="1447800"/>
            <a:chOff x="1981200" y="1524000"/>
            <a:chExt cx="2819400" cy="1447800"/>
          </a:xfrm>
        </p:grpSpPr>
        <p:sp>
          <p:nvSpPr>
            <p:cNvPr id="5" name="Oval 4"/>
            <p:cNvSpPr/>
            <p:nvPr/>
          </p:nvSpPr>
          <p:spPr>
            <a:xfrm>
              <a:off x="1981200" y="1752600"/>
              <a:ext cx="2819400" cy="1219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981200" y="1524000"/>
              <a:ext cx="2819400" cy="1219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>
          <a:xfrm>
            <a:off x="2362200" y="32004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52600" y="33528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67000" y="33528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28800" y="36576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81200" y="33528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600200" y="35052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676400" y="28956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71600" y="32004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981200" y="30480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219200" y="36576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676400" y="32004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66800" y="33528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04800" y="228600"/>
            <a:ext cx="2971800" cy="1371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62000" y="304800"/>
            <a:ext cx="1447800" cy="1143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67000" y="685800"/>
            <a:ext cx="3810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86000" y="381000"/>
            <a:ext cx="3810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549487" y="390181"/>
            <a:ext cx="117513" cy="143219"/>
          </a:xfrm>
          <a:custGeom>
            <a:avLst/>
            <a:gdLst>
              <a:gd name="connsiteX0" fmla="*/ 0 w 117513"/>
              <a:gd name="connsiteY0" fmla="*/ 0 h 143219"/>
              <a:gd name="connsiteX1" fmla="*/ 99152 w 117513"/>
              <a:gd name="connsiteY1" fmla="*/ 99152 h 143219"/>
              <a:gd name="connsiteX2" fmla="*/ 110169 w 117513"/>
              <a:gd name="connsiteY2" fmla="*/ 143219 h 14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13" h="143219">
                <a:moveTo>
                  <a:pt x="0" y="0"/>
                </a:moveTo>
                <a:cubicBezTo>
                  <a:pt x="40395" y="37641"/>
                  <a:pt x="80791" y="75282"/>
                  <a:pt x="99152" y="99152"/>
                </a:cubicBezTo>
                <a:cubicBezTo>
                  <a:pt x="117513" y="123022"/>
                  <a:pt x="113841" y="133120"/>
                  <a:pt x="110169" y="143219"/>
                </a:cubicBezTo>
              </a:path>
            </a:pathLst>
          </a:cu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930487" y="685800"/>
            <a:ext cx="117513" cy="143219"/>
          </a:xfrm>
          <a:custGeom>
            <a:avLst/>
            <a:gdLst>
              <a:gd name="connsiteX0" fmla="*/ 0 w 117513"/>
              <a:gd name="connsiteY0" fmla="*/ 0 h 143219"/>
              <a:gd name="connsiteX1" fmla="*/ 99152 w 117513"/>
              <a:gd name="connsiteY1" fmla="*/ 99152 h 143219"/>
              <a:gd name="connsiteX2" fmla="*/ 110169 w 117513"/>
              <a:gd name="connsiteY2" fmla="*/ 143219 h 14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13" h="143219">
                <a:moveTo>
                  <a:pt x="0" y="0"/>
                </a:moveTo>
                <a:cubicBezTo>
                  <a:pt x="40395" y="37641"/>
                  <a:pt x="80791" y="75282"/>
                  <a:pt x="99152" y="99152"/>
                </a:cubicBezTo>
                <a:cubicBezTo>
                  <a:pt x="117513" y="123022"/>
                  <a:pt x="113841" y="133120"/>
                  <a:pt x="110169" y="143219"/>
                </a:cubicBezTo>
              </a:path>
            </a:pathLst>
          </a:cu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endCxn id="17" idx="1"/>
          </p:cNvCxnSpPr>
          <p:nvPr/>
        </p:nvCxnSpPr>
        <p:spPr>
          <a:xfrm rot="16200000" flipH="1">
            <a:off x="762000" y="1981200"/>
            <a:ext cx="1317718" cy="55571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46"/>
          <p:cNvGrpSpPr/>
          <p:nvPr/>
        </p:nvGrpSpPr>
        <p:grpSpPr>
          <a:xfrm>
            <a:off x="5352633" y="533400"/>
            <a:ext cx="2800767" cy="2208074"/>
            <a:chOff x="5352633" y="611326"/>
            <a:chExt cx="2800767" cy="2208074"/>
          </a:xfrm>
        </p:grpSpPr>
        <p:grpSp>
          <p:nvGrpSpPr>
            <p:cNvPr id="7" name="Group 43"/>
            <p:cNvGrpSpPr/>
            <p:nvPr/>
          </p:nvGrpSpPr>
          <p:grpSpPr>
            <a:xfrm>
              <a:off x="5562600" y="1295400"/>
              <a:ext cx="1676400" cy="1524000"/>
              <a:chOff x="3631274" y="5735065"/>
              <a:chExt cx="787908" cy="711509"/>
            </a:xfrm>
            <a:noFill/>
          </p:grpSpPr>
          <p:sp>
            <p:nvSpPr>
              <p:cNvPr id="41" name="Arc 88"/>
              <p:cNvSpPr>
                <a:spLocks noChangeAspect="1"/>
              </p:cNvSpPr>
              <p:nvPr/>
            </p:nvSpPr>
            <p:spPr bwMode="auto">
              <a:xfrm rot="2700465">
                <a:off x="3631274" y="5735065"/>
                <a:ext cx="711509" cy="711509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1600 w 43200"/>
                  <a:gd name="T1" fmla="*/ 0 h 43200"/>
                  <a:gd name="T2" fmla="*/ 21446 w 43200"/>
                  <a:gd name="T3" fmla="*/ 1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9730"/>
                      <a:pt x="9577" y="85"/>
                      <a:pt x="21445" y="0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9730"/>
                      <a:pt x="9577" y="85"/>
                      <a:pt x="21445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Arc 90"/>
              <p:cNvSpPr>
                <a:spLocks noChangeAspect="1"/>
              </p:cNvSpPr>
              <p:nvPr/>
            </p:nvSpPr>
            <p:spPr bwMode="auto">
              <a:xfrm rot="2700465">
                <a:off x="4063427" y="5911013"/>
                <a:ext cx="354983" cy="35652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93"/>
                  <a:gd name="T1" fmla="*/ 0 h 21600"/>
                  <a:gd name="T2" fmla="*/ 21593 w 21593"/>
                  <a:gd name="T3" fmla="*/ 21067 h 21600"/>
                  <a:gd name="T4" fmla="*/ 0 w 2159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3" h="21600" fill="none" extrusionOk="0">
                    <a:moveTo>
                      <a:pt x="-1" y="0"/>
                    </a:moveTo>
                    <a:cubicBezTo>
                      <a:pt x="11721" y="0"/>
                      <a:pt x="21304" y="9348"/>
                      <a:pt x="21593" y="21066"/>
                    </a:cubicBezTo>
                  </a:path>
                  <a:path w="21593" h="21600" stroke="0" extrusionOk="0">
                    <a:moveTo>
                      <a:pt x="-1" y="0"/>
                    </a:moveTo>
                    <a:cubicBezTo>
                      <a:pt x="11721" y="0"/>
                      <a:pt x="21304" y="9348"/>
                      <a:pt x="21593" y="210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grpFill/>
              <a:ln w="38100">
                <a:solidFill>
                  <a:srgbClr val="00B05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5352633" y="611326"/>
              <a:ext cx="2800767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ahoma" pitchFamily="34" charset="0"/>
                  <a:cs typeface="Tahoma" pitchFamily="34" charset="0"/>
                </a:rPr>
                <a:t>Plasmid and DNA cloning </a:t>
              </a:r>
            </a:p>
          </p:txBody>
        </p:sp>
      </p:grpSp>
      <p:grpSp>
        <p:nvGrpSpPr>
          <p:cNvPr id="8" name="Group 57"/>
          <p:cNvGrpSpPr/>
          <p:nvPr/>
        </p:nvGrpSpPr>
        <p:grpSpPr>
          <a:xfrm>
            <a:off x="3886200" y="1143000"/>
            <a:ext cx="1905000" cy="1524000"/>
            <a:chOff x="3886200" y="1828800"/>
            <a:chExt cx="1905000" cy="1524000"/>
          </a:xfrm>
        </p:grpSpPr>
        <p:sp>
          <p:nvSpPr>
            <p:cNvPr id="48" name="TextBox 47"/>
            <p:cNvSpPr txBox="1"/>
            <p:nvPr/>
          </p:nvSpPr>
          <p:spPr>
            <a:xfrm>
              <a:off x="3886200" y="1828800"/>
              <a:ext cx="1371600" cy="7078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ahoma" pitchFamily="34" charset="0"/>
                  <a:cs typeface="Tahoma" pitchFamily="34" charset="0"/>
                </a:rPr>
                <a:t>Origin of replication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5562600" y="2133600"/>
              <a:ext cx="228600" cy="15240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reeform 50"/>
            <p:cNvSpPr/>
            <p:nvPr/>
          </p:nvSpPr>
          <p:spPr>
            <a:xfrm>
              <a:off x="5588000" y="2844800"/>
              <a:ext cx="101600" cy="248356"/>
            </a:xfrm>
            <a:custGeom>
              <a:avLst/>
              <a:gdLst>
                <a:gd name="connsiteX0" fmla="*/ 0 w 101600"/>
                <a:gd name="connsiteY0" fmla="*/ 0 h 248356"/>
                <a:gd name="connsiteX1" fmla="*/ 101600 w 101600"/>
                <a:gd name="connsiteY1" fmla="*/ 248356 h 248356"/>
                <a:gd name="connsiteX2" fmla="*/ 101600 w 101600"/>
                <a:gd name="connsiteY2" fmla="*/ 248356 h 248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48356">
                  <a:moveTo>
                    <a:pt x="0" y="0"/>
                  </a:moveTo>
                  <a:lnTo>
                    <a:pt x="101600" y="248356"/>
                  </a:lnTo>
                  <a:lnTo>
                    <a:pt x="101600" y="248356"/>
                  </a:lnTo>
                </a:path>
              </a:pathLst>
            </a:cu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5105400" y="1981200"/>
              <a:ext cx="3810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886200" y="2644914"/>
              <a:ext cx="1371600" cy="7078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Tahoma" pitchFamily="34" charset="0"/>
                  <a:cs typeface="Tahoma" pitchFamily="34" charset="0"/>
                </a:rPr>
                <a:t>Ampicillin</a:t>
              </a:r>
              <a:r>
                <a:rPr lang="en-US" sz="2000" dirty="0">
                  <a:latin typeface="Tahoma" pitchFamily="34" charset="0"/>
                  <a:cs typeface="Tahoma" pitchFamily="34" charset="0"/>
                </a:rPr>
                <a:t> resistance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5105400" y="2921000"/>
              <a:ext cx="406400" cy="127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ounded Rectangular Callout 37"/>
          <p:cNvSpPr/>
          <p:nvPr/>
        </p:nvSpPr>
        <p:spPr>
          <a:xfrm>
            <a:off x="7391400" y="1295400"/>
            <a:ext cx="1600200" cy="1600200"/>
          </a:xfrm>
          <a:prstGeom prst="wedgeRoundRectCallout">
            <a:avLst>
              <a:gd name="adj1" fmla="val -70543"/>
              <a:gd name="adj2" fmla="val -319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This is the DNA (green) that has been cloned in the plasmid vector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86200" y="76200"/>
            <a:ext cx="16002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ahoma" pitchFamily="34" charset="0"/>
                <a:cs typeface="Tahoma" pitchFamily="34" charset="0"/>
              </a:rPr>
              <a:t>RECAP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24400" y="3048000"/>
            <a:ext cx="44196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A DNA vector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Self replicating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 Carries selection markers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 It can be made into a recombinant DNA and thus used to clone genes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8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8607" y="76200"/>
            <a:ext cx="436459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itchFamily="34" charset="0"/>
                <a:cs typeface="Tahoma" pitchFamily="34" charset="0"/>
              </a:rPr>
              <a:t>Some background information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1" y="685800"/>
            <a:ext cx="5105400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  <a:cs typeface="Tahoma" pitchFamily="34" charset="0"/>
              </a:rPr>
              <a:t> Prokaryotes are haploid: for example, bacteria E. coli – it has only one chromosome</a:t>
            </a:r>
          </a:p>
          <a:p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  <a:cs typeface="Tahoma" pitchFamily="34" charset="0"/>
              </a:rPr>
              <a:t> Bacterial chromosome is  circular</a:t>
            </a:r>
          </a:p>
          <a:p>
            <a:endParaRPr lang="en-US" dirty="0">
              <a:latin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  <a:cs typeface="Tahoma" pitchFamily="34" charset="0"/>
              </a:rPr>
              <a:t> Bacterial chromosome represent a single unit of replication</a:t>
            </a:r>
          </a:p>
          <a:p>
            <a:endParaRPr lang="en-US" dirty="0">
              <a:latin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  <a:cs typeface="Tahoma" pitchFamily="34" charset="0"/>
              </a:rPr>
              <a:t> Bacterial cell can carry extra chromosomal replicating bodies, called plasmids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67400" y="685800"/>
            <a:ext cx="2971800" cy="1371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24600" y="762000"/>
            <a:ext cx="1447800" cy="1143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29600" y="1143000"/>
            <a:ext cx="3810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48600" y="838200"/>
            <a:ext cx="3810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 descr="http://academic.pgcc.edu/~kroberts/Lecture/Chapter%207/07-06_BidirectionalRep_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804258"/>
            <a:ext cx="6845300" cy="3053742"/>
          </a:xfrm>
          <a:prstGeom prst="rect">
            <a:avLst/>
          </a:prstGeom>
          <a:noFill/>
        </p:spPr>
      </p:pic>
      <p:sp>
        <p:nvSpPr>
          <p:cNvPr id="13" name="Rectangular Callout 12"/>
          <p:cNvSpPr/>
          <p:nvPr/>
        </p:nvSpPr>
        <p:spPr>
          <a:xfrm>
            <a:off x="5562600" y="2438400"/>
            <a:ext cx="1447800" cy="533400"/>
          </a:xfrm>
          <a:prstGeom prst="wedgeRectCallout">
            <a:avLst>
              <a:gd name="adj1" fmla="val 19875"/>
              <a:gd name="adj2" fmla="val -1973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Bacterial chromosome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7315200" y="2590800"/>
            <a:ext cx="1447800" cy="533400"/>
          </a:xfrm>
          <a:prstGeom prst="wedgeRectCallout">
            <a:avLst>
              <a:gd name="adj1" fmla="val 14941"/>
              <a:gd name="adj2" fmla="val -2723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Plasmids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066800"/>
            <a:ext cx="571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hlinkClick r:id="rId2"/>
              </a:rPr>
              <a:t>https://www.youtube.com/watch?v=sjwNtQYLKeU</a:t>
            </a:r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609600"/>
            <a:ext cx="432297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YouTube video for gene cloning cartoons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19812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https://www.youtube.com/watch?v=5ffl-0OYVQU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15240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Khan academy YouTube link for gene cloning</a:t>
            </a:r>
          </a:p>
        </p:txBody>
      </p:sp>
      <p:sp>
        <p:nvSpPr>
          <p:cNvPr id="1026" name="AutoShape 2" descr="Dr Eric Lander, Director of the Broad Institute of MIT and Harvar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3276600"/>
            <a:ext cx="2438400" cy="324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685800" y="5638800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Dr. Eric Lander, Director of the Broad Institute of MIT and Harvard, speaks at the Mouse Genome Sequencing Press Conference on December 4, 2002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41910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https://www.youtube.com/watch?v=CdAgzk5tQhs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4648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https://www.youtube.com/watch?v=reYwbnuhFU0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2819400"/>
            <a:ext cx="57150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MIT open courseware :  Speaker - Eric Langer</a:t>
            </a:r>
          </a:p>
          <a:p>
            <a:r>
              <a:rPr lang="en-US" dirty="0">
                <a:latin typeface="Tahoma" pitchFamily="34" charset="0"/>
                <a:cs typeface="Tahoma" pitchFamily="34" charset="0"/>
              </a:rPr>
              <a:t>Course: fundamental of biology</a:t>
            </a:r>
          </a:p>
          <a:p>
            <a:r>
              <a:rPr lang="en-US" dirty="0">
                <a:latin typeface="Tahoma" pitchFamily="34" charset="0"/>
                <a:cs typeface="Tahoma" pitchFamily="34" charset="0"/>
              </a:rPr>
              <a:t>Topic : Basic mechanisms of cloning I and II 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6858000" y="381000"/>
            <a:ext cx="2133600" cy="1981200"/>
          </a:xfrm>
          <a:prstGeom prst="wedgeRoundRectCallout">
            <a:avLst>
              <a:gd name="adj1" fmla="val -72226"/>
              <a:gd name="adj2" fmla="val 2311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All the videos displayed here are useful for appreciating genetic engineering/gene cloning / recombinant DNA technology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1371600"/>
            <a:ext cx="172792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ahoma" pitchFamily="34" charset="0"/>
                <a:cs typeface="Tahoma" pitchFamily="34" charset="0"/>
              </a:rPr>
              <a:t>Question: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2590800"/>
            <a:ext cx="6705600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ahoma" pitchFamily="34" charset="0"/>
                <a:cs typeface="Tahoma" pitchFamily="34" charset="0"/>
              </a:rPr>
              <a:t>If you are provided with plasmid DNA and also human DNA, will you be able to create a recombinant DNA?</a:t>
            </a:r>
          </a:p>
          <a:p>
            <a:pPr algn="ctr"/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en-US" sz="2000" dirty="0">
                <a:latin typeface="Tahoma" pitchFamily="34" charset="0"/>
                <a:cs typeface="Tahoma" pitchFamily="34" charset="0"/>
              </a:rPr>
              <a:t>Can this DNA be cloned? 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867400" y="609600"/>
            <a:ext cx="2971800" cy="990600"/>
          </a:xfrm>
          <a:prstGeom prst="wedgeRound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you have understood the topic covered then you would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3276600"/>
            <a:ext cx="556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https://www.youtube.com/watch?v=Mph3GfDKM-o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22860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to interpret the human genome | Alisha Holloway | </a:t>
            </a:r>
            <a:r>
              <a:rPr lang="en-US" sz="2400" dirty="0" err="1"/>
              <a:t>TEDxClaremontColleges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219200"/>
            <a:ext cx="837613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itchFamily="34" charset="0"/>
                <a:cs typeface="Tahoma" pitchFamily="34" charset="0"/>
              </a:rPr>
              <a:t>Where has molecular cloning (genetic engineering) led us to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495800" y="4572000"/>
            <a:ext cx="3505200" cy="1447800"/>
          </a:xfrm>
          <a:prstGeom prst="wedgeRoundRectCallout">
            <a:avLst>
              <a:gd name="adj1" fmla="val -22943"/>
              <a:gd name="adj2" fmla="val -7063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Watching such  videos will help you connect with the impact of the genetic engineering has made in understanding human health  and diseases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3810000" cy="5334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dirty="0">
                <a:latin typeface="Tahoma" pitchFamily="34" charset="0"/>
                <a:cs typeface="Tahoma" pitchFamily="34" charset="0"/>
              </a:rPr>
              <a:t>Transformation</a:t>
            </a:r>
          </a:p>
        </p:txBody>
      </p:sp>
      <p:sp>
        <p:nvSpPr>
          <p:cNvPr id="4196" name="Rectangle 100"/>
          <p:cNvSpPr>
            <a:spLocks noChangeArrowheads="1"/>
          </p:cNvSpPr>
          <p:nvPr/>
        </p:nvSpPr>
        <p:spPr bwMode="auto">
          <a:xfrm>
            <a:off x="1676400" y="990600"/>
            <a:ext cx="37592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98"/>
          <p:cNvGrpSpPr>
            <a:grpSpLocks/>
          </p:cNvGrpSpPr>
          <p:nvPr/>
        </p:nvGrpSpPr>
        <p:grpSpPr bwMode="auto">
          <a:xfrm>
            <a:off x="2861830" y="1066800"/>
            <a:ext cx="1495136" cy="889000"/>
            <a:chOff x="4058" y="624"/>
            <a:chExt cx="840" cy="560"/>
          </a:xfrm>
          <a:solidFill>
            <a:schemeClr val="bg1">
              <a:lumMod val="95000"/>
            </a:schemeClr>
          </a:solidFill>
        </p:grpSpPr>
        <p:sp>
          <p:nvSpPr>
            <p:cNvPr id="4168" name="AutoShape 72"/>
            <p:cNvSpPr>
              <a:spLocks noChangeAspect="1" noChangeArrowheads="1"/>
            </p:cNvSpPr>
            <p:nvPr/>
          </p:nvSpPr>
          <p:spPr bwMode="auto">
            <a:xfrm>
              <a:off x="4058" y="624"/>
              <a:ext cx="840" cy="560"/>
            </a:xfrm>
            <a:prstGeom prst="roundRect">
              <a:avLst>
                <a:gd name="adj" fmla="val 16667"/>
              </a:avLst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9" name="Oval 73"/>
            <p:cNvSpPr>
              <a:spLocks noChangeAspect="1" noChangeArrowheads="1"/>
            </p:cNvSpPr>
            <p:nvPr/>
          </p:nvSpPr>
          <p:spPr bwMode="auto">
            <a:xfrm>
              <a:off x="4123" y="678"/>
              <a:ext cx="449" cy="449"/>
            </a:xfrm>
            <a:prstGeom prst="ellipse">
              <a:avLst/>
            </a:prstGeom>
            <a:grp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70" name="Arc 74"/>
          <p:cNvSpPr>
            <a:spLocks noChangeAspect="1"/>
          </p:cNvSpPr>
          <p:nvPr/>
        </p:nvSpPr>
        <p:spPr bwMode="auto">
          <a:xfrm rot="4027610">
            <a:off x="3525838" y="1303337"/>
            <a:ext cx="444500" cy="739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2979"/>
              <a:gd name="T1" fmla="*/ 0 h 21600"/>
              <a:gd name="T2" fmla="*/ 12979 w 12979"/>
              <a:gd name="T3" fmla="*/ 4334 h 21600"/>
              <a:gd name="T4" fmla="*/ 0 w 1297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79" h="21600" fill="none" extrusionOk="0">
                <a:moveTo>
                  <a:pt x="-1" y="0"/>
                </a:moveTo>
                <a:cubicBezTo>
                  <a:pt x="4681" y="0"/>
                  <a:pt x="9236" y="1521"/>
                  <a:pt x="12978" y="4334"/>
                </a:cubicBezTo>
              </a:path>
              <a:path w="12979" h="21600" stroke="0" extrusionOk="0">
                <a:moveTo>
                  <a:pt x="-1" y="0"/>
                </a:moveTo>
                <a:cubicBezTo>
                  <a:pt x="4681" y="0"/>
                  <a:pt x="9236" y="1521"/>
                  <a:pt x="12978" y="4334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" name="Arc 103"/>
          <p:cNvSpPr>
            <a:spLocks noChangeAspect="1"/>
          </p:cNvSpPr>
          <p:nvPr/>
        </p:nvSpPr>
        <p:spPr bwMode="auto">
          <a:xfrm rot="4027610">
            <a:off x="4091140" y="1262062"/>
            <a:ext cx="444500" cy="739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2979"/>
              <a:gd name="T1" fmla="*/ 0 h 21600"/>
              <a:gd name="T2" fmla="*/ 12979 w 12979"/>
              <a:gd name="T3" fmla="*/ 4334 h 21600"/>
              <a:gd name="T4" fmla="*/ 0 w 1297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79" h="21600" fill="none" extrusionOk="0">
                <a:moveTo>
                  <a:pt x="-1" y="0"/>
                </a:moveTo>
                <a:cubicBezTo>
                  <a:pt x="4681" y="0"/>
                  <a:pt x="9236" y="1521"/>
                  <a:pt x="12978" y="4334"/>
                </a:cubicBezTo>
              </a:path>
              <a:path w="12979" h="21600" stroke="0" extrusionOk="0">
                <a:moveTo>
                  <a:pt x="-1" y="0"/>
                </a:moveTo>
                <a:cubicBezTo>
                  <a:pt x="4681" y="0"/>
                  <a:pt x="9236" y="1521"/>
                  <a:pt x="12978" y="4334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78"/>
          <p:cNvGrpSpPr>
            <a:grpSpLocks noChangeAspect="1"/>
          </p:cNvGrpSpPr>
          <p:nvPr/>
        </p:nvGrpSpPr>
        <p:grpSpPr bwMode="auto">
          <a:xfrm>
            <a:off x="2722563" y="4090988"/>
            <a:ext cx="1333500" cy="889000"/>
            <a:chOff x="1392" y="2976"/>
            <a:chExt cx="864" cy="576"/>
          </a:xfrm>
          <a:solidFill>
            <a:schemeClr val="bg1">
              <a:lumMod val="95000"/>
            </a:schemeClr>
          </a:solidFill>
        </p:grpSpPr>
        <p:sp>
          <p:nvSpPr>
            <p:cNvPr id="4175" name="AutoShape 79"/>
            <p:cNvSpPr>
              <a:spLocks noChangeAspect="1" noChangeArrowheads="1"/>
            </p:cNvSpPr>
            <p:nvPr/>
          </p:nvSpPr>
          <p:spPr bwMode="auto">
            <a:xfrm>
              <a:off x="1392" y="2976"/>
              <a:ext cx="864" cy="576"/>
            </a:xfrm>
            <a:prstGeom prst="roundRect">
              <a:avLst>
                <a:gd name="adj" fmla="val 16667"/>
              </a:avLst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6" name="Arc 80"/>
            <p:cNvSpPr>
              <a:spLocks noChangeAspect="1"/>
            </p:cNvSpPr>
            <p:nvPr/>
          </p:nvSpPr>
          <p:spPr bwMode="auto">
            <a:xfrm rot="2700465">
              <a:off x="1485" y="3025"/>
              <a:ext cx="461" cy="46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21446 w 43200"/>
                <a:gd name="T3" fmla="*/ 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730"/>
                    <a:pt x="9577" y="85"/>
                    <a:pt x="21445" y="0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730"/>
                    <a:pt x="9577" y="85"/>
                    <a:pt x="21445" y="0"/>
                  </a:cubicBezTo>
                  <a:lnTo>
                    <a:pt x="21600" y="21600"/>
                  </a:lnTo>
                  <a:close/>
                </a:path>
              </a:pathLst>
            </a:custGeom>
            <a:grp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7" name="Arc 81"/>
            <p:cNvSpPr>
              <a:spLocks noChangeAspect="1"/>
            </p:cNvSpPr>
            <p:nvPr/>
          </p:nvSpPr>
          <p:spPr bwMode="auto">
            <a:xfrm rot="2700465">
              <a:off x="1864" y="3136"/>
              <a:ext cx="230" cy="23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3"/>
                <a:gd name="T1" fmla="*/ 0 h 21600"/>
                <a:gd name="T2" fmla="*/ 21593 w 21593"/>
                <a:gd name="T3" fmla="*/ 21067 h 21600"/>
                <a:gd name="T4" fmla="*/ 0 w 215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3" h="21600" fill="none" extrusionOk="0">
                  <a:moveTo>
                    <a:pt x="-1" y="0"/>
                  </a:moveTo>
                  <a:cubicBezTo>
                    <a:pt x="11721" y="0"/>
                    <a:pt x="21304" y="9348"/>
                    <a:pt x="21593" y="21066"/>
                  </a:cubicBezTo>
                </a:path>
                <a:path w="21593" h="21600" stroke="0" extrusionOk="0">
                  <a:moveTo>
                    <a:pt x="-1" y="0"/>
                  </a:moveTo>
                  <a:cubicBezTo>
                    <a:pt x="11721" y="0"/>
                    <a:pt x="21304" y="9348"/>
                    <a:pt x="21593" y="21066"/>
                  </a:cubicBezTo>
                  <a:lnTo>
                    <a:pt x="0" y="21600"/>
                  </a:lnTo>
                  <a:close/>
                </a:path>
              </a:pathLst>
            </a:custGeom>
            <a:grp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" name="Arc 82"/>
            <p:cNvSpPr>
              <a:spLocks noChangeAspect="1"/>
            </p:cNvSpPr>
            <p:nvPr/>
          </p:nvSpPr>
          <p:spPr bwMode="auto">
            <a:xfrm rot="2700465">
              <a:off x="1765" y="3139"/>
              <a:ext cx="230" cy="23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3"/>
                <a:gd name="T1" fmla="*/ 0 h 21600"/>
                <a:gd name="T2" fmla="*/ 21593 w 21593"/>
                <a:gd name="T3" fmla="*/ 21067 h 21600"/>
                <a:gd name="T4" fmla="*/ 0 w 215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3" h="21600" fill="none" extrusionOk="0">
                  <a:moveTo>
                    <a:pt x="-1" y="0"/>
                  </a:moveTo>
                  <a:cubicBezTo>
                    <a:pt x="11721" y="0"/>
                    <a:pt x="21304" y="9348"/>
                    <a:pt x="21593" y="21066"/>
                  </a:cubicBezTo>
                </a:path>
                <a:path w="21593" h="21600" stroke="0" extrusionOk="0">
                  <a:moveTo>
                    <a:pt x="-1" y="0"/>
                  </a:moveTo>
                  <a:cubicBezTo>
                    <a:pt x="11721" y="0"/>
                    <a:pt x="21304" y="9348"/>
                    <a:pt x="21593" y="21066"/>
                  </a:cubicBezTo>
                  <a:lnTo>
                    <a:pt x="0" y="21600"/>
                  </a:lnTo>
                  <a:close/>
                </a:path>
              </a:pathLst>
            </a:custGeom>
            <a:grpFill/>
            <a:ln w="38100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88" name="Line 92"/>
          <p:cNvSpPr>
            <a:spLocks noChangeAspect="1" noChangeShapeType="1"/>
          </p:cNvSpPr>
          <p:nvPr/>
        </p:nvSpPr>
        <p:spPr bwMode="auto">
          <a:xfrm>
            <a:off x="3389313" y="3573463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4" name="Line 68"/>
          <p:cNvSpPr>
            <a:spLocks noChangeAspect="1" noChangeShapeType="1"/>
          </p:cNvSpPr>
          <p:nvPr/>
        </p:nvSpPr>
        <p:spPr bwMode="auto">
          <a:xfrm rot="20351762" flipH="1">
            <a:off x="3567113" y="2827338"/>
            <a:ext cx="107950" cy="106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5" name="Line 69"/>
          <p:cNvSpPr>
            <a:spLocks noChangeAspect="1" noChangeShapeType="1"/>
          </p:cNvSpPr>
          <p:nvPr/>
        </p:nvSpPr>
        <p:spPr bwMode="auto">
          <a:xfrm rot="3107317" flipV="1">
            <a:off x="3575050" y="2820988"/>
            <a:ext cx="106363" cy="106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6" name="Line 70"/>
          <p:cNvSpPr>
            <a:spLocks noChangeAspect="1" noChangeShapeType="1"/>
          </p:cNvSpPr>
          <p:nvPr/>
        </p:nvSpPr>
        <p:spPr bwMode="auto">
          <a:xfrm rot="6107078" flipV="1">
            <a:off x="3575050" y="3160713"/>
            <a:ext cx="90488" cy="90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7" name="Line 71"/>
          <p:cNvSpPr>
            <a:spLocks noChangeAspect="1" noChangeShapeType="1"/>
          </p:cNvSpPr>
          <p:nvPr/>
        </p:nvSpPr>
        <p:spPr bwMode="auto">
          <a:xfrm rot="2162549" flipH="1">
            <a:off x="3575050" y="3157538"/>
            <a:ext cx="106363" cy="106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1" name="AutoShape 75"/>
          <p:cNvSpPr>
            <a:spLocks noChangeAspect="1" noChangeArrowheads="1"/>
          </p:cNvSpPr>
          <p:nvPr/>
        </p:nvSpPr>
        <p:spPr bwMode="auto">
          <a:xfrm>
            <a:off x="2746375" y="2586038"/>
            <a:ext cx="1333500" cy="889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2" name="Arc 76"/>
          <p:cNvSpPr>
            <a:spLocks noChangeAspect="1"/>
          </p:cNvSpPr>
          <p:nvPr/>
        </p:nvSpPr>
        <p:spPr bwMode="auto">
          <a:xfrm rot="2700465">
            <a:off x="2886075" y="2681288"/>
            <a:ext cx="711200" cy="711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21446 w 43200"/>
              <a:gd name="T3" fmla="*/ 1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730"/>
                  <a:pt x="9577" y="85"/>
                  <a:pt x="21445" y="0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730"/>
                  <a:pt x="9577" y="85"/>
                  <a:pt x="2144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3" name="Arc 77"/>
          <p:cNvSpPr>
            <a:spLocks noChangeAspect="1"/>
          </p:cNvSpPr>
          <p:nvPr/>
        </p:nvSpPr>
        <p:spPr bwMode="auto">
          <a:xfrm rot="2700465">
            <a:off x="3468687" y="2854325"/>
            <a:ext cx="354013" cy="3571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93"/>
              <a:gd name="T1" fmla="*/ 0 h 21600"/>
              <a:gd name="T2" fmla="*/ 21593 w 21593"/>
              <a:gd name="T3" fmla="*/ 21067 h 21600"/>
              <a:gd name="T4" fmla="*/ 0 w 2159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3" h="21600" fill="none" extrusionOk="0">
                <a:moveTo>
                  <a:pt x="-1" y="0"/>
                </a:moveTo>
                <a:cubicBezTo>
                  <a:pt x="11721" y="0"/>
                  <a:pt x="21304" y="9348"/>
                  <a:pt x="21593" y="21066"/>
                </a:cubicBezTo>
              </a:path>
              <a:path w="21593" h="21600" stroke="0" extrusionOk="0">
                <a:moveTo>
                  <a:pt x="-1" y="0"/>
                </a:moveTo>
                <a:cubicBezTo>
                  <a:pt x="11721" y="0"/>
                  <a:pt x="21304" y="9348"/>
                  <a:pt x="21593" y="21066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9" name="Line 93"/>
          <p:cNvSpPr>
            <a:spLocks noChangeAspect="1" noChangeShapeType="1"/>
          </p:cNvSpPr>
          <p:nvPr/>
        </p:nvSpPr>
        <p:spPr bwMode="auto">
          <a:xfrm>
            <a:off x="3389313" y="2054225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9" name="AutoShape 83"/>
          <p:cNvSpPr>
            <a:spLocks noChangeAspect="1" noChangeArrowheads="1"/>
          </p:cNvSpPr>
          <p:nvPr/>
        </p:nvSpPr>
        <p:spPr bwMode="auto">
          <a:xfrm>
            <a:off x="1968500" y="5659438"/>
            <a:ext cx="1333500" cy="889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0" name="Arc 84"/>
          <p:cNvSpPr>
            <a:spLocks noChangeAspect="1"/>
          </p:cNvSpPr>
          <p:nvPr/>
        </p:nvSpPr>
        <p:spPr bwMode="auto">
          <a:xfrm rot="2700465">
            <a:off x="2112963" y="5734050"/>
            <a:ext cx="711200" cy="7127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21446 w 43200"/>
              <a:gd name="T3" fmla="*/ 1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730"/>
                  <a:pt x="9577" y="85"/>
                  <a:pt x="21445" y="0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730"/>
                  <a:pt x="9577" y="85"/>
                  <a:pt x="2144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1" name="Arc 85"/>
          <p:cNvSpPr>
            <a:spLocks noChangeAspect="1"/>
          </p:cNvSpPr>
          <p:nvPr/>
        </p:nvSpPr>
        <p:spPr bwMode="auto">
          <a:xfrm rot="2700465">
            <a:off x="2543175" y="5911850"/>
            <a:ext cx="355600" cy="355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93"/>
              <a:gd name="T1" fmla="*/ 0 h 21600"/>
              <a:gd name="T2" fmla="*/ 21593 w 21593"/>
              <a:gd name="T3" fmla="*/ 21067 h 21600"/>
              <a:gd name="T4" fmla="*/ 0 w 2159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3" h="21600" fill="none" extrusionOk="0">
                <a:moveTo>
                  <a:pt x="-1" y="0"/>
                </a:moveTo>
                <a:cubicBezTo>
                  <a:pt x="11721" y="0"/>
                  <a:pt x="21304" y="9348"/>
                  <a:pt x="21593" y="21066"/>
                </a:cubicBezTo>
              </a:path>
              <a:path w="21593" h="21600" stroke="0" extrusionOk="0">
                <a:moveTo>
                  <a:pt x="-1" y="0"/>
                </a:moveTo>
                <a:cubicBezTo>
                  <a:pt x="11721" y="0"/>
                  <a:pt x="21304" y="9348"/>
                  <a:pt x="21593" y="21066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86"/>
          <p:cNvGrpSpPr>
            <a:grpSpLocks noChangeAspect="1"/>
          </p:cNvGrpSpPr>
          <p:nvPr/>
        </p:nvGrpSpPr>
        <p:grpSpPr bwMode="auto">
          <a:xfrm>
            <a:off x="3487738" y="5659438"/>
            <a:ext cx="1333500" cy="889000"/>
            <a:chOff x="1392" y="2976"/>
            <a:chExt cx="864" cy="576"/>
          </a:xfrm>
          <a:solidFill>
            <a:schemeClr val="bg1">
              <a:lumMod val="95000"/>
            </a:schemeClr>
          </a:solidFill>
        </p:grpSpPr>
        <p:sp>
          <p:nvSpPr>
            <p:cNvPr id="4183" name="AutoShape 87"/>
            <p:cNvSpPr>
              <a:spLocks noChangeAspect="1" noChangeArrowheads="1"/>
            </p:cNvSpPr>
            <p:nvPr/>
          </p:nvSpPr>
          <p:spPr bwMode="auto">
            <a:xfrm>
              <a:off x="1392" y="2976"/>
              <a:ext cx="864" cy="576"/>
            </a:xfrm>
            <a:prstGeom prst="roundRect">
              <a:avLst>
                <a:gd name="adj" fmla="val 16667"/>
              </a:avLst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4" name="Arc 88"/>
            <p:cNvSpPr>
              <a:spLocks noChangeAspect="1"/>
            </p:cNvSpPr>
            <p:nvPr/>
          </p:nvSpPr>
          <p:spPr bwMode="auto">
            <a:xfrm rot="2700465">
              <a:off x="1485" y="3025"/>
              <a:ext cx="461" cy="46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21446 w 43200"/>
                <a:gd name="T3" fmla="*/ 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730"/>
                    <a:pt x="9577" y="85"/>
                    <a:pt x="21445" y="0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730"/>
                    <a:pt x="9577" y="85"/>
                    <a:pt x="21445" y="0"/>
                  </a:cubicBezTo>
                  <a:lnTo>
                    <a:pt x="21600" y="21600"/>
                  </a:lnTo>
                  <a:close/>
                </a:path>
              </a:pathLst>
            </a:custGeom>
            <a:grp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5" name="Arc 89"/>
            <p:cNvSpPr>
              <a:spLocks noChangeAspect="1"/>
            </p:cNvSpPr>
            <p:nvPr/>
          </p:nvSpPr>
          <p:spPr bwMode="auto">
            <a:xfrm rot="2700465">
              <a:off x="1864" y="3136"/>
              <a:ext cx="230" cy="23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3"/>
                <a:gd name="T1" fmla="*/ 0 h 21600"/>
                <a:gd name="T2" fmla="*/ 21593 w 21593"/>
                <a:gd name="T3" fmla="*/ 21067 h 21600"/>
                <a:gd name="T4" fmla="*/ 0 w 215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3" h="21600" fill="none" extrusionOk="0">
                  <a:moveTo>
                    <a:pt x="-1" y="0"/>
                  </a:moveTo>
                  <a:cubicBezTo>
                    <a:pt x="11721" y="0"/>
                    <a:pt x="21304" y="9348"/>
                    <a:pt x="21593" y="21066"/>
                  </a:cubicBezTo>
                </a:path>
                <a:path w="21593" h="21600" stroke="0" extrusionOk="0">
                  <a:moveTo>
                    <a:pt x="-1" y="0"/>
                  </a:moveTo>
                  <a:cubicBezTo>
                    <a:pt x="11721" y="0"/>
                    <a:pt x="21304" y="9348"/>
                    <a:pt x="21593" y="21066"/>
                  </a:cubicBezTo>
                  <a:lnTo>
                    <a:pt x="0" y="21600"/>
                  </a:lnTo>
                  <a:close/>
                </a:path>
              </a:pathLst>
            </a:custGeom>
            <a:grp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6" name="Arc 90"/>
            <p:cNvSpPr>
              <a:spLocks noChangeAspect="1"/>
            </p:cNvSpPr>
            <p:nvPr/>
          </p:nvSpPr>
          <p:spPr bwMode="auto">
            <a:xfrm rot="2700465">
              <a:off x="1765" y="3139"/>
              <a:ext cx="230" cy="23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3"/>
                <a:gd name="T1" fmla="*/ 0 h 21600"/>
                <a:gd name="T2" fmla="*/ 21593 w 21593"/>
                <a:gd name="T3" fmla="*/ 21067 h 21600"/>
                <a:gd name="T4" fmla="*/ 0 w 215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3" h="21600" fill="none" extrusionOk="0">
                  <a:moveTo>
                    <a:pt x="-1" y="0"/>
                  </a:moveTo>
                  <a:cubicBezTo>
                    <a:pt x="11721" y="0"/>
                    <a:pt x="21304" y="9348"/>
                    <a:pt x="21593" y="21066"/>
                  </a:cubicBezTo>
                </a:path>
                <a:path w="21593" h="21600" stroke="0" extrusionOk="0">
                  <a:moveTo>
                    <a:pt x="-1" y="0"/>
                  </a:moveTo>
                  <a:cubicBezTo>
                    <a:pt x="11721" y="0"/>
                    <a:pt x="21304" y="9348"/>
                    <a:pt x="21593" y="21066"/>
                  </a:cubicBezTo>
                  <a:lnTo>
                    <a:pt x="0" y="21600"/>
                  </a:lnTo>
                  <a:close/>
                </a:path>
              </a:pathLst>
            </a:custGeom>
            <a:grpFill/>
            <a:ln w="38100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87" name="Line 91"/>
          <p:cNvSpPr>
            <a:spLocks noChangeAspect="1" noChangeShapeType="1"/>
          </p:cNvSpPr>
          <p:nvPr/>
        </p:nvSpPr>
        <p:spPr bwMode="auto">
          <a:xfrm rot="18900000">
            <a:off x="3611563" y="5103813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0" name="Line 94"/>
          <p:cNvSpPr>
            <a:spLocks noChangeAspect="1" noChangeShapeType="1"/>
          </p:cNvSpPr>
          <p:nvPr/>
        </p:nvSpPr>
        <p:spPr bwMode="auto">
          <a:xfrm rot="2700000">
            <a:off x="3154363" y="5116513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5715000" y="228600"/>
            <a:ext cx="2819400" cy="2057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Transformation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Tahoma" pitchFamily="34" charset="0"/>
                <a:ea typeface="+mj-ea"/>
                <a:cs typeface="Tahoma" pitchFamily="34" charset="0"/>
              </a:rPr>
              <a:t>essentially means </a:t>
            </a:r>
            <a:r>
              <a:rPr lang="en-US" sz="2000" u="sng" dirty="0">
                <a:solidFill>
                  <a:srgbClr val="7030A0"/>
                </a:solidFill>
                <a:latin typeface="Tahoma" pitchFamily="34" charset="0"/>
                <a:ea typeface="+mj-ea"/>
                <a:cs typeface="Tahoma" pitchFamily="34" charset="0"/>
              </a:rPr>
              <a:t>continuation </a:t>
            </a:r>
            <a:r>
              <a:rPr lang="en-US" sz="2000" dirty="0">
                <a:latin typeface="Tahoma" pitchFamily="34" charset="0"/>
                <a:ea typeface="+mj-ea"/>
                <a:cs typeface="Tahoma" pitchFamily="34" charset="0"/>
              </a:rPr>
              <a:t>of a piece of </a:t>
            </a:r>
            <a:r>
              <a:rPr lang="en-US" sz="2000" dirty="0">
                <a:solidFill>
                  <a:srgbClr val="7030A0"/>
                </a:solidFill>
                <a:latin typeface="Tahoma" pitchFamily="34" charset="0"/>
                <a:ea typeface="+mj-ea"/>
                <a:cs typeface="Tahoma" pitchFamily="34" charset="0"/>
              </a:rPr>
              <a:t>DNA</a:t>
            </a:r>
            <a:r>
              <a:rPr lang="en-US" sz="2000" dirty="0">
                <a:latin typeface="Tahoma" pitchFamily="34" charset="0"/>
                <a:ea typeface="+mj-ea"/>
                <a:cs typeface="Tahoma" pitchFamily="34" charset="0"/>
              </a:rPr>
              <a:t> or </a:t>
            </a:r>
            <a:r>
              <a:rPr lang="en-US" sz="2000" dirty="0">
                <a:solidFill>
                  <a:srgbClr val="7030A0"/>
                </a:solidFill>
                <a:latin typeface="Tahoma" pitchFamily="34" charset="0"/>
                <a:ea typeface="+mj-ea"/>
                <a:cs typeface="Tahoma" pitchFamily="34" charset="0"/>
              </a:rPr>
              <a:t>gen</a:t>
            </a:r>
            <a:r>
              <a:rPr lang="en-US" sz="2000" dirty="0">
                <a:latin typeface="Tahoma" pitchFamily="34" charset="0"/>
                <a:ea typeface="+mj-ea"/>
                <a:cs typeface="Tahoma" pitchFamily="34" charset="0"/>
              </a:rPr>
              <a:t>e in a host for generations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457200" y="685800"/>
            <a:ext cx="1371600" cy="1295400"/>
          </a:xfrm>
          <a:prstGeom prst="wedgeRectCallout">
            <a:avLst>
              <a:gd name="adj1" fmla="val 97239"/>
              <a:gd name="adj2" fmla="val 6731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What are the barriers to continuity of an incoming DNA in a cell? </a:t>
            </a:r>
          </a:p>
        </p:txBody>
      </p:sp>
      <p:sp>
        <p:nvSpPr>
          <p:cNvPr id="35" name="Rectangular Callout 34"/>
          <p:cNvSpPr/>
          <p:nvPr/>
        </p:nvSpPr>
        <p:spPr>
          <a:xfrm>
            <a:off x="609600" y="3886200"/>
            <a:ext cx="1371600" cy="1295400"/>
          </a:xfrm>
          <a:prstGeom prst="wedgeRectCallout">
            <a:avLst>
              <a:gd name="adj1" fmla="val 101477"/>
              <a:gd name="adj2" fmla="val 585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Incoming DNA must replicate to continue for generations </a:t>
            </a:r>
          </a:p>
        </p:txBody>
      </p:sp>
      <p:sp>
        <p:nvSpPr>
          <p:cNvPr id="36" name="Rectangular Callout 35"/>
          <p:cNvSpPr/>
          <p:nvPr/>
        </p:nvSpPr>
        <p:spPr>
          <a:xfrm>
            <a:off x="5486400" y="2743200"/>
            <a:ext cx="2743200" cy="914400"/>
          </a:xfrm>
          <a:prstGeom prst="wedgeRectCallout">
            <a:avLst>
              <a:gd name="adj1" fmla="val -105628"/>
              <a:gd name="adj2" fmla="val 1455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What is  the advantage of recombination here?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7" name="Rectangular Callout 36"/>
          <p:cNvSpPr/>
          <p:nvPr/>
        </p:nvSpPr>
        <p:spPr>
          <a:xfrm>
            <a:off x="5638800" y="4267200"/>
            <a:ext cx="2667000" cy="1143000"/>
          </a:xfrm>
          <a:prstGeom prst="wedgeRectCallout">
            <a:avLst>
              <a:gd name="adj1" fmla="val -98634"/>
              <a:gd name="adj2" fmla="val 1012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Answer: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Incoming DNA now replicates with the rest of the bacterial genome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001000" cy="53340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dirty="0">
                <a:latin typeface="Tahoma" pitchFamily="34" charset="0"/>
                <a:cs typeface="Tahoma" pitchFamily="34" charset="0"/>
              </a:rPr>
              <a:t>Transformation by a plasmid (vector) DNA</a:t>
            </a:r>
          </a:p>
        </p:txBody>
      </p:sp>
      <p:sp>
        <p:nvSpPr>
          <p:cNvPr id="4196" name="Rectangle 100"/>
          <p:cNvSpPr>
            <a:spLocks noChangeArrowheads="1"/>
          </p:cNvSpPr>
          <p:nvPr/>
        </p:nvSpPr>
        <p:spPr bwMode="auto">
          <a:xfrm>
            <a:off x="1676400" y="1295400"/>
            <a:ext cx="3759200" cy="441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2861830" y="1371600"/>
            <a:ext cx="1495136" cy="889000"/>
            <a:chOff x="4058" y="624"/>
            <a:chExt cx="840" cy="560"/>
          </a:xfrm>
          <a:solidFill>
            <a:schemeClr val="bg1">
              <a:lumMod val="95000"/>
            </a:schemeClr>
          </a:solidFill>
        </p:grpSpPr>
        <p:sp>
          <p:nvSpPr>
            <p:cNvPr id="4168" name="AutoShape 72"/>
            <p:cNvSpPr>
              <a:spLocks noChangeAspect="1" noChangeArrowheads="1"/>
            </p:cNvSpPr>
            <p:nvPr/>
          </p:nvSpPr>
          <p:spPr bwMode="auto">
            <a:xfrm>
              <a:off x="4058" y="624"/>
              <a:ext cx="840" cy="560"/>
            </a:xfrm>
            <a:prstGeom prst="roundRect">
              <a:avLst>
                <a:gd name="adj" fmla="val 16667"/>
              </a:avLst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9" name="Oval 73"/>
            <p:cNvSpPr>
              <a:spLocks noChangeAspect="1" noChangeArrowheads="1"/>
            </p:cNvSpPr>
            <p:nvPr/>
          </p:nvSpPr>
          <p:spPr bwMode="auto">
            <a:xfrm>
              <a:off x="4123" y="678"/>
              <a:ext cx="449" cy="449"/>
            </a:xfrm>
            <a:prstGeom prst="ellipse">
              <a:avLst/>
            </a:prstGeom>
            <a:grp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64" name="Line 68"/>
          <p:cNvSpPr>
            <a:spLocks noChangeAspect="1" noChangeShapeType="1"/>
          </p:cNvSpPr>
          <p:nvPr/>
        </p:nvSpPr>
        <p:spPr bwMode="auto">
          <a:xfrm rot="20351762" flipH="1">
            <a:off x="3567113" y="3132138"/>
            <a:ext cx="107950" cy="106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5" name="Line 69"/>
          <p:cNvSpPr>
            <a:spLocks noChangeAspect="1" noChangeShapeType="1"/>
          </p:cNvSpPr>
          <p:nvPr/>
        </p:nvSpPr>
        <p:spPr bwMode="auto">
          <a:xfrm rot="3107317" flipV="1">
            <a:off x="3575050" y="3125788"/>
            <a:ext cx="106363" cy="106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6" name="Line 70"/>
          <p:cNvSpPr>
            <a:spLocks noChangeAspect="1" noChangeShapeType="1"/>
          </p:cNvSpPr>
          <p:nvPr/>
        </p:nvSpPr>
        <p:spPr bwMode="auto">
          <a:xfrm rot="6107078" flipV="1">
            <a:off x="3575050" y="3465513"/>
            <a:ext cx="90488" cy="90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7" name="Line 71"/>
          <p:cNvSpPr>
            <a:spLocks noChangeAspect="1" noChangeShapeType="1"/>
          </p:cNvSpPr>
          <p:nvPr/>
        </p:nvSpPr>
        <p:spPr bwMode="auto">
          <a:xfrm rot="2162549" flipH="1">
            <a:off x="3575050" y="3462338"/>
            <a:ext cx="106363" cy="106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1" name="AutoShape 75"/>
          <p:cNvSpPr>
            <a:spLocks noChangeAspect="1" noChangeArrowheads="1"/>
          </p:cNvSpPr>
          <p:nvPr/>
        </p:nvSpPr>
        <p:spPr bwMode="auto">
          <a:xfrm>
            <a:off x="2746375" y="2890838"/>
            <a:ext cx="1333500" cy="889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2" name="Arc 76"/>
          <p:cNvSpPr>
            <a:spLocks noChangeAspect="1"/>
          </p:cNvSpPr>
          <p:nvPr/>
        </p:nvSpPr>
        <p:spPr bwMode="auto">
          <a:xfrm rot="2700465">
            <a:off x="2886075" y="2986088"/>
            <a:ext cx="711200" cy="711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21446 w 43200"/>
              <a:gd name="T3" fmla="*/ 1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730"/>
                  <a:pt x="9577" y="85"/>
                  <a:pt x="21445" y="0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730"/>
                  <a:pt x="9577" y="85"/>
                  <a:pt x="2144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9" name="Line 93"/>
          <p:cNvSpPr>
            <a:spLocks noChangeAspect="1" noChangeShapeType="1"/>
          </p:cNvSpPr>
          <p:nvPr/>
        </p:nvSpPr>
        <p:spPr bwMode="auto">
          <a:xfrm>
            <a:off x="3389313" y="2359025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9" name="AutoShape 83"/>
          <p:cNvSpPr>
            <a:spLocks noChangeAspect="1" noChangeArrowheads="1"/>
          </p:cNvSpPr>
          <p:nvPr/>
        </p:nvSpPr>
        <p:spPr bwMode="auto">
          <a:xfrm>
            <a:off x="1968500" y="4452930"/>
            <a:ext cx="1333500" cy="889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0" name="Arc 84"/>
          <p:cNvSpPr>
            <a:spLocks noChangeAspect="1"/>
          </p:cNvSpPr>
          <p:nvPr/>
        </p:nvSpPr>
        <p:spPr bwMode="auto">
          <a:xfrm rot="2700465">
            <a:off x="2112963" y="4527542"/>
            <a:ext cx="711200" cy="7127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21446 w 43200"/>
              <a:gd name="T3" fmla="*/ 1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730"/>
                  <a:pt x="9577" y="85"/>
                  <a:pt x="21445" y="0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730"/>
                  <a:pt x="9577" y="85"/>
                  <a:pt x="2144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86"/>
          <p:cNvGrpSpPr>
            <a:grpSpLocks noChangeAspect="1"/>
          </p:cNvGrpSpPr>
          <p:nvPr/>
        </p:nvGrpSpPr>
        <p:grpSpPr bwMode="auto">
          <a:xfrm>
            <a:off x="3487738" y="4452930"/>
            <a:ext cx="1333500" cy="889000"/>
            <a:chOff x="1392" y="2976"/>
            <a:chExt cx="864" cy="576"/>
          </a:xfrm>
          <a:solidFill>
            <a:schemeClr val="bg1">
              <a:lumMod val="95000"/>
            </a:schemeClr>
          </a:solidFill>
        </p:grpSpPr>
        <p:sp>
          <p:nvSpPr>
            <p:cNvPr id="4183" name="AutoShape 87"/>
            <p:cNvSpPr>
              <a:spLocks noChangeAspect="1" noChangeArrowheads="1"/>
            </p:cNvSpPr>
            <p:nvPr/>
          </p:nvSpPr>
          <p:spPr bwMode="auto">
            <a:xfrm>
              <a:off x="1392" y="2976"/>
              <a:ext cx="864" cy="576"/>
            </a:xfrm>
            <a:prstGeom prst="roundRect">
              <a:avLst>
                <a:gd name="adj" fmla="val 16667"/>
              </a:avLst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4" name="Arc 88"/>
            <p:cNvSpPr>
              <a:spLocks noChangeAspect="1"/>
            </p:cNvSpPr>
            <p:nvPr/>
          </p:nvSpPr>
          <p:spPr bwMode="auto">
            <a:xfrm rot="2700465">
              <a:off x="1485" y="3025"/>
              <a:ext cx="461" cy="46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21446 w 43200"/>
                <a:gd name="T3" fmla="*/ 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730"/>
                    <a:pt x="9577" y="85"/>
                    <a:pt x="21445" y="0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730"/>
                    <a:pt x="9577" y="85"/>
                    <a:pt x="21445" y="0"/>
                  </a:cubicBezTo>
                  <a:lnTo>
                    <a:pt x="21600" y="21600"/>
                  </a:lnTo>
                  <a:close/>
                </a:path>
              </a:pathLst>
            </a:custGeom>
            <a:grp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87" name="Line 91"/>
          <p:cNvSpPr>
            <a:spLocks noChangeAspect="1" noChangeShapeType="1"/>
          </p:cNvSpPr>
          <p:nvPr/>
        </p:nvSpPr>
        <p:spPr bwMode="auto">
          <a:xfrm rot="18900000">
            <a:off x="3611563" y="3897305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0" name="Line 94"/>
          <p:cNvSpPr>
            <a:spLocks noChangeAspect="1" noChangeShapeType="1"/>
          </p:cNvSpPr>
          <p:nvPr/>
        </p:nvSpPr>
        <p:spPr bwMode="auto">
          <a:xfrm rot="2700000">
            <a:off x="3154363" y="3910005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72000" y="1447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657600" y="30480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419600" y="45720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95600" y="47244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143000" y="1676400"/>
            <a:ext cx="162711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Host bacterium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90600" y="2667000"/>
            <a:ext cx="16002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bacterium</a:t>
            </a:r>
          </a:p>
          <a:p>
            <a:pPr algn="ctr"/>
            <a:r>
              <a:rPr lang="en-US" dirty="0"/>
              <a:t>Transformed by a plasmid</a:t>
            </a:r>
          </a:p>
        </p:txBody>
      </p:sp>
      <p:sp>
        <p:nvSpPr>
          <p:cNvPr id="46" name="Rectangular Callout 45"/>
          <p:cNvSpPr/>
          <p:nvPr/>
        </p:nvSpPr>
        <p:spPr>
          <a:xfrm>
            <a:off x="5867400" y="4191000"/>
            <a:ext cx="3048000" cy="1676400"/>
          </a:xfrm>
          <a:prstGeom prst="wedgeRectCallout">
            <a:avLst>
              <a:gd name="adj1" fmla="val -89689"/>
              <a:gd name="adj2" fmla="val -2209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 transformed host bacterium and it progeny would express the gene (marker) carried by the plasmid: for instance, antibiotic resistance </a:t>
            </a:r>
          </a:p>
        </p:txBody>
      </p:sp>
      <p:sp>
        <p:nvSpPr>
          <p:cNvPr id="47" name="Rectangular Callout 46"/>
          <p:cNvSpPr/>
          <p:nvPr/>
        </p:nvSpPr>
        <p:spPr>
          <a:xfrm>
            <a:off x="304800" y="5791200"/>
            <a:ext cx="4267200" cy="838200"/>
          </a:xfrm>
          <a:prstGeom prst="wedgeRectCallout">
            <a:avLst>
              <a:gd name="adj1" fmla="val 23140"/>
              <a:gd name="adj2" fmla="val -864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What if the plasmid (vector) DNA is made into a </a:t>
            </a:r>
            <a:r>
              <a:rPr lang="en-US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recombinant DNA first </a:t>
            </a:r>
            <a:r>
              <a:rPr 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before transformation?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0"/>
            <a:ext cx="6705600" cy="10668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>
                <a:latin typeface="Tahoma" pitchFamily="34" charset="0"/>
                <a:cs typeface="Tahoma" pitchFamily="34" charset="0"/>
              </a:rPr>
              <a:t>Definitions of recombinant DNA (</a:t>
            </a:r>
            <a:r>
              <a:rPr lang="en-US" sz="3200" dirty="0" err="1">
                <a:latin typeface="Tahoma" pitchFamily="34" charset="0"/>
                <a:cs typeface="Tahoma" pitchFamily="34" charset="0"/>
              </a:rPr>
              <a:t>rDNA</a:t>
            </a:r>
            <a:r>
              <a:rPr lang="en-US" sz="3200" dirty="0">
                <a:latin typeface="Tahoma" pitchFamily="34" charset="0"/>
                <a:cs typeface="Tahoma" pitchFamily="34" charset="0"/>
              </a:rPr>
              <a:t>)  and genetic engineering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7924800" cy="39624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sz="2400" b="1" dirty="0">
                <a:latin typeface="Tahoma" pitchFamily="34" charset="0"/>
                <a:cs typeface="Tahoma" pitchFamily="34" charset="0"/>
              </a:rPr>
              <a:t>Recombinant DNA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: A new  DNA molecule created by joining together two or more DNA fragments not normally associated with each other: for example a DNA from human and bacteria</a:t>
            </a:r>
          </a:p>
          <a:p>
            <a:pPr eaLnBrk="1" hangingPunct="1">
              <a:buNone/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sz="2400" b="1" dirty="0">
                <a:latin typeface="Tahoma" pitchFamily="34" charset="0"/>
                <a:cs typeface="Tahoma" pitchFamily="34" charset="0"/>
              </a:rPr>
              <a:t>Genetic engineering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: The end product of genetic engineering is an organism that has been genetically modified using recombinant DNA technology without taking recourse to its natural course of mutation/ evolutionary changes etc </a:t>
            </a:r>
          </a:p>
          <a:p>
            <a:pPr eaLnBrk="1" hangingPunct="1">
              <a:buFont typeface="Wingdings" pitchFamily="2" charset="2"/>
              <a:buChar char="§"/>
            </a:pP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6858000" cy="11430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200" dirty="0">
                <a:latin typeface="Tahoma" pitchFamily="34" charset="0"/>
                <a:cs typeface="Tahoma" pitchFamily="34" charset="0"/>
              </a:rPr>
              <a:t>Recombinant DNA:  definition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76400" y="2819400"/>
            <a:ext cx="4953000" cy="2208901"/>
            <a:chOff x="838200" y="1905899"/>
            <a:chExt cx="7026506" cy="3351901"/>
          </a:xfrm>
        </p:grpSpPr>
        <p:pic>
          <p:nvPicPr>
            <p:cNvPr id="5" name="Picture 2" descr="http://www.clipartpal.com/_thumbs/pd/education/scissor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5980855">
              <a:off x="6666352" y="1995912"/>
              <a:ext cx="1198354" cy="1198354"/>
            </a:xfrm>
            <a:prstGeom prst="rect">
              <a:avLst/>
            </a:prstGeom>
            <a:noFill/>
          </p:spPr>
        </p:pic>
        <p:pic>
          <p:nvPicPr>
            <p:cNvPr id="6" name="Picture 4" descr="http://www.happyemb.com/images/ThreadedNeedle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4244959"/>
              <a:ext cx="1295400" cy="1012841"/>
            </a:xfrm>
            <a:prstGeom prst="rect">
              <a:avLst/>
            </a:prstGeom>
            <a:noFill/>
          </p:spPr>
        </p:pic>
        <p:grpSp>
          <p:nvGrpSpPr>
            <p:cNvPr id="7" name="Group 29"/>
            <p:cNvGrpSpPr/>
            <p:nvPr/>
          </p:nvGrpSpPr>
          <p:grpSpPr>
            <a:xfrm>
              <a:off x="838200" y="1905899"/>
              <a:ext cx="2971800" cy="228600"/>
              <a:chOff x="1905000" y="2133600"/>
              <a:chExt cx="2971800" cy="228600"/>
            </a:xfrm>
          </p:grpSpPr>
          <p:cxnSp>
            <p:nvCxnSpPr>
              <p:cNvPr id="33" name="Straight Connector 10"/>
              <p:cNvCxnSpPr/>
              <p:nvPr/>
            </p:nvCxnSpPr>
            <p:spPr>
              <a:xfrm>
                <a:off x="1905000" y="2133600"/>
                <a:ext cx="2971800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11"/>
              <p:cNvCxnSpPr/>
              <p:nvPr/>
            </p:nvCxnSpPr>
            <p:spPr>
              <a:xfrm>
                <a:off x="1905000" y="2360612"/>
                <a:ext cx="2971800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22"/>
            <p:cNvGrpSpPr/>
            <p:nvPr/>
          </p:nvGrpSpPr>
          <p:grpSpPr>
            <a:xfrm>
              <a:off x="4267200" y="1905899"/>
              <a:ext cx="2971800" cy="228600"/>
              <a:chOff x="5334000" y="2590800"/>
              <a:chExt cx="2971800" cy="228600"/>
            </a:xfrm>
          </p:grpSpPr>
          <p:cxnSp>
            <p:nvCxnSpPr>
              <p:cNvPr id="31" name="Straight Connector 12"/>
              <p:cNvCxnSpPr/>
              <p:nvPr/>
            </p:nvCxnSpPr>
            <p:spPr>
              <a:xfrm>
                <a:off x="5334000" y="2590800"/>
                <a:ext cx="2971800" cy="158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334000" y="2817812"/>
                <a:ext cx="2971800" cy="158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8"/>
            <p:cNvGrpSpPr/>
            <p:nvPr/>
          </p:nvGrpSpPr>
          <p:grpSpPr>
            <a:xfrm>
              <a:off x="990600" y="2667259"/>
              <a:ext cx="1371600" cy="304752"/>
              <a:chOff x="2057400" y="3048000"/>
              <a:chExt cx="2971800" cy="22860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2057400" y="3048000"/>
                <a:ext cx="2971800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057400" y="3275012"/>
                <a:ext cx="2971800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9"/>
            <p:cNvGrpSpPr/>
            <p:nvPr/>
          </p:nvGrpSpPr>
          <p:grpSpPr>
            <a:xfrm>
              <a:off x="2514600" y="2667259"/>
              <a:ext cx="1371600" cy="304752"/>
              <a:chOff x="2057400" y="3048000"/>
              <a:chExt cx="2971800" cy="2286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2057400" y="3048000"/>
                <a:ext cx="2971800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057400" y="3275012"/>
                <a:ext cx="2971800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23"/>
            <p:cNvGrpSpPr/>
            <p:nvPr/>
          </p:nvGrpSpPr>
          <p:grpSpPr>
            <a:xfrm>
              <a:off x="4419600" y="2667355"/>
              <a:ext cx="914400" cy="304752"/>
              <a:chOff x="5334000" y="2590800"/>
              <a:chExt cx="2971800" cy="22860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5334000" y="2590800"/>
                <a:ext cx="2971800" cy="158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334000" y="2817812"/>
                <a:ext cx="2971800" cy="158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26"/>
            <p:cNvGrpSpPr/>
            <p:nvPr/>
          </p:nvGrpSpPr>
          <p:grpSpPr>
            <a:xfrm>
              <a:off x="5562600" y="2667355"/>
              <a:ext cx="914400" cy="304752"/>
              <a:chOff x="5334000" y="2590800"/>
              <a:chExt cx="2971800" cy="22860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5334000" y="2590800"/>
                <a:ext cx="2971800" cy="158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334000" y="2817812"/>
                <a:ext cx="2971800" cy="158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42"/>
            <p:cNvGrpSpPr/>
            <p:nvPr/>
          </p:nvGrpSpPr>
          <p:grpSpPr>
            <a:xfrm>
              <a:off x="3657600" y="3024965"/>
              <a:ext cx="1676400" cy="1524794"/>
              <a:chOff x="4191000" y="2438400"/>
              <a:chExt cx="1676400" cy="1524794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rot="16200000" flipH="1">
                <a:off x="4038600" y="2590800"/>
                <a:ext cx="1143000" cy="838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4876800" y="2590800"/>
                <a:ext cx="1143000" cy="838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rot="5400000">
                <a:off x="4838700" y="3771900"/>
                <a:ext cx="381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36"/>
            <p:cNvGrpSpPr/>
            <p:nvPr/>
          </p:nvGrpSpPr>
          <p:grpSpPr>
            <a:xfrm>
              <a:off x="2971800" y="4777719"/>
              <a:ext cx="1371600" cy="304752"/>
              <a:chOff x="2057400" y="3048000"/>
              <a:chExt cx="2971800" cy="22860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2057400" y="3048000"/>
                <a:ext cx="2971800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057400" y="3275012"/>
                <a:ext cx="2971800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39"/>
            <p:cNvGrpSpPr/>
            <p:nvPr/>
          </p:nvGrpSpPr>
          <p:grpSpPr>
            <a:xfrm>
              <a:off x="4343400" y="4777815"/>
              <a:ext cx="914400" cy="304752"/>
              <a:chOff x="5334000" y="2590800"/>
              <a:chExt cx="2971800" cy="2286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5334000" y="2590800"/>
                <a:ext cx="2971800" cy="158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334000" y="2817812"/>
                <a:ext cx="2971800" cy="158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itle 1"/>
          <p:cNvSpPr txBox="1">
            <a:spLocks/>
          </p:cNvSpPr>
          <p:nvPr/>
        </p:nvSpPr>
        <p:spPr>
          <a:xfrm>
            <a:off x="1524000" y="5334000"/>
            <a:ext cx="5867400" cy="1295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A unique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 piece </a:t>
            </a:r>
            <a:r>
              <a:rPr lang="en-US" sz="2400" dirty="0">
                <a:latin typeface="Tahoma" pitchFamily="34" charset="0"/>
                <a:ea typeface="+mj-ea"/>
                <a:cs typeface="Tahoma" pitchFamily="34" charset="0"/>
              </a:rPr>
              <a:t>of DNA artificially created by joining them together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609600"/>
            <a:ext cx="5562600" cy="1470025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Recombinant DNA: Vocabulary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2438400"/>
            <a:ext cx="3581400" cy="36576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Vector</a:t>
            </a:r>
          </a:p>
          <a:p>
            <a:pPr algn="l"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Recombinant DNA</a:t>
            </a:r>
          </a:p>
          <a:p>
            <a:pPr algn="l"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Restriction enzyme</a:t>
            </a:r>
          </a:p>
          <a:p>
            <a:pPr algn="l"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Ligase</a:t>
            </a:r>
            <a:endParaRPr lang="en-US" sz="28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l"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Transformation</a:t>
            </a:r>
          </a:p>
          <a:p>
            <a:pPr algn="l"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Selection</a:t>
            </a:r>
          </a:p>
          <a:p>
            <a:pPr algn="l"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Gene clone</a:t>
            </a:r>
          </a:p>
          <a:p>
            <a:pPr algn="l">
              <a:buFont typeface="Wingdings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685800"/>
            <a:ext cx="4191000" cy="65563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3600" dirty="0">
                <a:latin typeface="Tahoma" pitchFamily="34" charset="0"/>
                <a:cs typeface="Tahoma" pitchFamily="34" charset="0"/>
              </a:rPr>
              <a:t>Cloning Vectors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3058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800" dirty="0">
                <a:latin typeface="Tahoma" pitchFamily="34" charset="0"/>
                <a:cs typeface="Tahoma" pitchFamily="34" charset="0"/>
              </a:rPr>
              <a:t>A cloning vector is a DNA molecule that has an origin of replication and is capable of replicating in a bacterial cell.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US" altLang="en-US" sz="2800" dirty="0"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800" dirty="0">
                <a:latin typeface="Tahoma" pitchFamily="34" charset="0"/>
                <a:cs typeface="Tahoma" pitchFamily="34" charset="0"/>
              </a:rPr>
              <a:t>Most vectors are genetically engineered plasmids or phages.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US" altLang="en-US" sz="2800" dirty="0"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US" altLang="en-US" sz="24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1553</Words>
  <Application>Microsoft Office PowerPoint</Application>
  <PresentationFormat>On-screen Show (4:3)</PresentationFormat>
  <Paragraphs>223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Comic Sans MS</vt:lpstr>
      <vt:lpstr>Tahoma</vt:lpstr>
      <vt:lpstr>Wingdings</vt:lpstr>
      <vt:lpstr>Office Theme</vt:lpstr>
      <vt:lpstr>LF111/101 Lecture topic (6)  19 January 2023</vt:lpstr>
      <vt:lpstr>PowerPoint Presentation</vt:lpstr>
      <vt:lpstr>PowerPoint Presentation</vt:lpstr>
      <vt:lpstr>Transformation</vt:lpstr>
      <vt:lpstr>Transformation by a plasmid (vector) DNA</vt:lpstr>
      <vt:lpstr>Definitions of recombinant DNA (rDNA)  and genetic engineering</vt:lpstr>
      <vt:lpstr>Recombinant DNA:  definition</vt:lpstr>
      <vt:lpstr>Recombinant DNA: Vocabulary</vt:lpstr>
      <vt:lpstr>Cloning Vectors</vt:lpstr>
      <vt:lpstr>Plasmids</vt:lpstr>
      <vt:lpstr>Characteristics of plasmid cloning vector :</vt:lpstr>
      <vt:lpstr>Plasmid: it’s a circular DNA molecule containing:</vt:lpstr>
      <vt:lpstr>PowerPoint Presentation</vt:lpstr>
      <vt:lpstr>Two most critical enzymes for recombinant DNA technology :</vt:lpstr>
      <vt:lpstr> Lytic life cycle of a virulent phage, such as T2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Restriction Maps</vt:lpstr>
      <vt:lpstr>Restriction Mapping</vt:lpstr>
      <vt:lpstr>Answer the following </vt:lpstr>
      <vt:lpstr>  What are the utilities of the RE cuts? </vt:lpstr>
      <vt:lpstr>What can we now do with the RE cut DNAs?</vt:lpstr>
      <vt:lpstr>PowerPoint Presentation</vt:lpstr>
      <vt:lpstr>PowerPoint Presentation</vt:lpstr>
      <vt:lpstr>Basic Cloning Process</vt:lpstr>
      <vt:lpstr>PowerPoint Presentation</vt:lpstr>
      <vt:lpstr>PowerPoint Presentation</vt:lpstr>
      <vt:lpstr>PowerPoint Presentation</vt:lpstr>
      <vt:lpstr>PowerPoint Presentation</vt:lpstr>
    </vt:vector>
  </TitlesOfParts>
  <Company>iitk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Pradeep</dc:creator>
  <cp:lastModifiedBy>Pradip Sinha</cp:lastModifiedBy>
  <cp:revision>74</cp:revision>
  <dcterms:created xsi:type="dcterms:W3CDTF">2010-09-16T17:19:19Z</dcterms:created>
  <dcterms:modified xsi:type="dcterms:W3CDTF">2023-01-19T05:14:11Z</dcterms:modified>
</cp:coreProperties>
</file>