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42"/>
  </p:notesMasterIdLst>
  <p:sldIdLst>
    <p:sldId id="256" r:id="rId4"/>
    <p:sldId id="322" r:id="rId5"/>
    <p:sldId id="258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80" r:id="rId15"/>
    <p:sldId id="284" r:id="rId16"/>
    <p:sldId id="285" r:id="rId17"/>
    <p:sldId id="287" r:id="rId18"/>
    <p:sldId id="288" r:id="rId19"/>
    <p:sldId id="289" r:id="rId20"/>
    <p:sldId id="290" r:id="rId21"/>
    <p:sldId id="292" r:id="rId22"/>
    <p:sldId id="294" r:id="rId23"/>
    <p:sldId id="295" r:id="rId24"/>
    <p:sldId id="296" r:id="rId25"/>
    <p:sldId id="297" r:id="rId26"/>
    <p:sldId id="299" r:id="rId27"/>
    <p:sldId id="300" r:id="rId28"/>
    <p:sldId id="303" r:id="rId29"/>
    <p:sldId id="304" r:id="rId30"/>
    <p:sldId id="305" r:id="rId31"/>
    <p:sldId id="310" r:id="rId32"/>
    <p:sldId id="323" r:id="rId33"/>
    <p:sldId id="311" r:id="rId34"/>
    <p:sldId id="313" r:id="rId35"/>
    <p:sldId id="315" r:id="rId36"/>
    <p:sldId id="316" r:id="rId37"/>
    <p:sldId id="317" r:id="rId38"/>
    <p:sldId id="318" r:id="rId39"/>
    <p:sldId id="324" r:id="rId40"/>
    <p:sldId id="32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CFBB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60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CD20D-7D8F-48EA-8C81-2F81A67AD7F3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805C-CD23-4BB9-BF11-E2CB62370A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3805C-CD23-4BB9-BF11-E2CB62370A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3805C-CD23-4BB9-BF11-E2CB62370A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955599-1A16-4972-A66E-1B7A9B8BE4D7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02469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73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70A787-75CE-4127-9153-AE66DBB66EF2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274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A7B76D-4CA0-4F63-A6D8-9F3281324BC4}" type="slidenum">
              <a:rPr lang="en-US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88312-B0DD-41CA-A034-7F13B20B1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C764-1455-46DC-ABB1-06609714E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08A8-3763-445C-B11E-DC0AD8B42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113DA-72AF-45FE-91AF-697A167A2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2A311-0628-4513-ABA7-C11E55E95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E4897-5F0F-4EBD-ADA4-11D3C7672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3F844-6DC3-443F-87EF-2FD1BD192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ED134-71B9-426D-A53B-34F72C6B4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91D7F-BC57-4883-BF21-21F6E1476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3E469-9299-4E9F-BABD-86ECBE457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E17BA-A4BD-4A89-BB45-616EB5FB5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609600"/>
            <a:ext cx="85344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7BF44-31F6-4189-8590-6A8FDF1B7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3338F-A624-4513-B371-187150F50C50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C38E9-2D46-4235-B3F6-8A2DC08F012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928-1DE2-4155-88D8-3C28833D4755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2BAE4-D262-4A00-905A-743555EAED1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F80B8-978B-479E-B5FD-747DCB2870A5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45859-653A-4EB5-83E9-6F22FBDB9D9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F427-D9D6-41A6-AC58-7016C951192E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ED33-455A-4F39-B7C0-DB8D250E32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8D7E-2B6E-4A5A-80F8-73D7DB8E1453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E20B-DB83-4381-BAB7-392917C33A3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99B69-1C7C-4210-BB1B-E830F0DE5065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638E6-0FCE-486A-A7AD-CC101F6D30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8F311-C5D3-4BBA-AB91-B2E72FF14730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8CC98-E142-4146-BD69-754852BDD68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2E160-27F1-4AA1-A58D-D14D940EEF4F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4253E-E51C-4E19-8E88-F95A871E350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FB3F-D8E5-4AD7-B401-463B4C03FD62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76024-EEB0-4A13-A6E5-B488A0AE59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ABA6-89F2-4B37-8CD0-75825D3DD571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EC56-49F2-4657-B08E-51941287E0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048AA-6CE1-4471-B856-D077196F516B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670E5-4D3C-4049-A23D-73F62F1F38B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F8DB4-EC43-46D9-848F-09B5945C5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A8D0-3110-4571-A14E-1CCE2BAE9DA6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94B9-CA59-4258-AC5C-49F40BE89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262214C6-9E40-4EA8-87DF-01C127BC5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4A04-FD06-4518-9116-BAF77D5BE5A0}" type="datetimeFigureOut">
              <a:rPr lang="en-IN"/>
              <a:pPr>
                <a:defRPr/>
              </a:pPr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5F500A-7008-4224-A93D-B52783BDA9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4zHVRLXkgw&amp;ab_channel=FrankGregorio" TargetMode="External"/><Relationship Id="rId2" Type="http://schemas.openxmlformats.org/officeDocument/2006/relationships/hyperlink" Target="https://www.youtube.com/watch?v=zwibgNGe4aY&amp;ab_channel=StatedClearl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hinkhoj.com/words/meaning-of-%E0%A4%95%E0%A5%8B%E0%A4%A1-in-english.html" TargetMode="External"/><Relationship Id="rId2" Type="http://schemas.openxmlformats.org/officeDocument/2006/relationships/hyperlink" Target="http://dict.hinkhoj.com/words/meaning-of-%E0%A4%86%E0%A4%A8%E0%A5%81%E0%A4%B5%E0%A4%BE%E0%A4%A8%E0%A5%8D%E0%A4%B6%E0%A4%BF%E0%A4%95%E0%A5%80-in-english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habdkosh.raftaar.in/Meaning-of-%E0%A4%B8%E0%A4%BF%E0%A4%A6%E0%A5%8D%E0%A4%A7%E0%A4%BE%E0%A4%82%E0%A4%A4-in-English" TargetMode="External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Hk9jct2ozY&amp;ab_channel=WEHImovie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gG7uCskUOrA&amp;ab_channel=yourgen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371600"/>
            <a:ext cx="7772400" cy="267017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2800" dirty="0">
                <a:latin typeface="Tahoma" pitchFamily="34" charset="0"/>
                <a:cs typeface="Tahoma" pitchFamily="34" charset="0"/>
              </a:rPr>
              <a:t>LIF101 Lecture Topic (5)</a:t>
            </a:r>
            <a:br>
              <a:rPr lang="en-US" sz="2800" dirty="0">
                <a:latin typeface="Tahoma" pitchFamily="34" charset="0"/>
                <a:cs typeface="Tahoma" pitchFamily="34" charset="0"/>
              </a:rPr>
            </a:br>
            <a:r>
              <a:rPr lang="en-US" sz="2800" dirty="0">
                <a:latin typeface="Tahoma" pitchFamily="34" charset="0"/>
                <a:cs typeface="Tahoma" pitchFamily="34" charset="0"/>
              </a:rPr>
              <a:t>Tuesday 17 January 2023</a:t>
            </a:r>
            <a:br>
              <a:rPr lang="en-US" sz="2800" dirty="0">
                <a:latin typeface="Tahoma" pitchFamily="34" charset="0"/>
                <a:cs typeface="Tahoma" pitchFamily="34" charset="0"/>
              </a:rPr>
            </a:br>
            <a:br>
              <a:rPr lang="en-US" sz="2800" dirty="0">
                <a:latin typeface="Tahoma" pitchFamily="34" charset="0"/>
                <a:cs typeface="Tahoma" pitchFamily="34" charset="0"/>
              </a:rPr>
            </a:br>
            <a:r>
              <a:rPr lang="en-US" sz="2800" dirty="0">
                <a:latin typeface="Tahoma" pitchFamily="34" charset="0"/>
                <a:cs typeface="Tahoma" pitchFamily="34" charset="0"/>
              </a:rPr>
              <a:t>Flow of genetic information, genetic code, mutations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4F3EA-0AC5-278D-597D-9D7C90312333}"/>
              </a:ext>
            </a:extLst>
          </p:cNvPr>
          <p:cNvSpPr txBox="1"/>
          <p:nvPr/>
        </p:nvSpPr>
        <p:spPr>
          <a:xfrm>
            <a:off x="747584" y="6125776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https://www.youtube.com/watch?v=zwibgNGe4aY&amp;ab_channel=StatedClearly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2CE2D-2A21-987C-C58F-5178DBF1FC90}"/>
              </a:ext>
            </a:extLst>
          </p:cNvPr>
          <p:cNvSpPr/>
          <p:nvPr/>
        </p:nvSpPr>
        <p:spPr>
          <a:xfrm>
            <a:off x="533400" y="4800600"/>
            <a:ext cx="80010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linkClick r:id="rId3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hlinkClick r:id="rId3"/>
              </a:rPr>
              <a:t>https://www.youtube.com/watch?v=M4zHVRLXkgw&amp;ab_channel=FrankGregorio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787400"/>
            <a:ext cx="8534400" cy="8683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FLOW OF GENETIC INFORMATION FROM DNA TO RNA TO PROTEIN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827213"/>
            <a:ext cx="7826375" cy="2500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buClr>
                <a:srgbClr val="0060AF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Gene (DNA) is a linear sequence of many nucleotides</a:t>
            </a:r>
          </a:p>
          <a:p>
            <a:pPr lvl="1" eaLnBrk="1" hangingPunct="1">
              <a:buClr>
                <a:srgbClr val="0060AF"/>
              </a:buClr>
              <a:buFont typeface="Wingdings" pitchFamily="2" charset="2"/>
              <a:buChar char="§"/>
            </a:pPr>
            <a:r>
              <a:rPr lang="en-US" sz="2600" dirty="0">
                <a:latin typeface="Tahoma" pitchFamily="34" charset="0"/>
                <a:cs typeface="Tahoma" pitchFamily="34" charset="0"/>
              </a:rPr>
              <a:t>DNA is transcribed into a linear sequence of RNA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 eaLnBrk="1" hangingPunct="1">
              <a:buClr>
                <a:srgbClr val="0060AF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RNA is translated into a  linear sequence of amino acids – polypeptides (protein)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79413" y="4845050"/>
            <a:ext cx="3087687" cy="2012950"/>
          </a:xfrm>
          <a:prstGeom prst="wedgeRoundRectCallout">
            <a:avLst>
              <a:gd name="adj1" fmla="val -8481"/>
              <a:gd name="adj2" fmla="val -77912"/>
              <a:gd name="adj3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Entire business of flow of genetic information thus depends on constructing (transferring information) one kind of polymer from another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6800" y="4583113"/>
            <a:ext cx="615950" cy="339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DNA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2663" y="4594225"/>
            <a:ext cx="615950" cy="338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RNA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000" y="4568825"/>
            <a:ext cx="1905000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Protein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(polypeptide chain</a:t>
            </a:r>
          </a:p>
        </p:txBody>
      </p:sp>
      <p:cxnSp>
        <p:nvCxnSpPr>
          <p:cNvPr id="171016" name="Straight Arrow Connector 8"/>
          <p:cNvCxnSpPr>
            <a:cxnSpLocks noChangeShapeType="1"/>
          </p:cNvCxnSpPr>
          <p:nvPr/>
        </p:nvCxnSpPr>
        <p:spPr bwMode="auto">
          <a:xfrm>
            <a:off x="4286250" y="4773613"/>
            <a:ext cx="3810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1017" name="Straight Arrow Connector 9"/>
          <p:cNvCxnSpPr>
            <a:cxnSpLocks noChangeShapeType="1"/>
          </p:cNvCxnSpPr>
          <p:nvPr/>
        </p:nvCxnSpPr>
        <p:spPr bwMode="auto">
          <a:xfrm>
            <a:off x="5484813" y="4783138"/>
            <a:ext cx="3794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66700"/>
            <a:ext cx="8582025" cy="4794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Transcription – Step I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195388" y="1259386"/>
            <a:ext cx="6576659" cy="996942"/>
            <a:chOff x="1195388" y="2346325"/>
            <a:chExt cx="6576659" cy="996942"/>
          </a:xfrm>
          <a:solidFill>
            <a:schemeClr val="bg1">
              <a:lumMod val="85000"/>
            </a:schemeClr>
          </a:solidFill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95388" y="2346325"/>
              <a:ext cx="6477000" cy="519113"/>
              <a:chOff x="720" y="1728"/>
              <a:chExt cx="4368" cy="327"/>
            </a:xfrm>
            <a:grpFill/>
          </p:grpSpPr>
          <p:sp>
            <p:nvSpPr>
              <p:cNvPr id="8201" name="Text Box 4"/>
              <p:cNvSpPr txBox="1">
                <a:spLocks noChangeArrowheads="1"/>
              </p:cNvSpPr>
              <p:nvPr/>
            </p:nvSpPr>
            <p:spPr bwMode="auto">
              <a:xfrm>
                <a:off x="720" y="1728"/>
                <a:ext cx="4320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dirty="0">
                    <a:latin typeface="Arial" charset="0"/>
                  </a:rPr>
                  <a:t>A   C   G   T   A   T   C   G   C   G   T   A  </a:t>
                </a:r>
              </a:p>
            </p:txBody>
          </p:sp>
          <p:sp>
            <p:nvSpPr>
              <p:cNvPr id="8202" name="Line 3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4272" cy="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215814" y="2746366"/>
              <a:ext cx="6556233" cy="596901"/>
              <a:chOff x="768" y="1730"/>
              <a:chExt cx="4322" cy="376"/>
            </a:xfrm>
            <a:grpFill/>
          </p:grpSpPr>
          <p:sp>
            <p:nvSpPr>
              <p:cNvPr id="8199" name="Text Box 5"/>
              <p:cNvSpPr txBox="1">
                <a:spLocks noChangeArrowheads="1"/>
              </p:cNvSpPr>
              <p:nvPr/>
            </p:nvSpPr>
            <p:spPr bwMode="auto">
              <a:xfrm>
                <a:off x="770" y="1730"/>
                <a:ext cx="4320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dirty="0">
                    <a:latin typeface="Arial" charset="0"/>
                  </a:rPr>
                  <a:t>T   G   C   A   T   A   G   C   G   C   A   T  </a:t>
                </a:r>
              </a:p>
            </p:txBody>
          </p:sp>
          <p:sp>
            <p:nvSpPr>
              <p:cNvPr id="8200" name="Line 6"/>
              <p:cNvSpPr>
                <a:spLocks noChangeShapeType="1"/>
              </p:cNvSpPr>
              <p:nvPr/>
            </p:nvSpPr>
            <p:spPr bwMode="auto">
              <a:xfrm>
                <a:off x="768" y="2106"/>
                <a:ext cx="4272" cy="0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1108075" y="5788025"/>
            <a:ext cx="7088188" cy="461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Template DNA Strands unzip locally</a:t>
            </a:r>
          </a:p>
        </p:txBody>
      </p:sp>
      <p:cxnSp>
        <p:nvCxnSpPr>
          <p:cNvPr id="172037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3985419" y="2778919"/>
            <a:ext cx="534987" cy="158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195388" y="3295240"/>
            <a:ext cx="6477000" cy="519113"/>
            <a:chOff x="720" y="1728"/>
            <a:chExt cx="4368" cy="327"/>
          </a:xfrm>
          <a:solidFill>
            <a:schemeClr val="bg1">
              <a:lumMod val="85000"/>
            </a:schemeClr>
          </a:solidFill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20" y="1728"/>
              <a:ext cx="432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latin typeface="Arial" charset="0"/>
                </a:rPr>
                <a:t>A   C   G   T   A   T   C   G   C   G   T   A  </a:t>
              </a:r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816" y="1728"/>
              <a:ext cx="4272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143000" y="4592638"/>
            <a:ext cx="6553200" cy="579437"/>
            <a:chOff x="720" y="2208"/>
            <a:chExt cx="4320" cy="365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720" y="2208"/>
              <a:ext cx="4320" cy="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latin typeface="Arial" charset="0"/>
                </a:rPr>
                <a:t>T   G   C   A   T   A   G   C   G   C   A   T  </a:t>
              </a:r>
            </a:p>
          </p:txBody>
        </p:sp>
        <p:sp>
          <p:nvSpPr>
            <p:cNvPr id="172041" name="Line 6"/>
            <p:cNvSpPr>
              <a:spLocks noChangeShapeType="1"/>
            </p:cNvSpPr>
            <p:nvPr/>
          </p:nvSpPr>
          <p:spPr bwMode="auto">
            <a:xfrm>
              <a:off x="768" y="2573"/>
              <a:ext cx="42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2590800" cy="457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Transcription – Step II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9200" y="762000"/>
            <a:ext cx="7283693" cy="2028365"/>
            <a:chOff x="838200" y="1427163"/>
            <a:chExt cx="7664693" cy="237269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066800" y="1447800"/>
              <a:ext cx="6477000" cy="461963"/>
              <a:chOff x="720" y="1728"/>
              <a:chExt cx="4368" cy="291"/>
            </a:xfrm>
          </p:grpSpPr>
          <p:sp>
            <p:nvSpPr>
              <p:cNvPr id="173066" name="Text Box 4"/>
              <p:cNvSpPr txBox="1">
                <a:spLocks noChangeArrowheads="1"/>
              </p:cNvSpPr>
              <p:nvPr/>
            </p:nvSpPr>
            <p:spPr bwMode="auto">
              <a:xfrm>
                <a:off x="720" y="1728"/>
                <a:ext cx="432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ahoma" pitchFamily="34" charset="0"/>
                    <a:cs typeface="Tahoma" pitchFamily="34" charset="0"/>
                  </a:rPr>
                  <a:t>A   C   G   T   A   T   C   G   C   G   T   A  </a:t>
                </a:r>
              </a:p>
            </p:txBody>
          </p:sp>
          <p:sp>
            <p:nvSpPr>
              <p:cNvPr id="173067" name="Line 5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42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1600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66800" y="2209800"/>
              <a:ext cx="6553200" cy="579438"/>
              <a:chOff x="720" y="2208"/>
              <a:chExt cx="4320" cy="365"/>
            </a:xfrm>
          </p:grpSpPr>
          <p:sp>
            <p:nvSpPr>
              <p:cNvPr id="173064" name="Text Box 7"/>
              <p:cNvSpPr txBox="1">
                <a:spLocks noChangeArrowheads="1"/>
              </p:cNvSpPr>
              <p:nvPr/>
            </p:nvSpPr>
            <p:spPr bwMode="auto">
              <a:xfrm>
                <a:off x="720" y="2208"/>
                <a:ext cx="4320" cy="291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FF6600"/>
                    </a:solidFill>
                    <a:latin typeface="Tahoma" pitchFamily="34" charset="0"/>
                    <a:cs typeface="Tahoma" pitchFamily="34" charset="0"/>
                  </a:rPr>
                  <a:t>U   G   C   A   U   A   G   C   G   C   A   U  </a:t>
                </a:r>
              </a:p>
            </p:txBody>
          </p:sp>
          <p:sp>
            <p:nvSpPr>
              <p:cNvPr id="173065" name="Line 8"/>
              <p:cNvSpPr>
                <a:spLocks noChangeShapeType="1"/>
              </p:cNvSpPr>
              <p:nvPr/>
            </p:nvSpPr>
            <p:spPr bwMode="auto">
              <a:xfrm>
                <a:off x="768" y="2573"/>
                <a:ext cx="4272" cy="0"/>
              </a:xfrm>
              <a:prstGeom prst="line">
                <a:avLst/>
              </a:prstGeom>
              <a:noFill/>
              <a:ln w="762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1600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9221" name="Text Box 9"/>
            <p:cNvSpPr txBox="1">
              <a:spLocks noChangeArrowheads="1"/>
            </p:cNvSpPr>
            <p:nvPr/>
          </p:nvSpPr>
          <p:spPr bwMode="auto">
            <a:xfrm>
              <a:off x="838200" y="2971800"/>
              <a:ext cx="7296919" cy="8280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latin typeface="Tahoma" pitchFamily="34" charset="0"/>
                  <a:cs typeface="Tahoma" pitchFamily="34" charset="0"/>
                </a:rPr>
                <a:t>One of the DNA strands serve as a template and copied as  mRNA (messenger RNA)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89850" y="2309813"/>
              <a:ext cx="81304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mRNA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45413" y="1427163"/>
              <a:ext cx="63350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DNA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3048000"/>
            <a:ext cx="8849828" cy="3586163"/>
            <a:chOff x="0" y="3048000"/>
            <a:chExt cx="8849828" cy="3586163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600200" y="3676651"/>
              <a:ext cx="6343650" cy="1123949"/>
              <a:chOff x="1009650" y="1162051"/>
              <a:chExt cx="6553200" cy="1341437"/>
            </a:xfrm>
          </p:grpSpPr>
          <p:grpSp>
            <p:nvGrpSpPr>
              <p:cNvPr id="14" name="Group 8"/>
              <p:cNvGrpSpPr>
                <a:grpSpLocks/>
              </p:cNvGrpSpPr>
              <p:nvPr/>
            </p:nvGrpSpPr>
            <p:grpSpPr bwMode="auto">
              <a:xfrm>
                <a:off x="1009650" y="1162051"/>
                <a:ext cx="6477000" cy="461963"/>
                <a:chOff x="720" y="1728"/>
                <a:chExt cx="4368" cy="291"/>
              </a:xfrm>
            </p:grpSpPr>
            <p:sp>
              <p:nvSpPr>
                <p:cNvPr id="1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720" y="1728"/>
                  <a:ext cx="432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latin typeface="Tahoma" pitchFamily="34" charset="0"/>
                      <a:cs typeface="Tahoma" pitchFamily="34" charset="0"/>
                    </a:rPr>
                    <a:t>A   C   G   T   A   T   C   G   C   G   T   A  </a:t>
                  </a:r>
                </a:p>
              </p:txBody>
            </p:sp>
            <p:sp>
              <p:nvSpPr>
                <p:cNvPr id="19" name="Line 3"/>
                <p:cNvSpPr>
                  <a:spLocks noChangeShapeType="1"/>
                </p:cNvSpPr>
                <p:nvPr/>
              </p:nvSpPr>
              <p:spPr bwMode="auto">
                <a:xfrm>
                  <a:off x="816" y="1728"/>
                  <a:ext cx="427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sz="24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5" name="Group 7"/>
              <p:cNvGrpSpPr>
                <a:grpSpLocks/>
              </p:cNvGrpSpPr>
              <p:nvPr/>
            </p:nvGrpSpPr>
            <p:grpSpPr bwMode="auto">
              <a:xfrm>
                <a:off x="1009650" y="1924050"/>
                <a:ext cx="6553200" cy="579438"/>
                <a:chOff x="720" y="2208"/>
                <a:chExt cx="4320" cy="365"/>
              </a:xfrm>
            </p:grpSpPr>
            <p:sp>
              <p:nvSpPr>
                <p:cNvPr id="1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20" y="2208"/>
                  <a:ext cx="432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latin typeface="Tahoma" pitchFamily="34" charset="0"/>
                      <a:cs typeface="Tahoma" pitchFamily="34" charset="0"/>
                    </a:rPr>
                    <a:t>T   G   C   A   T   A   G   C   G   C   A   T  </a:t>
                  </a:r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>
                  <a:off x="768" y="2573"/>
                  <a:ext cx="427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sz="24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543050" y="5334000"/>
              <a:ext cx="6553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6600"/>
                  </a:solidFill>
                  <a:latin typeface="Tahoma" pitchFamily="34" charset="0"/>
                  <a:cs typeface="Tahoma" pitchFamily="34" charset="0"/>
                </a:rPr>
                <a:t>U   G   C   A   U   A   G   C   G   C   A   U  </a:t>
              </a:r>
            </a:p>
          </p:txBody>
        </p:sp>
        <p:sp>
          <p:nvSpPr>
            <p:cNvPr id="21" name="Down Arrow 9"/>
            <p:cNvSpPr>
              <a:spLocks noChangeArrowheads="1"/>
            </p:cNvSpPr>
            <p:nvPr/>
          </p:nvSpPr>
          <p:spPr bwMode="auto">
            <a:xfrm>
              <a:off x="4343400" y="4905374"/>
              <a:ext cx="390525" cy="504826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48600" y="3981451"/>
              <a:ext cx="70564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DNA </a:t>
              </a:r>
            </a:p>
          </p:txBody>
        </p:sp>
        <p:cxnSp>
          <p:nvCxnSpPr>
            <p:cNvPr id="23" name="Straight Connector 13"/>
            <p:cNvCxnSpPr>
              <a:cxnSpLocks noChangeShapeType="1"/>
            </p:cNvCxnSpPr>
            <p:nvPr/>
          </p:nvCxnSpPr>
          <p:spPr bwMode="auto">
            <a:xfrm>
              <a:off x="1809750" y="5781675"/>
              <a:ext cx="6238875" cy="9525"/>
            </a:xfrm>
            <a:prstGeom prst="line">
              <a:avLst/>
            </a:prstGeom>
            <a:noFill/>
            <a:ln w="25400" algn="ctr">
              <a:solidFill>
                <a:srgbClr val="FF9933"/>
              </a:solidFill>
              <a:round/>
              <a:headEnd/>
              <a:tailEnd/>
            </a:ln>
          </p:spPr>
        </p:cxnSp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2590800" y="6172200"/>
              <a:ext cx="3422650" cy="461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ahoma" pitchFamily="34" charset="0"/>
                  <a:cs typeface="Tahoma" pitchFamily="34" charset="0"/>
                </a:rPr>
                <a:t>mRNA is then releases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7200" y="5638800"/>
              <a:ext cx="772628" cy="315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pitchFamily="34" charset="0"/>
                  <a:cs typeface="Tahoma" pitchFamily="34" charset="0"/>
                </a:rPr>
                <a:t>mRNA</a:t>
              </a:r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0" y="3048000"/>
              <a:ext cx="2590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j-ea"/>
                  <a:cs typeface="Tahoma" pitchFamily="34" charset="0"/>
                </a:rPr>
                <a:t>Transcription – Step III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4800600" cy="4619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 algn="ctr" eaLnBrk="1" hangingPunct="1">
              <a:buFont typeface="Times New Roman" pitchFamily="18" charset="0"/>
              <a:buNone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Transcription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42950" y="1854200"/>
            <a:ext cx="7107238" cy="4149725"/>
            <a:chOff x="772" y="1428"/>
            <a:chExt cx="4912" cy="2905"/>
          </a:xfrm>
        </p:grpSpPr>
        <p:pic>
          <p:nvPicPr>
            <p:cNvPr id="17715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47" y="1522"/>
              <a:ext cx="3120" cy="2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5" name="Text Box 7"/>
            <p:cNvSpPr txBox="1">
              <a:spLocks noChangeArrowheads="1"/>
            </p:cNvSpPr>
            <p:nvPr/>
          </p:nvSpPr>
          <p:spPr bwMode="auto">
            <a:xfrm>
              <a:off x="772" y="1489"/>
              <a:ext cx="1618" cy="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ahoma" pitchFamily="34" charset="0"/>
                  <a:cs typeface="Tahoma" pitchFamily="34" charset="0"/>
                </a:rPr>
                <a:t>RNA polymerase</a:t>
              </a:r>
            </a:p>
          </p:txBody>
        </p:sp>
        <p:sp>
          <p:nvSpPr>
            <p:cNvPr id="15366" name="Text Box 8"/>
            <p:cNvSpPr txBox="1">
              <a:spLocks noChangeArrowheads="1"/>
            </p:cNvSpPr>
            <p:nvPr/>
          </p:nvSpPr>
          <p:spPr bwMode="auto">
            <a:xfrm>
              <a:off x="3961" y="1428"/>
              <a:ext cx="1274" cy="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Tahoma" pitchFamily="34" charset="0"/>
                  <a:cs typeface="Tahoma" pitchFamily="34" charset="0"/>
                </a:rPr>
                <a:t>RNA nucleotides</a:t>
              </a:r>
            </a:p>
          </p:txBody>
        </p:sp>
        <p:sp>
          <p:nvSpPr>
            <p:cNvPr id="177159" name="Text Box 9"/>
            <p:cNvSpPr txBox="1">
              <a:spLocks noChangeArrowheads="1"/>
            </p:cNvSpPr>
            <p:nvPr/>
          </p:nvSpPr>
          <p:spPr bwMode="auto">
            <a:xfrm>
              <a:off x="2222" y="3452"/>
              <a:ext cx="20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Tahoma" pitchFamily="34" charset="0"/>
                  <a:cs typeface="Tahoma" pitchFamily="34" charset="0"/>
                </a:rPr>
                <a:t>Direction of transcription</a:t>
              </a:r>
            </a:p>
          </p:txBody>
        </p:sp>
        <p:sp>
          <p:nvSpPr>
            <p:cNvPr id="15368" name="Text Box 10"/>
            <p:cNvSpPr txBox="1">
              <a:spLocks noChangeArrowheads="1"/>
            </p:cNvSpPr>
            <p:nvPr/>
          </p:nvSpPr>
          <p:spPr bwMode="auto">
            <a:xfrm>
              <a:off x="4152" y="3518"/>
              <a:ext cx="1532" cy="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ahoma" pitchFamily="34" charset="0"/>
                  <a:cs typeface="Tahoma" pitchFamily="34" charset="0"/>
                </a:rPr>
                <a:t>Template Strand of DNA</a:t>
              </a:r>
            </a:p>
          </p:txBody>
        </p:sp>
        <p:sp>
          <p:nvSpPr>
            <p:cNvPr id="15369" name="Text Box 11"/>
            <p:cNvSpPr txBox="1">
              <a:spLocks noChangeArrowheads="1"/>
            </p:cNvSpPr>
            <p:nvPr/>
          </p:nvSpPr>
          <p:spPr bwMode="auto">
            <a:xfrm>
              <a:off x="1970" y="4081"/>
              <a:ext cx="1630" cy="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Tahoma" pitchFamily="34" charset="0"/>
                  <a:cs typeface="Tahoma" pitchFamily="34" charset="0"/>
                </a:rPr>
                <a:t>Newly made RNA</a:t>
              </a:r>
            </a:p>
          </p:txBody>
        </p:sp>
        <p:sp>
          <p:nvSpPr>
            <p:cNvPr id="177162" name="Text Box 12"/>
            <p:cNvSpPr txBox="1">
              <a:spLocks noChangeArrowheads="1"/>
            </p:cNvSpPr>
            <p:nvPr/>
          </p:nvSpPr>
          <p:spPr bwMode="auto">
            <a:xfrm rot="-2635291">
              <a:off x="2551" y="2552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63" name="Text Box 13"/>
            <p:cNvSpPr txBox="1">
              <a:spLocks noChangeArrowheads="1"/>
            </p:cNvSpPr>
            <p:nvPr/>
          </p:nvSpPr>
          <p:spPr bwMode="auto">
            <a:xfrm rot="-1904267">
              <a:off x="2634" y="2450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64" name="Text Box 14"/>
            <p:cNvSpPr txBox="1">
              <a:spLocks noChangeArrowheads="1"/>
            </p:cNvSpPr>
            <p:nvPr/>
          </p:nvSpPr>
          <p:spPr bwMode="auto">
            <a:xfrm rot="-1140715">
              <a:off x="2742" y="2335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65" name="Text Box 15"/>
            <p:cNvSpPr txBox="1">
              <a:spLocks noChangeArrowheads="1"/>
            </p:cNvSpPr>
            <p:nvPr/>
          </p:nvSpPr>
          <p:spPr bwMode="auto">
            <a:xfrm>
              <a:off x="2877" y="2282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66" name="Text Box 16"/>
            <p:cNvSpPr txBox="1">
              <a:spLocks noChangeArrowheads="1"/>
            </p:cNvSpPr>
            <p:nvPr/>
          </p:nvSpPr>
          <p:spPr bwMode="auto">
            <a:xfrm>
              <a:off x="3030" y="225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67" name="Text Box 17"/>
            <p:cNvSpPr txBox="1">
              <a:spLocks noChangeArrowheads="1"/>
            </p:cNvSpPr>
            <p:nvPr/>
          </p:nvSpPr>
          <p:spPr bwMode="auto">
            <a:xfrm>
              <a:off x="3190" y="225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68" name="Text Box 18"/>
            <p:cNvSpPr txBox="1">
              <a:spLocks noChangeArrowheads="1"/>
            </p:cNvSpPr>
            <p:nvPr/>
          </p:nvSpPr>
          <p:spPr bwMode="auto">
            <a:xfrm>
              <a:off x="3350" y="2253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69" name="Text Box 19"/>
            <p:cNvSpPr txBox="1">
              <a:spLocks noChangeArrowheads="1"/>
            </p:cNvSpPr>
            <p:nvPr/>
          </p:nvSpPr>
          <p:spPr bwMode="auto">
            <a:xfrm>
              <a:off x="3513" y="2258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70" name="Text Box 20"/>
            <p:cNvSpPr txBox="1">
              <a:spLocks noChangeArrowheads="1"/>
            </p:cNvSpPr>
            <p:nvPr/>
          </p:nvSpPr>
          <p:spPr bwMode="auto">
            <a:xfrm>
              <a:off x="3682" y="2288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71" name="Text Box 21"/>
            <p:cNvSpPr txBox="1">
              <a:spLocks noChangeArrowheads="1"/>
            </p:cNvSpPr>
            <p:nvPr/>
          </p:nvSpPr>
          <p:spPr bwMode="auto">
            <a:xfrm rot="2137606">
              <a:off x="3774" y="2436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72" name="Text Box 22"/>
            <p:cNvSpPr txBox="1">
              <a:spLocks noChangeArrowheads="1"/>
            </p:cNvSpPr>
            <p:nvPr/>
          </p:nvSpPr>
          <p:spPr bwMode="auto">
            <a:xfrm rot="2716223">
              <a:off x="3837" y="2574"/>
              <a:ext cx="1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G</a:t>
              </a:r>
            </a:p>
          </p:txBody>
        </p:sp>
        <p:sp>
          <p:nvSpPr>
            <p:cNvPr id="177173" name="Text Box 23"/>
            <p:cNvSpPr txBox="1">
              <a:spLocks noChangeArrowheads="1"/>
            </p:cNvSpPr>
            <p:nvPr/>
          </p:nvSpPr>
          <p:spPr bwMode="auto">
            <a:xfrm rot="3109454">
              <a:off x="3914" y="2710"/>
              <a:ext cx="1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G</a:t>
              </a:r>
            </a:p>
          </p:txBody>
        </p:sp>
        <p:sp>
          <p:nvSpPr>
            <p:cNvPr id="177174" name="Text Box 24"/>
            <p:cNvSpPr txBox="1">
              <a:spLocks noChangeArrowheads="1"/>
            </p:cNvSpPr>
            <p:nvPr/>
          </p:nvSpPr>
          <p:spPr bwMode="auto">
            <a:xfrm rot="-2028747">
              <a:off x="4050" y="2780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75" name="Text Box 25"/>
            <p:cNvSpPr txBox="1">
              <a:spLocks noChangeArrowheads="1"/>
            </p:cNvSpPr>
            <p:nvPr/>
          </p:nvSpPr>
          <p:spPr bwMode="auto">
            <a:xfrm rot="-2028747">
              <a:off x="3946" y="2901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76" name="Text Box 26"/>
            <p:cNvSpPr txBox="1">
              <a:spLocks noChangeArrowheads="1"/>
            </p:cNvSpPr>
            <p:nvPr/>
          </p:nvSpPr>
          <p:spPr bwMode="auto">
            <a:xfrm rot="-1384575">
              <a:off x="3822" y="3001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77" name="Text Box 27"/>
            <p:cNvSpPr txBox="1">
              <a:spLocks noChangeArrowheads="1"/>
            </p:cNvSpPr>
            <p:nvPr/>
          </p:nvSpPr>
          <p:spPr bwMode="auto">
            <a:xfrm>
              <a:off x="3682" y="309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78" name="Text Box 28"/>
            <p:cNvSpPr txBox="1">
              <a:spLocks noChangeArrowheads="1"/>
            </p:cNvSpPr>
            <p:nvPr/>
          </p:nvSpPr>
          <p:spPr bwMode="auto">
            <a:xfrm>
              <a:off x="3514" y="3131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79" name="Text Box 29"/>
            <p:cNvSpPr txBox="1">
              <a:spLocks noChangeArrowheads="1"/>
            </p:cNvSpPr>
            <p:nvPr/>
          </p:nvSpPr>
          <p:spPr bwMode="auto">
            <a:xfrm>
              <a:off x="3352" y="3131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80" name="Text Box 30"/>
            <p:cNvSpPr txBox="1">
              <a:spLocks noChangeArrowheads="1"/>
            </p:cNvSpPr>
            <p:nvPr/>
          </p:nvSpPr>
          <p:spPr bwMode="auto">
            <a:xfrm>
              <a:off x="3194" y="3136"/>
              <a:ext cx="1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G</a:t>
              </a:r>
            </a:p>
          </p:txBody>
        </p:sp>
        <p:sp>
          <p:nvSpPr>
            <p:cNvPr id="177181" name="Text Box 31"/>
            <p:cNvSpPr txBox="1">
              <a:spLocks noChangeArrowheads="1"/>
            </p:cNvSpPr>
            <p:nvPr/>
          </p:nvSpPr>
          <p:spPr bwMode="auto">
            <a:xfrm>
              <a:off x="3031" y="3136"/>
              <a:ext cx="1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G</a:t>
              </a:r>
            </a:p>
          </p:txBody>
        </p:sp>
        <p:sp>
          <p:nvSpPr>
            <p:cNvPr id="177182" name="Text Box 32"/>
            <p:cNvSpPr txBox="1">
              <a:spLocks noChangeArrowheads="1"/>
            </p:cNvSpPr>
            <p:nvPr/>
          </p:nvSpPr>
          <p:spPr bwMode="auto">
            <a:xfrm>
              <a:off x="2876" y="3136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83" name="Text Box 33"/>
            <p:cNvSpPr txBox="1">
              <a:spLocks noChangeArrowheads="1"/>
            </p:cNvSpPr>
            <p:nvPr/>
          </p:nvSpPr>
          <p:spPr bwMode="auto">
            <a:xfrm>
              <a:off x="2723" y="3136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</a:t>
              </a:r>
            </a:p>
          </p:txBody>
        </p:sp>
        <p:sp>
          <p:nvSpPr>
            <p:cNvPr id="177184" name="Text Box 34"/>
            <p:cNvSpPr txBox="1">
              <a:spLocks noChangeArrowheads="1"/>
            </p:cNvSpPr>
            <p:nvPr/>
          </p:nvSpPr>
          <p:spPr bwMode="auto">
            <a:xfrm rot="1159956">
              <a:off x="2545" y="3039"/>
              <a:ext cx="1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G</a:t>
              </a:r>
            </a:p>
          </p:txBody>
        </p:sp>
        <p:sp>
          <p:nvSpPr>
            <p:cNvPr id="177185" name="Text Box 35"/>
            <p:cNvSpPr txBox="1">
              <a:spLocks noChangeArrowheads="1"/>
            </p:cNvSpPr>
            <p:nvPr/>
          </p:nvSpPr>
          <p:spPr bwMode="auto">
            <a:xfrm rot="1385476">
              <a:off x="4115" y="236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U</a:t>
              </a:r>
            </a:p>
          </p:txBody>
        </p:sp>
        <p:sp>
          <p:nvSpPr>
            <p:cNvPr id="177186" name="Text Box 36"/>
            <p:cNvSpPr txBox="1">
              <a:spLocks noChangeArrowheads="1"/>
            </p:cNvSpPr>
            <p:nvPr/>
          </p:nvSpPr>
          <p:spPr bwMode="auto">
            <a:xfrm rot="-1011791">
              <a:off x="2562" y="2842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87" name="Text Box 37"/>
            <p:cNvSpPr txBox="1">
              <a:spLocks noChangeArrowheads="1"/>
            </p:cNvSpPr>
            <p:nvPr/>
          </p:nvSpPr>
          <p:spPr bwMode="auto">
            <a:xfrm>
              <a:off x="2718" y="283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88" name="Text Box 38"/>
            <p:cNvSpPr txBox="1">
              <a:spLocks noChangeArrowheads="1"/>
            </p:cNvSpPr>
            <p:nvPr/>
          </p:nvSpPr>
          <p:spPr bwMode="auto">
            <a:xfrm>
              <a:off x="2867" y="2830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U</a:t>
              </a:r>
            </a:p>
          </p:txBody>
        </p:sp>
        <p:sp>
          <p:nvSpPr>
            <p:cNvPr id="177189" name="Text Box 39"/>
            <p:cNvSpPr txBox="1">
              <a:spLocks noChangeArrowheads="1"/>
            </p:cNvSpPr>
            <p:nvPr/>
          </p:nvSpPr>
          <p:spPr bwMode="auto">
            <a:xfrm>
              <a:off x="3034" y="2830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90" name="Text Box 40"/>
            <p:cNvSpPr txBox="1">
              <a:spLocks noChangeArrowheads="1"/>
            </p:cNvSpPr>
            <p:nvPr/>
          </p:nvSpPr>
          <p:spPr bwMode="auto">
            <a:xfrm>
              <a:off x="3199" y="2830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</a:t>
              </a:r>
            </a:p>
          </p:txBody>
        </p:sp>
        <p:sp>
          <p:nvSpPr>
            <p:cNvPr id="177191" name="Text Box 41"/>
            <p:cNvSpPr txBox="1">
              <a:spLocks noChangeArrowheads="1"/>
            </p:cNvSpPr>
            <p:nvPr/>
          </p:nvSpPr>
          <p:spPr bwMode="auto">
            <a:xfrm>
              <a:off x="3358" y="2830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92" name="Text Box 42"/>
            <p:cNvSpPr txBox="1">
              <a:spLocks noChangeArrowheads="1"/>
            </p:cNvSpPr>
            <p:nvPr/>
          </p:nvSpPr>
          <p:spPr bwMode="auto">
            <a:xfrm rot="-873278">
              <a:off x="3502" y="2756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177193" name="Text Box 43"/>
            <p:cNvSpPr txBox="1">
              <a:spLocks noChangeArrowheads="1"/>
            </p:cNvSpPr>
            <p:nvPr/>
          </p:nvSpPr>
          <p:spPr bwMode="auto">
            <a:xfrm rot="347403">
              <a:off x="3646" y="2652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U</a:t>
              </a:r>
            </a:p>
          </p:txBody>
        </p:sp>
        <p:sp>
          <p:nvSpPr>
            <p:cNvPr id="177194" name="Line 44"/>
            <p:cNvSpPr>
              <a:spLocks noChangeShapeType="1"/>
            </p:cNvSpPr>
            <p:nvPr/>
          </p:nvSpPr>
          <p:spPr bwMode="auto">
            <a:xfrm flipH="1">
              <a:off x="2142" y="3804"/>
              <a:ext cx="32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95" name="Line 45"/>
            <p:cNvSpPr>
              <a:spLocks noChangeShapeType="1"/>
            </p:cNvSpPr>
            <p:nvPr/>
          </p:nvSpPr>
          <p:spPr bwMode="auto">
            <a:xfrm>
              <a:off x="3862" y="3263"/>
              <a:ext cx="500" cy="2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96" name="Line 46"/>
            <p:cNvSpPr>
              <a:spLocks noChangeShapeType="1"/>
            </p:cNvSpPr>
            <p:nvPr/>
          </p:nvSpPr>
          <p:spPr bwMode="auto">
            <a:xfrm flipV="1">
              <a:off x="3538" y="1740"/>
              <a:ext cx="578" cy="8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97" name="Line 47"/>
            <p:cNvSpPr>
              <a:spLocks noChangeShapeType="1"/>
            </p:cNvSpPr>
            <p:nvPr/>
          </p:nvSpPr>
          <p:spPr bwMode="auto">
            <a:xfrm flipV="1">
              <a:off x="3764" y="1740"/>
              <a:ext cx="350" cy="8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98" name="Line 48"/>
            <p:cNvSpPr>
              <a:spLocks noChangeShapeType="1"/>
            </p:cNvSpPr>
            <p:nvPr/>
          </p:nvSpPr>
          <p:spPr bwMode="auto">
            <a:xfrm flipH="1" flipV="1">
              <a:off x="4114" y="1742"/>
              <a:ext cx="132" cy="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595812" cy="3541712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 the nucleus, the DNA helix unzips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And RNA nucleotides line up along one strand of the DNA, following the base pairing rules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As the single-stranded messenger RNA (mRNA) peels away from the gene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The DNA strands rejoin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3400" y="381000"/>
            <a:ext cx="44196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Transcription:  Steps 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10200" y="533400"/>
            <a:ext cx="3311525" cy="5788025"/>
            <a:chOff x="2941708" y="712788"/>
            <a:chExt cx="3311525" cy="5788025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941708" y="712788"/>
              <a:ext cx="3311525" cy="5788025"/>
              <a:chOff x="3092" y="449"/>
              <a:chExt cx="2086" cy="3646"/>
            </a:xfrm>
          </p:grpSpPr>
          <p:pic>
            <p:nvPicPr>
              <p:cNvPr id="9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92" y="449"/>
                <a:ext cx="2086" cy="3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550" y="565"/>
                <a:ext cx="601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RNA polymerase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3794" y="825"/>
                <a:ext cx="485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DNA of gene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3190" y="985"/>
                <a:ext cx="3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Promoter</a:t>
                </a:r>
              </a:p>
              <a:p>
                <a:r>
                  <a:rPr lang="en-US" sz="800"/>
                  <a:t>DNA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594" y="1033"/>
                <a:ext cx="4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Terminator</a:t>
                </a:r>
              </a:p>
              <a:p>
                <a:r>
                  <a:rPr lang="en-US" sz="800"/>
                  <a:t>DNA</a:t>
                </a: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482" y="2173"/>
                <a:ext cx="5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Area shown</a:t>
                </a:r>
              </a:p>
              <a:p>
                <a:r>
                  <a:rPr lang="en-US" sz="800"/>
                  <a:t>In Figure 10.9A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4290" y="2945"/>
                <a:ext cx="35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Growing</a:t>
                </a:r>
              </a:p>
              <a:p>
                <a:r>
                  <a:rPr lang="en-US" sz="800"/>
                  <a:t>RNA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242" y="3617"/>
                <a:ext cx="580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Completed RNA</a:t>
                </a: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4402" y="3669"/>
                <a:ext cx="4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RNA</a:t>
                </a:r>
              </a:p>
              <a:p>
                <a:r>
                  <a:rPr lang="en-US" sz="800"/>
                  <a:t>polymerase</a:t>
                </a: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3488" y="634"/>
                <a:ext cx="10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344" y="2432"/>
                <a:ext cx="376" cy="2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4566" y="2354"/>
                <a:ext cx="54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3206667" y="2173409"/>
              <a:ext cx="14503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1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   Initiation</a:t>
              </a:r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3206667" y="3538659"/>
              <a:ext cx="1617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   Elongation</a:t>
              </a:r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3206667" y="4795959"/>
              <a:ext cx="17449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3</a:t>
              </a:r>
              <a:r>
                <a:rPr lang="en-US">
                  <a:latin typeface="Tahoma" pitchFamily="34" charset="0"/>
                  <a:cs typeface="Tahoma" pitchFamily="34" charset="0"/>
                </a:rPr>
                <a:t>   Termination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228850" y="974725"/>
            <a:ext cx="5689600" cy="5197475"/>
            <a:chOff x="1643" y="755"/>
            <a:chExt cx="3584" cy="3274"/>
          </a:xfrm>
        </p:grpSpPr>
        <p:pic>
          <p:nvPicPr>
            <p:cNvPr id="1802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75" y="1001"/>
              <a:ext cx="2815" cy="3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348" y="1233"/>
              <a:ext cx="2491" cy="179"/>
              <a:chOff x="2348" y="1233"/>
              <a:chExt cx="2491" cy="179"/>
            </a:xfrm>
          </p:grpSpPr>
          <p:sp>
            <p:nvSpPr>
              <p:cNvPr id="180273" name="Rectangle 8"/>
              <p:cNvSpPr>
                <a:spLocks noChangeArrowheads="1"/>
              </p:cNvSpPr>
              <p:nvPr/>
            </p:nvSpPr>
            <p:spPr bwMode="auto">
              <a:xfrm>
                <a:off x="2348" y="1233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74" name="Rectangle 9"/>
              <p:cNvSpPr>
                <a:spLocks noChangeArrowheads="1"/>
              </p:cNvSpPr>
              <p:nvPr/>
            </p:nvSpPr>
            <p:spPr bwMode="auto">
              <a:xfrm>
                <a:off x="2553" y="1233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75" name="Rectangle 10"/>
              <p:cNvSpPr>
                <a:spLocks noChangeArrowheads="1"/>
              </p:cNvSpPr>
              <p:nvPr/>
            </p:nvSpPr>
            <p:spPr bwMode="auto">
              <a:xfrm>
                <a:off x="2754" y="1247"/>
                <a:ext cx="18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C</a:t>
                </a:r>
              </a:p>
            </p:txBody>
          </p:sp>
          <p:sp>
            <p:nvSpPr>
              <p:cNvPr id="180276" name="Rectangle 11"/>
              <p:cNvSpPr>
                <a:spLocks noChangeArrowheads="1"/>
              </p:cNvSpPr>
              <p:nvPr/>
            </p:nvSpPr>
            <p:spPr bwMode="auto">
              <a:xfrm>
                <a:off x="2959" y="1247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77" name="Rectangle 12"/>
              <p:cNvSpPr>
                <a:spLocks noChangeArrowheads="1"/>
              </p:cNvSpPr>
              <p:nvPr/>
            </p:nvSpPr>
            <p:spPr bwMode="auto">
              <a:xfrm>
                <a:off x="3189" y="1247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78" name="Rectangle 13"/>
              <p:cNvSpPr>
                <a:spLocks noChangeArrowheads="1"/>
              </p:cNvSpPr>
              <p:nvPr/>
            </p:nvSpPr>
            <p:spPr bwMode="auto">
              <a:xfrm>
                <a:off x="3388" y="1247"/>
                <a:ext cx="18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C</a:t>
                </a:r>
              </a:p>
            </p:txBody>
          </p:sp>
          <p:sp>
            <p:nvSpPr>
              <p:cNvPr id="180279" name="Rectangle 14"/>
              <p:cNvSpPr>
                <a:spLocks noChangeArrowheads="1"/>
              </p:cNvSpPr>
              <p:nvPr/>
            </p:nvSpPr>
            <p:spPr bwMode="auto">
              <a:xfrm>
                <a:off x="3596" y="1247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80" name="Rectangle 15"/>
              <p:cNvSpPr>
                <a:spLocks noChangeArrowheads="1"/>
              </p:cNvSpPr>
              <p:nvPr/>
            </p:nvSpPr>
            <p:spPr bwMode="auto">
              <a:xfrm>
                <a:off x="3807" y="1247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81" name="Rectangle 16"/>
              <p:cNvSpPr>
                <a:spLocks noChangeArrowheads="1"/>
              </p:cNvSpPr>
              <p:nvPr/>
            </p:nvSpPr>
            <p:spPr bwMode="auto">
              <a:xfrm>
                <a:off x="4018" y="1247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82" name="Rectangle 17"/>
              <p:cNvSpPr>
                <a:spLocks noChangeArrowheads="1"/>
              </p:cNvSpPr>
              <p:nvPr/>
            </p:nvSpPr>
            <p:spPr bwMode="auto">
              <a:xfrm>
                <a:off x="4228" y="1247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83" name="Rectangle 18"/>
              <p:cNvSpPr>
                <a:spLocks noChangeArrowheads="1"/>
              </p:cNvSpPr>
              <p:nvPr/>
            </p:nvSpPr>
            <p:spPr bwMode="auto">
              <a:xfrm>
                <a:off x="4457" y="1247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84" name="Rectangle 19"/>
              <p:cNvSpPr>
                <a:spLocks noChangeArrowheads="1"/>
              </p:cNvSpPr>
              <p:nvPr/>
            </p:nvSpPr>
            <p:spPr bwMode="auto">
              <a:xfrm>
                <a:off x="4658" y="1247"/>
                <a:ext cx="18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C</a:t>
                </a:r>
              </a:p>
            </p:txBody>
          </p:sp>
        </p:grp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2344" y="1542"/>
              <a:ext cx="2495" cy="179"/>
              <a:chOff x="2344" y="1542"/>
              <a:chExt cx="2495" cy="179"/>
            </a:xfrm>
          </p:grpSpPr>
          <p:sp>
            <p:nvSpPr>
              <p:cNvPr id="180261" name="Rectangle 21"/>
              <p:cNvSpPr>
                <a:spLocks noChangeArrowheads="1"/>
              </p:cNvSpPr>
              <p:nvPr/>
            </p:nvSpPr>
            <p:spPr bwMode="auto">
              <a:xfrm>
                <a:off x="2344" y="1542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62" name="Rectangle 22"/>
              <p:cNvSpPr>
                <a:spLocks noChangeArrowheads="1"/>
              </p:cNvSpPr>
              <p:nvPr/>
            </p:nvSpPr>
            <p:spPr bwMode="auto">
              <a:xfrm>
                <a:off x="2559" y="1542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63" name="Rectangle 23"/>
              <p:cNvSpPr>
                <a:spLocks noChangeArrowheads="1"/>
              </p:cNvSpPr>
              <p:nvPr/>
            </p:nvSpPr>
            <p:spPr bwMode="auto">
              <a:xfrm>
                <a:off x="2758" y="1556"/>
                <a:ext cx="185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G</a:t>
                </a:r>
              </a:p>
            </p:txBody>
          </p:sp>
          <p:sp>
            <p:nvSpPr>
              <p:cNvPr id="180264" name="Rectangle 24"/>
              <p:cNvSpPr>
                <a:spLocks noChangeArrowheads="1"/>
              </p:cNvSpPr>
              <p:nvPr/>
            </p:nvSpPr>
            <p:spPr bwMode="auto">
              <a:xfrm>
                <a:off x="2978" y="1556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65" name="Rectangle 25"/>
              <p:cNvSpPr>
                <a:spLocks noChangeArrowheads="1"/>
              </p:cNvSpPr>
              <p:nvPr/>
            </p:nvSpPr>
            <p:spPr bwMode="auto">
              <a:xfrm>
                <a:off x="3184" y="1556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66" name="Rectangle 26"/>
              <p:cNvSpPr>
                <a:spLocks noChangeArrowheads="1"/>
              </p:cNvSpPr>
              <p:nvPr/>
            </p:nvSpPr>
            <p:spPr bwMode="auto">
              <a:xfrm>
                <a:off x="3384" y="1556"/>
                <a:ext cx="185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G</a:t>
                </a:r>
              </a:p>
            </p:txBody>
          </p:sp>
          <p:sp>
            <p:nvSpPr>
              <p:cNvPr id="180267" name="Rectangle 27"/>
              <p:cNvSpPr>
                <a:spLocks noChangeArrowheads="1"/>
              </p:cNvSpPr>
              <p:nvPr/>
            </p:nvSpPr>
            <p:spPr bwMode="auto">
              <a:xfrm>
                <a:off x="3602" y="1556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68" name="Rectangle 28"/>
              <p:cNvSpPr>
                <a:spLocks noChangeArrowheads="1"/>
              </p:cNvSpPr>
              <p:nvPr/>
            </p:nvSpPr>
            <p:spPr bwMode="auto">
              <a:xfrm>
                <a:off x="3813" y="1556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69" name="Rectangle 29"/>
              <p:cNvSpPr>
                <a:spLocks noChangeArrowheads="1"/>
              </p:cNvSpPr>
              <p:nvPr/>
            </p:nvSpPr>
            <p:spPr bwMode="auto">
              <a:xfrm>
                <a:off x="4023" y="1556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70" name="Rectangle 30"/>
              <p:cNvSpPr>
                <a:spLocks noChangeArrowheads="1"/>
              </p:cNvSpPr>
              <p:nvPr/>
            </p:nvSpPr>
            <p:spPr bwMode="auto">
              <a:xfrm>
                <a:off x="4233" y="1556"/>
                <a:ext cx="171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T</a:t>
                </a:r>
              </a:p>
            </p:txBody>
          </p:sp>
          <p:sp>
            <p:nvSpPr>
              <p:cNvPr id="180271" name="Rectangle 31"/>
              <p:cNvSpPr>
                <a:spLocks noChangeArrowheads="1"/>
              </p:cNvSpPr>
              <p:nvPr/>
            </p:nvSpPr>
            <p:spPr bwMode="auto">
              <a:xfrm>
                <a:off x="4452" y="1556"/>
                <a:ext cx="176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A</a:t>
                </a:r>
              </a:p>
            </p:txBody>
          </p:sp>
          <p:sp>
            <p:nvSpPr>
              <p:cNvPr id="180272" name="Rectangle 32"/>
              <p:cNvSpPr>
                <a:spLocks noChangeArrowheads="1"/>
              </p:cNvSpPr>
              <p:nvPr/>
            </p:nvSpPr>
            <p:spPr bwMode="auto">
              <a:xfrm>
                <a:off x="4654" y="1556"/>
                <a:ext cx="185" cy="1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G</a:t>
                </a:r>
              </a:p>
            </p:txBody>
          </p:sp>
        </p:grpSp>
        <p:sp>
          <p:nvSpPr>
            <p:cNvPr id="180233" name="Rectangle 33"/>
            <p:cNvSpPr>
              <a:spLocks noChangeArrowheads="1"/>
            </p:cNvSpPr>
            <p:nvPr/>
          </p:nvSpPr>
          <p:spPr bwMode="auto">
            <a:xfrm>
              <a:off x="2333" y="2622"/>
              <a:ext cx="176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A</a:t>
              </a:r>
            </a:p>
          </p:txBody>
        </p:sp>
        <p:sp>
          <p:nvSpPr>
            <p:cNvPr id="180234" name="Rectangle 34"/>
            <p:cNvSpPr>
              <a:spLocks noChangeArrowheads="1"/>
            </p:cNvSpPr>
            <p:nvPr/>
          </p:nvSpPr>
          <p:spPr bwMode="auto">
            <a:xfrm>
              <a:off x="2543" y="2622"/>
              <a:ext cx="181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U</a:t>
              </a:r>
            </a:p>
          </p:txBody>
        </p:sp>
        <p:sp>
          <p:nvSpPr>
            <p:cNvPr id="180235" name="Rectangle 35"/>
            <p:cNvSpPr>
              <a:spLocks noChangeArrowheads="1"/>
            </p:cNvSpPr>
            <p:nvPr/>
          </p:nvSpPr>
          <p:spPr bwMode="auto">
            <a:xfrm>
              <a:off x="2755" y="2618"/>
              <a:ext cx="185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G</a:t>
              </a:r>
            </a:p>
          </p:txBody>
        </p:sp>
        <p:sp>
          <p:nvSpPr>
            <p:cNvPr id="180236" name="Rectangle 36"/>
            <p:cNvSpPr>
              <a:spLocks noChangeArrowheads="1"/>
            </p:cNvSpPr>
            <p:nvPr/>
          </p:nvSpPr>
          <p:spPr bwMode="auto">
            <a:xfrm>
              <a:off x="2976" y="2622"/>
              <a:ext cx="176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A</a:t>
              </a:r>
            </a:p>
          </p:txBody>
        </p:sp>
        <p:sp>
          <p:nvSpPr>
            <p:cNvPr id="180237" name="Rectangle 37"/>
            <p:cNvSpPr>
              <a:spLocks noChangeArrowheads="1"/>
            </p:cNvSpPr>
            <p:nvPr/>
          </p:nvSpPr>
          <p:spPr bwMode="auto">
            <a:xfrm>
              <a:off x="3178" y="2622"/>
              <a:ext cx="176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A</a:t>
              </a:r>
            </a:p>
          </p:txBody>
        </p:sp>
        <p:sp>
          <p:nvSpPr>
            <p:cNvPr id="180238" name="Rectangle 38"/>
            <p:cNvSpPr>
              <a:spLocks noChangeArrowheads="1"/>
            </p:cNvSpPr>
            <p:nvPr/>
          </p:nvSpPr>
          <p:spPr bwMode="auto">
            <a:xfrm>
              <a:off x="3388" y="2622"/>
              <a:ext cx="185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G</a:t>
              </a:r>
            </a:p>
          </p:txBody>
        </p:sp>
        <p:sp>
          <p:nvSpPr>
            <p:cNvPr id="180239" name="Rectangle 39"/>
            <p:cNvSpPr>
              <a:spLocks noChangeArrowheads="1"/>
            </p:cNvSpPr>
            <p:nvPr/>
          </p:nvSpPr>
          <p:spPr bwMode="auto">
            <a:xfrm>
              <a:off x="3596" y="2622"/>
              <a:ext cx="181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U</a:t>
              </a:r>
            </a:p>
          </p:txBody>
        </p:sp>
        <p:sp>
          <p:nvSpPr>
            <p:cNvPr id="180240" name="Rectangle 40"/>
            <p:cNvSpPr>
              <a:spLocks noChangeArrowheads="1"/>
            </p:cNvSpPr>
            <p:nvPr/>
          </p:nvSpPr>
          <p:spPr bwMode="auto">
            <a:xfrm>
              <a:off x="3810" y="2618"/>
              <a:ext cx="181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U</a:t>
              </a:r>
            </a:p>
          </p:txBody>
        </p:sp>
        <p:sp>
          <p:nvSpPr>
            <p:cNvPr id="180241" name="Rectangle 41"/>
            <p:cNvSpPr>
              <a:spLocks noChangeArrowheads="1"/>
            </p:cNvSpPr>
            <p:nvPr/>
          </p:nvSpPr>
          <p:spPr bwMode="auto">
            <a:xfrm>
              <a:off x="4017" y="2618"/>
              <a:ext cx="181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U</a:t>
              </a:r>
            </a:p>
          </p:txBody>
        </p:sp>
        <p:sp>
          <p:nvSpPr>
            <p:cNvPr id="180242" name="Rectangle 42"/>
            <p:cNvSpPr>
              <a:spLocks noChangeArrowheads="1"/>
            </p:cNvSpPr>
            <p:nvPr/>
          </p:nvSpPr>
          <p:spPr bwMode="auto">
            <a:xfrm>
              <a:off x="4227" y="2618"/>
              <a:ext cx="181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U</a:t>
              </a:r>
            </a:p>
          </p:txBody>
        </p:sp>
        <p:sp>
          <p:nvSpPr>
            <p:cNvPr id="180243" name="Rectangle 43"/>
            <p:cNvSpPr>
              <a:spLocks noChangeArrowheads="1"/>
            </p:cNvSpPr>
            <p:nvPr/>
          </p:nvSpPr>
          <p:spPr bwMode="auto">
            <a:xfrm>
              <a:off x="4442" y="2618"/>
              <a:ext cx="176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A</a:t>
              </a:r>
            </a:p>
          </p:txBody>
        </p:sp>
        <p:sp>
          <p:nvSpPr>
            <p:cNvPr id="180244" name="Rectangle 44"/>
            <p:cNvSpPr>
              <a:spLocks noChangeArrowheads="1"/>
            </p:cNvSpPr>
            <p:nvPr/>
          </p:nvSpPr>
          <p:spPr bwMode="auto">
            <a:xfrm>
              <a:off x="4650" y="2618"/>
              <a:ext cx="185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G</a:t>
              </a:r>
            </a:p>
          </p:txBody>
        </p:sp>
        <p:sp>
          <p:nvSpPr>
            <p:cNvPr id="180245" name="Rectangle 45"/>
            <p:cNvSpPr>
              <a:spLocks noChangeArrowheads="1"/>
            </p:cNvSpPr>
            <p:nvPr/>
          </p:nvSpPr>
          <p:spPr bwMode="auto">
            <a:xfrm>
              <a:off x="3634" y="2011"/>
              <a:ext cx="934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Transcription</a:t>
              </a:r>
            </a:p>
          </p:txBody>
        </p:sp>
        <p:sp>
          <p:nvSpPr>
            <p:cNvPr id="180246" name="Rectangle 46"/>
            <p:cNvSpPr>
              <a:spLocks noChangeArrowheads="1"/>
            </p:cNvSpPr>
            <p:nvPr/>
          </p:nvSpPr>
          <p:spPr bwMode="auto">
            <a:xfrm>
              <a:off x="3634" y="3110"/>
              <a:ext cx="811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Translation</a:t>
              </a:r>
            </a:p>
          </p:txBody>
        </p:sp>
        <p:sp>
          <p:nvSpPr>
            <p:cNvPr id="180247" name="Rectangle 47"/>
            <p:cNvSpPr>
              <a:spLocks noChangeArrowheads="1"/>
            </p:cNvSpPr>
            <p:nvPr/>
          </p:nvSpPr>
          <p:spPr bwMode="auto">
            <a:xfrm>
              <a:off x="1892" y="2754"/>
              <a:ext cx="39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RNA</a:t>
              </a:r>
            </a:p>
          </p:txBody>
        </p:sp>
        <p:sp>
          <p:nvSpPr>
            <p:cNvPr id="180248" name="Rectangle 48"/>
            <p:cNvSpPr>
              <a:spLocks noChangeArrowheads="1"/>
            </p:cNvSpPr>
            <p:nvPr/>
          </p:nvSpPr>
          <p:spPr bwMode="auto">
            <a:xfrm>
              <a:off x="1889" y="1380"/>
              <a:ext cx="39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DNA</a:t>
              </a:r>
            </a:p>
          </p:txBody>
        </p:sp>
        <p:sp>
          <p:nvSpPr>
            <p:cNvPr id="180249" name="Rectangle 49"/>
            <p:cNvSpPr>
              <a:spLocks noChangeArrowheads="1"/>
            </p:cNvSpPr>
            <p:nvPr/>
          </p:nvSpPr>
          <p:spPr bwMode="auto">
            <a:xfrm>
              <a:off x="2508" y="3699"/>
              <a:ext cx="264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Met</a:t>
              </a:r>
            </a:p>
          </p:txBody>
        </p:sp>
        <p:sp>
          <p:nvSpPr>
            <p:cNvPr id="180250" name="Rectangle 50"/>
            <p:cNvSpPr>
              <a:spLocks noChangeArrowheads="1"/>
            </p:cNvSpPr>
            <p:nvPr/>
          </p:nvSpPr>
          <p:spPr bwMode="auto">
            <a:xfrm>
              <a:off x="3161" y="3707"/>
              <a:ext cx="255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Lys</a:t>
              </a:r>
            </a:p>
          </p:txBody>
        </p:sp>
        <p:sp>
          <p:nvSpPr>
            <p:cNvPr id="180251" name="Rectangle 51"/>
            <p:cNvSpPr>
              <a:spLocks noChangeArrowheads="1"/>
            </p:cNvSpPr>
            <p:nvPr/>
          </p:nvSpPr>
          <p:spPr bwMode="auto">
            <a:xfrm>
              <a:off x="3772" y="3707"/>
              <a:ext cx="275" cy="1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Phe</a:t>
              </a:r>
            </a:p>
          </p:txBody>
        </p:sp>
        <p:sp>
          <p:nvSpPr>
            <p:cNvPr id="180252" name="Rectangle 52"/>
            <p:cNvSpPr>
              <a:spLocks noChangeArrowheads="1"/>
            </p:cNvSpPr>
            <p:nvPr/>
          </p:nvSpPr>
          <p:spPr bwMode="auto">
            <a:xfrm>
              <a:off x="1643" y="3707"/>
              <a:ext cx="855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Polypeptide</a:t>
              </a:r>
            </a:p>
          </p:txBody>
        </p:sp>
        <p:sp>
          <p:nvSpPr>
            <p:cNvPr id="180253" name="AutoShape 53"/>
            <p:cNvSpPr>
              <a:spLocks/>
            </p:cNvSpPr>
            <p:nvPr/>
          </p:nvSpPr>
          <p:spPr bwMode="auto">
            <a:xfrm rot="-5400000">
              <a:off x="2550" y="2665"/>
              <a:ext cx="126" cy="589"/>
            </a:xfrm>
            <a:prstGeom prst="leftBrace">
              <a:avLst>
                <a:gd name="adj1" fmla="val 389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0254" name="AutoShape 54"/>
            <p:cNvSpPr>
              <a:spLocks/>
            </p:cNvSpPr>
            <p:nvPr/>
          </p:nvSpPr>
          <p:spPr bwMode="auto">
            <a:xfrm rot="-5400000">
              <a:off x="3201" y="2673"/>
              <a:ext cx="126" cy="588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0255" name="AutoShape 55"/>
            <p:cNvSpPr>
              <a:spLocks/>
            </p:cNvSpPr>
            <p:nvPr/>
          </p:nvSpPr>
          <p:spPr bwMode="auto">
            <a:xfrm rot="-5400000">
              <a:off x="3839" y="2665"/>
              <a:ext cx="126" cy="589"/>
            </a:xfrm>
            <a:prstGeom prst="leftBrace">
              <a:avLst>
                <a:gd name="adj1" fmla="val 389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0256" name="AutoShape 56"/>
            <p:cNvSpPr>
              <a:spLocks/>
            </p:cNvSpPr>
            <p:nvPr/>
          </p:nvSpPr>
          <p:spPr bwMode="auto">
            <a:xfrm rot="-5400000">
              <a:off x="4462" y="2666"/>
              <a:ext cx="126" cy="588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0257" name="Rectangle 57"/>
            <p:cNvSpPr>
              <a:spLocks noChangeArrowheads="1"/>
            </p:cNvSpPr>
            <p:nvPr/>
          </p:nvSpPr>
          <p:spPr bwMode="auto">
            <a:xfrm>
              <a:off x="2393" y="3013"/>
              <a:ext cx="583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ahoma" pitchFamily="34" charset="0"/>
                  <a:cs typeface="Tahoma" pitchFamily="34" charset="0"/>
                </a:rPr>
                <a:t>Start</a:t>
              </a:r>
              <a:br>
                <a:rPr lang="en-US">
                  <a:latin typeface="Tahoma" pitchFamily="34" charset="0"/>
                  <a:cs typeface="Tahoma" pitchFamily="34" charset="0"/>
                </a:rPr>
              </a:br>
              <a:r>
                <a:rPr lang="en-US">
                  <a:latin typeface="Tahoma" pitchFamily="34" charset="0"/>
                  <a:cs typeface="Tahoma" pitchFamily="34" charset="0"/>
                </a:rPr>
                <a:t>condon</a:t>
              </a:r>
            </a:p>
          </p:txBody>
        </p:sp>
        <p:sp>
          <p:nvSpPr>
            <p:cNvPr id="180258" name="Rectangle 58"/>
            <p:cNvSpPr>
              <a:spLocks noChangeArrowheads="1"/>
            </p:cNvSpPr>
            <p:nvPr/>
          </p:nvSpPr>
          <p:spPr bwMode="auto">
            <a:xfrm>
              <a:off x="4291" y="3020"/>
              <a:ext cx="936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Tahoma" pitchFamily="34" charset="0"/>
                  <a:cs typeface="Tahoma" pitchFamily="34" charset="0"/>
                </a:rPr>
                <a:t>Stop</a:t>
              </a:r>
              <a:br>
                <a:rPr lang="en-US">
                  <a:latin typeface="Tahoma" pitchFamily="34" charset="0"/>
                  <a:cs typeface="Tahoma" pitchFamily="34" charset="0"/>
                </a:rPr>
              </a:br>
              <a:r>
                <a:rPr lang="en-US">
                  <a:latin typeface="Tahoma" pitchFamily="34" charset="0"/>
                  <a:cs typeface="Tahoma" pitchFamily="34" charset="0"/>
                </a:rPr>
                <a:t>condon</a:t>
              </a:r>
            </a:p>
          </p:txBody>
        </p:sp>
        <p:sp>
          <p:nvSpPr>
            <p:cNvPr id="180259" name="Rectangle 59"/>
            <p:cNvSpPr>
              <a:spLocks noChangeArrowheads="1"/>
            </p:cNvSpPr>
            <p:nvPr/>
          </p:nvSpPr>
          <p:spPr bwMode="auto">
            <a:xfrm>
              <a:off x="2830" y="755"/>
              <a:ext cx="166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Strand to be transcribed</a:t>
              </a:r>
            </a:p>
          </p:txBody>
        </p:sp>
        <p:sp>
          <p:nvSpPr>
            <p:cNvPr id="180260" name="Line 60"/>
            <p:cNvSpPr>
              <a:spLocks noChangeShapeType="1"/>
            </p:cNvSpPr>
            <p:nvPr/>
          </p:nvSpPr>
          <p:spPr bwMode="auto">
            <a:xfrm flipV="1">
              <a:off x="3246" y="987"/>
              <a:ext cx="127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5" name="Content Placeholder 59"/>
          <p:cNvSpPr>
            <a:spLocks noGrp="1"/>
          </p:cNvSpPr>
          <p:nvPr>
            <p:ph idx="1"/>
          </p:nvPr>
        </p:nvSpPr>
        <p:spPr>
          <a:xfrm>
            <a:off x="173038" y="323850"/>
            <a:ext cx="8643937" cy="52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>
              <a:buFont typeface="Times New Roman" pitchFamily="18" charset="0"/>
              <a:buNone/>
              <a:defRPr/>
            </a:pPr>
            <a:r>
              <a:rPr lang="en-US" sz="2800" dirty="0"/>
              <a:t>How does DNA/RNA code for protein?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0" y="2640013"/>
            <a:ext cx="2519363" cy="19383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Codon -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a sequence of nucleotides that codes for an amino acid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65788" y="6142038"/>
            <a:ext cx="3478212" cy="461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STEP III TRANSLATION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412037" cy="9239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Genetic code : </a:t>
            </a:r>
            <a:br>
              <a:rPr lang="en-US" sz="24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How can four nucleotides code for 20 amino acids?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1846263"/>
            <a:ext cx="72707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If one nucleotide codes for one amino acid then a maximum  of four amino acid could be coded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5025" y="2843213"/>
            <a:ext cx="72707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 If two  nucleotide code  for one amino acid then a maximum  of  16 amino acid could be coded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4388" y="3910013"/>
            <a:ext cx="72707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 If  three nucleotides code  for one amino acid then a maximum  of  64 codons can be generated, while the number of amino acids are only 20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477000" y="5257800"/>
            <a:ext cx="2438400" cy="1143000"/>
          </a:xfrm>
          <a:prstGeom prst="wedgeRoundRectCallout">
            <a:avLst>
              <a:gd name="adj1" fmla="val -60677"/>
              <a:gd name="adj2" fmla="val -4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baseline="30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= 16</a:t>
            </a:r>
          </a:p>
          <a:p>
            <a:pPr algn="ctr"/>
            <a:endParaRPr lang="en-US" sz="2000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baseline="30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3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= 64</a:t>
            </a:r>
            <a:endParaRPr lang="en-US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25513" y="34925"/>
            <a:ext cx="7932737" cy="1006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The dictionary of genetic code (64 potential codons)</a:t>
            </a:r>
            <a:b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</a:br>
            <a:r>
              <a:rPr lang="hi-IN" sz="1800" dirty="0">
                <a:solidFill>
                  <a:srgbClr val="7030A0"/>
                </a:solidFill>
                <a:hlinkClick r:id="rId2"/>
              </a:rPr>
              <a:t>आनुवान्शिकी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hi-IN" sz="1800" dirty="0">
                <a:hlinkClick r:id="rId3"/>
              </a:rPr>
              <a:t>कोड</a:t>
            </a:r>
            <a:r>
              <a:rPr lang="hi-IN" sz="1800" dirty="0"/>
              <a:t> </a:t>
            </a:r>
            <a:r>
              <a:rPr lang="en-US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182275" name="Picture 7" descr="tb15-01"/>
          <p:cNvPicPr>
            <a:picLocks noChangeAspect="1" noChangeArrowheads="1"/>
          </p:cNvPicPr>
          <p:nvPr/>
        </p:nvPicPr>
        <p:blipFill>
          <a:blip r:embed="rId4">
            <a:lum bright="-10000" contrast="40000"/>
          </a:blip>
          <a:srcRect/>
          <a:stretch>
            <a:fillRect/>
          </a:stretch>
        </p:blipFill>
        <p:spPr bwMode="auto">
          <a:xfrm>
            <a:off x="2322513" y="976313"/>
            <a:ext cx="5019675" cy="51863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82276" name="TextBox 3"/>
          <p:cNvSpPr txBox="1">
            <a:spLocks noChangeArrowheads="1"/>
          </p:cNvSpPr>
          <p:nvPr/>
        </p:nvSpPr>
        <p:spPr bwMode="auto">
          <a:xfrm>
            <a:off x="336550" y="835025"/>
            <a:ext cx="1303338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5’-</a:t>
            </a:r>
            <a:r>
              <a:rPr lang="en-US" sz="2800">
                <a:sym typeface="Wingdings" pitchFamily="2" charset="2"/>
              </a:rPr>
              <a:t>3’ </a:t>
            </a:r>
            <a:endParaRPr lang="en-US" sz="280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0606" y="2286000"/>
            <a:ext cx="1558925" cy="1798638"/>
          </a:xfrm>
          <a:prstGeom prst="wedgeRoundRectCallout">
            <a:avLst>
              <a:gd name="adj1" fmla="val 76838"/>
              <a:gd name="adj2" fmla="val -21463"/>
              <a:gd name="adj3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A dictionary offers translation from one language to the other.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08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</a:t>
            </a:r>
            <a:b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Hallmarks of genetic code</a:t>
            </a:r>
            <a:b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hi-IN" sz="2000" dirty="0"/>
              <a:t> </a:t>
            </a:r>
            <a:br>
              <a:rPr lang="en-US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66775" y="1444625"/>
            <a:ext cx="7232650" cy="7080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FF0000"/>
                </a:solidFill>
              </a:rPr>
              <a:t>Triplet </a:t>
            </a:r>
            <a:r>
              <a:rPr lang="en-US" sz="2000" dirty="0"/>
              <a:t>: three consecutive nucleotides code of one amino acid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0775" y="2449513"/>
            <a:ext cx="6711950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Redundant</a:t>
            </a:r>
            <a:r>
              <a:rPr lang="hi-IN" sz="2000" dirty="0">
                <a:latin typeface="Tahoma" pitchFamily="34" charset="0"/>
                <a:ea typeface="Tahoma" pitchFamily="34" charset="0"/>
              </a:rPr>
              <a:t> </a:t>
            </a:r>
            <a:r>
              <a:rPr lang="en-I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degenerate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 meaning not unique (there are more than one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codon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for most  amino acids)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73163" y="3554413"/>
            <a:ext cx="6453187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Universal</a:t>
            </a:r>
            <a:r>
              <a:rPr lang="en-US" sz="2000">
                <a:latin typeface="Tahoma" pitchFamily="34" charset="0"/>
                <a:cs typeface="Tahoma" pitchFamily="34" charset="0"/>
              </a:rPr>
              <a:t>: All organisms bacteria to human use the same genetic codes/dictionary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87450" y="4675188"/>
            <a:ext cx="6332538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Comma-less</a:t>
            </a:r>
            <a:r>
              <a:rPr lang="en-US" sz="2000">
                <a:latin typeface="Tahoma" pitchFamily="34" charset="0"/>
                <a:cs typeface="Tahoma" pitchFamily="34" charset="0"/>
              </a:rPr>
              <a:t>: meaning consecutive codons are readout into an amino acid sequence without gaps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143000" y="1066800"/>
            <a:ext cx="1828800" cy="46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DNA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57250" y="2547937"/>
            <a:ext cx="2462213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Messenger-RNA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68375" y="3978275"/>
            <a:ext cx="2055813" cy="46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Transfer RNA</a:t>
            </a:r>
          </a:p>
        </p:txBody>
      </p:sp>
      <p:sp>
        <p:nvSpPr>
          <p:cNvPr id="185354" name="Oval 6"/>
          <p:cNvSpPr>
            <a:spLocks noChangeArrowheads="1"/>
          </p:cNvSpPr>
          <p:nvPr/>
        </p:nvSpPr>
        <p:spPr bwMode="auto">
          <a:xfrm>
            <a:off x="2819400" y="5562600"/>
            <a:ext cx="1552814" cy="930844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ahoma" pitchFamily="34" charset="0"/>
                <a:cs typeface="Tahoma" pitchFamily="34" charset="0"/>
              </a:rPr>
              <a:t>Amino acid</a:t>
            </a:r>
          </a:p>
        </p:txBody>
      </p:sp>
      <p:cxnSp>
        <p:nvCxnSpPr>
          <p:cNvPr id="185355" name="Straight Connector 8"/>
          <p:cNvCxnSpPr>
            <a:cxnSpLocks noChangeShapeType="1"/>
            <a:endCxn id="185354" idx="2"/>
          </p:cNvCxnSpPr>
          <p:nvPr/>
        </p:nvCxnSpPr>
        <p:spPr bwMode="auto">
          <a:xfrm rot="5400000">
            <a:off x="2091389" y="5147611"/>
            <a:ext cx="1608422" cy="1524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351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1688487" y="2050192"/>
            <a:ext cx="466695" cy="1746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352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1636896" y="3671719"/>
            <a:ext cx="569876" cy="1746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35" name="TextBox 15"/>
          <p:cNvSpPr txBox="1">
            <a:spLocks noChangeArrowheads="1"/>
          </p:cNvSpPr>
          <p:nvPr/>
        </p:nvSpPr>
        <p:spPr bwMode="auto">
          <a:xfrm>
            <a:off x="34925" y="223838"/>
            <a:ext cx="89027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Key players in decoding the genetic message  </a:t>
            </a:r>
          </a:p>
        </p:txBody>
      </p:sp>
      <p:pic>
        <p:nvPicPr>
          <p:cNvPr id="12" name="Picture 4" descr="未命名1"/>
          <p:cNvPicPr>
            <a:picLocks noChangeAspect="1" noChangeArrowheads="1"/>
          </p:cNvPicPr>
          <p:nvPr/>
        </p:nvPicPr>
        <p:blipFill>
          <a:blip r:embed="rId2">
            <a:lum bright="-24000" contrast="40000"/>
          </a:blip>
          <a:srcRect/>
          <a:stretch>
            <a:fillRect/>
          </a:stretch>
        </p:blipFill>
        <p:spPr bwMode="auto">
          <a:xfrm>
            <a:off x="4495800" y="990600"/>
            <a:ext cx="4498975" cy="48736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7467600" y="1957387"/>
            <a:ext cx="9017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Leucine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043613" y="5629275"/>
            <a:ext cx="787400" cy="338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Codon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854825" y="4729162"/>
            <a:ext cx="1163638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Anti-codon</a:t>
            </a:r>
          </a:p>
        </p:txBody>
      </p:sp>
      <p:cxnSp>
        <p:nvCxnSpPr>
          <p:cNvPr id="16" name="Straight Arrow Connector 7"/>
          <p:cNvCxnSpPr>
            <a:cxnSpLocks noChangeShapeType="1"/>
            <a:stCxn id="18" idx="3"/>
          </p:cNvCxnSpPr>
          <p:nvPr/>
        </p:nvCxnSpPr>
        <p:spPr bwMode="auto">
          <a:xfrm rot="5400000">
            <a:off x="6799263" y="4900612"/>
            <a:ext cx="12700" cy="3810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408863" y="1870075"/>
            <a:ext cx="1120775" cy="6556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800850" y="4524375"/>
            <a:ext cx="1331913" cy="6556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832475" y="5505450"/>
            <a:ext cx="1120775" cy="6556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447800"/>
            <a:ext cx="464185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About DNA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2928938"/>
            <a:ext cx="8459787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§"/>
              <a:defRPr/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 DNA carries digitized information</a:t>
            </a:r>
          </a:p>
          <a:p>
            <a:pPr algn="ctr">
              <a:buFont typeface="Wingdings" pitchFamily="2" charset="2"/>
              <a:buChar char="§"/>
              <a:defRPr/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 Four digits are used to write genetic codes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14500" y="4572000"/>
            <a:ext cx="5929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ahoma" pitchFamily="34" charset="0"/>
                <a:cs typeface="Tahoma" pitchFamily="34" charset="0"/>
              </a:rPr>
              <a:t>Genetic information is encoded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379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Recaps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5"/>
          <p:cNvSpPr txBox="1">
            <a:spLocks noChangeArrowheads="1"/>
          </p:cNvSpPr>
          <p:nvPr/>
        </p:nvSpPr>
        <p:spPr bwMode="auto">
          <a:xfrm>
            <a:off x="1219200" y="173038"/>
            <a:ext cx="7162800" cy="5222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How genetic code is readout in the cell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2838" y="1162050"/>
            <a:ext cx="6237287" cy="839788"/>
            <a:chOff x="764981" y="1162049"/>
            <a:chExt cx="6797869" cy="134143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64981" y="1162049"/>
              <a:ext cx="6797291" cy="738188"/>
              <a:chOff x="555" y="1728"/>
              <a:chExt cx="4584" cy="465"/>
            </a:xfrm>
          </p:grpSpPr>
          <p:sp>
            <p:nvSpPr>
              <p:cNvPr id="187432" name="Text Box 4"/>
              <p:cNvSpPr txBox="1">
                <a:spLocks noChangeArrowheads="1"/>
              </p:cNvSpPr>
              <p:nvPr/>
            </p:nvSpPr>
            <p:spPr bwMode="auto">
              <a:xfrm>
                <a:off x="555" y="1728"/>
                <a:ext cx="4584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A   C   G   T   A   T   C   G   C   G   T   A  </a:t>
                </a:r>
              </a:p>
            </p:txBody>
          </p:sp>
          <p:sp>
            <p:nvSpPr>
              <p:cNvPr id="187433" name="Line 3"/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42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009650" y="1924050"/>
              <a:ext cx="6553200" cy="579438"/>
              <a:chOff x="720" y="2208"/>
              <a:chExt cx="4320" cy="365"/>
            </a:xfrm>
          </p:grpSpPr>
          <p:sp>
            <p:nvSpPr>
              <p:cNvPr id="187430" name="Text Box 5"/>
              <p:cNvSpPr txBox="1">
                <a:spLocks noChangeArrowheads="1"/>
              </p:cNvSpPr>
              <p:nvPr/>
            </p:nvSpPr>
            <p:spPr bwMode="auto">
              <a:xfrm>
                <a:off x="720" y="2208"/>
                <a:ext cx="432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T   G   C   A   T   A   G   C   G   C   A   T  </a:t>
                </a:r>
              </a:p>
            </p:txBody>
          </p:sp>
          <p:sp>
            <p:nvSpPr>
              <p:cNvPr id="187431" name="Line 6"/>
              <p:cNvSpPr>
                <a:spLocks noChangeShapeType="1"/>
              </p:cNvSpPr>
              <p:nvPr/>
            </p:nvSpPr>
            <p:spPr bwMode="auto">
              <a:xfrm>
                <a:off x="768" y="2573"/>
                <a:ext cx="42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234950" y="1343025"/>
            <a:ext cx="765175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DNA 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800100" y="2443163"/>
            <a:ext cx="7602538" cy="831850"/>
            <a:chOff x="816993" y="2771414"/>
            <a:chExt cx="6729862" cy="830997"/>
          </a:xfrm>
        </p:grpSpPr>
        <p:sp>
          <p:nvSpPr>
            <p:cNvPr id="187426" name="Text Box 7"/>
            <p:cNvSpPr txBox="1">
              <a:spLocks noChangeArrowheads="1"/>
            </p:cNvSpPr>
            <p:nvPr/>
          </p:nvSpPr>
          <p:spPr bwMode="auto">
            <a:xfrm>
              <a:off x="816993" y="2771414"/>
              <a:ext cx="65532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6600"/>
                  </a:solidFill>
                </a:rPr>
                <a:t>3’       U   G   C   A   U   A   G   C   G   C   A   U      5’   </a:t>
              </a:r>
            </a:p>
          </p:txBody>
        </p:sp>
        <p:cxnSp>
          <p:nvCxnSpPr>
            <p:cNvPr id="187427" name="Straight Connector 13"/>
            <p:cNvCxnSpPr>
              <a:cxnSpLocks noChangeShapeType="1"/>
            </p:cNvCxnSpPr>
            <p:nvPr/>
          </p:nvCxnSpPr>
          <p:spPr bwMode="auto">
            <a:xfrm>
              <a:off x="1307980" y="3201836"/>
              <a:ext cx="6238875" cy="9525"/>
            </a:xfrm>
            <a:prstGeom prst="line">
              <a:avLst/>
            </a:prstGeom>
            <a:noFill/>
            <a:ln w="25400" algn="ctr">
              <a:solidFill>
                <a:srgbClr val="FF9933"/>
              </a:solidFill>
              <a:round/>
              <a:headEnd/>
              <a:tailEnd/>
            </a:ln>
          </p:spPr>
        </p:cxnSp>
      </p:grpSp>
      <p:sp>
        <p:nvSpPr>
          <p:cNvPr id="26" name="TextBox 25"/>
          <p:cNvSpPr txBox="1"/>
          <p:nvPr/>
        </p:nvSpPr>
        <p:spPr>
          <a:xfrm>
            <a:off x="207963" y="2832100"/>
            <a:ext cx="963612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mRNA </a:t>
            </a:r>
          </a:p>
        </p:txBody>
      </p:sp>
      <p:sp>
        <p:nvSpPr>
          <p:cNvPr id="187399" name="Freeform 26"/>
          <p:cNvSpPr>
            <a:spLocks noChangeArrowheads="1"/>
          </p:cNvSpPr>
          <p:nvPr/>
        </p:nvSpPr>
        <p:spPr bwMode="auto">
          <a:xfrm>
            <a:off x="1649413" y="3352800"/>
            <a:ext cx="2371725" cy="3194050"/>
          </a:xfrm>
          <a:custGeom>
            <a:avLst/>
            <a:gdLst>
              <a:gd name="T0" fmla="*/ 1027001 w 2371355"/>
              <a:gd name="T1" fmla="*/ 550089 h 3194696"/>
              <a:gd name="T2" fmla="*/ 957798 w 2371355"/>
              <a:gd name="T3" fmla="*/ 1547112 h 3194696"/>
              <a:gd name="T4" fmla="*/ 888600 w 2371355"/>
              <a:gd name="T5" fmla="*/ 1564304 h 3194696"/>
              <a:gd name="T6" fmla="*/ 92721 w 2371355"/>
              <a:gd name="T7" fmla="*/ 1564304 h 3194696"/>
              <a:gd name="T8" fmla="*/ 40818 w 2371355"/>
              <a:gd name="T9" fmla="*/ 1598684 h 3194696"/>
              <a:gd name="T10" fmla="*/ 40818 w 2371355"/>
              <a:gd name="T11" fmla="*/ 1908105 h 3194696"/>
              <a:gd name="T12" fmla="*/ 75432 w 2371355"/>
              <a:gd name="T13" fmla="*/ 1959672 h 3194696"/>
              <a:gd name="T14" fmla="*/ 179237 w 2371355"/>
              <a:gd name="T15" fmla="*/ 1994053 h 3194696"/>
              <a:gd name="T16" fmla="*/ 663682 w 2371355"/>
              <a:gd name="T17" fmla="*/ 1976864 h 3194696"/>
              <a:gd name="T18" fmla="*/ 767489 w 2371355"/>
              <a:gd name="T19" fmla="*/ 1942484 h 3194696"/>
              <a:gd name="T20" fmla="*/ 871294 w 2371355"/>
              <a:gd name="T21" fmla="*/ 1959672 h 3194696"/>
              <a:gd name="T22" fmla="*/ 905894 w 2371355"/>
              <a:gd name="T23" fmla="*/ 2062813 h 3194696"/>
              <a:gd name="T24" fmla="*/ 923196 w 2371355"/>
              <a:gd name="T25" fmla="*/ 2475376 h 3194696"/>
              <a:gd name="T26" fmla="*/ 905894 w 2371355"/>
              <a:gd name="T27" fmla="*/ 3025460 h 3194696"/>
              <a:gd name="T28" fmla="*/ 923196 w 2371355"/>
              <a:gd name="T29" fmla="*/ 3128597 h 3194696"/>
              <a:gd name="T30" fmla="*/ 975099 w 2371355"/>
              <a:gd name="T31" fmla="*/ 3145794 h 3194696"/>
              <a:gd name="T32" fmla="*/ 1044308 w 2371355"/>
              <a:gd name="T33" fmla="*/ 3180167 h 3194696"/>
              <a:gd name="T34" fmla="*/ 1338435 w 2371355"/>
              <a:gd name="T35" fmla="*/ 3162978 h 3194696"/>
              <a:gd name="T36" fmla="*/ 1373036 w 2371355"/>
              <a:gd name="T37" fmla="*/ 3111407 h 3194696"/>
              <a:gd name="T38" fmla="*/ 1321133 w 2371355"/>
              <a:gd name="T39" fmla="*/ 2681658 h 3194696"/>
              <a:gd name="T40" fmla="*/ 1286533 w 2371355"/>
              <a:gd name="T41" fmla="*/ 2544138 h 3194696"/>
              <a:gd name="T42" fmla="*/ 1269227 w 2371355"/>
              <a:gd name="T43" fmla="*/ 2475376 h 3194696"/>
              <a:gd name="T44" fmla="*/ 1286533 w 2371355"/>
              <a:gd name="T45" fmla="*/ 2165952 h 3194696"/>
              <a:gd name="T46" fmla="*/ 1407643 w 2371355"/>
              <a:gd name="T47" fmla="*/ 2183147 h 3194696"/>
              <a:gd name="T48" fmla="*/ 1511450 w 2371355"/>
              <a:gd name="T49" fmla="*/ 2217526 h 3194696"/>
              <a:gd name="T50" fmla="*/ 1563352 w 2371355"/>
              <a:gd name="T51" fmla="*/ 2320667 h 3194696"/>
              <a:gd name="T52" fmla="*/ 1719064 w 2371355"/>
              <a:gd name="T53" fmla="*/ 2406618 h 3194696"/>
              <a:gd name="T54" fmla="*/ 1770967 w 2371355"/>
              <a:gd name="T55" fmla="*/ 2440995 h 3194696"/>
              <a:gd name="T56" fmla="*/ 2065092 w 2371355"/>
              <a:gd name="T57" fmla="*/ 2475376 h 3194696"/>
              <a:gd name="T58" fmla="*/ 2168893 w 2371355"/>
              <a:gd name="T59" fmla="*/ 2475376 h 3194696"/>
              <a:gd name="T60" fmla="*/ 2186198 w 2371355"/>
              <a:gd name="T61" fmla="*/ 2423804 h 3194696"/>
              <a:gd name="T62" fmla="*/ 2168893 w 2371355"/>
              <a:gd name="T63" fmla="*/ 2269097 h 3194696"/>
              <a:gd name="T64" fmla="*/ 2116991 w 2371355"/>
              <a:gd name="T65" fmla="*/ 2234714 h 3194696"/>
              <a:gd name="T66" fmla="*/ 2065092 w 2371355"/>
              <a:gd name="T67" fmla="*/ 2183147 h 3194696"/>
              <a:gd name="T68" fmla="*/ 1840173 w 2371355"/>
              <a:gd name="T69" fmla="*/ 2097188 h 3194696"/>
              <a:gd name="T70" fmla="*/ 1684464 w 2371355"/>
              <a:gd name="T71" fmla="*/ 2062813 h 3194696"/>
              <a:gd name="T72" fmla="*/ 1563352 w 2371355"/>
              <a:gd name="T73" fmla="*/ 2028434 h 3194696"/>
              <a:gd name="T74" fmla="*/ 1511450 w 2371355"/>
              <a:gd name="T75" fmla="*/ 1994053 h 3194696"/>
              <a:gd name="T76" fmla="*/ 1459546 w 2371355"/>
              <a:gd name="T77" fmla="*/ 1976864 h 3194696"/>
              <a:gd name="T78" fmla="*/ 1390338 w 2371355"/>
              <a:gd name="T79" fmla="*/ 1873725 h 3194696"/>
              <a:gd name="T80" fmla="*/ 1355738 w 2371355"/>
              <a:gd name="T81" fmla="*/ 1822153 h 3194696"/>
              <a:gd name="T82" fmla="*/ 1373036 w 2371355"/>
              <a:gd name="T83" fmla="*/ 1770584 h 3194696"/>
              <a:gd name="T84" fmla="*/ 2151599 w 2371355"/>
              <a:gd name="T85" fmla="*/ 1804966 h 3194696"/>
              <a:gd name="T86" fmla="*/ 2307311 w 2371355"/>
              <a:gd name="T87" fmla="*/ 1787772 h 3194696"/>
              <a:gd name="T88" fmla="*/ 2341914 w 2371355"/>
              <a:gd name="T89" fmla="*/ 1684632 h 3194696"/>
              <a:gd name="T90" fmla="*/ 2341914 w 2371355"/>
              <a:gd name="T91" fmla="*/ 1426782 h 3194696"/>
              <a:gd name="T92" fmla="*/ 2290010 w 2371355"/>
              <a:gd name="T93" fmla="*/ 1409593 h 3194696"/>
              <a:gd name="T94" fmla="*/ 1840173 w 2371355"/>
              <a:gd name="T95" fmla="*/ 1392402 h 3194696"/>
              <a:gd name="T96" fmla="*/ 1649858 w 2371355"/>
              <a:gd name="T97" fmla="*/ 1409593 h 3194696"/>
              <a:gd name="T98" fmla="*/ 1442240 w 2371355"/>
              <a:gd name="T99" fmla="*/ 1392402 h 3194696"/>
              <a:gd name="T100" fmla="*/ 1390338 w 2371355"/>
              <a:gd name="T101" fmla="*/ 1375212 h 3194696"/>
              <a:gd name="T102" fmla="*/ 1355738 w 2371355"/>
              <a:gd name="T103" fmla="*/ 1323643 h 3194696"/>
              <a:gd name="T104" fmla="*/ 1321133 w 2371355"/>
              <a:gd name="T105" fmla="*/ 360995 h 3194696"/>
              <a:gd name="T106" fmla="*/ 1321133 w 2371355"/>
              <a:gd name="T107" fmla="*/ 0 h 319469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371355"/>
              <a:gd name="T163" fmla="*/ 0 h 3194696"/>
              <a:gd name="T164" fmla="*/ 2371355 w 2371355"/>
              <a:gd name="T165" fmla="*/ 3194696 h 319469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371355" h="3194696">
                <a:moveTo>
                  <a:pt x="1024121" y="552090"/>
                </a:moveTo>
                <a:cubicBezTo>
                  <a:pt x="1012041" y="1240693"/>
                  <a:pt x="1317594" y="1449186"/>
                  <a:pt x="955110" y="1552754"/>
                </a:cubicBezTo>
                <a:cubicBezTo>
                  <a:pt x="932311" y="1559268"/>
                  <a:pt x="909103" y="1564256"/>
                  <a:pt x="886099" y="1570007"/>
                </a:cubicBezTo>
                <a:cubicBezTo>
                  <a:pt x="675178" y="1562734"/>
                  <a:pt x="325067" y="1535117"/>
                  <a:pt x="92469" y="1570007"/>
                </a:cubicBezTo>
                <a:cubicBezTo>
                  <a:pt x="71963" y="1573083"/>
                  <a:pt x="57963" y="1593011"/>
                  <a:pt x="40710" y="1604513"/>
                </a:cubicBezTo>
                <a:cubicBezTo>
                  <a:pt x="0" y="1726639"/>
                  <a:pt x="3784" y="1693513"/>
                  <a:pt x="40710" y="1915064"/>
                </a:cubicBezTo>
                <a:cubicBezTo>
                  <a:pt x="44119" y="1935517"/>
                  <a:pt x="57633" y="1955832"/>
                  <a:pt x="75216" y="1966822"/>
                </a:cubicBezTo>
                <a:cubicBezTo>
                  <a:pt x="106060" y="1986099"/>
                  <a:pt x="178733" y="2001328"/>
                  <a:pt x="178733" y="2001328"/>
                </a:cubicBezTo>
                <a:cubicBezTo>
                  <a:pt x="339759" y="1995577"/>
                  <a:pt x="501307" y="1998237"/>
                  <a:pt x="661812" y="1984075"/>
                </a:cubicBezTo>
                <a:cubicBezTo>
                  <a:pt x="698043" y="1980878"/>
                  <a:pt x="765329" y="1949569"/>
                  <a:pt x="765329" y="1949569"/>
                </a:cubicBezTo>
                <a:cubicBezTo>
                  <a:pt x="799835" y="1955320"/>
                  <a:pt x="842520" y="1943786"/>
                  <a:pt x="868846" y="1966822"/>
                </a:cubicBezTo>
                <a:cubicBezTo>
                  <a:pt x="896219" y="1990773"/>
                  <a:pt x="903352" y="2070339"/>
                  <a:pt x="903352" y="2070339"/>
                </a:cubicBezTo>
                <a:cubicBezTo>
                  <a:pt x="909103" y="2208362"/>
                  <a:pt x="920604" y="2346265"/>
                  <a:pt x="920604" y="2484407"/>
                </a:cubicBezTo>
                <a:cubicBezTo>
                  <a:pt x="920604" y="2668527"/>
                  <a:pt x="903352" y="2852378"/>
                  <a:pt x="903352" y="3036498"/>
                </a:cubicBezTo>
                <a:cubicBezTo>
                  <a:pt x="903352" y="3071480"/>
                  <a:pt x="903248" y="3109642"/>
                  <a:pt x="920604" y="3140015"/>
                </a:cubicBezTo>
                <a:cubicBezTo>
                  <a:pt x="929627" y="3155805"/>
                  <a:pt x="955647" y="3150104"/>
                  <a:pt x="972363" y="3157268"/>
                </a:cubicBezTo>
                <a:cubicBezTo>
                  <a:pt x="996002" y="3167399"/>
                  <a:pt x="1018370" y="3180271"/>
                  <a:pt x="1041374" y="3191773"/>
                </a:cubicBezTo>
                <a:cubicBezTo>
                  <a:pt x="1139140" y="3186022"/>
                  <a:pt x="1238838" y="3194696"/>
                  <a:pt x="1334672" y="3174520"/>
                </a:cubicBezTo>
                <a:cubicBezTo>
                  <a:pt x="1354962" y="3170248"/>
                  <a:pt x="1368236" y="3143476"/>
                  <a:pt x="1369178" y="3122762"/>
                </a:cubicBezTo>
                <a:cubicBezTo>
                  <a:pt x="1388230" y="2703626"/>
                  <a:pt x="1373822" y="2917048"/>
                  <a:pt x="1317420" y="2691441"/>
                </a:cubicBezTo>
                <a:lnTo>
                  <a:pt x="1282914" y="2553418"/>
                </a:lnTo>
                <a:lnTo>
                  <a:pt x="1265661" y="2484407"/>
                </a:lnTo>
                <a:cubicBezTo>
                  <a:pt x="1271412" y="2380890"/>
                  <a:pt x="1238769" y="2267665"/>
                  <a:pt x="1282914" y="2173856"/>
                </a:cubicBezTo>
                <a:cubicBezTo>
                  <a:pt x="1300229" y="2137061"/>
                  <a:pt x="1364060" y="2181965"/>
                  <a:pt x="1403684" y="2191109"/>
                </a:cubicBezTo>
                <a:cubicBezTo>
                  <a:pt x="1439125" y="2199288"/>
                  <a:pt x="1507201" y="2225615"/>
                  <a:pt x="1507201" y="2225615"/>
                </a:cubicBezTo>
                <a:cubicBezTo>
                  <a:pt x="1519507" y="2262533"/>
                  <a:pt x="1527483" y="2301590"/>
                  <a:pt x="1558959" y="2329132"/>
                </a:cubicBezTo>
                <a:cubicBezTo>
                  <a:pt x="1704015" y="2456057"/>
                  <a:pt x="1611553" y="2364056"/>
                  <a:pt x="1714235" y="2415396"/>
                </a:cubicBezTo>
                <a:cubicBezTo>
                  <a:pt x="1732781" y="2424669"/>
                  <a:pt x="1746578" y="2442620"/>
                  <a:pt x="1765993" y="2449901"/>
                </a:cubicBezTo>
                <a:cubicBezTo>
                  <a:pt x="1827662" y="2473027"/>
                  <a:pt x="2041479" y="2482923"/>
                  <a:pt x="2059291" y="2484407"/>
                </a:cubicBezTo>
                <a:cubicBezTo>
                  <a:pt x="2093797" y="2495909"/>
                  <a:pt x="2128302" y="2518913"/>
                  <a:pt x="2162808" y="2484407"/>
                </a:cubicBezTo>
                <a:cubicBezTo>
                  <a:pt x="2175667" y="2471548"/>
                  <a:pt x="2174310" y="2449902"/>
                  <a:pt x="2180061" y="2432649"/>
                </a:cubicBezTo>
                <a:cubicBezTo>
                  <a:pt x="2174310" y="2380890"/>
                  <a:pt x="2180605" y="2326315"/>
                  <a:pt x="2162808" y="2277373"/>
                </a:cubicBezTo>
                <a:cubicBezTo>
                  <a:pt x="2155722" y="2257886"/>
                  <a:pt x="2126979" y="2256142"/>
                  <a:pt x="2111050" y="2242868"/>
                </a:cubicBezTo>
                <a:cubicBezTo>
                  <a:pt x="2092306" y="2227248"/>
                  <a:pt x="2078551" y="2206089"/>
                  <a:pt x="2059291" y="2191109"/>
                </a:cubicBezTo>
                <a:cubicBezTo>
                  <a:pt x="1945976" y="2102975"/>
                  <a:pt x="1973257" y="2124596"/>
                  <a:pt x="1835004" y="2104845"/>
                </a:cubicBezTo>
                <a:cubicBezTo>
                  <a:pt x="1734274" y="2071268"/>
                  <a:pt x="1831548" y="2100703"/>
                  <a:pt x="1679729" y="2070339"/>
                </a:cubicBezTo>
                <a:cubicBezTo>
                  <a:pt x="1625576" y="2059508"/>
                  <a:pt x="1608285" y="2052275"/>
                  <a:pt x="1558959" y="2035834"/>
                </a:cubicBezTo>
                <a:cubicBezTo>
                  <a:pt x="1541706" y="2024332"/>
                  <a:pt x="1525747" y="2010601"/>
                  <a:pt x="1507201" y="2001328"/>
                </a:cubicBezTo>
                <a:cubicBezTo>
                  <a:pt x="1490935" y="1993195"/>
                  <a:pt x="1468302" y="1996935"/>
                  <a:pt x="1455442" y="1984075"/>
                </a:cubicBezTo>
                <a:cubicBezTo>
                  <a:pt x="1426118" y="1954751"/>
                  <a:pt x="1409435" y="1915064"/>
                  <a:pt x="1386431" y="1880558"/>
                </a:cubicBezTo>
                <a:lnTo>
                  <a:pt x="1351925" y="1828800"/>
                </a:lnTo>
                <a:cubicBezTo>
                  <a:pt x="1357676" y="1811547"/>
                  <a:pt x="1351011" y="1777886"/>
                  <a:pt x="1369178" y="1777041"/>
                </a:cubicBezTo>
                <a:cubicBezTo>
                  <a:pt x="1974464" y="1748888"/>
                  <a:pt x="1874939" y="1721340"/>
                  <a:pt x="2145555" y="1811547"/>
                </a:cubicBezTo>
                <a:cubicBezTo>
                  <a:pt x="2197314" y="1805796"/>
                  <a:pt x="2256895" y="1822253"/>
                  <a:pt x="2300831" y="1794294"/>
                </a:cubicBezTo>
                <a:cubicBezTo>
                  <a:pt x="2331517" y="1774767"/>
                  <a:pt x="2335337" y="1690777"/>
                  <a:pt x="2335337" y="1690777"/>
                </a:cubicBezTo>
                <a:cubicBezTo>
                  <a:pt x="2341259" y="1637476"/>
                  <a:pt x="2371355" y="1495017"/>
                  <a:pt x="2335337" y="1431985"/>
                </a:cubicBezTo>
                <a:cubicBezTo>
                  <a:pt x="2326314" y="1416195"/>
                  <a:pt x="2300831" y="1420483"/>
                  <a:pt x="2283578" y="1414732"/>
                </a:cubicBezTo>
                <a:cubicBezTo>
                  <a:pt x="2123043" y="1307706"/>
                  <a:pt x="2243704" y="1373438"/>
                  <a:pt x="1835004" y="1397479"/>
                </a:cubicBezTo>
                <a:cubicBezTo>
                  <a:pt x="1771592" y="1401209"/>
                  <a:pt x="1708483" y="1408981"/>
                  <a:pt x="1645223" y="1414732"/>
                </a:cubicBezTo>
                <a:cubicBezTo>
                  <a:pt x="1576212" y="1408981"/>
                  <a:pt x="1506832" y="1406632"/>
                  <a:pt x="1438189" y="1397479"/>
                </a:cubicBezTo>
                <a:cubicBezTo>
                  <a:pt x="1420163" y="1395075"/>
                  <a:pt x="1400632" y="1391587"/>
                  <a:pt x="1386431" y="1380226"/>
                </a:cubicBezTo>
                <a:cubicBezTo>
                  <a:pt x="1370239" y="1367273"/>
                  <a:pt x="1363427" y="1345721"/>
                  <a:pt x="1351925" y="1328468"/>
                </a:cubicBezTo>
                <a:cubicBezTo>
                  <a:pt x="1238579" y="988430"/>
                  <a:pt x="1329811" y="1279280"/>
                  <a:pt x="1317420" y="362309"/>
                </a:cubicBezTo>
                <a:cubicBezTo>
                  <a:pt x="1315788" y="241550"/>
                  <a:pt x="1317420" y="120770"/>
                  <a:pt x="1317420" y="0"/>
                </a:cubicBezTo>
              </a:path>
            </a:pathLst>
          </a:cu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7400" name="Straight Connector 28"/>
          <p:cNvCxnSpPr>
            <a:cxnSpLocks noChangeShapeType="1"/>
          </p:cNvCxnSpPr>
          <p:nvPr/>
        </p:nvCxnSpPr>
        <p:spPr bwMode="auto">
          <a:xfrm>
            <a:off x="3019425" y="3484563"/>
            <a:ext cx="638175" cy="174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7401" name="TextBox 31"/>
          <p:cNvSpPr txBox="1">
            <a:spLocks noChangeArrowheads="1"/>
          </p:cNvSpPr>
          <p:nvPr/>
        </p:nvSpPr>
        <p:spPr bwMode="auto">
          <a:xfrm>
            <a:off x="2249488" y="3933825"/>
            <a:ext cx="385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5’</a:t>
            </a:r>
          </a:p>
        </p:txBody>
      </p:sp>
      <p:sp>
        <p:nvSpPr>
          <p:cNvPr id="187402" name="TextBox 32"/>
          <p:cNvSpPr txBox="1">
            <a:spLocks noChangeArrowheads="1"/>
          </p:cNvSpPr>
          <p:nvPr/>
        </p:nvSpPr>
        <p:spPr bwMode="auto">
          <a:xfrm>
            <a:off x="2574925" y="3068638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3’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897438" y="5245100"/>
            <a:ext cx="4032250" cy="758825"/>
            <a:chOff x="4897905" y="5245653"/>
            <a:chExt cx="4031139" cy="758748"/>
          </a:xfrm>
        </p:grpSpPr>
        <p:cxnSp>
          <p:nvCxnSpPr>
            <p:cNvPr id="187419" name="Straight Connector 39"/>
            <p:cNvCxnSpPr>
              <a:cxnSpLocks noChangeShapeType="1"/>
            </p:cNvCxnSpPr>
            <p:nvPr/>
          </p:nvCxnSpPr>
          <p:spPr bwMode="auto">
            <a:xfrm>
              <a:off x="5331125" y="5745192"/>
              <a:ext cx="3243532" cy="1588"/>
            </a:xfrm>
            <a:prstGeom prst="line">
              <a:avLst/>
            </a:prstGeom>
            <a:noFill/>
            <a:ln w="57150" algn="ctr">
              <a:solidFill>
                <a:srgbClr val="FF9933"/>
              </a:solidFill>
              <a:round/>
              <a:headEnd/>
              <a:tailEnd/>
            </a:ln>
          </p:spPr>
        </p:cxnSp>
        <p:sp>
          <p:nvSpPr>
            <p:cNvPr id="187420" name="TextBox 41"/>
            <p:cNvSpPr txBox="1">
              <a:spLocks noChangeArrowheads="1"/>
            </p:cNvSpPr>
            <p:nvPr/>
          </p:nvSpPr>
          <p:spPr bwMode="auto">
            <a:xfrm>
              <a:off x="8544002" y="5604291"/>
              <a:ext cx="385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5’</a:t>
              </a:r>
            </a:p>
          </p:txBody>
        </p:sp>
        <p:sp>
          <p:nvSpPr>
            <p:cNvPr id="187421" name="TextBox 43"/>
            <p:cNvSpPr txBox="1">
              <a:spLocks noChangeArrowheads="1"/>
            </p:cNvSpPr>
            <p:nvPr/>
          </p:nvSpPr>
          <p:spPr bwMode="auto">
            <a:xfrm>
              <a:off x="6132804" y="5345507"/>
              <a:ext cx="120898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G  U  C</a:t>
              </a:r>
            </a:p>
          </p:txBody>
        </p:sp>
        <p:cxnSp>
          <p:nvCxnSpPr>
            <p:cNvPr id="187422" name="Straight Connector 45"/>
            <p:cNvCxnSpPr>
              <a:cxnSpLocks noChangeShapeType="1"/>
            </p:cNvCxnSpPr>
            <p:nvPr/>
          </p:nvCxnSpPr>
          <p:spPr bwMode="auto">
            <a:xfrm rot="5400000">
              <a:off x="6331789" y="5313871"/>
              <a:ext cx="138023" cy="1588"/>
            </a:xfrm>
            <a:prstGeom prst="line">
              <a:avLst/>
            </a:prstGeom>
            <a:noFill/>
            <a:ln w="76200" algn="ctr">
              <a:solidFill>
                <a:srgbClr val="FF9933"/>
              </a:solidFill>
              <a:round/>
              <a:headEnd/>
              <a:tailEnd/>
            </a:ln>
          </p:spPr>
        </p:cxnSp>
        <p:cxnSp>
          <p:nvCxnSpPr>
            <p:cNvPr id="187423" name="Straight Connector 46"/>
            <p:cNvCxnSpPr>
              <a:cxnSpLocks noChangeShapeType="1"/>
            </p:cNvCxnSpPr>
            <p:nvPr/>
          </p:nvCxnSpPr>
          <p:spPr bwMode="auto">
            <a:xfrm rot="5400000">
              <a:off x="6691225" y="5328247"/>
              <a:ext cx="138023" cy="1588"/>
            </a:xfrm>
            <a:prstGeom prst="line">
              <a:avLst/>
            </a:prstGeom>
            <a:noFill/>
            <a:ln w="76200" algn="ctr">
              <a:solidFill>
                <a:srgbClr val="FF9933"/>
              </a:solidFill>
              <a:round/>
              <a:headEnd/>
              <a:tailEnd/>
            </a:ln>
          </p:spPr>
        </p:cxnSp>
        <p:cxnSp>
          <p:nvCxnSpPr>
            <p:cNvPr id="187424" name="Straight Connector 47"/>
            <p:cNvCxnSpPr>
              <a:cxnSpLocks noChangeShapeType="1"/>
            </p:cNvCxnSpPr>
            <p:nvPr/>
          </p:nvCxnSpPr>
          <p:spPr bwMode="auto">
            <a:xfrm rot="5400000">
              <a:off x="7067914" y="5342623"/>
              <a:ext cx="138023" cy="1588"/>
            </a:xfrm>
            <a:prstGeom prst="line">
              <a:avLst/>
            </a:prstGeom>
            <a:noFill/>
            <a:ln w="76200" algn="ctr">
              <a:solidFill>
                <a:srgbClr val="FF9933"/>
              </a:solidFill>
              <a:round/>
              <a:headEnd/>
              <a:tailEnd/>
            </a:ln>
          </p:spPr>
        </p:cxnSp>
        <p:sp>
          <p:nvSpPr>
            <p:cNvPr id="187425" name="TextBox 48"/>
            <p:cNvSpPr txBox="1">
              <a:spLocks noChangeArrowheads="1"/>
            </p:cNvSpPr>
            <p:nvPr/>
          </p:nvSpPr>
          <p:spPr bwMode="auto">
            <a:xfrm>
              <a:off x="4897905" y="5581288"/>
              <a:ext cx="385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3’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2278063" y="4100513"/>
            <a:ext cx="5526087" cy="2541587"/>
            <a:chOff x="2277374" y="4100420"/>
            <a:chExt cx="5527361" cy="2541920"/>
          </a:xfrm>
        </p:grpSpPr>
        <p:sp>
          <p:nvSpPr>
            <p:cNvPr id="187412" name="Rectangle 34"/>
            <p:cNvSpPr>
              <a:spLocks noChangeArrowheads="1"/>
            </p:cNvSpPr>
            <p:nvPr/>
          </p:nvSpPr>
          <p:spPr bwMode="auto">
            <a:xfrm>
              <a:off x="2277374" y="6228272"/>
              <a:ext cx="1138686" cy="41406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5797927" y="4100420"/>
              <a:ext cx="2006808" cy="1226545"/>
              <a:chOff x="5797927" y="4100420"/>
              <a:chExt cx="2006808" cy="1226545"/>
            </a:xfrm>
          </p:grpSpPr>
          <p:sp>
            <p:nvSpPr>
              <p:cNvPr id="187415" name="Freeform 36"/>
              <p:cNvSpPr>
                <a:spLocks noChangeArrowheads="1"/>
              </p:cNvSpPr>
              <p:nvPr/>
            </p:nvSpPr>
            <p:spPr bwMode="auto">
              <a:xfrm>
                <a:off x="6044241" y="4572000"/>
                <a:ext cx="1610265" cy="382437"/>
              </a:xfrm>
              <a:custGeom>
                <a:avLst/>
                <a:gdLst>
                  <a:gd name="T0" fmla="*/ 28755 w 1610265"/>
                  <a:gd name="T1" fmla="*/ 0 h 382437"/>
                  <a:gd name="T2" fmla="*/ 28755 w 1610265"/>
                  <a:gd name="T3" fmla="*/ 258792 h 382437"/>
                  <a:gd name="T4" fmla="*/ 201284 w 1610265"/>
                  <a:gd name="T5" fmla="*/ 362309 h 382437"/>
                  <a:gd name="T6" fmla="*/ 563593 w 1610265"/>
                  <a:gd name="T7" fmla="*/ 379562 h 382437"/>
                  <a:gd name="T8" fmla="*/ 994914 w 1610265"/>
                  <a:gd name="T9" fmla="*/ 362309 h 382437"/>
                  <a:gd name="T10" fmla="*/ 1374476 w 1610265"/>
                  <a:gd name="T11" fmla="*/ 362309 h 382437"/>
                  <a:gd name="T12" fmla="*/ 1581510 w 1610265"/>
                  <a:gd name="T13" fmla="*/ 276045 h 382437"/>
                  <a:gd name="T14" fmla="*/ 1547004 w 1610265"/>
                  <a:gd name="T15" fmla="*/ 17253 h 38243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10265"/>
                  <a:gd name="T25" fmla="*/ 0 h 382437"/>
                  <a:gd name="T26" fmla="*/ 1610265 w 1610265"/>
                  <a:gd name="T27" fmla="*/ 382437 h 38243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10265" h="382437">
                    <a:moveTo>
                      <a:pt x="28755" y="0"/>
                    </a:moveTo>
                    <a:cubicBezTo>
                      <a:pt x="14377" y="99203"/>
                      <a:pt x="0" y="198407"/>
                      <a:pt x="28755" y="258792"/>
                    </a:cubicBezTo>
                    <a:cubicBezTo>
                      <a:pt x="57510" y="319177"/>
                      <a:pt x="112144" y="342181"/>
                      <a:pt x="201284" y="362309"/>
                    </a:cubicBezTo>
                    <a:cubicBezTo>
                      <a:pt x="290424" y="382437"/>
                      <a:pt x="431321" y="379562"/>
                      <a:pt x="563593" y="379562"/>
                    </a:cubicBezTo>
                    <a:cubicBezTo>
                      <a:pt x="695865" y="379562"/>
                      <a:pt x="859767" y="365184"/>
                      <a:pt x="994914" y="362309"/>
                    </a:cubicBezTo>
                    <a:cubicBezTo>
                      <a:pt x="1130061" y="359434"/>
                      <a:pt x="1276710" y="376686"/>
                      <a:pt x="1374476" y="362309"/>
                    </a:cubicBezTo>
                    <a:cubicBezTo>
                      <a:pt x="1472242" y="347932"/>
                      <a:pt x="1552755" y="333554"/>
                      <a:pt x="1581510" y="276045"/>
                    </a:cubicBezTo>
                    <a:cubicBezTo>
                      <a:pt x="1610265" y="218536"/>
                      <a:pt x="1578634" y="117894"/>
                      <a:pt x="1547004" y="17253"/>
                    </a:cubicBezTo>
                  </a:path>
                </a:pathLst>
              </a:custGeom>
              <a:noFill/>
              <a:ln w="762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16" name="TextBox 37"/>
              <p:cNvSpPr txBox="1">
                <a:spLocks noChangeArrowheads="1"/>
              </p:cNvSpPr>
              <p:nvPr/>
            </p:nvSpPr>
            <p:spPr bwMode="auto">
              <a:xfrm>
                <a:off x="6187297" y="4865300"/>
                <a:ext cx="11573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  A  G</a:t>
                </a:r>
              </a:p>
            </p:txBody>
          </p:sp>
          <p:sp>
            <p:nvSpPr>
              <p:cNvPr id="187417" name="TextBox 42"/>
              <p:cNvSpPr txBox="1">
                <a:spLocks noChangeArrowheads="1"/>
              </p:cNvSpPr>
              <p:nvPr/>
            </p:nvSpPr>
            <p:spPr bwMode="auto">
              <a:xfrm>
                <a:off x="7419693" y="4100420"/>
                <a:ext cx="38504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3’</a:t>
                </a:r>
              </a:p>
            </p:txBody>
          </p:sp>
          <p:sp>
            <p:nvSpPr>
              <p:cNvPr id="187418" name="TextBox 49"/>
              <p:cNvSpPr txBox="1">
                <a:spLocks noChangeArrowheads="1"/>
              </p:cNvSpPr>
              <p:nvPr/>
            </p:nvSpPr>
            <p:spPr bwMode="auto">
              <a:xfrm>
                <a:off x="5797927" y="4221189"/>
                <a:ext cx="38504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5’</a:t>
                </a:r>
              </a:p>
            </p:txBody>
          </p:sp>
        </p:grpSp>
        <p:cxnSp>
          <p:nvCxnSpPr>
            <p:cNvPr id="187414" name="Straight Connector 51"/>
            <p:cNvCxnSpPr>
              <a:cxnSpLocks noChangeShapeType="1"/>
            </p:cNvCxnSpPr>
            <p:nvPr/>
          </p:nvCxnSpPr>
          <p:spPr bwMode="auto">
            <a:xfrm flipV="1">
              <a:off x="3398808" y="4520242"/>
              <a:ext cx="2225615" cy="170803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8" name="TextBox 57"/>
          <p:cNvSpPr txBox="1"/>
          <p:nvPr/>
        </p:nvSpPr>
        <p:spPr>
          <a:xfrm>
            <a:off x="300038" y="4830763"/>
            <a:ext cx="835025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tRNA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87406" name="Oval 58"/>
          <p:cNvSpPr>
            <a:spLocks noChangeArrowheads="1"/>
          </p:cNvSpPr>
          <p:nvPr/>
        </p:nvSpPr>
        <p:spPr bwMode="auto">
          <a:xfrm>
            <a:off x="3416300" y="3175000"/>
            <a:ext cx="1931988" cy="809625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Amino acid</a:t>
            </a:r>
          </a:p>
        </p:txBody>
      </p: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5880100" y="3830638"/>
            <a:ext cx="1516063" cy="2743200"/>
            <a:chOff x="5965612" y="3830127"/>
            <a:chExt cx="1517076" cy="2743653"/>
          </a:xfrm>
        </p:grpSpPr>
        <p:sp>
          <p:nvSpPr>
            <p:cNvPr id="187408" name="TextBox 60"/>
            <p:cNvSpPr txBox="1">
              <a:spLocks noChangeArrowheads="1"/>
            </p:cNvSpPr>
            <p:nvPr/>
          </p:nvSpPr>
          <p:spPr bwMode="auto">
            <a:xfrm>
              <a:off x="5965612" y="3830127"/>
              <a:ext cx="1517076" cy="400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Anti-Codon </a:t>
              </a:r>
            </a:p>
          </p:txBody>
        </p:sp>
        <p:sp>
          <p:nvSpPr>
            <p:cNvPr id="187409" name="TextBox 61"/>
            <p:cNvSpPr txBox="1">
              <a:spLocks noChangeArrowheads="1"/>
            </p:cNvSpPr>
            <p:nvPr/>
          </p:nvSpPr>
          <p:spPr bwMode="auto">
            <a:xfrm>
              <a:off x="6291209" y="6173658"/>
              <a:ext cx="981562" cy="400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Codon </a:t>
              </a:r>
            </a:p>
          </p:txBody>
        </p:sp>
        <p:cxnSp>
          <p:nvCxnSpPr>
            <p:cNvPr id="187410" name="Straight Arrow Connector 63"/>
            <p:cNvCxnSpPr>
              <a:cxnSpLocks noChangeShapeType="1"/>
              <a:stCxn id="187408" idx="2"/>
            </p:cNvCxnSpPr>
            <p:nvPr/>
          </p:nvCxnSpPr>
          <p:spPr bwMode="auto">
            <a:xfrm rot="5400000">
              <a:off x="6469240" y="4472362"/>
              <a:ext cx="497026" cy="128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7411" name="Straight Arrow Connector 65"/>
            <p:cNvCxnSpPr>
              <a:cxnSpLocks noChangeShapeType="1"/>
            </p:cNvCxnSpPr>
            <p:nvPr/>
          </p:nvCxnSpPr>
          <p:spPr bwMode="auto">
            <a:xfrm rot="5400000" flipH="1" flipV="1">
              <a:off x="6702725" y="5926347"/>
              <a:ext cx="29329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7" descr="tb15-01"/>
          <p:cNvPicPr>
            <a:picLocks noChangeAspect="1" noChangeArrowheads="1"/>
          </p:cNvPicPr>
          <p:nvPr/>
        </p:nvPicPr>
        <p:blipFill>
          <a:blip r:embed="rId3">
            <a:lum bright="-24000" contrast="40000"/>
          </a:blip>
          <a:srcRect/>
          <a:stretch>
            <a:fillRect/>
          </a:stretch>
        </p:blipFill>
        <p:spPr bwMode="auto">
          <a:xfrm>
            <a:off x="485775" y="603250"/>
            <a:ext cx="5461000" cy="5641975"/>
          </a:xfrm>
          <a:prstGeom prst="rect">
            <a:avLst/>
          </a:prstGeom>
          <a:noFill/>
          <a:ln w="9525">
            <a:solidFill>
              <a:srgbClr val="0060AF"/>
            </a:solidFill>
            <a:miter lim="800000"/>
            <a:headEnd/>
            <a:tailEnd/>
          </a:ln>
        </p:spPr>
      </p:pic>
      <p:sp>
        <p:nvSpPr>
          <p:cNvPr id="188419" name="TextBox 3"/>
          <p:cNvSpPr txBox="1">
            <a:spLocks noChangeArrowheads="1"/>
          </p:cNvSpPr>
          <p:nvPr/>
        </p:nvSpPr>
        <p:spPr bwMode="auto">
          <a:xfrm>
            <a:off x="6172200" y="1122363"/>
            <a:ext cx="24320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ahoma" pitchFamily="34" charset="0"/>
                <a:ea typeface="宋体" pitchFamily="2" charset="-122"/>
                <a:cs typeface="Tahoma" pitchFamily="34" charset="0"/>
              </a:rPr>
              <a:t>Many amino acids are specified by more than one </a:t>
            </a:r>
            <a:r>
              <a:rPr lang="en-US" altLang="zh-CN" sz="2000" dirty="0" err="1">
                <a:latin typeface="Tahoma" pitchFamily="34" charset="0"/>
                <a:ea typeface="宋体" pitchFamily="2" charset="-122"/>
                <a:cs typeface="Tahoma" pitchFamily="34" charset="0"/>
              </a:rPr>
              <a:t>codon</a:t>
            </a:r>
            <a:r>
              <a:rPr lang="en-US" altLang="zh-CN" sz="2000" dirty="0">
                <a:latin typeface="Tahoma" pitchFamily="34" charset="0"/>
                <a:ea typeface="宋体" pitchFamily="2" charset="-122"/>
                <a:cs typeface="Tahoma" pitchFamily="34" charset="0"/>
              </a:rPr>
              <a:t>-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degeneracy or redundancy</a:t>
            </a:r>
          </a:p>
          <a:p>
            <a:endParaRPr lang="en-US" altLang="zh-CN" sz="2000" dirty="0"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r>
              <a:rPr lang="en-US" altLang="zh-CN" sz="2000" dirty="0" err="1">
                <a:latin typeface="Tahoma" pitchFamily="34" charset="0"/>
                <a:ea typeface="宋体" pitchFamily="2" charset="-122"/>
                <a:cs typeface="Tahoma" pitchFamily="34" charset="0"/>
              </a:rPr>
              <a:t>Codons</a:t>
            </a:r>
            <a:r>
              <a:rPr lang="en-US" altLang="zh-CN" sz="2000" dirty="0">
                <a:latin typeface="Tahoma" pitchFamily="34" charset="0"/>
                <a:ea typeface="宋体" pitchFamily="2" charset="-122"/>
                <a:cs typeface="Tahoma" pitchFamily="34" charset="0"/>
              </a:rPr>
              <a:t> specifying the same amino acid are called </a:t>
            </a:r>
            <a:r>
              <a:rPr lang="en-US" altLang="zh-CN" sz="2000" dirty="0">
                <a:solidFill>
                  <a:srgbClr val="CC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synonyms</a:t>
            </a:r>
            <a:endParaRPr lang="zh-CN" altLang="en-US" sz="2000" dirty="0"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70038" y="1708150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584325" y="2636838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4945063" y="2635250"/>
            <a:ext cx="396875" cy="309563"/>
          </a:xfrm>
          <a:prstGeom prst="ellipse">
            <a:avLst/>
          </a:prstGeom>
          <a:noFill/>
          <a:ln w="25400" algn="ctr">
            <a:solidFill>
              <a:srgbClr val="0060A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4967288" y="3998913"/>
            <a:ext cx="396875" cy="309562"/>
          </a:xfrm>
          <a:prstGeom prst="ellipse">
            <a:avLst/>
          </a:prstGeom>
          <a:noFill/>
          <a:ln w="25400" algn="ctr">
            <a:solidFill>
              <a:srgbClr val="0060A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1558925" y="3641725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673350" y="3759200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86050" y="2654300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97163" y="1479550"/>
            <a:ext cx="396875" cy="309563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57338" y="4875213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89513" y="4875213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813175" y="3509963"/>
            <a:ext cx="396875" cy="309562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22700" y="2403475"/>
            <a:ext cx="396875" cy="309563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44925" y="2863850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06825" y="1211263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701925" y="4856163"/>
            <a:ext cx="395288" cy="309562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27463" y="4651375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836988" y="5137150"/>
            <a:ext cx="396875" cy="309563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25875" y="3997325"/>
            <a:ext cx="396875" cy="309563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989513" y="1206500"/>
            <a:ext cx="396875" cy="309563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940300" y="1820863"/>
            <a:ext cx="396875" cy="311150"/>
          </a:xfrm>
          <a:prstGeom prst="ellipse">
            <a:avLst/>
          </a:prstGeom>
          <a:noFill/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614488" y="1239838"/>
            <a:ext cx="396875" cy="309562"/>
          </a:xfrm>
          <a:prstGeom prst="ellipse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400800" y="4648200"/>
            <a:ext cx="2493963" cy="1970087"/>
          </a:xfrm>
          <a:prstGeom prst="wedgeRoundRectCallout">
            <a:avLst>
              <a:gd name="adj1" fmla="val -74517"/>
              <a:gd name="adj2" fmla="val -9180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Connect the terms below about genetic codes: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redundancy</a:t>
            </a:r>
            <a:r>
              <a:rPr lang="en-US" dirty="0">
                <a:latin typeface="Arial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Arial" charset="0"/>
              </a:rPr>
              <a:t>degeneracy </a:t>
            </a:r>
            <a:r>
              <a:rPr lang="en-US" dirty="0">
                <a:latin typeface="Arial" charset="0"/>
              </a:rPr>
              <a:t>and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synonymous</a:t>
            </a:r>
            <a:r>
              <a:rPr lang="en-US" dirty="0">
                <a:latin typeface="Arial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113" y="134938"/>
            <a:ext cx="9201150" cy="6334125"/>
            <a:chOff x="11288" y="134258"/>
            <a:chExt cx="9201718" cy="6333841"/>
          </a:xfrm>
        </p:grpSpPr>
        <p:pic>
          <p:nvPicPr>
            <p:cNvPr id="189443" name="Picture 4" descr="未命名1"/>
            <p:cNvPicPr>
              <a:picLocks noChangeAspect="1" noChangeArrowheads="1"/>
            </p:cNvPicPr>
            <p:nvPr/>
          </p:nvPicPr>
          <p:blipFill>
            <a:blip r:embed="rId2">
              <a:lum bright="-24000" contrast="18000"/>
            </a:blip>
            <a:srcRect/>
            <a:stretch>
              <a:fillRect/>
            </a:stretch>
          </p:blipFill>
          <p:spPr bwMode="auto">
            <a:xfrm>
              <a:off x="604305" y="586594"/>
              <a:ext cx="3488270" cy="377837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pic>
          <p:nvPicPr>
            <p:cNvPr id="189444" name="Picture 5" descr="未命名2"/>
            <p:cNvPicPr>
              <a:picLocks noChangeAspect="1" noChangeArrowheads="1"/>
            </p:cNvPicPr>
            <p:nvPr/>
          </p:nvPicPr>
          <p:blipFill>
            <a:blip r:embed="rId3">
              <a:lum bright="-24000" contrast="18000"/>
            </a:blip>
            <a:srcRect/>
            <a:stretch>
              <a:fillRect/>
            </a:stretch>
          </p:blipFill>
          <p:spPr bwMode="auto">
            <a:xfrm>
              <a:off x="4643437" y="590378"/>
              <a:ext cx="3288009" cy="377458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1581422" y="4872733"/>
              <a:ext cx="1946395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CUG</a:t>
              </a:r>
            </a:p>
          </p:txBody>
        </p:sp>
        <p:sp>
          <p:nvSpPr>
            <p:cNvPr id="31750" name="Rectangle 8"/>
            <p:cNvSpPr>
              <a:spLocks noChangeArrowheads="1"/>
            </p:cNvSpPr>
            <p:nvPr/>
          </p:nvSpPr>
          <p:spPr bwMode="auto">
            <a:xfrm>
              <a:off x="5172569" y="4939405"/>
              <a:ext cx="1439952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CUC</a:t>
              </a:r>
              <a:endParaRPr lang="zh-CN" altLang="en-US" sz="2800" b="1">
                <a:solidFill>
                  <a:srgbClr val="CC00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9447" name="TextBox 6"/>
            <p:cNvSpPr txBox="1">
              <a:spLocks noChangeArrowheads="1"/>
            </p:cNvSpPr>
            <p:nvPr/>
          </p:nvSpPr>
          <p:spPr bwMode="auto">
            <a:xfrm>
              <a:off x="11288" y="134258"/>
              <a:ext cx="9201718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latin typeface="Tahoma" pitchFamily="34" charset="0"/>
                  <a:ea typeface="宋体" pitchFamily="2" charset="-122"/>
                  <a:cs typeface="Tahoma" pitchFamily="34" charset="0"/>
                </a:rPr>
                <a:t>Codon-anticodon  pairing of two tRNA Leu molecules </a:t>
              </a:r>
              <a:endParaRPr lang="en-US" sz="2800">
                <a:ea typeface="宋体" pitchFamily="2" charset="-122"/>
                <a:cs typeface="Tahoma" pitchFamily="34" charset="0"/>
              </a:endParaRPr>
            </a:p>
          </p:txBody>
        </p:sp>
        <p:sp>
          <p:nvSpPr>
            <p:cNvPr id="189448" name="TextBox 7"/>
            <p:cNvSpPr txBox="1">
              <a:spLocks noChangeArrowheads="1"/>
            </p:cNvSpPr>
            <p:nvPr/>
          </p:nvSpPr>
          <p:spPr bwMode="auto">
            <a:xfrm>
              <a:off x="1686836" y="4603370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5’-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3’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9449" name="TextBox 8"/>
            <p:cNvSpPr txBox="1">
              <a:spLocks noChangeArrowheads="1"/>
            </p:cNvSpPr>
            <p:nvPr/>
          </p:nvSpPr>
          <p:spPr bwMode="auto">
            <a:xfrm>
              <a:off x="5724305" y="4584362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5’-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3’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9450" name="TextBox 9"/>
            <p:cNvSpPr txBox="1">
              <a:spLocks noChangeArrowheads="1"/>
            </p:cNvSpPr>
            <p:nvPr/>
          </p:nvSpPr>
          <p:spPr bwMode="auto">
            <a:xfrm>
              <a:off x="3958552" y="4952344"/>
              <a:ext cx="901264" cy="400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  <a:cs typeface="Tahoma" pitchFamily="34" charset="0"/>
                </a:rPr>
                <a:t>Codon</a:t>
              </a:r>
            </a:p>
          </p:txBody>
        </p:sp>
        <p:sp>
          <p:nvSpPr>
            <p:cNvPr id="31755" name="Text Box 7"/>
            <p:cNvSpPr txBox="1">
              <a:spLocks noChangeArrowheads="1"/>
            </p:cNvSpPr>
            <p:nvPr/>
          </p:nvSpPr>
          <p:spPr bwMode="auto">
            <a:xfrm>
              <a:off x="1613174" y="5593425"/>
              <a:ext cx="1946395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GAC</a:t>
              </a:r>
            </a:p>
          </p:txBody>
        </p:sp>
        <p:sp>
          <p:nvSpPr>
            <p:cNvPr id="189452" name="TextBox 12"/>
            <p:cNvSpPr txBox="1">
              <a:spLocks noChangeArrowheads="1"/>
            </p:cNvSpPr>
            <p:nvPr/>
          </p:nvSpPr>
          <p:spPr bwMode="auto">
            <a:xfrm>
              <a:off x="1783221" y="6052651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3’-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5’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9453" name="TextBox 13"/>
            <p:cNvSpPr txBox="1">
              <a:spLocks noChangeArrowheads="1"/>
            </p:cNvSpPr>
            <p:nvPr/>
          </p:nvSpPr>
          <p:spPr bwMode="auto">
            <a:xfrm>
              <a:off x="3658457" y="5725460"/>
              <a:ext cx="1561741" cy="400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  <a:cs typeface="Tahoma" pitchFamily="34" charset="0"/>
                </a:rPr>
                <a:t>Anti- codon </a:t>
              </a:r>
            </a:p>
          </p:txBody>
        </p:sp>
        <p:sp>
          <p:nvSpPr>
            <p:cNvPr id="31758" name="Text Box 7"/>
            <p:cNvSpPr txBox="1">
              <a:spLocks noChangeArrowheads="1"/>
            </p:cNvSpPr>
            <p:nvPr/>
          </p:nvSpPr>
          <p:spPr bwMode="auto">
            <a:xfrm>
              <a:off x="5258299" y="5574376"/>
              <a:ext cx="1235151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GAG</a:t>
              </a:r>
            </a:p>
          </p:txBody>
        </p:sp>
        <p:sp>
          <p:nvSpPr>
            <p:cNvPr id="189455" name="TextBox 15"/>
            <p:cNvSpPr txBox="1">
              <a:spLocks noChangeArrowheads="1"/>
            </p:cNvSpPr>
            <p:nvPr/>
          </p:nvSpPr>
          <p:spPr bwMode="auto">
            <a:xfrm>
              <a:off x="5343266" y="6129543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3’-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5’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62000" y="228600"/>
            <a:ext cx="66294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66"/>
                </a:solidFill>
                <a:latin typeface="Tahoma" pitchFamily="34" charset="0"/>
                <a:ea typeface="宋体" charset="-122"/>
                <a:cs typeface="Tahoma" pitchFamily="34" charset="0"/>
              </a:rPr>
              <a:t>Three codons direct chain termination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17867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2D73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Three codons, </a:t>
            </a:r>
            <a:r>
              <a:rPr lang="en-US" altLang="zh-CN" sz="2000" dirty="0">
                <a:solidFill>
                  <a:srgbClr val="CC00FF"/>
                </a:solidFill>
                <a:latin typeface="Tahoma" pitchFamily="34" charset="0"/>
                <a:ea typeface="宋体" charset="-122"/>
              </a:rPr>
              <a:t>UAA</a:t>
            </a: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, </a:t>
            </a:r>
            <a:r>
              <a:rPr lang="en-US" altLang="zh-CN" sz="2000" dirty="0">
                <a:solidFill>
                  <a:srgbClr val="CC00FF"/>
                </a:solidFill>
                <a:latin typeface="Tahoma" pitchFamily="34" charset="0"/>
                <a:ea typeface="宋体" charset="-122"/>
              </a:rPr>
              <a:t>UAG</a:t>
            </a: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, and </a:t>
            </a:r>
            <a:r>
              <a:rPr lang="en-US" altLang="zh-CN" sz="2000" dirty="0">
                <a:solidFill>
                  <a:srgbClr val="CC00FF"/>
                </a:solidFill>
                <a:latin typeface="Tahoma" pitchFamily="34" charset="0"/>
                <a:ea typeface="宋体" charset="-122"/>
              </a:rPr>
              <a:t>UGA</a:t>
            </a: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 signify chain termination.</a:t>
            </a:r>
          </a:p>
          <a:p>
            <a:pPr marL="457200" indent="-457200">
              <a:spcBef>
                <a:spcPct val="50000"/>
              </a:spcBef>
              <a:buClr>
                <a:srgbClr val="FF2D73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They are not read by </a:t>
            </a:r>
            <a:r>
              <a:rPr lang="en-US" altLang="zh-CN" sz="2000" dirty="0" err="1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tRNAs</a:t>
            </a: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 but by proteins called </a:t>
            </a:r>
            <a:r>
              <a:rPr lang="en-US" altLang="zh-CN" sz="2000" dirty="0">
                <a:solidFill>
                  <a:srgbClr val="990066"/>
                </a:solidFill>
                <a:latin typeface="Tahoma" pitchFamily="34" charset="0"/>
                <a:ea typeface="宋体" charset="-122"/>
              </a:rPr>
              <a:t>release factors </a:t>
            </a:r>
            <a:r>
              <a:rPr lang="en-US" altLang="zh-CN" sz="2000" dirty="0">
                <a:solidFill>
                  <a:srgbClr val="000066"/>
                </a:solidFill>
                <a:latin typeface="Tahoma" pitchFamily="34" charset="0"/>
                <a:ea typeface="宋体" charset="-122"/>
              </a:rPr>
              <a:t>(RF1 and RF2 in bacteria and eRF1 in eukaryotes).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71600" y="2971800"/>
            <a:ext cx="6400800" cy="39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Three Rules reading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codons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3657600"/>
            <a:ext cx="6729413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2D7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Codons are read in a 5’ to 3’ direction.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2D7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Codons are non-overlapping and the message contains no gaps.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2D7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The message is translated in a fixed reading frame which is set by the initiation codon.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32375" y="3667125"/>
            <a:ext cx="1392238" cy="485775"/>
            <a:chOff x="4083119" y="3073733"/>
            <a:chExt cx="1391405" cy="484913"/>
          </a:xfrm>
        </p:grpSpPr>
        <p:sp>
          <p:nvSpPr>
            <p:cNvPr id="12" name="Flowchart: Process 11"/>
            <p:cNvSpPr/>
            <p:nvPr/>
          </p:nvSpPr>
          <p:spPr bwMode="auto">
            <a:xfrm>
              <a:off x="4083119" y="3073733"/>
              <a:ext cx="629861" cy="47540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4746297" y="3083241"/>
              <a:ext cx="728227" cy="47540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1" name="Flowchart: Process 10"/>
          <p:cNvSpPr/>
          <p:nvPr/>
        </p:nvSpPr>
        <p:spPr bwMode="auto">
          <a:xfrm>
            <a:off x="4394200" y="3646488"/>
            <a:ext cx="628650" cy="47466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6925" y="2244725"/>
            <a:ext cx="3687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FAT</a:t>
            </a:r>
            <a:r>
              <a:rPr lang="en-US" sz="3200" dirty="0">
                <a:latin typeface="Tahoma" pitchFamily="34" charset="0"/>
                <a:cs typeface="Tahoma" pitchFamily="34" charset="0"/>
              </a:rPr>
              <a:t>CAT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ATE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THE</a:t>
            </a:r>
            <a:r>
              <a:rPr lang="en-US" sz="3200" dirty="0">
                <a:solidFill>
                  <a:srgbClr val="009247"/>
                </a:solidFill>
                <a:latin typeface="Tahoma" pitchFamily="34" charset="0"/>
                <a:cs typeface="Tahoma" pitchFamily="34" charset="0"/>
              </a:rPr>
              <a:t>RAT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513" y="463550"/>
            <a:ext cx="8604250" cy="64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Meaning and consequences of  non-overlapping &amp; comma-less reading of the triplet codons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50" y="3595688"/>
            <a:ext cx="3425825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FAT</a:t>
            </a:r>
            <a:r>
              <a:rPr lang="en-US" sz="3200" dirty="0">
                <a:latin typeface="Tahoma" pitchFamily="34" charset="0"/>
                <a:cs typeface="Tahoma" pitchFamily="34" charset="0"/>
              </a:rPr>
              <a:t>AT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ATE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THE</a:t>
            </a:r>
            <a:r>
              <a:rPr lang="en-US" sz="3200" dirty="0">
                <a:solidFill>
                  <a:srgbClr val="009247"/>
                </a:solidFill>
                <a:latin typeface="Tahoma" pitchFamily="34" charset="0"/>
                <a:cs typeface="Tahoma" pitchFamily="34" charset="0"/>
              </a:rPr>
              <a:t>RAT</a:t>
            </a:r>
          </a:p>
        </p:txBody>
      </p:sp>
      <p:sp>
        <p:nvSpPr>
          <p:cNvPr id="192519" name="TextBox 7"/>
          <p:cNvSpPr txBox="1">
            <a:spLocks noChangeArrowheads="1"/>
          </p:cNvSpPr>
          <p:nvPr/>
        </p:nvSpPr>
        <p:spPr bwMode="auto">
          <a:xfrm>
            <a:off x="865188" y="1330325"/>
            <a:ext cx="3089275" cy="584200"/>
          </a:xfrm>
          <a:prstGeom prst="rect">
            <a:avLst/>
          </a:prstGeom>
          <a:solidFill>
            <a:srgbClr val="FFECD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Tahoma" pitchFamily="34" charset="0"/>
                <a:cs typeface="Tahoma" pitchFamily="34" charset="0"/>
              </a:rPr>
              <a:t>Let’s consider a metaphor of a normal DNA sequence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914400" y="2743200"/>
            <a:ext cx="2057400" cy="819150"/>
          </a:xfrm>
          <a:prstGeom prst="wedgeRoundRectCallout">
            <a:avLst>
              <a:gd name="adj1" fmla="val 91884"/>
              <a:gd name="adj2" fmla="val 53806"/>
              <a:gd name="adj3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ahoma" pitchFamily="34" charset="0"/>
                <a:cs typeface="Tahoma" pitchFamily="34" charset="0"/>
              </a:rPr>
              <a:t>What is the problem here?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914400" y="4035425"/>
            <a:ext cx="2100263" cy="819150"/>
          </a:xfrm>
          <a:prstGeom prst="wedgeRoundRectCallout">
            <a:avLst>
              <a:gd name="adj1" fmla="val 90134"/>
              <a:gd name="adj2" fmla="val -40398"/>
              <a:gd name="adj3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ahoma" pitchFamily="34" charset="0"/>
                <a:cs typeface="Tahoma" pitchFamily="34" charset="0"/>
              </a:rPr>
              <a:t>What is the consequence?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9450"/>
            <a:ext cx="8534400" cy="5365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Mutation: a change in genetic code </a:t>
            </a:r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>
          <a:xfrm>
            <a:off x="719138" y="1979613"/>
            <a:ext cx="7631112" cy="3659187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2D73"/>
              </a:buClr>
              <a:buFont typeface="Times New Roman" pitchFamily="18" charset="0"/>
              <a:buNone/>
            </a:pPr>
            <a:r>
              <a:rPr lang="en-US" altLang="zh-CN" sz="2400" dirty="0">
                <a:latin typeface="Tahoma" pitchFamily="34" charset="0"/>
                <a:ea typeface="宋体" pitchFamily="2" charset="-122"/>
                <a:cs typeface="Tahoma" pitchFamily="34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. Missense mutation</a:t>
            </a:r>
            <a:r>
              <a:rPr lang="en-US" altLang="zh-CN" sz="2400" dirty="0">
                <a:latin typeface="Tahoma" pitchFamily="34" charset="0"/>
                <a:ea typeface="宋体" pitchFamily="2" charset="-122"/>
                <a:cs typeface="Tahoma" pitchFamily="34" charset="0"/>
              </a:rPr>
              <a:t>: An alternation that changes a codon specific for one amino acid to a codon specific for another amino acid.</a:t>
            </a:r>
          </a:p>
          <a:p>
            <a:pPr>
              <a:spcBef>
                <a:spcPct val="50000"/>
              </a:spcBef>
              <a:buClr>
                <a:srgbClr val="FF2D73"/>
              </a:buClr>
              <a:buFont typeface="Times New Roman" pitchFamily="18" charset="0"/>
              <a:buNone/>
            </a:pPr>
            <a:r>
              <a:rPr lang="en-US" altLang="zh-CN" sz="2400" dirty="0">
                <a:latin typeface="Tahoma" pitchFamily="34" charset="0"/>
                <a:ea typeface="宋体" pitchFamily="2" charset="-122"/>
                <a:cs typeface="Tahoma" pitchFamily="34" charset="0"/>
              </a:rPr>
              <a:t>2. </a:t>
            </a: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Nonsense or stop mutation</a:t>
            </a:r>
            <a:r>
              <a:rPr lang="en-US" altLang="zh-CN" sz="2400" dirty="0">
                <a:latin typeface="Tahoma" pitchFamily="34" charset="0"/>
                <a:ea typeface="宋体" pitchFamily="2" charset="-122"/>
                <a:cs typeface="Tahoma" pitchFamily="34" charset="0"/>
              </a:rPr>
              <a:t>: An alternation causing a change to a chain-termination codon.</a:t>
            </a:r>
          </a:p>
          <a:p>
            <a:pPr>
              <a:spcBef>
                <a:spcPct val="50000"/>
              </a:spcBef>
              <a:buClr>
                <a:srgbClr val="FF2D73"/>
              </a:buClr>
              <a:buFont typeface="Times New Roman" pitchFamily="18" charset="0"/>
              <a:buNone/>
            </a:pPr>
            <a:r>
              <a:rPr lang="en-US" altLang="zh-CN" sz="2400" dirty="0">
                <a:latin typeface="Tahoma" pitchFamily="34" charset="0"/>
                <a:ea typeface="宋体" pitchFamily="2" charset="-122"/>
                <a:cs typeface="Tahoma" pitchFamily="34" charset="0"/>
              </a:rPr>
              <a:t> 3. </a:t>
            </a: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Frame-shift mutation</a:t>
            </a:r>
            <a:r>
              <a:rPr lang="en-US" altLang="zh-CN" sz="2400" dirty="0">
                <a:latin typeface="Tahoma" pitchFamily="34" charset="0"/>
                <a:ea typeface="宋体" pitchFamily="2" charset="-122"/>
                <a:cs typeface="Tahoma" pitchFamily="34" charset="0"/>
              </a:rPr>
              <a:t>: Insertions or deletions of one or a small number of base pairs that alter the reading frame.</a:t>
            </a:r>
            <a:endParaRPr lang="en-US" sz="2400" dirty="0"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>
              <a:spcBef>
                <a:spcPct val="50000"/>
              </a:spcBef>
              <a:buClr>
                <a:srgbClr val="FF2D73"/>
              </a:buClr>
              <a:buFont typeface="Times New Roman" pitchFamily="18" charset="0"/>
              <a:buNone/>
            </a:pPr>
            <a:endParaRPr lang="en-US" altLang="zh-CN" sz="2400" dirty="0"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endParaRPr lang="en-US" sz="2400" dirty="0">
              <a:ea typeface="宋体" pitchFamily="2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52600" y="838200"/>
            <a:ext cx="5257800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latin typeface="Tahoma" pitchFamily="34" charset="0"/>
              </a:rPr>
              <a:t>Experimental Results: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47738" y="1730375"/>
            <a:ext cx="7472362" cy="28622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2D73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ahoma" pitchFamily="34" charset="0"/>
              </a:rPr>
              <a:t>UUU codes for phenylalanine.</a:t>
            </a:r>
          </a:p>
          <a:p>
            <a:pPr marL="457200" indent="-457200">
              <a:spcBef>
                <a:spcPct val="50000"/>
              </a:spcBef>
              <a:buClr>
                <a:srgbClr val="FF2D73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ahoma" pitchFamily="34" charset="0"/>
              </a:rPr>
              <a:t>CCC codes for </a:t>
            </a:r>
            <a:r>
              <a:rPr lang="en-US" altLang="zh-CN" sz="2400" dirty="0" err="1">
                <a:latin typeface="Tahoma" pitchFamily="34" charset="0"/>
              </a:rPr>
              <a:t>proline</a:t>
            </a:r>
            <a:r>
              <a:rPr lang="en-US" altLang="zh-CN" sz="2400" dirty="0">
                <a:latin typeface="Tahoma" pitchFamily="34" charset="0"/>
              </a:rPr>
              <a:t>.</a:t>
            </a:r>
          </a:p>
          <a:p>
            <a:pPr marL="457200" indent="-457200">
              <a:spcBef>
                <a:spcPct val="50000"/>
              </a:spcBef>
              <a:buClr>
                <a:srgbClr val="FF2D73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ahoma" pitchFamily="34" charset="0"/>
              </a:rPr>
              <a:t>AAA codes for lysine.</a:t>
            </a:r>
          </a:p>
          <a:p>
            <a:pPr marL="457200" indent="-457200">
              <a:spcBef>
                <a:spcPct val="50000"/>
              </a:spcBef>
              <a:buClr>
                <a:srgbClr val="FF2D73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ahoma" pitchFamily="34" charset="0"/>
              </a:rPr>
              <a:t>The guanine residues in poly-G firmly hydrogen bond to each other and form </a:t>
            </a:r>
            <a:r>
              <a:rPr lang="en-US" altLang="zh-CN" sz="2400" dirty="0" err="1">
                <a:latin typeface="Tahoma" pitchFamily="34" charset="0"/>
              </a:rPr>
              <a:t>multistranded</a:t>
            </a:r>
            <a:r>
              <a:rPr lang="en-US" altLang="zh-CN" sz="2400" dirty="0">
                <a:latin typeface="Tahoma" pitchFamily="34" charset="0"/>
              </a:rPr>
              <a:t> triple helices that do not bind to </a:t>
            </a:r>
            <a:r>
              <a:rPr lang="en-US" altLang="zh-CN" sz="2400" dirty="0" err="1">
                <a:latin typeface="Tahoma" pitchFamily="34" charset="0"/>
              </a:rPr>
              <a:t>ribosomes</a:t>
            </a:r>
            <a:r>
              <a:rPr lang="en-US" altLang="zh-CN" sz="2400" dirty="0">
                <a:latin typeface="Tahoma" pitchFamily="34" charset="0"/>
              </a:rPr>
              <a:t>.</a:t>
            </a:r>
            <a:r>
              <a:rPr lang="en-US" altLang="zh-CN" sz="2000" dirty="0">
                <a:latin typeface="Tahoma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0" y="463550"/>
            <a:ext cx="9144000" cy="1150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9939" name="Text Box 10"/>
          <p:cNvSpPr txBox="1">
            <a:spLocks noChangeArrowheads="1"/>
          </p:cNvSpPr>
          <p:nvPr/>
        </p:nvSpPr>
        <p:spPr bwMode="auto">
          <a:xfrm>
            <a:off x="0" y="685800"/>
            <a:ext cx="25193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C00FF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copolymer</a:t>
            </a:r>
          </a:p>
        </p:txBody>
      </p:sp>
      <p:sp>
        <p:nvSpPr>
          <p:cNvPr id="39940" name="Text Box 11"/>
          <p:cNvSpPr txBox="1">
            <a:spLocks noChangeArrowheads="1"/>
          </p:cNvSpPr>
          <p:nvPr/>
        </p:nvSpPr>
        <p:spPr bwMode="auto">
          <a:xfrm>
            <a:off x="1692275" y="549275"/>
            <a:ext cx="23034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Codons Recognized</a:t>
            </a:r>
          </a:p>
        </p:txBody>
      </p:sp>
      <p:sp>
        <p:nvSpPr>
          <p:cNvPr id="39941" name="Text Box 12"/>
          <p:cNvSpPr txBox="1">
            <a:spLocks noChangeArrowheads="1"/>
          </p:cNvSpPr>
          <p:nvPr/>
        </p:nvSpPr>
        <p:spPr bwMode="auto">
          <a:xfrm>
            <a:off x="3708400" y="525463"/>
            <a:ext cx="35274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hlink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Amino Acids Incorporated </a:t>
            </a:r>
          </a:p>
        </p:txBody>
      </p:sp>
      <p:sp>
        <p:nvSpPr>
          <p:cNvPr id="39942" name="Text Box 13"/>
          <p:cNvSpPr txBox="1">
            <a:spLocks noChangeArrowheads="1"/>
          </p:cNvSpPr>
          <p:nvPr/>
        </p:nvSpPr>
        <p:spPr bwMode="auto">
          <a:xfrm>
            <a:off x="6611938" y="549275"/>
            <a:ext cx="23764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folHlink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Codon Assignment</a:t>
            </a:r>
          </a:p>
        </p:txBody>
      </p:sp>
      <p:sp>
        <p:nvSpPr>
          <p:cNvPr id="39943" name="Text Box 14"/>
          <p:cNvSpPr txBox="1">
            <a:spLocks noChangeArrowheads="1"/>
          </p:cNvSpPr>
          <p:nvPr/>
        </p:nvSpPr>
        <p:spPr bwMode="auto">
          <a:xfrm>
            <a:off x="228600" y="1676401"/>
            <a:ext cx="8763000" cy="6001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Tahoma" pitchFamily="34" charset="0"/>
                <a:ea typeface="宋体" pitchFamily="2" charset="-122"/>
                <a:cs typeface="Tahoma" pitchFamily="34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(CU)”        CUC|UCU|CUC…     Leucine          5’-CUC-3’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                                        Serine                UCU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(UG)”        UGU|GUG|UGU…    </a:t>
            </a:r>
            <a:r>
              <a:rPr lang="en-US" altLang="zh-CN" sz="2400" b="1" dirty="0" err="1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Cystine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 UGU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                                        </a:t>
            </a:r>
            <a:r>
              <a:rPr lang="en-US" altLang="zh-CN" sz="2400" b="1" dirty="0" err="1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Valine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   GUG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(AC)”         ACA|CAC|ACA…      Threonine           ACA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                                        </a:t>
            </a:r>
            <a:r>
              <a:rPr lang="en-US" altLang="zh-CN" sz="2400" b="1" dirty="0" err="1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Histidine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CAC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(AG)”         AGA|GAG|AGA…     </a:t>
            </a:r>
            <a:r>
              <a:rPr lang="en-US" altLang="zh-CN" sz="2400" b="1" dirty="0" err="1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Arginine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AGA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                                                     Glutamine           GAG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Arial Unicode MS" pitchFamily="34" charset="-122"/>
                <a:cs typeface="Tahoma" pitchFamily="34" charset="0"/>
              </a:rPr>
              <a:t> (AUC)”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    AUC|AUC|AUC…    </a:t>
            </a:r>
            <a:r>
              <a:rPr lang="en-US" altLang="zh-CN" sz="2400" b="1" dirty="0" err="1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Polyisoleucine</a:t>
            </a: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   5’-AUC-3’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                                         </a:t>
            </a:r>
          </a:p>
          <a:p>
            <a:pPr>
              <a:spcBef>
                <a:spcPct val="50000"/>
              </a:spcBef>
              <a:defRPr/>
            </a:pPr>
            <a:endParaRPr lang="en-US" altLang="zh-CN" sz="2400" b="1" dirty="0">
              <a:solidFill>
                <a:schemeClr val="tx2"/>
              </a:solidFill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854075"/>
            <a:ext cx="6477000" cy="442913"/>
          </a:xfrm>
          <a:solidFill>
            <a:schemeClr val="bg1">
              <a:lumMod val="95000"/>
            </a:schemeClr>
          </a:solidFill>
        </p:spPr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What Are Mutations?</a:t>
            </a:r>
          </a:p>
        </p:txBody>
      </p:sp>
      <p:sp>
        <p:nvSpPr>
          <p:cNvPr id="1986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8488" y="2024063"/>
            <a:ext cx="7913687" cy="323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Changes in the 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nucleotide sequence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of DNA</a:t>
            </a:r>
          </a:p>
          <a:p>
            <a:pPr marL="0" indent="0" eaLnBrk="1" hangingPunct="1">
              <a:buNone/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May occur in 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somatic cells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(aren’t passed to offspring), but could cause diseases, such as cancer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May occur in 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gametes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(eggs &amp; sperm) and be passed to offspring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Animation of gene mutations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371600"/>
            <a:ext cx="4489450" cy="121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9" name="Title 4"/>
          <p:cNvSpPr>
            <a:spLocks noGrp="1"/>
          </p:cNvSpPr>
          <p:nvPr>
            <p:ph type="title"/>
          </p:nvPr>
        </p:nvSpPr>
        <p:spPr>
          <a:xfrm>
            <a:off x="1295400" y="304800"/>
            <a:ext cx="2590800" cy="6461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sz="2800" dirty="0">
                <a:latin typeface="Tahoma" pitchFamily="34" charset="0"/>
                <a:cs typeface="Tahoma" pitchFamily="34" charset="0"/>
              </a:rPr>
              <a:t>Point mutation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2667001"/>
            <a:ext cx="4648201" cy="167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Types of Gene/Point Mutations</a:t>
            </a:r>
          </a:p>
          <a:p>
            <a:pPr marL="74295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Substitutions</a:t>
            </a:r>
          </a:p>
          <a:p>
            <a:pPr marL="74295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Insertions</a:t>
            </a:r>
          </a:p>
          <a:p>
            <a:pPr marL="74295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Deletions</a:t>
            </a:r>
          </a:p>
          <a:p>
            <a:pPr marL="74295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Frameshift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1" y="152400"/>
            <a:ext cx="4343400" cy="106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Change of a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single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nucleotide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Includes the deletion, insertion, or substitution of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ONE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nucleotide in a gene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419600"/>
            <a:ext cx="8534400" cy="2143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2D73"/>
              </a:buClr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. Missense mutation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: An alternation that changes a codon specific for one amino acid to a codon specific for another amino acid.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2D73"/>
              </a:buClr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2.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Nonsense or stop mutation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: An alternation causing a change to a chain-termination codon.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2D73"/>
              </a:buClr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 3.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Frameshift mutation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: Insertions or deletions of one or a small number of base pairs that alter the reading frame.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2D73"/>
              </a:buClr>
              <a:buSzTx/>
              <a:buFont typeface="Times New Roman" pitchFamily="18" charset="0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428625" y="214313"/>
            <a:ext cx="7586663" cy="571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Watson and Crick proposed structure of DNA 1953</a:t>
            </a:r>
            <a:endParaRPr lang="en-IN" sz="2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52579" name="Picture 4" descr="16-00-WatsonCrick.jpg                                          0000067C KMZIP-020                      B5423C65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50" y="1528763"/>
            <a:ext cx="3008313" cy="3043237"/>
          </a:xfrm>
        </p:spPr>
      </p:pic>
      <p:sp>
        <p:nvSpPr>
          <p:cNvPr id="5" name="TextBox 4"/>
          <p:cNvSpPr txBox="1"/>
          <p:nvPr/>
        </p:nvSpPr>
        <p:spPr>
          <a:xfrm>
            <a:off x="3500438" y="1643063"/>
            <a:ext cx="5429250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Thus, to understand the nature of genetic information we need to understand the basic DNA structure and how information flows:</a:t>
            </a:r>
          </a:p>
          <a:p>
            <a:pPr>
              <a:defRPr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Within an individual.</a:t>
            </a:r>
          </a:p>
          <a:p>
            <a:pPr marL="342900" indent="-342900">
              <a:defRPr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From one generation to the other </a:t>
            </a:r>
          </a:p>
          <a:p>
            <a:pPr marL="342900" indent="-342900">
              <a:defRPr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Within a cell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38" y="785813"/>
            <a:ext cx="6572250" cy="3381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7030A0"/>
                </a:solidFill>
                <a:latin typeface="Arial" charset="0"/>
              </a:rPr>
              <a:t>Journal </a:t>
            </a:r>
            <a:r>
              <a:rPr lang="en-US" sz="1600" b="1" dirty="0">
                <a:solidFill>
                  <a:srgbClr val="7030A0"/>
                </a:solidFill>
                <a:latin typeface="Arial" charset="0"/>
              </a:rPr>
              <a:t>Nature </a:t>
            </a:r>
            <a:r>
              <a:rPr lang="en-US" sz="1600" dirty="0">
                <a:solidFill>
                  <a:srgbClr val="7030A0"/>
                </a:solidFill>
                <a:latin typeface="Arial" charset="0"/>
              </a:rPr>
              <a:t>in its 171st volume on pages 737–738 ( 25 April 1953)</a:t>
            </a:r>
          </a:p>
        </p:txBody>
      </p:sp>
      <p:sp>
        <p:nvSpPr>
          <p:cNvPr id="9218" name="AutoShape 2" descr="Image result for nobel prize for dna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85800" y="4495800"/>
            <a:ext cx="7162800" cy="2190750"/>
            <a:chOff x="685800" y="4495800"/>
            <a:chExt cx="7162800" cy="2190750"/>
          </a:xfrm>
        </p:grpSpPr>
        <p:pic>
          <p:nvPicPr>
            <p:cNvPr id="9220" name="Picture 4" descr="Image result for nobel prize for dna structur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38600" y="4495800"/>
              <a:ext cx="3810000" cy="219075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85800" y="5257800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1962 Nobel Prize in Physiology and Medicine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8600" y="990600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Recaps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0"/>
            <a:ext cx="6019800" cy="685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Problems and concept revision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>
          <a:xfrm>
            <a:off x="2514600" y="2286000"/>
            <a:ext cx="3581400" cy="457200"/>
          </a:xfrm>
          <a:noFill/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Problems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0813" y="2890838"/>
            <a:ext cx="6678612" cy="46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THE     FAT     CAT    ATE     THE    BIG     RAT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7150" y="3816350"/>
            <a:ext cx="7966075" cy="774700"/>
            <a:chOff x="57656" y="2416644"/>
            <a:chExt cx="7964834" cy="773665"/>
          </a:xfrm>
        </p:grpSpPr>
        <p:sp>
          <p:nvSpPr>
            <p:cNvPr id="7" name="TextBox 6"/>
            <p:cNvSpPr txBox="1"/>
            <p:nvPr/>
          </p:nvSpPr>
          <p:spPr>
            <a:xfrm>
              <a:off x="1335395" y="2416644"/>
              <a:ext cx="6687095" cy="4613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ahoma" pitchFamily="34" charset="0"/>
                  <a:cs typeface="Tahoma" pitchFamily="34" charset="0"/>
                </a:rPr>
                <a:t>THE     FAT     ATA    TET      HEB    IGR     AT </a:t>
              </a:r>
            </a:p>
          </p:txBody>
        </p:sp>
        <p:sp>
          <p:nvSpPr>
            <p:cNvPr id="204811" name="TextBox 7"/>
            <p:cNvSpPr txBox="1">
              <a:spLocks noChangeArrowheads="1"/>
            </p:cNvSpPr>
            <p:nvPr/>
          </p:nvSpPr>
          <p:spPr bwMode="auto">
            <a:xfrm>
              <a:off x="57656" y="2471058"/>
              <a:ext cx="1172116" cy="40011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Delete </a:t>
              </a:r>
              <a:r>
                <a:rPr lang="en-US" sz="2000" b="1">
                  <a:solidFill>
                    <a:srgbClr val="FF0000"/>
                  </a:solidFill>
                </a:rPr>
                <a:t>C </a:t>
              </a:r>
              <a:endParaRPr lang="en-US" b="1">
                <a:solidFill>
                  <a:srgbClr val="FF0000"/>
                </a:solidFill>
              </a:endParaRPr>
            </a:p>
          </p:txBody>
        </p:sp>
        <p:cxnSp>
          <p:nvCxnSpPr>
            <p:cNvPr id="204812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3184071" y="3031672"/>
              <a:ext cx="315686" cy="1588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6675" y="4764088"/>
            <a:ext cx="7934325" cy="828675"/>
            <a:chOff x="66750" y="3363722"/>
            <a:chExt cx="7934003" cy="828095"/>
          </a:xfrm>
        </p:grpSpPr>
        <p:sp>
          <p:nvSpPr>
            <p:cNvPr id="9" name="TextBox 8"/>
            <p:cNvSpPr txBox="1"/>
            <p:nvPr/>
          </p:nvSpPr>
          <p:spPr>
            <a:xfrm>
              <a:off x="1435119" y="3363722"/>
              <a:ext cx="6565634" cy="461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ahoma" pitchFamily="34" charset="0"/>
                  <a:cs typeface="Tahoma" pitchFamily="34" charset="0"/>
                </a:rPr>
                <a:t>THE     FAT     ATA    ATE      THE    BIG   RAT </a:t>
              </a:r>
            </a:p>
          </p:txBody>
        </p:sp>
        <p:sp>
          <p:nvSpPr>
            <p:cNvPr id="204808" name="TextBox 9"/>
            <p:cNvSpPr txBox="1">
              <a:spLocks noChangeArrowheads="1"/>
            </p:cNvSpPr>
            <p:nvPr/>
          </p:nvSpPr>
          <p:spPr bwMode="auto">
            <a:xfrm>
              <a:off x="66750" y="3418136"/>
              <a:ext cx="1075936" cy="40011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Insert  </a:t>
              </a:r>
              <a:r>
                <a:rPr lang="en-US" sz="2000" b="1">
                  <a:solidFill>
                    <a:srgbClr val="FF0000"/>
                  </a:solidFill>
                </a:rPr>
                <a:t>A</a:t>
              </a:r>
              <a:endParaRPr lang="en-US" b="1">
                <a:solidFill>
                  <a:srgbClr val="FF0000"/>
                </a:solidFill>
              </a:endParaRPr>
            </a:p>
          </p:txBody>
        </p:sp>
        <p:cxnSp>
          <p:nvCxnSpPr>
            <p:cNvPr id="204809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3848113" y="4033180"/>
              <a:ext cx="315686" cy="1588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</p:grpSp>
      <p:sp>
        <p:nvSpPr>
          <p:cNvPr id="16" name="TextBox 15"/>
          <p:cNvSpPr txBox="1"/>
          <p:nvPr/>
        </p:nvSpPr>
        <p:spPr>
          <a:xfrm>
            <a:off x="2667000" y="5715000"/>
            <a:ext cx="3011487" cy="46196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Frame shift mutation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543800" cy="1219199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Inserting or deleting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one or more nucleotides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Changes the “</a:t>
            </a:r>
            <a:r>
              <a:rPr lang="en-US" sz="20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reading frame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” like changing a sentence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Proteins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built </a:t>
            </a:r>
            <a:r>
              <a:rPr lang="en-US" sz="20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incorrectly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295400" y="228600"/>
            <a:ext cx="594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Frameshift Mutation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5943600" cy="646113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Example Point Mutation</a:t>
            </a:r>
          </a:p>
        </p:txBody>
      </p:sp>
      <p:sp>
        <p:nvSpPr>
          <p:cNvPr id="20685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990600"/>
          </a:xfrm>
        </p:spPr>
        <p:txBody>
          <a:bodyPr/>
          <a:lstStyle/>
          <a:p>
            <a:pPr eaLnBrk="1" hangingPunct="1"/>
            <a:r>
              <a:rPr lang="en-US" sz="18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Sickle Cell disease 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is the result of one nucleotide substitution</a:t>
            </a:r>
          </a:p>
          <a:p>
            <a:pPr eaLnBrk="1" hangingPunct="1"/>
            <a:r>
              <a:rPr lang="en-US" sz="1800" dirty="0">
                <a:latin typeface="Tahoma" pitchFamily="34" charset="0"/>
                <a:cs typeface="Tahoma" pitchFamily="34" charset="0"/>
              </a:rPr>
              <a:t>Occurs in the </a:t>
            </a:r>
            <a:r>
              <a:rPr lang="en-US" sz="1800" dirty="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hemoglobin gene</a:t>
            </a:r>
          </a:p>
        </p:txBody>
      </p:sp>
      <p:pic>
        <p:nvPicPr>
          <p:cNvPr id="206852" name="Picture 2" descr="http://www.defiers.com/s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183549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253753" y="3276600"/>
            <a:ext cx="3657600" cy="1752600"/>
          </a:xfrm>
          <a:prstGeom prst="wedgeRoundRectCallout">
            <a:avLst>
              <a:gd name="adj1" fmla="val 81843"/>
              <a:gd name="adj2" fmla="val -354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sixth position in the normal beta chain has glutamic acid, while sickle beta chain has valine. This is the sole difference between the two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724400" y="5181600"/>
            <a:ext cx="3886200" cy="762000"/>
          </a:xfrm>
          <a:prstGeom prst="wedgeRoundRectCallout">
            <a:avLst>
              <a:gd name="adj1" fmla="val 26561"/>
              <a:gd name="adj2" fmla="val -87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Is</a:t>
            </a:r>
            <a:r>
              <a:rPr lang="en-US" sz="2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Hb</a:t>
            </a:r>
            <a:r>
              <a:rPr lang="en-US" sz="2400" baseline="300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400" baseline="30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an allele of </a:t>
            </a:r>
            <a:r>
              <a:rPr lang="en-US" sz="2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Hb</a:t>
            </a:r>
            <a:r>
              <a:rPr lang="en-US" sz="2400" baseline="30000" dirty="0" err="1">
                <a:solidFill>
                  <a:schemeClr val="tx1"/>
                </a:solidFill>
                <a:latin typeface="Symbol" pitchFamily="18" charset="2"/>
                <a:cs typeface="Tahoma" pitchFamily="34" charset="0"/>
              </a:rPr>
              <a:t>b</a:t>
            </a:r>
            <a:r>
              <a:rPr lang="en-US" sz="2400" baseline="30000" dirty="0">
                <a:solidFill>
                  <a:schemeClr val="tx1"/>
                </a:solidFill>
                <a:latin typeface="Symbol" pitchFamily="18" charset="2"/>
                <a:cs typeface="Tahoma" pitchFamily="34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990600"/>
          </a:xfrm>
          <a:noFill/>
          <a:ln w="3175">
            <a:solidFill>
              <a:srgbClr val="FFC000"/>
            </a:solidFill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 Consider a gene that specifies the structure of hemoglobin.  Arrange the following events in the most likely sequence in which then following events might have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0" y="1315621"/>
            <a:ext cx="2305439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a.  Anemia is observed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313" y="1826796"/>
            <a:ext cx="4794839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b. The shape of the oxygen binding site is altered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338" y="2360196"/>
            <a:ext cx="6573837" cy="338554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c.  An incorrect codon is transcribed into hemoglobin mRNA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363" y="2872958"/>
            <a:ext cx="5692840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d. The ovum (female gamete)  receive a high radiation dose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588" y="3426996"/>
            <a:ext cx="6746014" cy="338554"/>
          </a:xfrm>
          <a:prstGeom prst="rect">
            <a:avLst/>
          </a:prstGeom>
          <a:solidFill>
            <a:srgbClr val="DCFBB7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e.  An incorrect codon is generated in the DNA of the hemoglobin  gene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775" y="4047708"/>
            <a:ext cx="8404225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f.  A mother (an X-ray technician)  accidentally steps in front of an operating X-ray generator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225" y="4865271"/>
            <a:ext cx="3254375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g.   A child dies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975" y="5311358"/>
            <a:ext cx="7947025" cy="338554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h.   The oxygen-transport capacity of the body is severely impaired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313" y="5735221"/>
            <a:ext cx="3254375" cy="338554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i.   A wrong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tRNA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is attached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6214646"/>
            <a:ext cx="8110538" cy="33855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j.   Nucleotide pair substitution occurs in the DNA of the gene for hemoglobin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7772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If an mRNA of human beta-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globin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 gene is added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to bacterial cell free extract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then  human </a:t>
            </a:r>
            <a:r>
              <a:rPr lang="en-US" sz="2800" dirty="0">
                <a:latin typeface="Symbol" pitchFamily="18" charset="2"/>
                <a:cs typeface="Tahoma" pitchFamily="34" charset="0"/>
              </a:rPr>
              <a:t>b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globin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polypeptide is formed (translated)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3657600"/>
            <a:ext cx="6122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What does this observation signify with respect to genetic code?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3913" y="881063"/>
            <a:ext cx="16970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Question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0"/>
            <a:ext cx="38481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Home assignment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33400"/>
            <a:ext cx="7775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The amino acid sequence shown in the following table was obtained from the central region of a particular polypeptide chain in the wild type and several mutant bacterial strains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76338" y="1828800"/>
            <a:ext cx="7205662" cy="3431779"/>
            <a:chOff x="1208309" y="2427515"/>
            <a:chExt cx="7206348" cy="3023289"/>
          </a:xfrm>
        </p:grpSpPr>
        <p:sp>
          <p:nvSpPr>
            <p:cNvPr id="7" name="TextBox 6"/>
            <p:cNvSpPr txBox="1"/>
            <p:nvPr/>
          </p:nvSpPr>
          <p:spPr>
            <a:xfrm>
              <a:off x="1241649" y="3165943"/>
              <a:ext cx="7173008" cy="338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a. Wild type     </a:t>
              </a:r>
              <a:r>
                <a:rPr lang="en-US" dirty="0" err="1">
                  <a:latin typeface="Arial" charset="0"/>
                </a:rPr>
                <a:t>phe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leu</a:t>
              </a:r>
              <a:r>
                <a:rPr lang="en-US" dirty="0">
                  <a:latin typeface="Arial" charset="0"/>
                </a:rPr>
                <a:t>  pro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val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 </a:t>
              </a:r>
              <a:r>
                <a:rPr lang="en-US" dirty="0" err="1">
                  <a:latin typeface="Arial" charset="0"/>
                </a:rPr>
                <a:t>arg</a:t>
              </a:r>
              <a:r>
                <a:rPr lang="en-US" dirty="0">
                  <a:latin typeface="Arial" charset="0"/>
                </a:rPr>
                <a:t> </a:t>
              </a:r>
              <a:r>
                <a:rPr lang="en-US" dirty="0" err="1">
                  <a:latin typeface="Arial" charset="0"/>
                </a:rPr>
                <a:t>trp</a:t>
              </a:r>
              <a:r>
                <a:rPr lang="en-US" dirty="0">
                  <a:latin typeface="Arial" charset="0"/>
                </a:rPr>
                <a:t> 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41649" y="3568721"/>
              <a:ext cx="7173008" cy="338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b.  Mutant 1     </a:t>
              </a:r>
              <a:r>
                <a:rPr lang="en-US" dirty="0" err="1">
                  <a:latin typeface="Arial" charset="0"/>
                </a:rPr>
                <a:t>phe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leu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his 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his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 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gly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  asp 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asp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thr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 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val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0536" y="3971500"/>
              <a:ext cx="7173008" cy="339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c. Mutant 2      </a:t>
              </a:r>
              <a:r>
                <a:rPr lang="en-US" dirty="0" err="1">
                  <a:latin typeface="Arial" charset="0"/>
                </a:rPr>
                <a:t>phe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leu</a:t>
              </a:r>
              <a:r>
                <a:rPr lang="en-US" dirty="0">
                  <a:latin typeface="Arial" charset="0"/>
                </a:rPr>
                <a:t>  pro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met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</a:t>
              </a:r>
              <a:r>
                <a:rPr lang="en-US" dirty="0" err="1">
                  <a:latin typeface="Arial" charset="0"/>
                </a:rPr>
                <a:t>arg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trp</a:t>
              </a:r>
              <a:r>
                <a:rPr lang="en-US" dirty="0">
                  <a:latin typeface="Arial" charset="0"/>
                </a:rPr>
                <a:t>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422" y="4374279"/>
              <a:ext cx="7173008" cy="33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d. Mutant 3      </a:t>
              </a:r>
              <a:r>
                <a:rPr lang="en-US" dirty="0" err="1">
                  <a:latin typeface="Arial" charset="0"/>
                </a:rPr>
                <a:t>phe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leu</a:t>
              </a:r>
              <a:r>
                <a:rPr lang="en-US" dirty="0">
                  <a:latin typeface="Arial" charset="0"/>
                </a:rPr>
                <a:t>  pro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val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</a:t>
              </a:r>
              <a:r>
                <a:rPr lang="en-US" dirty="0" err="1">
                  <a:latin typeface="Arial" charset="0"/>
                </a:rPr>
                <a:t>arg</a:t>
              </a:r>
              <a:r>
                <a:rPr lang="en-US" dirty="0">
                  <a:latin typeface="Arial" charset="0"/>
                </a:rPr>
                <a:t>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8309" y="4777058"/>
              <a:ext cx="7173008" cy="33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e. Mutant 4      </a:t>
              </a:r>
              <a:r>
                <a:rPr lang="en-US" dirty="0" err="1">
                  <a:latin typeface="Arial" charset="0"/>
                </a:rPr>
                <a:t>phe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pro 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pro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Arial" charset="0"/>
                </a:rPr>
                <a:t>arg</a:t>
              </a:r>
              <a:endParaRPr lang="en-US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8309" y="5112707"/>
              <a:ext cx="7173008" cy="338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f. Wild type      </a:t>
              </a:r>
              <a:r>
                <a:rPr lang="en-US" dirty="0" err="1">
                  <a:latin typeface="Arial" charset="0"/>
                </a:rPr>
                <a:t>phe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leu</a:t>
              </a:r>
              <a:r>
                <a:rPr lang="en-US" dirty="0">
                  <a:latin typeface="Arial" charset="0"/>
                </a:rPr>
                <a:t>  pro  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ser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val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 </a:t>
              </a:r>
              <a:r>
                <a:rPr lang="en-US" dirty="0" err="1">
                  <a:latin typeface="Arial" charset="0"/>
                </a:rPr>
                <a:t>thr</a:t>
              </a:r>
              <a:r>
                <a:rPr lang="en-US" dirty="0">
                  <a:latin typeface="Arial" charset="0"/>
                </a:rPr>
                <a:t> </a:t>
              </a:r>
              <a:r>
                <a:rPr lang="en-US" dirty="0" err="1">
                  <a:latin typeface="Arial" charset="0"/>
                </a:rPr>
                <a:t>arg</a:t>
              </a:r>
              <a:r>
                <a:rPr lang="en-US" dirty="0">
                  <a:latin typeface="Arial" charset="0"/>
                </a:rPr>
                <a:t> </a:t>
              </a:r>
              <a:r>
                <a:rPr lang="en-US" dirty="0" err="1">
                  <a:latin typeface="Arial" charset="0"/>
                </a:rPr>
                <a:t>trp</a:t>
              </a:r>
              <a:r>
                <a:rPr lang="en-US" dirty="0">
                  <a:latin typeface="Arial" charset="0"/>
                </a:rPr>
                <a:t>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1153" y="2763164"/>
              <a:ext cx="4070738" cy="325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Arial" charset="0"/>
                </a:rPr>
                <a:t>  1     2     3     4    5    6    7       8    9</a:t>
              </a:r>
            </a:p>
          </p:txBody>
        </p:sp>
        <p:sp>
          <p:nvSpPr>
            <p:cNvPr id="210959" name="TextBox 15"/>
            <p:cNvSpPr txBox="1">
              <a:spLocks noChangeArrowheads="1"/>
            </p:cNvSpPr>
            <p:nvPr/>
          </p:nvSpPr>
          <p:spPr bwMode="auto">
            <a:xfrm>
              <a:off x="3922517" y="2427515"/>
              <a:ext cx="8451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Codon </a:t>
              </a:r>
            </a:p>
          </p:txBody>
        </p:sp>
      </p:grpSp>
      <p:sp>
        <p:nvSpPr>
          <p:cNvPr id="210949" name="TextBox 18"/>
          <p:cNvSpPr txBox="1">
            <a:spLocks noChangeArrowheads="1"/>
          </p:cNvSpPr>
          <p:nvPr/>
        </p:nvSpPr>
        <p:spPr bwMode="auto">
          <a:xfrm>
            <a:off x="1219200" y="5638800"/>
            <a:ext cx="719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For each mutant, identify the nature of the mutation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28600"/>
            <a:ext cx="38481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Home assignment </a:t>
            </a:r>
          </a:p>
        </p:txBody>
      </p:sp>
      <p:sp>
        <p:nvSpPr>
          <p:cNvPr id="211971" name="TextBox 2"/>
          <p:cNvSpPr txBox="1">
            <a:spLocks noChangeArrowheads="1"/>
          </p:cNvSpPr>
          <p:nvPr/>
        </p:nvSpPr>
        <p:spPr bwMode="auto">
          <a:xfrm>
            <a:off x="522288" y="838200"/>
            <a:ext cx="7500937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In mutant strain X of E. coli,  a </a:t>
            </a:r>
            <a:r>
              <a:rPr lang="en-US" sz="20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leucine tRNA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that recognizes the codon 5’-CUG-3’ in normal cell has been so altered that is now recognizes the codon  5’-GUG-3’.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A missense mutation (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lets call this mutation Y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)  that affects amino acid 10 of a particular protein is suppressed in mutant X cells (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that is  when the cells are mutant for both X and Y, which now appears wild type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)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1825" y="3929063"/>
            <a:ext cx="74993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mutational even has occurred in mutant X cells?</a:t>
            </a:r>
          </a:p>
          <a:p>
            <a:pPr marL="457200" indent="-4572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amino acid would normally be present at position 10 of the protein (without the missense mutation)?</a:t>
            </a:r>
          </a:p>
          <a:p>
            <a:pPr marL="457200" indent="-4572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amino acid is put in at position 10 if the missense mutations is not suppressed ?</a:t>
            </a:r>
          </a:p>
          <a:p>
            <a:pPr marL="457200" indent="-4572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amino acid is put in at position 10 if the missense mutations is  suppressed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113" y="134938"/>
            <a:ext cx="9201150" cy="6334125"/>
            <a:chOff x="11288" y="134258"/>
            <a:chExt cx="9201718" cy="6333841"/>
          </a:xfrm>
        </p:grpSpPr>
        <p:pic>
          <p:nvPicPr>
            <p:cNvPr id="189443" name="Picture 4" descr="未命名1"/>
            <p:cNvPicPr>
              <a:picLocks noChangeAspect="1" noChangeArrowheads="1"/>
            </p:cNvPicPr>
            <p:nvPr/>
          </p:nvPicPr>
          <p:blipFill>
            <a:blip r:embed="rId2">
              <a:lum bright="-24000" contrast="18000"/>
            </a:blip>
            <a:srcRect/>
            <a:stretch>
              <a:fillRect/>
            </a:stretch>
          </p:blipFill>
          <p:spPr bwMode="auto">
            <a:xfrm>
              <a:off x="604305" y="586594"/>
              <a:ext cx="3488270" cy="377837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pic>
          <p:nvPicPr>
            <p:cNvPr id="189444" name="Picture 5" descr="未命名2"/>
            <p:cNvPicPr>
              <a:picLocks noChangeAspect="1" noChangeArrowheads="1"/>
            </p:cNvPicPr>
            <p:nvPr/>
          </p:nvPicPr>
          <p:blipFill>
            <a:blip r:embed="rId3">
              <a:lum bright="-24000" contrast="18000"/>
            </a:blip>
            <a:srcRect/>
            <a:stretch>
              <a:fillRect/>
            </a:stretch>
          </p:blipFill>
          <p:spPr bwMode="auto">
            <a:xfrm>
              <a:off x="4643437" y="590378"/>
              <a:ext cx="3288009" cy="377458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1581422" y="4872733"/>
              <a:ext cx="1946395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CUG</a:t>
              </a:r>
            </a:p>
          </p:txBody>
        </p:sp>
        <p:sp>
          <p:nvSpPr>
            <p:cNvPr id="31750" name="Rectangle 8"/>
            <p:cNvSpPr>
              <a:spLocks noChangeArrowheads="1"/>
            </p:cNvSpPr>
            <p:nvPr/>
          </p:nvSpPr>
          <p:spPr bwMode="auto">
            <a:xfrm>
              <a:off x="5172569" y="4939405"/>
              <a:ext cx="1439952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CUC</a:t>
              </a:r>
              <a:endParaRPr lang="zh-CN" altLang="en-US" sz="2800" b="1">
                <a:solidFill>
                  <a:srgbClr val="CC00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9447" name="TextBox 6"/>
            <p:cNvSpPr txBox="1">
              <a:spLocks noChangeArrowheads="1"/>
            </p:cNvSpPr>
            <p:nvPr/>
          </p:nvSpPr>
          <p:spPr bwMode="auto">
            <a:xfrm>
              <a:off x="11288" y="134258"/>
              <a:ext cx="9201718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latin typeface="Tahoma" pitchFamily="34" charset="0"/>
                  <a:ea typeface="宋体" pitchFamily="2" charset="-122"/>
                  <a:cs typeface="Tahoma" pitchFamily="34" charset="0"/>
                </a:rPr>
                <a:t>Codon-anticodon  pairing of two tRNA Leu molecules </a:t>
              </a:r>
              <a:endParaRPr lang="en-US" sz="2800">
                <a:ea typeface="宋体" pitchFamily="2" charset="-122"/>
                <a:cs typeface="Tahoma" pitchFamily="34" charset="0"/>
              </a:endParaRPr>
            </a:p>
          </p:txBody>
        </p:sp>
        <p:sp>
          <p:nvSpPr>
            <p:cNvPr id="189448" name="TextBox 7"/>
            <p:cNvSpPr txBox="1">
              <a:spLocks noChangeArrowheads="1"/>
            </p:cNvSpPr>
            <p:nvPr/>
          </p:nvSpPr>
          <p:spPr bwMode="auto">
            <a:xfrm>
              <a:off x="1686836" y="4603370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5’-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3’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9449" name="TextBox 8"/>
            <p:cNvSpPr txBox="1">
              <a:spLocks noChangeArrowheads="1"/>
            </p:cNvSpPr>
            <p:nvPr/>
          </p:nvSpPr>
          <p:spPr bwMode="auto">
            <a:xfrm>
              <a:off x="5724305" y="4584362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5’-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3’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9450" name="TextBox 9"/>
            <p:cNvSpPr txBox="1">
              <a:spLocks noChangeArrowheads="1"/>
            </p:cNvSpPr>
            <p:nvPr/>
          </p:nvSpPr>
          <p:spPr bwMode="auto">
            <a:xfrm>
              <a:off x="3958552" y="4952344"/>
              <a:ext cx="901264" cy="400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  <a:cs typeface="Tahoma" pitchFamily="34" charset="0"/>
                </a:rPr>
                <a:t>Codon</a:t>
              </a:r>
            </a:p>
          </p:txBody>
        </p:sp>
        <p:sp>
          <p:nvSpPr>
            <p:cNvPr id="31755" name="Text Box 7"/>
            <p:cNvSpPr txBox="1">
              <a:spLocks noChangeArrowheads="1"/>
            </p:cNvSpPr>
            <p:nvPr/>
          </p:nvSpPr>
          <p:spPr bwMode="auto">
            <a:xfrm>
              <a:off x="1613174" y="5593425"/>
              <a:ext cx="1946395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GAC</a:t>
              </a:r>
            </a:p>
          </p:txBody>
        </p:sp>
        <p:sp>
          <p:nvSpPr>
            <p:cNvPr id="189452" name="TextBox 12"/>
            <p:cNvSpPr txBox="1">
              <a:spLocks noChangeArrowheads="1"/>
            </p:cNvSpPr>
            <p:nvPr/>
          </p:nvSpPr>
          <p:spPr bwMode="auto">
            <a:xfrm>
              <a:off x="1783221" y="6052651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3’-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5’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9453" name="TextBox 13"/>
            <p:cNvSpPr txBox="1">
              <a:spLocks noChangeArrowheads="1"/>
            </p:cNvSpPr>
            <p:nvPr/>
          </p:nvSpPr>
          <p:spPr bwMode="auto">
            <a:xfrm>
              <a:off x="3658457" y="5725460"/>
              <a:ext cx="1561741" cy="400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  <a:cs typeface="Tahoma" pitchFamily="34" charset="0"/>
                </a:rPr>
                <a:t>Anti- codon </a:t>
              </a:r>
            </a:p>
          </p:txBody>
        </p:sp>
        <p:sp>
          <p:nvSpPr>
            <p:cNvPr id="31758" name="Text Box 7"/>
            <p:cNvSpPr txBox="1">
              <a:spLocks noChangeArrowheads="1"/>
            </p:cNvSpPr>
            <p:nvPr/>
          </p:nvSpPr>
          <p:spPr bwMode="auto">
            <a:xfrm>
              <a:off x="5258299" y="5574376"/>
              <a:ext cx="1235151" cy="523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CC00FF"/>
                  </a:solidFill>
                  <a:latin typeface="Arial" charset="0"/>
                  <a:ea typeface="宋体" pitchFamily="2" charset="-122"/>
                </a:rPr>
                <a:t>GAG</a:t>
              </a:r>
            </a:p>
          </p:txBody>
        </p:sp>
        <p:sp>
          <p:nvSpPr>
            <p:cNvPr id="189455" name="TextBox 15"/>
            <p:cNvSpPr txBox="1">
              <a:spLocks noChangeArrowheads="1"/>
            </p:cNvSpPr>
            <p:nvPr/>
          </p:nvSpPr>
          <p:spPr bwMode="auto">
            <a:xfrm>
              <a:off x="5343266" y="6129543"/>
              <a:ext cx="835537" cy="338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  <a:cs typeface="Tahoma" pitchFamily="34" charset="0"/>
                </a:rPr>
                <a:t>3’-</a:t>
              </a:r>
              <a:r>
                <a:rPr lang="en-US">
                  <a:latin typeface="Tahoma" pitchFamily="34" charset="0"/>
                  <a:cs typeface="Tahoma" pitchFamily="34" charset="0"/>
                  <a:sym typeface="Wingdings" pitchFamily="2" charset="2"/>
                </a:rPr>
                <a:t> 5’</a:t>
              </a: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" name="Text Box 7">
            <a:extLst>
              <a:ext uri="{FF2B5EF4-FFF2-40B4-BE49-F238E27FC236}">
                <a16:creationId xmlns:a16="http://schemas.microsoft.com/office/drawing/2014/main" id="{5E479151-C111-9176-D04F-1A29D2DB1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164" y="4972050"/>
            <a:ext cx="1126972" cy="52387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GUG</a:t>
            </a:r>
          </a:p>
        </p:txBody>
      </p:sp>
    </p:spTree>
    <p:extLst>
      <p:ext uri="{BB962C8B-B14F-4D97-AF65-F5344CB8AC3E}">
        <p14:creationId xmlns:p14="http://schemas.microsoft.com/office/powerpoint/2010/main" val="248521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tb15-01">
            <a:extLst>
              <a:ext uri="{FF2B5EF4-FFF2-40B4-BE49-F238E27FC236}">
                <a16:creationId xmlns:a16="http://schemas.microsoft.com/office/drawing/2014/main" id="{63019165-B5A6-CE60-F408-64816F10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40000"/>
          </a:blip>
          <a:srcRect/>
          <a:stretch>
            <a:fillRect/>
          </a:stretch>
        </p:blipFill>
        <p:spPr bwMode="auto">
          <a:xfrm>
            <a:off x="1600200" y="990600"/>
            <a:ext cx="5461000" cy="5641975"/>
          </a:xfrm>
          <a:prstGeom prst="rect">
            <a:avLst/>
          </a:prstGeom>
          <a:noFill/>
          <a:ln w="9525">
            <a:solidFill>
              <a:srgbClr val="0060AF"/>
            </a:solidFill>
            <a:miter lim="800000"/>
            <a:headEnd/>
            <a:tailEnd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C6E9972-8626-CF08-B3BC-9A4A29E98EDB}"/>
              </a:ext>
            </a:extLst>
          </p:cNvPr>
          <p:cNvSpPr/>
          <p:nvPr/>
        </p:nvSpPr>
        <p:spPr>
          <a:xfrm>
            <a:off x="2082800" y="2895600"/>
            <a:ext cx="7620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83AAE2-C1E8-53DE-E694-8995B4FA74D0}"/>
              </a:ext>
            </a:extLst>
          </p:cNvPr>
          <p:cNvSpPr/>
          <p:nvPr/>
        </p:nvSpPr>
        <p:spPr>
          <a:xfrm>
            <a:off x="2082800" y="5638800"/>
            <a:ext cx="7620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0"/>
            <a:ext cx="4495800" cy="685800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Chargaff’s Rule</a:t>
            </a:r>
            <a:endParaRPr lang="en-US" sz="3200" dirty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solidFill>
                  <a:srgbClr val="FE9B0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Adenine</a:t>
            </a:r>
            <a:r>
              <a:rPr lang="en-US" sz="28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must pair with </a:t>
            </a:r>
            <a:r>
              <a:rPr lang="en-US" sz="2800" b="1" kern="0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Thymine</a:t>
            </a:r>
            <a:endParaRPr lang="en-US" sz="2800" b="1" kern="0" dirty="0">
              <a:solidFill>
                <a:srgbClr val="333399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000" b="1" kern="0" dirty="0">
              <a:solidFill>
                <a:srgbClr val="333399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solidFill>
                  <a:srgbClr val="9234D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Guanine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 must pair with </a:t>
            </a:r>
            <a:r>
              <a:rPr 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Cytosine</a:t>
            </a:r>
            <a:endParaRPr lang="en-US" sz="2800" b="1" kern="0" dirty="0">
              <a:solidFill>
                <a:srgbClr val="333399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000" b="1" kern="0" dirty="0">
              <a:solidFill>
                <a:srgbClr val="333399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</a:rPr>
              <a:t>Their amounts in a given DNA molecule will be </a:t>
            </a:r>
            <a:r>
              <a:rPr lang="en-US" sz="2800" b="1" kern="0" dirty="0">
                <a:solidFill>
                  <a:srgbClr val="3165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about the same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5029200"/>
            <a:ext cx="3022600" cy="1219200"/>
            <a:chOff x="3264" y="3168"/>
            <a:chExt cx="1904" cy="76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66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rgbClr val="9234DB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462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rgbClr val="333399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4096" y="3408"/>
              <a:ext cx="6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4240" y="3696"/>
              <a:ext cx="3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096" y="3936"/>
              <a:ext cx="6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783" y="3514"/>
              <a:ext cx="2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solidFill>
                    <a:sysClr val="windowText" lastClr="0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743" y="3466"/>
              <a:ext cx="27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solidFill>
                    <a:sysClr val="windowText" lastClr="0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 rot="-3666107">
              <a:off x="3240" y="3192"/>
              <a:ext cx="528" cy="480"/>
            </a:xfrm>
            <a:prstGeom prst="pentagon">
              <a:avLst/>
            </a:prstGeom>
            <a:solidFill>
              <a:srgbClr val="9234DB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44600" y="5029200"/>
            <a:ext cx="3022600" cy="1193800"/>
            <a:chOff x="784" y="3168"/>
            <a:chExt cx="1904" cy="752"/>
          </a:xfrm>
        </p:grpSpPr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174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rgbClr val="FE9B03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>
              <a:off x="784" y="3424"/>
              <a:ext cx="544" cy="496"/>
            </a:xfrm>
            <a:prstGeom prst="hexagon">
              <a:avLst>
                <a:gd name="adj" fmla="val 27414"/>
                <a:gd name="vf" fmla="val 115470"/>
              </a:avLst>
            </a:prstGeom>
            <a:solidFill>
              <a:srgbClr val="009999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1360" y="3696"/>
              <a:ext cx="4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216" y="3408"/>
              <a:ext cx="6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951" y="3514"/>
              <a:ext cx="251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solidFill>
                    <a:sysClr val="windowText" lastClr="000000"/>
                  </a:solidFill>
                  <a:latin typeface="+mn-lt"/>
                </a:rPr>
                <a:t>T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863" y="3514"/>
              <a:ext cx="27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kern="0">
                  <a:solidFill>
                    <a:sysClr val="windowText" lastClr="0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 rot="-775396">
              <a:off x="2160" y="3168"/>
              <a:ext cx="528" cy="480"/>
            </a:xfrm>
            <a:prstGeom prst="pentagon">
              <a:avLst/>
            </a:prstGeom>
            <a:solidFill>
              <a:srgbClr val="FE9B0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9600" y="304800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Recaps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5457825" cy="1143001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DNA Double Helix</a:t>
            </a:r>
            <a:endParaRPr lang="en-US" sz="3600" dirty="0"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38200" y="1447800"/>
            <a:ext cx="7029450" cy="4495800"/>
            <a:chOff x="285750" y="685800"/>
            <a:chExt cx="8585200" cy="6029325"/>
          </a:xfrm>
        </p:grpSpPr>
        <p:sp>
          <p:nvSpPr>
            <p:cNvPr id="357" name="Rectangle 3"/>
            <p:cNvSpPr>
              <a:spLocks noChangeArrowheads="1"/>
            </p:cNvSpPr>
            <p:nvPr/>
          </p:nvSpPr>
          <p:spPr bwMode="auto">
            <a:xfrm>
              <a:off x="838200" y="685800"/>
              <a:ext cx="7772400" cy="1143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58" name="Rectangle 4"/>
            <p:cNvSpPr>
              <a:spLocks noChangeArrowheads="1"/>
            </p:cNvSpPr>
            <p:nvPr/>
          </p:nvSpPr>
          <p:spPr bwMode="auto">
            <a:xfrm>
              <a:off x="990600" y="2209800"/>
              <a:ext cx="7772400" cy="411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342900" indent="-342900" eaLnBrk="0" fontAlgn="auto" hangingPunct="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kern="0">
                  <a:solidFill>
                    <a:sysClr val="windowText" lastClr="000000"/>
                  </a:solidFill>
                  <a:latin typeface="+mn-lt"/>
                </a:rPr>
                <a:t> 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85750" y="860425"/>
              <a:ext cx="2933700" cy="5854700"/>
              <a:chOff x="152" y="624"/>
              <a:chExt cx="1848" cy="3688"/>
            </a:xfrm>
          </p:grpSpPr>
          <p:sp>
            <p:nvSpPr>
              <p:cNvPr id="360" name="Line 6"/>
              <p:cNvSpPr>
                <a:spLocks noChangeShapeType="1"/>
              </p:cNvSpPr>
              <p:nvPr/>
            </p:nvSpPr>
            <p:spPr bwMode="auto">
              <a:xfrm flipV="1">
                <a:off x="1536" y="2000"/>
                <a:ext cx="416" cy="25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 flipV="1">
                <a:off x="1536" y="3344"/>
                <a:ext cx="464" cy="25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2" name="Oval 8"/>
              <p:cNvSpPr>
                <a:spLocks noChangeArrowheads="1"/>
              </p:cNvSpPr>
              <p:nvPr/>
            </p:nvSpPr>
            <p:spPr bwMode="auto">
              <a:xfrm>
                <a:off x="200" y="2600"/>
                <a:ext cx="512" cy="560"/>
              </a:xfrm>
              <a:prstGeom prst="ellipse">
                <a:avLst/>
              </a:prstGeom>
              <a:solidFill>
                <a:srgbClr val="FAFD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3" name="Oval 9"/>
              <p:cNvSpPr>
                <a:spLocks noChangeArrowheads="1"/>
              </p:cNvSpPr>
              <p:nvPr/>
            </p:nvSpPr>
            <p:spPr bwMode="auto">
              <a:xfrm>
                <a:off x="152" y="3752"/>
                <a:ext cx="512" cy="560"/>
              </a:xfrm>
              <a:prstGeom prst="ellipse">
                <a:avLst/>
              </a:prstGeom>
              <a:solidFill>
                <a:srgbClr val="FAFD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4" name="Oval 10"/>
              <p:cNvSpPr>
                <a:spLocks noChangeArrowheads="1"/>
              </p:cNvSpPr>
              <p:nvPr/>
            </p:nvSpPr>
            <p:spPr bwMode="auto">
              <a:xfrm>
                <a:off x="200" y="1400"/>
                <a:ext cx="512" cy="560"/>
              </a:xfrm>
              <a:prstGeom prst="ellipse">
                <a:avLst/>
              </a:prstGeom>
              <a:solidFill>
                <a:srgbClr val="FAFD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5" name="Line 11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368" cy="17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6" name="Line 12"/>
              <p:cNvSpPr>
                <a:spLocks noChangeShapeType="1"/>
              </p:cNvSpPr>
              <p:nvPr/>
            </p:nvSpPr>
            <p:spPr bwMode="auto">
              <a:xfrm flipH="1" flipV="1">
                <a:off x="992" y="2000"/>
                <a:ext cx="80" cy="32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7" name="Line 13"/>
              <p:cNvSpPr>
                <a:spLocks noChangeShapeType="1"/>
              </p:cNvSpPr>
              <p:nvPr/>
            </p:nvSpPr>
            <p:spPr bwMode="auto">
              <a:xfrm flipH="1" flipV="1">
                <a:off x="992" y="3296"/>
                <a:ext cx="80" cy="36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8" name="Line 14"/>
              <p:cNvSpPr>
                <a:spLocks noChangeShapeType="1"/>
              </p:cNvSpPr>
              <p:nvPr/>
            </p:nvSpPr>
            <p:spPr bwMode="auto">
              <a:xfrm flipH="1" flipV="1">
                <a:off x="656" y="3056"/>
                <a:ext cx="304" cy="25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9" name="Line 15"/>
              <p:cNvSpPr>
                <a:spLocks noChangeShapeType="1"/>
              </p:cNvSpPr>
              <p:nvPr/>
            </p:nvSpPr>
            <p:spPr bwMode="auto">
              <a:xfrm flipV="1">
                <a:off x="688" y="2528"/>
                <a:ext cx="496" cy="22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70" name="Line 16"/>
              <p:cNvSpPr>
                <a:spLocks noChangeShapeType="1"/>
              </p:cNvSpPr>
              <p:nvPr/>
            </p:nvSpPr>
            <p:spPr bwMode="auto">
              <a:xfrm flipV="1">
                <a:off x="624" y="3872"/>
                <a:ext cx="560" cy="20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71" name="Line 17"/>
              <p:cNvSpPr>
                <a:spLocks noChangeShapeType="1"/>
              </p:cNvSpPr>
              <p:nvPr/>
            </p:nvSpPr>
            <p:spPr bwMode="auto">
              <a:xfrm>
                <a:off x="592" y="4240"/>
                <a:ext cx="208" cy="6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72" name="Rectangle 18"/>
              <p:cNvSpPr>
                <a:spLocks noChangeArrowheads="1"/>
              </p:cNvSpPr>
              <p:nvPr/>
            </p:nvSpPr>
            <p:spPr bwMode="auto">
              <a:xfrm>
                <a:off x="327" y="2698"/>
                <a:ext cx="26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P</a:t>
                </a:r>
              </a:p>
            </p:txBody>
          </p:sp>
          <p:sp>
            <p:nvSpPr>
              <p:cNvPr id="373" name="Rectangle 19"/>
              <p:cNvSpPr>
                <a:spLocks noChangeArrowheads="1"/>
              </p:cNvSpPr>
              <p:nvPr/>
            </p:nvSpPr>
            <p:spPr bwMode="auto">
              <a:xfrm>
                <a:off x="327" y="1498"/>
                <a:ext cx="26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P</a:t>
                </a:r>
              </a:p>
            </p:txBody>
          </p:sp>
          <p:sp>
            <p:nvSpPr>
              <p:cNvPr id="374" name="Rectangle 20"/>
              <p:cNvSpPr>
                <a:spLocks noChangeArrowheads="1"/>
              </p:cNvSpPr>
              <p:nvPr/>
            </p:nvSpPr>
            <p:spPr bwMode="auto">
              <a:xfrm>
                <a:off x="279" y="3850"/>
                <a:ext cx="26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 dirty="0">
                    <a:solidFill>
                      <a:sysClr val="windowText" lastClr="000000"/>
                    </a:solidFill>
                    <a:latin typeface="+mn-lt"/>
                  </a:rPr>
                  <a:t>P</a:t>
                </a:r>
              </a:p>
            </p:txBody>
          </p:sp>
          <p:sp>
            <p:nvSpPr>
              <p:cNvPr id="375" name="Line 21"/>
              <p:cNvSpPr>
                <a:spLocks noChangeShapeType="1"/>
              </p:cNvSpPr>
              <p:nvPr/>
            </p:nvSpPr>
            <p:spPr bwMode="auto">
              <a:xfrm flipV="1">
                <a:off x="688" y="1328"/>
                <a:ext cx="496" cy="22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76" name="Rectangle 22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ysClr val="windowText" lastClr="000000"/>
                    </a:solidFill>
                    <a:latin typeface="+mn-lt"/>
                  </a:rPr>
                  <a:t>O</a:t>
                </a:r>
              </a:p>
            </p:txBody>
          </p:sp>
          <p:sp>
            <p:nvSpPr>
              <p:cNvPr id="377" name="Rectangle 23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ysClr val="windowText" lastClr="000000"/>
                    </a:solidFill>
                    <a:latin typeface="+mn-lt"/>
                  </a:rPr>
                  <a:t>O</a:t>
                </a:r>
              </a:p>
            </p:txBody>
          </p:sp>
          <p:sp>
            <p:nvSpPr>
              <p:cNvPr id="378" name="Rectangle 24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ysClr val="windowText" lastClr="000000"/>
                    </a:solidFill>
                    <a:latin typeface="+mn-lt"/>
                  </a:rPr>
                  <a:t>O</a:t>
                </a:r>
              </a:p>
            </p:txBody>
          </p:sp>
          <p:sp>
            <p:nvSpPr>
              <p:cNvPr id="379" name="Rectangle 25"/>
              <p:cNvSpPr>
                <a:spLocks noChangeArrowheads="1"/>
              </p:cNvSpPr>
              <p:nvPr/>
            </p:nvSpPr>
            <p:spPr bwMode="auto">
              <a:xfrm>
                <a:off x="1527" y="201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380" name="Rectangle 26"/>
              <p:cNvSpPr>
                <a:spLocks noChangeArrowheads="1"/>
              </p:cNvSpPr>
              <p:nvPr/>
            </p:nvSpPr>
            <p:spPr bwMode="auto">
              <a:xfrm>
                <a:off x="1575" y="249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381" name="Rectangle 27"/>
              <p:cNvSpPr>
                <a:spLocks noChangeArrowheads="1"/>
              </p:cNvSpPr>
              <p:nvPr/>
            </p:nvSpPr>
            <p:spPr bwMode="auto">
              <a:xfrm>
                <a:off x="1095" y="2592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82" name="Rectangle 28"/>
              <p:cNvSpPr>
                <a:spLocks noChangeArrowheads="1"/>
              </p:cNvSpPr>
              <p:nvPr/>
            </p:nvSpPr>
            <p:spPr bwMode="auto">
              <a:xfrm>
                <a:off x="903" y="225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383" name="Rectangle 29"/>
              <p:cNvSpPr>
                <a:spLocks noChangeArrowheads="1"/>
              </p:cNvSpPr>
              <p:nvPr/>
            </p:nvSpPr>
            <p:spPr bwMode="auto">
              <a:xfrm>
                <a:off x="903" y="1824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384" name="Rectangle 30"/>
              <p:cNvSpPr>
                <a:spLocks noChangeArrowheads="1"/>
              </p:cNvSpPr>
              <p:nvPr/>
            </p:nvSpPr>
            <p:spPr bwMode="auto">
              <a:xfrm>
                <a:off x="951" y="3120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385" name="Rectangle 31"/>
              <p:cNvSpPr>
                <a:spLocks noChangeArrowheads="1"/>
              </p:cNvSpPr>
              <p:nvPr/>
            </p:nvSpPr>
            <p:spPr bwMode="auto">
              <a:xfrm>
                <a:off x="1095" y="393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86" name="Rectangle 32"/>
              <p:cNvSpPr>
                <a:spLocks noChangeArrowheads="1"/>
              </p:cNvSpPr>
              <p:nvPr/>
            </p:nvSpPr>
            <p:spPr bwMode="auto">
              <a:xfrm>
                <a:off x="1047" y="1392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87" name="Line 33"/>
              <p:cNvSpPr>
                <a:spLocks noChangeShapeType="1"/>
              </p:cNvSpPr>
              <p:nvPr/>
            </p:nvSpPr>
            <p:spPr bwMode="auto">
              <a:xfrm flipH="1" flipV="1">
                <a:off x="992" y="800"/>
                <a:ext cx="80" cy="32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88" name="Line 34"/>
              <p:cNvSpPr>
                <a:spLocks noChangeShapeType="1"/>
              </p:cNvSpPr>
              <p:nvPr/>
            </p:nvSpPr>
            <p:spPr bwMode="auto">
              <a:xfrm>
                <a:off x="688" y="640"/>
                <a:ext cx="304" cy="16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89" name="Rectangle 35"/>
              <p:cNvSpPr>
                <a:spLocks noChangeArrowheads="1"/>
              </p:cNvSpPr>
              <p:nvPr/>
            </p:nvSpPr>
            <p:spPr bwMode="auto">
              <a:xfrm>
                <a:off x="951" y="624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390" name="AutoShape 3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528" cy="480"/>
              </a:xfrm>
              <a:prstGeom prst="pentagon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1" name="AutoShape 37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528" cy="480"/>
              </a:xfrm>
              <a:prstGeom prst="pentagon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2" name="AutoShape 3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528" cy="480"/>
              </a:xfrm>
              <a:prstGeom prst="pentagon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5911850" y="911225"/>
              <a:ext cx="2959100" cy="5791200"/>
              <a:chOff x="3696" y="656"/>
              <a:chExt cx="1864" cy="3648"/>
            </a:xfrm>
          </p:grpSpPr>
          <p:sp>
            <p:nvSpPr>
              <p:cNvPr id="394" name="Line 40"/>
              <p:cNvSpPr>
                <a:spLocks noChangeShapeType="1"/>
              </p:cNvSpPr>
              <p:nvPr/>
            </p:nvSpPr>
            <p:spPr bwMode="auto">
              <a:xfrm>
                <a:off x="3696" y="2256"/>
                <a:ext cx="528" cy="2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5" name="Line 41"/>
              <p:cNvSpPr>
                <a:spLocks noChangeShapeType="1"/>
              </p:cNvSpPr>
              <p:nvPr/>
            </p:nvSpPr>
            <p:spPr bwMode="auto">
              <a:xfrm>
                <a:off x="3696" y="3072"/>
                <a:ext cx="480" cy="38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6" name="Oval 42"/>
              <p:cNvSpPr>
                <a:spLocks noChangeArrowheads="1"/>
              </p:cNvSpPr>
              <p:nvPr/>
            </p:nvSpPr>
            <p:spPr bwMode="auto">
              <a:xfrm>
                <a:off x="5000" y="3704"/>
                <a:ext cx="512" cy="560"/>
              </a:xfrm>
              <a:prstGeom prst="ellipse">
                <a:avLst/>
              </a:prstGeom>
              <a:solidFill>
                <a:srgbClr val="FAFD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7" name="Oval 43"/>
              <p:cNvSpPr>
                <a:spLocks noChangeArrowheads="1"/>
              </p:cNvSpPr>
              <p:nvPr/>
            </p:nvSpPr>
            <p:spPr bwMode="auto">
              <a:xfrm>
                <a:off x="5048" y="2696"/>
                <a:ext cx="512" cy="560"/>
              </a:xfrm>
              <a:prstGeom prst="ellipse">
                <a:avLst/>
              </a:prstGeom>
              <a:solidFill>
                <a:srgbClr val="FAFD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8" name="Oval 44"/>
              <p:cNvSpPr>
                <a:spLocks noChangeArrowheads="1"/>
              </p:cNvSpPr>
              <p:nvPr/>
            </p:nvSpPr>
            <p:spPr bwMode="auto">
              <a:xfrm>
                <a:off x="4952" y="1400"/>
                <a:ext cx="512" cy="560"/>
              </a:xfrm>
              <a:prstGeom prst="ellipse">
                <a:avLst/>
              </a:prstGeom>
              <a:solidFill>
                <a:srgbClr val="FAFD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99" name="Line 45"/>
              <p:cNvSpPr>
                <a:spLocks noChangeShapeType="1"/>
              </p:cNvSpPr>
              <p:nvPr/>
            </p:nvSpPr>
            <p:spPr bwMode="auto">
              <a:xfrm>
                <a:off x="4704" y="3424"/>
                <a:ext cx="48" cy="272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0" name="Line 46"/>
              <p:cNvSpPr>
                <a:spLocks noChangeShapeType="1"/>
              </p:cNvSpPr>
              <p:nvPr/>
            </p:nvSpPr>
            <p:spPr bwMode="auto">
              <a:xfrm>
                <a:off x="4752" y="2464"/>
                <a:ext cx="0" cy="36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1" name="Line 47"/>
              <p:cNvSpPr>
                <a:spLocks noChangeShapeType="1"/>
              </p:cNvSpPr>
              <p:nvPr/>
            </p:nvSpPr>
            <p:spPr bwMode="auto">
              <a:xfrm>
                <a:off x="4704" y="3696"/>
                <a:ext cx="320" cy="1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2" name="Line 48"/>
              <p:cNvSpPr>
                <a:spLocks noChangeShapeType="1"/>
              </p:cNvSpPr>
              <p:nvPr/>
            </p:nvSpPr>
            <p:spPr bwMode="auto">
              <a:xfrm>
                <a:off x="4752" y="2784"/>
                <a:ext cx="336" cy="9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3" name="Line 49"/>
              <p:cNvSpPr>
                <a:spLocks noChangeShapeType="1"/>
              </p:cNvSpPr>
              <p:nvPr/>
            </p:nvSpPr>
            <p:spPr bwMode="auto">
              <a:xfrm flipV="1">
                <a:off x="4624" y="1904"/>
                <a:ext cx="400" cy="32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4" name="Line 50"/>
              <p:cNvSpPr>
                <a:spLocks noChangeShapeType="1"/>
              </p:cNvSpPr>
              <p:nvPr/>
            </p:nvSpPr>
            <p:spPr bwMode="auto">
              <a:xfrm flipV="1">
                <a:off x="4576" y="3008"/>
                <a:ext cx="448" cy="17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5" name="Line 51"/>
              <p:cNvSpPr>
                <a:spLocks noChangeShapeType="1"/>
              </p:cNvSpPr>
              <p:nvPr/>
            </p:nvSpPr>
            <p:spPr bwMode="auto">
              <a:xfrm flipH="1">
                <a:off x="4640" y="4096"/>
                <a:ext cx="368" cy="20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06" name="Rectangle 52"/>
              <p:cNvSpPr>
                <a:spLocks noChangeArrowheads="1"/>
              </p:cNvSpPr>
              <p:nvPr/>
            </p:nvSpPr>
            <p:spPr bwMode="auto">
              <a:xfrm>
                <a:off x="5079" y="1498"/>
                <a:ext cx="26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P</a:t>
                </a:r>
              </a:p>
            </p:txBody>
          </p:sp>
          <p:sp>
            <p:nvSpPr>
              <p:cNvPr id="407" name="Rectangle 53"/>
              <p:cNvSpPr>
                <a:spLocks noChangeArrowheads="1"/>
              </p:cNvSpPr>
              <p:nvPr/>
            </p:nvSpPr>
            <p:spPr bwMode="auto">
              <a:xfrm>
                <a:off x="5175" y="2794"/>
                <a:ext cx="26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P</a:t>
                </a:r>
              </a:p>
            </p:txBody>
          </p:sp>
          <p:sp>
            <p:nvSpPr>
              <p:cNvPr id="408" name="Rectangle 54"/>
              <p:cNvSpPr>
                <a:spLocks noChangeArrowheads="1"/>
              </p:cNvSpPr>
              <p:nvPr/>
            </p:nvSpPr>
            <p:spPr bwMode="auto">
              <a:xfrm>
                <a:off x="5127" y="3802"/>
                <a:ext cx="26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P</a:t>
                </a:r>
              </a:p>
            </p:txBody>
          </p:sp>
          <p:sp>
            <p:nvSpPr>
              <p:cNvPr id="409" name="Line 55"/>
              <p:cNvSpPr>
                <a:spLocks noChangeShapeType="1"/>
              </p:cNvSpPr>
              <p:nvPr/>
            </p:nvSpPr>
            <p:spPr bwMode="auto">
              <a:xfrm flipH="1" flipV="1">
                <a:off x="4640" y="1520"/>
                <a:ext cx="320" cy="17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10" name="Line 56"/>
              <p:cNvSpPr>
                <a:spLocks noChangeShapeType="1"/>
              </p:cNvSpPr>
              <p:nvPr/>
            </p:nvSpPr>
            <p:spPr bwMode="auto">
              <a:xfrm>
                <a:off x="4656" y="1216"/>
                <a:ext cx="0" cy="3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11" name="Rectangle 57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ysClr val="windowText" lastClr="000000"/>
                    </a:solidFill>
                    <a:latin typeface="+mn-lt"/>
                  </a:rPr>
                  <a:t>O</a:t>
                </a:r>
              </a:p>
            </p:txBody>
          </p:sp>
          <p:sp>
            <p:nvSpPr>
              <p:cNvPr id="412" name="Rectangle 58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ysClr val="windowText" lastClr="000000"/>
                    </a:solidFill>
                    <a:latin typeface="+mn-lt"/>
                  </a:rPr>
                  <a:t>O</a:t>
                </a:r>
              </a:p>
            </p:txBody>
          </p:sp>
          <p:sp>
            <p:nvSpPr>
              <p:cNvPr id="413" name="Rectangle 59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kern="0">
                    <a:solidFill>
                      <a:sysClr val="windowText" lastClr="000000"/>
                    </a:solidFill>
                    <a:latin typeface="+mn-lt"/>
                  </a:rPr>
                  <a:t>O</a:t>
                </a:r>
              </a:p>
            </p:txBody>
          </p:sp>
          <p:sp>
            <p:nvSpPr>
              <p:cNvPr id="414" name="Rectangle 60"/>
              <p:cNvSpPr>
                <a:spLocks noChangeArrowheads="1"/>
              </p:cNvSpPr>
              <p:nvPr/>
            </p:nvSpPr>
            <p:spPr bwMode="auto">
              <a:xfrm>
                <a:off x="4023" y="249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415" name="Rectangle 61"/>
              <p:cNvSpPr>
                <a:spLocks noChangeArrowheads="1"/>
              </p:cNvSpPr>
              <p:nvPr/>
            </p:nvSpPr>
            <p:spPr bwMode="auto">
              <a:xfrm>
                <a:off x="4071" y="2064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416" name="Rectangle 62"/>
              <p:cNvSpPr>
                <a:spLocks noChangeArrowheads="1"/>
              </p:cNvSpPr>
              <p:nvPr/>
            </p:nvSpPr>
            <p:spPr bwMode="auto">
              <a:xfrm>
                <a:off x="4503" y="201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417" name="Rectangle 63"/>
              <p:cNvSpPr>
                <a:spLocks noChangeArrowheads="1"/>
              </p:cNvSpPr>
              <p:nvPr/>
            </p:nvSpPr>
            <p:spPr bwMode="auto">
              <a:xfrm>
                <a:off x="4743" y="2304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418" name="Rectangle 64"/>
              <p:cNvSpPr>
                <a:spLocks noChangeArrowheads="1"/>
              </p:cNvSpPr>
              <p:nvPr/>
            </p:nvSpPr>
            <p:spPr bwMode="auto">
              <a:xfrm>
                <a:off x="4743" y="2640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419" name="Rectangle 65"/>
              <p:cNvSpPr>
                <a:spLocks noChangeArrowheads="1"/>
              </p:cNvSpPr>
              <p:nvPr/>
            </p:nvSpPr>
            <p:spPr bwMode="auto">
              <a:xfrm>
                <a:off x="4647" y="3744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420" name="Rectangle 66"/>
              <p:cNvSpPr>
                <a:spLocks noChangeArrowheads="1"/>
              </p:cNvSpPr>
              <p:nvPr/>
            </p:nvSpPr>
            <p:spPr bwMode="auto">
              <a:xfrm>
                <a:off x="4503" y="297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421" name="Rectangle 67"/>
              <p:cNvSpPr>
                <a:spLocks noChangeArrowheads="1"/>
              </p:cNvSpPr>
              <p:nvPr/>
            </p:nvSpPr>
            <p:spPr bwMode="auto">
              <a:xfrm>
                <a:off x="4551" y="1536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422" name="Line 68"/>
              <p:cNvSpPr>
                <a:spLocks noChangeShapeType="1"/>
              </p:cNvSpPr>
              <p:nvPr/>
            </p:nvSpPr>
            <p:spPr bwMode="auto">
              <a:xfrm flipV="1">
                <a:off x="4528" y="656"/>
                <a:ext cx="400" cy="32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23" name="Rectangle 69"/>
              <p:cNvSpPr>
                <a:spLocks noChangeArrowheads="1"/>
              </p:cNvSpPr>
              <p:nvPr/>
            </p:nvSpPr>
            <p:spPr bwMode="auto">
              <a:xfrm>
                <a:off x="4407" y="720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>
                    <a:solidFill>
                      <a:srgbClr val="009999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424" name="AutoShape 70"/>
              <p:cNvSpPr>
                <a:spLocks noChangeArrowheads="1"/>
              </p:cNvSpPr>
              <p:nvPr/>
            </p:nvSpPr>
            <p:spPr bwMode="auto">
              <a:xfrm rot="10712635">
                <a:off x="4176" y="3168"/>
                <a:ext cx="528" cy="480"/>
              </a:xfrm>
              <a:prstGeom prst="pentagon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25" name="AutoShape 71"/>
              <p:cNvSpPr>
                <a:spLocks noChangeArrowheads="1"/>
              </p:cNvSpPr>
              <p:nvPr/>
            </p:nvSpPr>
            <p:spPr bwMode="auto">
              <a:xfrm rot="10712635">
                <a:off x="4224" y="2208"/>
                <a:ext cx="528" cy="480"/>
              </a:xfrm>
              <a:prstGeom prst="pentagon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26" name="AutoShape 72"/>
              <p:cNvSpPr>
                <a:spLocks noChangeArrowheads="1"/>
              </p:cNvSpPr>
              <p:nvPr/>
            </p:nvSpPr>
            <p:spPr bwMode="auto">
              <a:xfrm rot="10712635">
                <a:off x="4128" y="960"/>
                <a:ext cx="528" cy="480"/>
              </a:xfrm>
              <a:prstGeom prst="pentagon">
                <a:avLst/>
              </a:prstGeom>
              <a:solidFill>
                <a:srgbClr val="BBE0E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3092450" y="2308225"/>
              <a:ext cx="3022600" cy="1219200"/>
              <a:chOff x="1920" y="1536"/>
              <a:chExt cx="1904" cy="768"/>
            </a:xfrm>
          </p:grpSpPr>
          <p:sp>
            <p:nvSpPr>
              <p:cNvPr id="428" name="AutoShape 74"/>
              <p:cNvSpPr>
                <a:spLocks noChangeArrowheads="1"/>
              </p:cNvSpPr>
              <p:nvPr/>
            </p:nvSpPr>
            <p:spPr bwMode="auto">
              <a:xfrm>
                <a:off x="2320" y="1792"/>
                <a:ext cx="544" cy="496"/>
              </a:xfrm>
              <a:prstGeom prst="hexagon">
                <a:avLst>
                  <a:gd name="adj" fmla="val 27414"/>
                  <a:gd name="vf" fmla="val 115470"/>
                </a:avLst>
              </a:prstGeom>
              <a:solidFill>
                <a:srgbClr val="9234DB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29" name="AutoShape 75"/>
              <p:cNvSpPr>
                <a:spLocks noChangeArrowheads="1"/>
              </p:cNvSpPr>
              <p:nvPr/>
            </p:nvSpPr>
            <p:spPr bwMode="auto">
              <a:xfrm>
                <a:off x="3280" y="1792"/>
                <a:ext cx="544" cy="496"/>
              </a:xfrm>
              <a:prstGeom prst="hexagon">
                <a:avLst>
                  <a:gd name="adj" fmla="val 27414"/>
                  <a:gd name="vf" fmla="val 115470"/>
                </a:avLst>
              </a:prstGeom>
              <a:solidFill>
                <a:srgbClr val="333399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30" name="Line 76"/>
              <p:cNvSpPr>
                <a:spLocks noChangeShapeType="1"/>
              </p:cNvSpPr>
              <p:nvPr/>
            </p:nvSpPr>
            <p:spPr bwMode="auto">
              <a:xfrm>
                <a:off x="2752" y="1776"/>
                <a:ext cx="64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31" name="Line 77"/>
              <p:cNvSpPr>
                <a:spLocks noChangeShapeType="1"/>
              </p:cNvSpPr>
              <p:nvPr/>
            </p:nvSpPr>
            <p:spPr bwMode="auto">
              <a:xfrm>
                <a:off x="2896" y="2064"/>
                <a:ext cx="35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32" name="Line 78"/>
              <p:cNvSpPr>
                <a:spLocks noChangeShapeType="1"/>
              </p:cNvSpPr>
              <p:nvPr/>
            </p:nvSpPr>
            <p:spPr bwMode="auto">
              <a:xfrm>
                <a:off x="2752" y="2304"/>
                <a:ext cx="64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33" name="Rectangle 79"/>
              <p:cNvSpPr>
                <a:spLocks noChangeArrowheads="1"/>
              </p:cNvSpPr>
              <p:nvPr/>
            </p:nvSpPr>
            <p:spPr bwMode="auto">
              <a:xfrm>
                <a:off x="2439" y="1882"/>
                <a:ext cx="288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G</a:t>
                </a:r>
              </a:p>
            </p:txBody>
          </p:sp>
          <p:sp>
            <p:nvSpPr>
              <p:cNvPr id="434" name="Rectangle 80"/>
              <p:cNvSpPr>
                <a:spLocks noChangeArrowheads="1"/>
              </p:cNvSpPr>
              <p:nvPr/>
            </p:nvSpPr>
            <p:spPr bwMode="auto">
              <a:xfrm>
                <a:off x="3399" y="1834"/>
                <a:ext cx="27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435" name="AutoShape 81"/>
              <p:cNvSpPr>
                <a:spLocks noChangeArrowheads="1"/>
              </p:cNvSpPr>
              <p:nvPr/>
            </p:nvSpPr>
            <p:spPr bwMode="auto">
              <a:xfrm rot="-3666107">
                <a:off x="1896" y="1560"/>
                <a:ext cx="528" cy="480"/>
              </a:xfrm>
              <a:prstGeom prst="pentagon">
                <a:avLst/>
              </a:prstGeom>
              <a:solidFill>
                <a:srgbClr val="9234DB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3041650" y="4060825"/>
              <a:ext cx="3022600" cy="1117600"/>
              <a:chOff x="1888" y="2640"/>
              <a:chExt cx="1904" cy="704"/>
            </a:xfrm>
          </p:grpSpPr>
          <p:sp>
            <p:nvSpPr>
              <p:cNvPr id="437" name="AutoShape 83"/>
              <p:cNvSpPr>
                <a:spLocks noChangeArrowheads="1"/>
              </p:cNvSpPr>
              <p:nvPr/>
            </p:nvSpPr>
            <p:spPr bwMode="auto">
              <a:xfrm>
                <a:off x="2848" y="2848"/>
                <a:ext cx="544" cy="496"/>
              </a:xfrm>
              <a:prstGeom prst="hexagon">
                <a:avLst>
                  <a:gd name="adj" fmla="val 27414"/>
                  <a:gd name="vf" fmla="val 115470"/>
                </a:avLst>
              </a:prstGeom>
              <a:solidFill>
                <a:srgbClr val="FE9B0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38" name="AutoShape 84"/>
              <p:cNvSpPr>
                <a:spLocks noChangeArrowheads="1"/>
              </p:cNvSpPr>
              <p:nvPr/>
            </p:nvSpPr>
            <p:spPr bwMode="auto">
              <a:xfrm>
                <a:off x="1888" y="2848"/>
                <a:ext cx="544" cy="496"/>
              </a:xfrm>
              <a:prstGeom prst="hexagon">
                <a:avLst>
                  <a:gd name="adj" fmla="val 27414"/>
                  <a:gd name="vf" fmla="val 115470"/>
                </a:avLst>
              </a:prstGeom>
              <a:solidFill>
                <a:srgbClr val="009999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39" name="Line 85"/>
              <p:cNvSpPr>
                <a:spLocks noChangeShapeType="1"/>
              </p:cNvSpPr>
              <p:nvPr/>
            </p:nvSpPr>
            <p:spPr bwMode="auto">
              <a:xfrm>
                <a:off x="2464" y="3120"/>
                <a:ext cx="40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40" name="Line 86"/>
              <p:cNvSpPr>
                <a:spLocks noChangeShapeType="1"/>
              </p:cNvSpPr>
              <p:nvPr/>
            </p:nvSpPr>
            <p:spPr bwMode="auto">
              <a:xfrm>
                <a:off x="2320" y="2832"/>
                <a:ext cx="64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41" name="Rectangle 87"/>
              <p:cNvSpPr>
                <a:spLocks noChangeArrowheads="1"/>
              </p:cNvSpPr>
              <p:nvPr/>
            </p:nvSpPr>
            <p:spPr bwMode="auto">
              <a:xfrm>
                <a:off x="2055" y="2938"/>
                <a:ext cx="251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442" name="Rectangle 88"/>
              <p:cNvSpPr>
                <a:spLocks noChangeArrowheads="1"/>
              </p:cNvSpPr>
              <p:nvPr/>
            </p:nvSpPr>
            <p:spPr bwMode="auto">
              <a:xfrm>
                <a:off x="2967" y="2938"/>
                <a:ext cx="276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kern="0">
                    <a:solidFill>
                      <a:sysClr val="windowText" lastClr="0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43" name="AutoShape 89"/>
              <p:cNvSpPr>
                <a:spLocks noChangeArrowheads="1"/>
              </p:cNvSpPr>
              <p:nvPr/>
            </p:nvSpPr>
            <p:spPr bwMode="auto">
              <a:xfrm rot="-462143">
                <a:off x="3264" y="2640"/>
                <a:ext cx="528" cy="480"/>
              </a:xfrm>
              <a:prstGeom prst="pentagon">
                <a:avLst/>
              </a:prstGeom>
              <a:solidFill>
                <a:srgbClr val="FE9B03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444" name="Rectangle 12"/>
            <p:cNvSpPr>
              <a:spLocks noChangeArrowheads="1"/>
            </p:cNvSpPr>
            <p:nvPr/>
          </p:nvSpPr>
          <p:spPr bwMode="auto">
            <a:xfrm>
              <a:off x="4286251" y="1643064"/>
              <a:ext cx="1430339" cy="4587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 dirty="0">
                  <a:solidFill>
                    <a:srgbClr val="FF0000"/>
                  </a:solidFill>
                  <a:latin typeface="+mn-lt"/>
                </a:rPr>
                <a:t>H-bonds</a:t>
              </a:r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 rot="5400000">
              <a:off x="4822825" y="2392363"/>
              <a:ext cx="357187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12"/>
            <p:cNvSpPr>
              <a:spLocks noChangeArrowheads="1"/>
            </p:cNvSpPr>
            <p:nvPr/>
          </p:nvSpPr>
          <p:spPr bwMode="auto">
            <a:xfrm>
              <a:off x="3500438" y="5500687"/>
              <a:ext cx="1430337" cy="4587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 dirty="0">
                  <a:solidFill>
                    <a:srgbClr val="FF0000"/>
                  </a:solidFill>
                  <a:latin typeface="+mn-lt"/>
                </a:rPr>
                <a:t>H-bonds</a:t>
              </a:r>
            </a:p>
          </p:txBody>
        </p:sp>
        <p:cxnSp>
          <p:nvCxnSpPr>
            <p:cNvPr id="448" name="Straight Arrow Connector 447"/>
            <p:cNvCxnSpPr/>
            <p:nvPr/>
          </p:nvCxnSpPr>
          <p:spPr>
            <a:xfrm rot="16200000" flipV="1">
              <a:off x="4037013" y="5249863"/>
              <a:ext cx="357187" cy="15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9600" y="304800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Recaps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4" descr="16-12-AntiparallelStrand-L.gif                                 0000067C KMZIP-020                      B5423C65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09600"/>
            <a:ext cx="35718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699" name="TextBox 96"/>
          <p:cNvSpPr txBox="1">
            <a:spLocks noChangeArrowheads="1"/>
          </p:cNvSpPr>
          <p:nvPr/>
        </p:nvSpPr>
        <p:spPr bwMode="auto">
          <a:xfrm>
            <a:off x="5956300" y="5818188"/>
            <a:ext cx="500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7200">
                <a:solidFill>
                  <a:schemeClr val="bg1"/>
                </a:solidFill>
                <a:latin typeface="Calibri" pitchFamily="34" charset="0"/>
              </a:rPr>
              <a:t>´</a:t>
            </a:r>
          </a:p>
        </p:txBody>
      </p:sp>
      <p:sp>
        <p:nvSpPr>
          <p:cNvPr id="157700" name="TextBox 7"/>
          <p:cNvSpPr txBox="1">
            <a:spLocks noChangeArrowheads="1"/>
          </p:cNvSpPr>
          <p:nvPr/>
        </p:nvSpPr>
        <p:spPr bwMode="auto">
          <a:xfrm>
            <a:off x="2571750" y="0"/>
            <a:ext cx="4765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DNA strands run anti-parellel</a:t>
            </a:r>
            <a:endParaRPr lang="en-IN" sz="280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01" name="TextBox 9"/>
          <p:cNvSpPr txBox="1">
            <a:spLocks noChangeArrowheads="1"/>
          </p:cNvSpPr>
          <p:nvPr/>
        </p:nvSpPr>
        <p:spPr bwMode="auto">
          <a:xfrm>
            <a:off x="7023100" y="5819775"/>
            <a:ext cx="500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7200">
                <a:solidFill>
                  <a:schemeClr val="bg1"/>
                </a:solidFill>
                <a:latin typeface="Calibri" pitchFamily="34" charset="0"/>
              </a:rPr>
              <a:t>´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57938" y="1000125"/>
            <a:ext cx="2571750" cy="1143000"/>
          </a:xfrm>
          <a:prstGeom prst="wedgeRoundRectCallout">
            <a:avLst>
              <a:gd name="adj1" fmla="val -37294"/>
              <a:gd name="adj2" fmla="val 836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Mark the features of DNA that makes it ideal as a genetic materials 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429375" y="3000375"/>
            <a:ext cx="2500313" cy="1214438"/>
          </a:xfrm>
          <a:prstGeom prst="wedgeRoundRectCallout">
            <a:avLst>
              <a:gd name="adj1" fmla="val -57432"/>
              <a:gd name="adj2" fmla="val 889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Sequence in one strand serves as the template  for  the sequence in the other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14313" y="2857500"/>
            <a:ext cx="2071687" cy="1857375"/>
          </a:xfrm>
          <a:prstGeom prst="wedgeRoundRectCallout">
            <a:avLst>
              <a:gd name="adj1" fmla="val 82121"/>
              <a:gd name="adj2" fmla="val 328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Sequence of nucleotides in DNA strands  could store genetic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04800"/>
            <a:ext cx="9669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Recaps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20838" y="3067050"/>
            <a:ext cx="1222375" cy="649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ea typeface="宋体" pitchFamily="2" charset="-122"/>
              </a:rPr>
              <a:t>DNA </a:t>
            </a:r>
          </a:p>
        </p:txBody>
      </p:sp>
      <p:graphicFrame>
        <p:nvGraphicFramePr>
          <p:cNvPr id="318468" name="Object 2"/>
          <p:cNvGraphicFramePr>
            <a:graphicFrameLocks noChangeAspect="1"/>
          </p:cNvGraphicFramePr>
          <p:nvPr/>
        </p:nvGraphicFramePr>
        <p:xfrm>
          <a:off x="2806700" y="3124200"/>
          <a:ext cx="1231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03320" imgH="391320" progId="">
                  <p:embed/>
                </p:oleObj>
              </mc:Choice>
              <mc:Fallback>
                <p:oleObj name="Visio" r:id="rId2" imgW="1003320" imgH="391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124200"/>
                        <a:ext cx="1231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4191000" y="3048000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RNA </a:t>
            </a:r>
          </a:p>
        </p:txBody>
      </p:sp>
      <p:graphicFrame>
        <p:nvGraphicFramePr>
          <p:cNvPr id="318470" name="Object 3"/>
          <p:cNvGraphicFramePr>
            <a:graphicFrameLocks noChangeAspect="1"/>
          </p:cNvGraphicFramePr>
          <p:nvPr/>
        </p:nvGraphicFramePr>
        <p:xfrm>
          <a:off x="5334000" y="312420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03320" imgH="391320" progId="">
                  <p:embed/>
                </p:oleObj>
              </mc:Choice>
              <mc:Fallback>
                <p:oleObj name="Visio" r:id="rId4" imgW="1003320" imgH="3913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6705600" y="29718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protein </a:t>
            </a:r>
          </a:p>
        </p:txBody>
      </p:sp>
      <p:graphicFrame>
        <p:nvGraphicFramePr>
          <p:cNvPr id="318473" name="Object 4"/>
          <p:cNvGraphicFramePr>
            <a:graphicFrameLocks noChangeAspect="1"/>
          </p:cNvGraphicFramePr>
          <p:nvPr/>
        </p:nvGraphicFramePr>
        <p:xfrm>
          <a:off x="762000" y="2587625"/>
          <a:ext cx="13208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68600" imgH="1831320" progId="">
                  <p:embed/>
                </p:oleObj>
              </mc:Choice>
              <mc:Fallback>
                <p:oleObj name="Visio" r:id="rId6" imgW="1668600" imgH="1831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87625"/>
                        <a:ext cx="13208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8" name="Rectangle 14"/>
          <p:cNvSpPr>
            <a:spLocks noChangeArrowheads="1"/>
          </p:cNvSpPr>
          <p:nvPr/>
        </p:nvSpPr>
        <p:spPr bwMode="auto">
          <a:xfrm>
            <a:off x="2714625" y="2643188"/>
            <a:ext cx="15001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Transcription </a:t>
            </a:r>
          </a:p>
        </p:txBody>
      </p:sp>
      <p:sp>
        <p:nvSpPr>
          <p:cNvPr id="318479" name="Rectangle 15"/>
          <p:cNvSpPr>
            <a:spLocks noChangeArrowheads="1"/>
          </p:cNvSpPr>
          <p:nvPr/>
        </p:nvSpPr>
        <p:spPr bwMode="auto">
          <a:xfrm>
            <a:off x="5214938" y="2643188"/>
            <a:ext cx="135731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Translation </a:t>
            </a:r>
          </a:p>
        </p:txBody>
      </p:sp>
      <p:sp>
        <p:nvSpPr>
          <p:cNvPr id="318480" name="Rectangle 16"/>
          <p:cNvSpPr>
            <a:spLocks noChangeArrowheads="1"/>
          </p:cNvSpPr>
          <p:nvPr/>
        </p:nvSpPr>
        <p:spPr bwMode="auto">
          <a:xfrm>
            <a:off x="714375" y="2214563"/>
            <a:ext cx="181768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dirty="0">
                <a:latin typeface="Arial" charset="0"/>
              </a:rPr>
              <a:t>Replication </a:t>
            </a:r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2433638" y="4286250"/>
            <a:ext cx="2281237" cy="706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Reverse transcription </a:t>
            </a:r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2000250" y="142875"/>
            <a:ext cx="4343400" cy="769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2000" dirty="0">
                <a:latin typeface="Tahoma" pitchFamily="34" charset="0"/>
                <a:cs typeface="Tahoma" pitchFamily="34" charset="0"/>
              </a:rPr>
              <a:t>Central </a:t>
            </a:r>
            <a:r>
              <a:rPr lang="en-US" altLang="zh-CN" sz="2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dogma</a:t>
            </a:r>
            <a:r>
              <a:rPr lang="en-US" altLang="zh-CN" sz="2000" dirty="0">
                <a:latin typeface="Tahoma" pitchFamily="34" charset="0"/>
                <a:cs typeface="Tahoma" pitchFamily="34" charset="0"/>
              </a:rPr>
              <a:t> of Molecular biology </a:t>
            </a:r>
          </a:p>
          <a:p>
            <a:pPr algn="ctr">
              <a:lnSpc>
                <a:spcPct val="110000"/>
              </a:lnSpc>
              <a:defRPr/>
            </a:pPr>
            <a:r>
              <a:rPr lang="hi-IN" sz="2000" dirty="0">
                <a:latin typeface="Arial" charset="0"/>
                <a:hlinkClick r:id="rId8"/>
              </a:rPr>
              <a:t> सिद्धांत</a:t>
            </a:r>
            <a:r>
              <a:rPr lang="hi-IN" sz="2000" dirty="0">
                <a:latin typeface="Arial" charset="0"/>
              </a:rPr>
              <a:t> </a:t>
            </a:r>
            <a:endParaRPr lang="en-US" altLang="zh-CN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18490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3716338"/>
          <a:ext cx="19446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05479" imgH="227031" progId="">
                  <p:embed/>
                </p:oleObj>
              </mc:Choice>
              <mc:Fallback>
                <p:oleObj name="Visio" r:id="rId9" imgW="805479" imgH="22703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19446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5357813" y="4786313"/>
            <a:ext cx="3571875" cy="1000125"/>
          </a:xfrm>
          <a:prstGeom prst="wedgeRoundRectCallout">
            <a:avLst>
              <a:gd name="adj1" fmla="val -28016"/>
              <a:gd name="adj2" fmla="val -196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 subsequent lectures we will explore this flow of information the decoding process 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929313" y="1143000"/>
            <a:ext cx="2357437" cy="928688"/>
          </a:xfrm>
          <a:prstGeom prst="wedgeRoundRectCallout">
            <a:avLst>
              <a:gd name="adj1" fmla="val -43635"/>
              <a:gd name="adj2" fmla="val 10131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Flow of information Nucleic acid to protein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0" y="1428750"/>
            <a:ext cx="3071813" cy="642938"/>
          </a:xfrm>
          <a:prstGeom prst="wedgeRoundRectCallout">
            <a:avLst>
              <a:gd name="adj1" fmla="val 25379"/>
              <a:gd name="adj2" fmla="val 654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Flow of information: nucleic acid to nucleic acid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86063" y="928688"/>
            <a:ext cx="2878137" cy="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Nature of information flow 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0" y="4857750"/>
            <a:ext cx="2214563" cy="928688"/>
          </a:xfrm>
          <a:prstGeom prst="wedgeRoundRectCallout">
            <a:avLst>
              <a:gd name="adj1" fmla="val 13556"/>
              <a:gd name="adj2" fmla="val -14224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Why there is no loss of information during replication?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500313" y="5786438"/>
            <a:ext cx="2214562" cy="928687"/>
          </a:xfrm>
          <a:prstGeom prst="wedgeRoundRectCallout">
            <a:avLst>
              <a:gd name="adj1" fmla="val 5298"/>
              <a:gd name="adj2" fmla="val -318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How much of the information in DNA goes to RNA??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  <p:bldP spid="318469" grpId="0" autoUpdateAnimBg="0"/>
      <p:bldP spid="318471" grpId="0" autoUpdateAnimBg="0"/>
      <p:bldP spid="318478" grpId="0" animBg="1" autoUpdateAnimBg="0"/>
      <p:bldP spid="318479" grpId="0" animBg="1" autoUpdateAnimBg="0"/>
      <p:bldP spid="318480" grpId="0" animBg="1" autoUpdateAnimBg="0"/>
      <p:bldP spid="318482" grpId="0" animBg="1" autoUpdateAnimBg="0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7188" y="2214562"/>
            <a:ext cx="8429625" cy="33480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58775" indent="-358775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Replication: 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synthesis of daughter DNA from parental DNA</a:t>
            </a:r>
          </a:p>
          <a:p>
            <a:pPr marL="358775" indent="-358775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Transcription: 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synthesis of RNA using DNA as the template</a:t>
            </a:r>
          </a:p>
          <a:p>
            <a:pPr marL="358775" indent="-358775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Translation: 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protein synthesis using mRNA molecules as the template</a:t>
            </a:r>
          </a:p>
          <a:p>
            <a:pPr marL="358775" indent="-358775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Reverse transcription: 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synthesis of DNA using RNA as the template</a:t>
            </a:r>
          </a:p>
        </p:txBody>
      </p:sp>
      <p:sp>
        <p:nvSpPr>
          <p:cNvPr id="158723" name="TextBox 2"/>
          <p:cNvSpPr txBox="1">
            <a:spLocks noChangeArrowheads="1"/>
          </p:cNvSpPr>
          <p:nvPr/>
        </p:nvSpPr>
        <p:spPr bwMode="auto">
          <a:xfrm>
            <a:off x="1981200" y="1143000"/>
            <a:ext cx="577453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What guides flow of genetic information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91550" cy="10906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lvl="1" indent="-342900" algn="ctr" eaLnBrk="1" hangingPunct="1">
              <a:buFontTx/>
              <a:buNone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A gene is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transcribed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into RNA</a:t>
            </a:r>
          </a:p>
          <a:p>
            <a:pPr marL="457200" lvl="1" indent="-342900" algn="ctr" eaLnBrk="1" hangingPunct="1">
              <a:buFontTx/>
              <a:buNone/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which is then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translated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into the polypeptide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08162" y="1395412"/>
            <a:ext cx="5527675" cy="4191000"/>
            <a:chOff x="1294" y="1192"/>
            <a:chExt cx="3735" cy="2888"/>
          </a:xfrm>
        </p:grpSpPr>
        <p:pic>
          <p:nvPicPr>
            <p:cNvPr id="169988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4" y="1192"/>
              <a:ext cx="3735" cy="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9989" name="Rectangle 14"/>
            <p:cNvSpPr>
              <a:spLocks noChangeArrowheads="1"/>
            </p:cNvSpPr>
            <p:nvPr/>
          </p:nvSpPr>
          <p:spPr bwMode="auto">
            <a:xfrm>
              <a:off x="1982" y="1445"/>
              <a:ext cx="385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DNA</a:t>
              </a:r>
            </a:p>
          </p:txBody>
        </p:sp>
        <p:sp>
          <p:nvSpPr>
            <p:cNvPr id="169990" name="Rectangle 15"/>
            <p:cNvSpPr>
              <a:spLocks noChangeArrowheads="1"/>
            </p:cNvSpPr>
            <p:nvPr/>
          </p:nvSpPr>
          <p:spPr bwMode="auto">
            <a:xfrm>
              <a:off x="2258" y="1910"/>
              <a:ext cx="855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Transcription</a:t>
              </a:r>
            </a:p>
          </p:txBody>
        </p:sp>
        <p:sp>
          <p:nvSpPr>
            <p:cNvPr id="169991" name="Rectangle 16"/>
            <p:cNvSpPr>
              <a:spLocks noChangeArrowheads="1"/>
            </p:cNvSpPr>
            <p:nvPr/>
          </p:nvSpPr>
          <p:spPr bwMode="auto">
            <a:xfrm>
              <a:off x="1996" y="2500"/>
              <a:ext cx="385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RNA</a:t>
              </a:r>
            </a:p>
          </p:txBody>
        </p:sp>
        <p:sp>
          <p:nvSpPr>
            <p:cNvPr id="169992" name="Rectangle 17"/>
            <p:cNvSpPr>
              <a:spLocks noChangeArrowheads="1"/>
            </p:cNvSpPr>
            <p:nvPr/>
          </p:nvSpPr>
          <p:spPr bwMode="auto">
            <a:xfrm>
              <a:off x="1773" y="3503"/>
              <a:ext cx="521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Protein</a:t>
              </a:r>
            </a:p>
          </p:txBody>
        </p:sp>
        <p:sp>
          <p:nvSpPr>
            <p:cNvPr id="169993" name="Rectangle 18"/>
            <p:cNvSpPr>
              <a:spLocks noChangeArrowheads="1"/>
            </p:cNvSpPr>
            <p:nvPr/>
          </p:nvSpPr>
          <p:spPr bwMode="auto">
            <a:xfrm>
              <a:off x="2284" y="3118"/>
              <a:ext cx="78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Translation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1C1EC9-9C5E-C3A4-4FA0-00AD93DCAC89}"/>
              </a:ext>
            </a:extLst>
          </p:cNvPr>
          <p:cNvSpPr txBox="1"/>
          <p:nvPr/>
        </p:nvSpPr>
        <p:spPr>
          <a:xfrm>
            <a:off x="838200" y="6353858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https://www.youtube.com/watch?v=7Hk9jct2ozY&amp;ab_channel=WEHImovies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4916E-46F8-4C9B-4326-24F1B915680A}"/>
              </a:ext>
            </a:extLst>
          </p:cNvPr>
          <p:cNvSpPr txBox="1"/>
          <p:nvPr/>
        </p:nvSpPr>
        <p:spPr>
          <a:xfrm>
            <a:off x="579115" y="543896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hlinkClick r:id="rId4"/>
            </a:endParaRPr>
          </a:p>
          <a:p>
            <a:r>
              <a:rPr lang="en-IN" dirty="0">
                <a:hlinkClick r:id="rId4"/>
              </a:rPr>
              <a:t>https://www.youtube.com/watch?v=gG7uCskUOrA&amp;ab_channel=yourgenome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C2308-4A75-3020-BFA2-C4FD461E5A92}"/>
              </a:ext>
            </a:extLst>
          </p:cNvPr>
          <p:cNvSpPr txBox="1"/>
          <p:nvPr/>
        </p:nvSpPr>
        <p:spPr>
          <a:xfrm>
            <a:off x="3342620" y="5370255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DNA to protein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2249</Words>
  <Application>Microsoft Office PowerPoint</Application>
  <PresentationFormat>On-screen Show (4:3)</PresentationFormat>
  <Paragraphs>424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Default Design</vt:lpstr>
      <vt:lpstr>1_Office Theme</vt:lpstr>
      <vt:lpstr>Visio</vt:lpstr>
      <vt:lpstr>LIF101 Lecture Topic (5) Tuesday 17 January 2023  Flow of genetic information, genetic code, mutations</vt:lpstr>
      <vt:lpstr>PowerPoint Presentation</vt:lpstr>
      <vt:lpstr>Watson and Crick proposed structure of DNA 1953</vt:lpstr>
      <vt:lpstr>Chargaff’s Rule</vt:lpstr>
      <vt:lpstr>DNA Double Helix</vt:lpstr>
      <vt:lpstr>PowerPoint Presentation</vt:lpstr>
      <vt:lpstr>PowerPoint Presentation</vt:lpstr>
      <vt:lpstr>PowerPoint Presentation</vt:lpstr>
      <vt:lpstr>PowerPoint Presentation</vt:lpstr>
      <vt:lpstr>FLOW OF GENETIC INFORMATION FROM DNA TO RNA TO PROTEIN</vt:lpstr>
      <vt:lpstr>Transcription – Step I</vt:lpstr>
      <vt:lpstr>Transcription – Step II</vt:lpstr>
      <vt:lpstr>PowerPoint Presentation</vt:lpstr>
      <vt:lpstr>PowerPoint Presentation</vt:lpstr>
      <vt:lpstr>PowerPoint Presentation</vt:lpstr>
      <vt:lpstr> Genetic code :  How can four nucleotides code for 20 amino acids?  </vt:lpstr>
      <vt:lpstr>The dictionary of genetic code (64 potential codons) आनुवान्शिकी कोड  </vt:lpstr>
      <vt:lpstr>         Hallmarks of genetic code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Mutation: a change in genetic code </vt:lpstr>
      <vt:lpstr>PowerPoint Presentation</vt:lpstr>
      <vt:lpstr>PowerPoint Presentation</vt:lpstr>
      <vt:lpstr>What Are Mutations?</vt:lpstr>
      <vt:lpstr>Point mutation</vt:lpstr>
      <vt:lpstr>Problems and concept revision</vt:lpstr>
      <vt:lpstr>Problems </vt:lpstr>
      <vt:lpstr>Example Point Mutation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LIF101 Lecture Topic (3) 13th October Friday DNA as a genetic material, DNA structure and flow of genetic information</dc:title>
  <dc:creator>Pradeep</dc:creator>
  <cp:lastModifiedBy>Pradip Sinha</cp:lastModifiedBy>
  <cp:revision>36</cp:revision>
  <dcterms:created xsi:type="dcterms:W3CDTF">2017-10-12T06:05:20Z</dcterms:created>
  <dcterms:modified xsi:type="dcterms:W3CDTF">2023-01-17T04:43:28Z</dcterms:modified>
</cp:coreProperties>
</file>