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5"/>
  </p:notesMasterIdLst>
  <p:sldIdLst>
    <p:sldId id="261" r:id="rId3"/>
    <p:sldId id="256" r:id="rId4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22" d="100"/>
          <a:sy n="22" d="100"/>
        </p:scale>
        <p:origin x="282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5016-AE82-40AB-8E66-72B9AE28D1A9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064A6-CA28-4EA5-9A87-BE608C63F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66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b981f66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b981f66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EE, BYU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https://www.precisionid.com/code-128-faq/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https://www.barcodefactory.com/code128-barcode-generator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https://github.com/porcupineparty/PointOfSale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https://www.youtube.com/watch?v=dpdzkgHecQ4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9088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DAD9D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05773" y="9841960"/>
            <a:ext cx="19140756" cy="13276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7794">
                <a:latin typeface="Alice"/>
                <a:ea typeface="Alice"/>
                <a:cs typeface="Alice"/>
                <a:sym typeface="Ali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07859" y="25499612"/>
            <a:ext cx="20938398" cy="194332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6844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04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026176" y="17151419"/>
            <a:ext cx="18381219" cy="28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779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026176" y="13065524"/>
            <a:ext cx="18381219" cy="2880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26176" y="21813229"/>
            <a:ext cx="18381219" cy="2441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844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67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486448" y="8195916"/>
            <a:ext cx="22456383" cy="25471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06475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 sz="4791"/>
            </a:lvl1pPr>
            <a:lvl2pPr marL="3129077" lvl="1" indent="-10864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marL="4693615" lvl="2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420655" y="2489726"/>
            <a:ext cx="18587970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5121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54697" y="2489726"/>
            <a:ext cx="11228736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14045850" y="2489726"/>
            <a:ext cx="11228736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1505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134264" y="11194572"/>
            <a:ext cx="10811970" cy="8082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0864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5475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14134942" y="22730843"/>
            <a:ext cx="10808705" cy="8082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17340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5475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14134307" y="8708353"/>
            <a:ext cx="10811970" cy="219073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/>
          </p:nvPr>
        </p:nvSpPr>
        <p:spPr>
          <a:xfrm>
            <a:off x="14134307" y="20244864"/>
            <a:ext cx="10811970" cy="219073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477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486449" y="2489726"/>
            <a:ext cx="17032987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97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631758" y="2489726"/>
            <a:ext cx="18165763" cy="751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486448" y="12538115"/>
            <a:ext cx="22456383" cy="1105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1299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791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849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901038" y="11105646"/>
            <a:ext cx="21627204" cy="14367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195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486992" y="2346774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486992" y="7939612"/>
            <a:ext cx="22455295" cy="218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49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4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486992" y="28943550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701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857401" y="14039370"/>
            <a:ext cx="23749118" cy="5989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486992" y="20349277"/>
            <a:ext cx="22455295" cy="218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78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72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216564" y="1466734"/>
            <a:ext cx="25013562" cy="1679801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0" name="Google Shape;60;p13"/>
          <p:cNvSpPr/>
          <p:nvPr/>
        </p:nvSpPr>
        <p:spPr>
          <a:xfrm>
            <a:off x="1216564" y="18859829"/>
            <a:ext cx="25013562" cy="1621081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475839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1146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857401" y="2346774"/>
            <a:ext cx="23749118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6642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6992" y="2346774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2486448" y="2338647"/>
            <a:ext cx="22456383" cy="6239586"/>
            <a:chOff x="685500" y="683425"/>
            <a:chExt cx="6191100" cy="1823400"/>
          </a:xfrm>
        </p:grpSpPr>
        <p:cxnSp>
          <p:nvCxnSpPr>
            <p:cNvPr id="71" name="Google Shape;71;p15"/>
            <p:cNvCxnSpPr/>
            <p:nvPr/>
          </p:nvCxnSpPr>
          <p:spPr>
            <a:xfrm>
              <a:off x="6876600" y="683425"/>
              <a:ext cx="0" cy="182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685500" y="683425"/>
              <a:ext cx="0" cy="182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685500" y="685800"/>
              <a:ext cx="6191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79616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4476081" y="21987065"/>
            <a:ext cx="11745612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6" name="Google Shape;76;p16"/>
          <p:cNvSpPr/>
          <p:nvPr/>
        </p:nvSpPr>
        <p:spPr>
          <a:xfrm>
            <a:off x="1207859" y="21987065"/>
            <a:ext cx="12923003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7" name="Google Shape;77;p16"/>
          <p:cNvSpPr/>
          <p:nvPr/>
        </p:nvSpPr>
        <p:spPr>
          <a:xfrm>
            <a:off x="1207859" y="1466734"/>
            <a:ext cx="25013562" cy="20137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475839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7507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486448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4067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694831" y="8865592"/>
            <a:ext cx="10808705" cy="9755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495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4064484" y="2607527"/>
            <a:ext cx="10350589" cy="10560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4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7739002" y="2346774"/>
            <a:ext cx="17203829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692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857401" y="2346774"/>
            <a:ext cx="23749118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 flipH="1">
            <a:off x="14489664" y="26538773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2"/>
          </p:nvPr>
        </p:nvSpPr>
        <p:spPr>
          <a:xfrm flipH="1">
            <a:off x="14489683" y="28979138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 flipH="1">
            <a:off x="14489664" y="19135552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 flipH="1">
            <a:off x="14489683" y="21575917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 flipH="1">
            <a:off x="2504131" y="19135552"/>
            <a:ext cx="1044417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 flipH="1">
            <a:off x="2504124" y="21575917"/>
            <a:ext cx="10444171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7"/>
          </p:nvPr>
        </p:nvSpPr>
        <p:spPr>
          <a:xfrm flipH="1">
            <a:off x="2521541" y="26538773"/>
            <a:ext cx="1042676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8"/>
          </p:nvPr>
        </p:nvSpPr>
        <p:spPr>
          <a:xfrm flipH="1">
            <a:off x="2504124" y="28979138"/>
            <a:ext cx="10444171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9"/>
          </p:nvPr>
        </p:nvSpPr>
        <p:spPr>
          <a:xfrm flipH="1">
            <a:off x="14489664" y="11732332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3"/>
          </p:nvPr>
        </p:nvSpPr>
        <p:spPr>
          <a:xfrm flipH="1">
            <a:off x="14489683" y="14172696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4"/>
          </p:nvPr>
        </p:nvSpPr>
        <p:spPr>
          <a:xfrm flipH="1">
            <a:off x="2504131" y="11732332"/>
            <a:ext cx="1044417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5"/>
          </p:nvPr>
        </p:nvSpPr>
        <p:spPr>
          <a:xfrm flipH="1">
            <a:off x="2486713" y="14172696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4692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6396212" y="6154380"/>
            <a:ext cx="14636856" cy="3236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224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6396212" y="16042300"/>
            <a:ext cx="14636856" cy="622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844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9pPr>
          </a:lstStyle>
          <a:p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6790126" y="23480541"/>
            <a:ext cx="13849028" cy="38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5475" b="1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475" b="1">
              <a:solidFill>
                <a:schemeClr val="lt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2859421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1207859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6" name="Google Shape;116;p23"/>
          <p:cNvSpPr/>
          <p:nvPr/>
        </p:nvSpPr>
        <p:spPr>
          <a:xfrm>
            <a:off x="1207859" y="1466734"/>
            <a:ext cx="25013562" cy="20137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7" name="Google Shape;117;p23"/>
          <p:cNvSpPr/>
          <p:nvPr/>
        </p:nvSpPr>
        <p:spPr>
          <a:xfrm>
            <a:off x="9723264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8" name="Google Shape;118;p23"/>
          <p:cNvSpPr/>
          <p:nvPr/>
        </p:nvSpPr>
        <p:spPr>
          <a:xfrm>
            <a:off x="18238670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1688994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1207859" y="1466734"/>
            <a:ext cx="25013562" cy="24608279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1" name="Google Shape;121;p24"/>
          <p:cNvSpPr/>
          <p:nvPr/>
        </p:nvSpPr>
        <p:spPr>
          <a:xfrm>
            <a:off x="1216564" y="26531587"/>
            <a:ext cx="25013562" cy="8540164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33676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1207859" y="1466734"/>
            <a:ext cx="25013562" cy="10918763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4" name="Google Shape;124;p25"/>
          <p:cNvSpPr/>
          <p:nvPr/>
        </p:nvSpPr>
        <p:spPr>
          <a:xfrm>
            <a:off x="1216564" y="12776882"/>
            <a:ext cx="12258136" cy="2229538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5" name="Google Shape;125;p25"/>
          <p:cNvSpPr/>
          <p:nvPr/>
        </p:nvSpPr>
        <p:spPr>
          <a:xfrm>
            <a:off x="13963285" y="12776882"/>
            <a:ext cx="12258136" cy="2229538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41724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5006" y="3164826"/>
            <a:ext cx="25558730" cy="40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5006" y="8195906"/>
            <a:ext cx="25558730" cy="2429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●"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422">
                <a:solidFill>
                  <a:schemeClr val="dk2"/>
                </a:solidFill>
              </a:defRPr>
            </a:lvl1pPr>
            <a:lvl2pPr lvl="1" algn="r">
              <a:buNone/>
              <a:defRPr sz="3422">
                <a:solidFill>
                  <a:schemeClr val="dk2"/>
                </a:solidFill>
              </a:defRPr>
            </a:lvl2pPr>
            <a:lvl3pPr lvl="2" algn="r">
              <a:buNone/>
              <a:defRPr sz="3422">
                <a:solidFill>
                  <a:schemeClr val="dk2"/>
                </a:solidFill>
              </a:defRPr>
            </a:lvl3pPr>
            <a:lvl4pPr lvl="3" algn="r">
              <a:buNone/>
              <a:defRPr sz="3422">
                <a:solidFill>
                  <a:schemeClr val="dk2"/>
                </a:solidFill>
              </a:defRPr>
            </a:lvl4pPr>
            <a:lvl5pPr lvl="4" algn="r">
              <a:buNone/>
              <a:defRPr sz="3422">
                <a:solidFill>
                  <a:schemeClr val="dk2"/>
                </a:solidFill>
              </a:defRPr>
            </a:lvl5pPr>
            <a:lvl6pPr lvl="5" algn="r">
              <a:buNone/>
              <a:defRPr sz="3422">
                <a:solidFill>
                  <a:schemeClr val="dk2"/>
                </a:solidFill>
              </a:defRPr>
            </a:lvl6pPr>
            <a:lvl7pPr lvl="6" algn="r">
              <a:buNone/>
              <a:defRPr sz="3422">
                <a:solidFill>
                  <a:schemeClr val="dk2"/>
                </a:solidFill>
              </a:defRPr>
            </a:lvl7pPr>
            <a:lvl8pPr lvl="7" algn="r">
              <a:buNone/>
              <a:defRPr sz="3422">
                <a:solidFill>
                  <a:schemeClr val="dk2"/>
                </a:solidFill>
              </a:defRPr>
            </a:lvl8pPr>
            <a:lvl9pPr lvl="8" algn="r">
              <a:buNone/>
              <a:defRPr sz="3422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447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21894" y="2137757"/>
            <a:ext cx="21185643" cy="2777965"/>
          </a:xfrm>
          <a:prstGeom prst="rect">
            <a:avLst/>
          </a:prstGeom>
        </p:spPr>
        <p:txBody>
          <a:bodyPr spcFirstLastPara="1" wrap="square" lIns="312852" tIns="312852" rIns="312852" bIns="312852" anchor="t" anchorCtr="0">
            <a:noAutofit/>
          </a:bodyPr>
          <a:lstStyle/>
          <a:p>
            <a:r>
              <a:rPr lang="en-US" dirty="0"/>
              <a:t>Barcodes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58" name="Google Shape;158;p31"/>
          <p:cNvGraphicFramePr/>
          <p:nvPr>
            <p:extLst>
              <p:ext uri="{D42A27DB-BD31-4B8C-83A1-F6EECF244321}">
                <p14:modId xmlns:p14="http://schemas.microsoft.com/office/powerpoint/2010/main" val="3616701928"/>
              </p:ext>
            </p:extLst>
          </p:nvPr>
        </p:nvGraphicFramePr>
        <p:xfrm>
          <a:off x="3121893" y="5224412"/>
          <a:ext cx="21185644" cy="191057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067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Quite Zone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blank spaces before and after the barcode. They help the barcode reader distinguish the barcode from other markings.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Start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Identifies the beginning of the barcode. It always holds the same value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Data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is where the information is stored, usually a string of characters, though it also may include special function characters that may be encoded within the DATA for various purposes.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Check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check character is used to verify integrity of the data as a whole and must be calculated as part of both the barcode printing and reading process.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Stop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STOP character ends the barcode and has a value of 106. 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9" name="Google Shape;159;p31"/>
          <p:cNvCxnSpPr/>
          <p:nvPr/>
        </p:nvCxnSpPr>
        <p:spPr>
          <a:xfrm>
            <a:off x="3121895" y="4867218"/>
            <a:ext cx="2118564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1"/>
          <p:cNvSpPr txBox="1"/>
          <p:nvPr/>
        </p:nvSpPr>
        <p:spPr>
          <a:xfrm>
            <a:off x="2919978" y="31683251"/>
            <a:ext cx="21185644" cy="349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2852" tIns="312852" rIns="312852" bIns="312852" anchor="t" anchorCtr="0">
            <a:noAutofit/>
          </a:bodyPr>
          <a:lstStyle/>
          <a:p>
            <a:pPr algn="ctr" defTabSz="3129077">
              <a:buClr>
                <a:srgbClr val="000000"/>
              </a:buClr>
              <a:buSzPts val="1600"/>
            </a:pPr>
            <a:endParaRPr lang="en-US" altLang="zh-TW" sz="4791" dirty="0">
              <a:sym typeface="Chivo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D46351-71C1-4C91-BF7E-46DE53BF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063"/>
          <a:stretch/>
        </p:blipFill>
        <p:spPr bwMode="auto">
          <a:xfrm>
            <a:off x="4902833" y="5664728"/>
            <a:ext cx="17623762" cy="46240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Google Shape;158;p31">
            <a:extLst>
              <a:ext uri="{FF2B5EF4-FFF2-40B4-BE49-F238E27FC236}">
                <a16:creationId xmlns:a16="http://schemas.microsoft.com/office/drawing/2014/main" id="{E460AE6E-C8E4-4A1F-A689-459F41CB8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962337"/>
              </p:ext>
            </p:extLst>
          </p:nvPr>
        </p:nvGraphicFramePr>
        <p:xfrm>
          <a:off x="3123178" y="24687372"/>
          <a:ext cx="21185644" cy="10088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8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07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300" dirty="0">
                          <a:solidFill>
                            <a:schemeClr val="dk2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Quiz</a:t>
                      </a:r>
                      <a:endParaRPr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0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lice"/>
                        </a:rPr>
                        <a:t>There are 4 sizes of bars within the barcode each size encodes a number of 1’s or 0’s the smallest including only 1 value while the biggest is 4 values.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lice"/>
                        </a:rPr>
                        <a:t>If a bar is black it is a 1, if it is white it encodes a 0.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lice"/>
                        </a:rPr>
                        <a:t>TIP: only account for the values in the data section of the barcode.</a:t>
                      </a: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2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791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lic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791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lic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791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lic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791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lic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791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861052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id="{5EF88CC9-30DD-4D24-9500-5AA3F37F1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74"/>
          <a:stretch/>
        </p:blipFill>
        <p:spPr>
          <a:xfrm>
            <a:off x="14971218" y="30749792"/>
            <a:ext cx="8681341" cy="36884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72693C7-4297-4F79-899B-39A42AB758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1" b="22328"/>
          <a:stretch/>
        </p:blipFill>
        <p:spPr>
          <a:xfrm>
            <a:off x="3782013" y="30749792"/>
            <a:ext cx="8226993" cy="37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404D2-390A-A114-8BB5-C7B91D7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BARCODES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7A252-F66D-3982-8343-E095BCF62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9723076"/>
            <a:ext cx="14226067" cy="5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FA1CF-0E5E-CCE6-B440-73B60AF8197F}"/>
              </a:ext>
            </a:extLst>
          </p:cNvPr>
          <p:cNvSpPr txBox="1"/>
          <p:nvPr/>
        </p:nvSpPr>
        <p:spPr>
          <a:xfrm>
            <a:off x="1885950" y="15022286"/>
            <a:ext cx="236601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Quiet Zone –</a:t>
            </a:r>
          </a:p>
          <a:p>
            <a:endParaRPr lang="en-US" sz="6000" dirty="0"/>
          </a:p>
          <a:p>
            <a:r>
              <a:rPr lang="en-US" sz="6000" dirty="0"/>
              <a:t>Start –</a:t>
            </a:r>
          </a:p>
          <a:p>
            <a:endParaRPr lang="en-US" sz="6000" dirty="0"/>
          </a:p>
          <a:p>
            <a:r>
              <a:rPr lang="en-US" sz="6000" dirty="0"/>
              <a:t>Data – </a:t>
            </a:r>
          </a:p>
          <a:p>
            <a:endParaRPr lang="en-US" sz="6000" dirty="0"/>
          </a:p>
          <a:p>
            <a:r>
              <a:rPr lang="en-US" sz="6000" dirty="0"/>
              <a:t>Check – </a:t>
            </a:r>
          </a:p>
          <a:p>
            <a:endParaRPr lang="en-US" sz="6000" dirty="0"/>
          </a:p>
          <a:p>
            <a:r>
              <a:rPr lang="en-US" sz="6000" dirty="0"/>
              <a:t>Stop – </a:t>
            </a:r>
          </a:p>
          <a:p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2797A-66F6-2D54-280C-774D6AC65E84}"/>
              </a:ext>
            </a:extLst>
          </p:cNvPr>
          <p:cNvSpPr txBox="1"/>
          <p:nvPr/>
        </p:nvSpPr>
        <p:spPr>
          <a:xfrm>
            <a:off x="1885950" y="24347916"/>
            <a:ext cx="2366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Explain how to find out the ASCII sequence in binary. By counting either 0’s or 1’s</a:t>
            </a:r>
          </a:p>
        </p:txBody>
      </p:sp>
    </p:spTree>
    <p:extLst>
      <p:ext uri="{BB962C8B-B14F-4D97-AF65-F5344CB8AC3E}">
        <p14:creationId xmlns:p14="http://schemas.microsoft.com/office/powerpoint/2010/main" val="3357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intable Church Board Meeting Minutes by Slidesgo">
  <a:themeElements>
    <a:clrScheme name="Simple Light">
      <a:dk1>
        <a:srgbClr val="2D2A26"/>
      </a:dk1>
      <a:lt1>
        <a:srgbClr val="DAD9D6"/>
      </a:lt1>
      <a:dk2>
        <a:srgbClr val="F8F8F7"/>
      </a:dk2>
      <a:lt2>
        <a:srgbClr val="896B5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2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831</TotalTime>
  <Words>264</Words>
  <Application>Microsoft Office PowerPoint</Application>
  <PresentationFormat>自訂</PresentationFormat>
  <Paragraphs>34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Alice</vt:lpstr>
      <vt:lpstr>Anaheim</vt:lpstr>
      <vt:lpstr>Chivo</vt:lpstr>
      <vt:lpstr>新細明體</vt:lpstr>
      <vt:lpstr>Arial</vt:lpstr>
      <vt:lpstr>Calibri</vt:lpstr>
      <vt:lpstr>Calibri Light</vt:lpstr>
      <vt:lpstr>Helvetica</vt:lpstr>
      <vt:lpstr>Office Theme</vt:lpstr>
      <vt:lpstr>Printable Church Board Meeting Minutes by Slidesgo</vt:lpstr>
      <vt:lpstr>Barcodes</vt:lpstr>
      <vt:lpstr>BARCODES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Matthew Taylor</dc:creator>
  <cp:lastModifiedBy>Zoe Chou</cp:lastModifiedBy>
  <cp:revision>23</cp:revision>
  <dcterms:created xsi:type="dcterms:W3CDTF">2023-07-14T20:45:26Z</dcterms:created>
  <dcterms:modified xsi:type="dcterms:W3CDTF">2023-07-18T21:53:20Z</dcterms:modified>
</cp:coreProperties>
</file>