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1" r:id="rId86"/>
    <p:sldId id="340" r:id="rId8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ED1536-815B-4755-A7C1-24DF630C6874}">
  <a:tblStyle styleId="{E5ED1536-815B-4755-A7C1-24DF630C687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594" autoAdjust="0"/>
  </p:normalViewPr>
  <p:slideViewPr>
    <p:cSldViewPr snapToGrid="0" snapToObjects="1">
      <p:cViewPr varScale="1">
        <p:scale>
          <a:sx n="48" d="100"/>
          <a:sy n="48" d="100"/>
        </p:scale>
        <p:origin x="-3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2553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Good afternoon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I’m Paul Oremland, a Principle Software Engineer at InfoSpace and </a:t>
            </a:r>
            <a:r>
              <a:rPr lang="en-US"/>
              <a:t>Manager of</a:t>
            </a:r>
            <a:r>
              <a:rPr lang="en-US" baseline="0"/>
              <a:t> our Cloud Operations and Engineering </a:t>
            </a:r>
            <a:r>
              <a:rPr lang="en"/>
              <a:t>team.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Today I’m here to talk to you about building </a:t>
            </a:r>
            <a:r>
              <a:rPr lang="en-US"/>
              <a:t>Windows Web Server with ASP.NET support</a:t>
            </a:r>
            <a:r>
              <a:rPr lang="en"/>
              <a:t>.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NEXT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sz="900">
                <a:solidFill>
                  <a:srgbClr val="333333"/>
                </a:solidFill>
              </a:rPr>
              <a:t>
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sz="900">
                <a:solidFill>
                  <a:srgbClr val="333333"/>
                </a:solidFill>
              </a:rPr>
              <a:t>
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endParaRPr lang="en" sz="90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.oremland.net" TargetMode="External"/><Relationship Id="rId4" Type="http://schemas.openxmlformats.org/officeDocument/2006/relationships/hyperlink" Target="http://tech.infospace.com/" TargetMode="External"/><Relationship Id="rId5" Type="http://schemas.openxmlformats.org/officeDocument/2006/relationships/hyperlink" Target="https://github.com/porem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s.opscode.com/plugin_knife_window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ocs.opscode.com/plugin_knife_window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paul.oremland.net" TargetMode="External"/><Relationship Id="rId4" Type="http://schemas.openxmlformats.org/officeDocument/2006/relationships/hyperlink" Target="http://tech.infospace.com/" TargetMode="External"/><Relationship Id="rId5" Type="http://schemas.openxmlformats.org/officeDocument/2006/relationships/hyperlink" Target="https://github.com/porem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remland" TargetMode="External"/><Relationship Id="rId4" Type="http://schemas.openxmlformats.org/officeDocument/2006/relationships/hyperlink" Target="http://paul.oremland.net" TargetMode="External"/><Relationship Id="rId5" Type="http://schemas.openxmlformats.org/officeDocument/2006/relationships/hyperlink" Target="http://tech.infospace.com/" TargetMode="External"/><Relationship Id="rId6" Type="http://schemas.openxmlformats.org/officeDocument/2006/relationships/hyperlink" Target="http://martinfowler.com/bliki/BlueGreenDeployment.html" TargetMode="External"/><Relationship Id="rId7" Type="http://schemas.openxmlformats.org/officeDocument/2006/relationships/hyperlink" Target="http://msdn.microsoft.com/en-us/library/aa384372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windows web server management with asp.net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#ChefConf 2014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685800" y="5632951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 sz="1400"/>
              <a:t>Paul Oremland</a:t>
            </a:r>
          </a:p>
          <a:p>
            <a:pPr lvl="0" algn="r" rtl="0"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http://paul.oremland.net</a:t>
            </a:r>
          </a:p>
          <a:p>
            <a:pPr lvl="0" algn="r" rtl="0"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http://tech.infospace.com</a:t>
            </a:r>
          </a:p>
          <a:p>
            <a:pPr lvl="0" algn="r" rtl="0"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https://github.com/poremland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What exactly does the bootstrap do?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and installs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configures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keys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validation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data bag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chef client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chef client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configures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keys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validation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data bag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chef client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configures the chef client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keys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validation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data bag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chef client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configures the chef client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keys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validation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bag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chef client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configures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keys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validation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data bag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runs chef client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general overview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</a:t>
            </a:r>
            <a:r>
              <a:rPr lang="en" i="1"/>
              <a:t>out of the box</a:t>
            </a:r>
            <a:r>
              <a:rPr lang="en"/>
              <a:t> ssh solution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winrm is closest equivalent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pros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ability to run powershell scripts</a:t>
            </a:r>
          </a:p>
          <a:p>
            <a:endParaRPr lang="en" sz="1800"/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cookbooks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still playing catchup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most things will require the windows cookbook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chef 11 added support for registry keys, powershell, batch scripts, and installing chef client as service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idempotency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powershell idempotency can be built into the script or, whereever possible, can be done with the not_if/only_if guards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windows_batch, windows_zipfile, execute, and other dynamic behavior require the not_if/only_if guards for idempotency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reboots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enabling/disabling certain windows features during a chef run may require a mid-run reboot; ex: UAC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  <a:r>
              <a:rPr lang="en">
                <a:solidFill>
                  <a:srgbClr val="999999"/>
                </a:solidFill>
              </a:rPr>
              <a:t>the differences</a:t>
            </a:r>
          </a:p>
          <a:p>
            <a:pPr lvl="0" rtl="0">
              <a:buNone/>
            </a:pPr>
            <a:r>
              <a:rPr lang="en"/>
              <a:t>chef on windows vs. linux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creates additional openings for an attacker to exploit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requires a web server to be running on the machine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no </a:t>
            </a:r>
            <a:r>
              <a:rPr lang="en" i="1">
                <a:solidFill>
                  <a:srgbClr val="B7B7B7"/>
                </a:solidFill>
              </a:rPr>
              <a:t>out of the box</a:t>
            </a:r>
            <a:r>
              <a:rPr lang="en">
                <a:solidFill>
                  <a:srgbClr val="B7B7B7"/>
                </a:solidFill>
              </a:rPr>
              <a:t> ssh solution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winrm is closest equivalent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pros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commands designed to run locally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ability to run powershell scripts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disabled or not configured by default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creates additional openings for an attacker to exploit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/>
              <a:t>requires a web server to be running on the machine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windows; not a standard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unmodified </a:t>
            </a:r>
            <a:r>
              <a:rPr lang="en" b="1">
                <a:solidFill>
                  <a:schemeClr val="dk1"/>
                </a:solidFill>
              </a:rPr>
              <a:t>windows base image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no remote bootstrap options available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local bootstrap via manual install or custom script</a:t>
            </a:r>
          </a:p>
          <a:p>
            <a:endParaRPr lang="en" sz="2400"/>
          </a:p>
          <a:p>
            <a:pPr lvl="0" rtl="0">
              <a:buNone/>
            </a:pPr>
            <a:r>
              <a:rPr lang="en" b="1">
                <a:solidFill>
                  <a:srgbClr val="B7B7B7"/>
                </a:solidFill>
              </a:rPr>
              <a:t>modified windows base image</a:t>
            </a:r>
          </a:p>
          <a:p>
            <a:pPr marL="457200" lvl="0" indent="-3810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B7B7B7"/>
                </a:solidFill>
              </a:rPr>
              <a:t>bootstrap via the knife plugin</a:t>
            </a:r>
          </a:p>
          <a:p>
            <a:pPr marL="457200" lvl="0" indent="-3810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B7B7B7"/>
                </a:solidFill>
              </a:rPr>
              <a:t>bootstrap via a custom script on first start*</a:t>
            </a:r>
          </a:p>
          <a:p>
            <a:endParaRPr lang="en" sz="2400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B7B7B7"/>
                </a:solidFill>
              </a:rPr>
              <a:t>* some cloud services, like AWS, provide base images with the ability to run a custom script at first startup baked in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your options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>
                <a:solidFill>
                  <a:srgbClr val="B7B7B7"/>
                </a:solidFill>
              </a:rPr>
              <a:t>unmodified windows base image</a:t>
            </a:r>
          </a:p>
          <a:p>
            <a:pPr marL="457200" lvl="0" indent="-3810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B7B7B7"/>
                </a:solidFill>
              </a:rPr>
              <a:t>no remote bootstrap options available</a:t>
            </a:r>
          </a:p>
          <a:p>
            <a:pPr marL="457200" lvl="0" indent="-3810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B7B7B7"/>
                </a:solidFill>
              </a:rPr>
              <a:t>local bootstrap via manual install or custom script</a:t>
            </a:r>
          </a:p>
          <a:p>
            <a:endParaRPr lang="en" sz="2400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b="1"/>
              <a:t>modified windows base image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bootstrap via the knife plugin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bootstrap via a custom script on first start*</a:t>
            </a:r>
          </a:p>
          <a:p>
            <a:endParaRPr lang="en" sz="2400"/>
          </a:p>
          <a:p>
            <a:pPr lvl="0" rtl="0">
              <a:buNone/>
            </a:pPr>
            <a:r>
              <a:rPr lang="en" sz="1800"/>
              <a:t>* some cloud services, like AWS, provide base images with the ability to run a custom script at first startup baked in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your options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requires winrm to be installed and configured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allows remote bootstrap of any accessible machine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ability to force a chef run remotely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knife plugin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requires winrm to be installed and configured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allows remote bootstrap of any accessible machine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ability to force a chef run remotely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knife plugin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requires winrm to be installed and configured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allows remote bootstrap of any accessible machine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ability to force a chef run remotely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knife plugin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custom powershell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requires ability to run custom script on first start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the custom script can download and run a bootstrap script hosted on another server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canned bootstrap scripts for different roles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dynamically generated bootstrap for each different role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custom script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custom powershell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requires ability to run custom script on first start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custom script can download and run a bootstrap script hosted on another server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canned bootstrap scripts for different roles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dynamically generated bootstrap for each different role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custom script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cookbooks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still playing catchup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most things will require the windows cookbook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chef 11 added support for registry keys, powershell, batch scripts, and installing chef client as service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idempotency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powershell idempotency can be built into the script or, whereever possible, can be done with the not_if/only_if guards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windows_batch, windows_zipfile, execute, and other dynamic behavior require the not_if/only_if guards for idempotency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reboots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enabling/disabling certain windows features during a chef run may require a mid-run reboot; ex: UAC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  <a:r>
              <a:rPr lang="en">
                <a:solidFill>
                  <a:srgbClr val="999999"/>
                </a:solidFill>
              </a:rPr>
              <a:t>the differences</a:t>
            </a:r>
          </a:p>
          <a:p>
            <a:pPr lvl="0" rtl="0">
              <a:buNone/>
            </a:pPr>
            <a:r>
              <a:rPr lang="en"/>
              <a:t>chef on windows vs. linux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custom powershell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requires ability to run custom script on first start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custom script can download and run a bootstrap script hosted on another server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canned bootstrap scripts for different roles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dynamically generated bootstrap for each different role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modified image: custom script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Questions you should ask first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winrm</a:t>
            </a:r>
          </a:p>
          <a:p>
            <a:pPr marL="914400" lvl="1" indent="-355600" rtl="0">
              <a:lnSpc>
                <a:spcPct val="8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chemeClr val="dk1"/>
                </a:solidFill>
              </a:rPr>
              <a:t>are your servers on the public internet?</a:t>
            </a:r>
          </a:p>
          <a:p>
            <a:pPr marL="1371600" lvl="2" indent="-342900" rtl="0">
              <a:lnSpc>
                <a:spcPct val="80000"/>
              </a:lnSpc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chemeClr val="dk1"/>
                </a:solidFill>
              </a:rPr>
              <a:t>winrm can increase your attack vector if not locked down properly</a:t>
            </a:r>
          </a:p>
          <a:p>
            <a:pPr marL="914400" lvl="1" indent="-355600" rtl="0">
              <a:lnSpc>
                <a:spcPct val="8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chemeClr val="dk1"/>
                </a:solidFill>
              </a:rPr>
              <a:t>are you already going to run a web server?</a:t>
            </a:r>
          </a:p>
          <a:p>
            <a:pPr marL="914400" lvl="1" indent="-355600" rtl="0">
              <a:lnSpc>
                <a:spcPct val="8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chemeClr val="dk1"/>
                </a:solidFill>
              </a:rPr>
              <a:t>are you going to be running the chef-client as a service?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custom script</a:t>
            </a:r>
          </a:p>
          <a:p>
            <a:pPr marL="914400" lvl="1" indent="-355600" rtl="0">
              <a:lnSpc>
                <a:spcPct val="8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do you have an a place to host the canned or dynamic scripts?</a:t>
            </a:r>
          </a:p>
          <a:p>
            <a:pPr marL="914400" lvl="1" indent="-355600" rtl="0">
              <a:lnSpc>
                <a:spcPct val="8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do you need to execute anything during the bootstrap that’s not easily templatable?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>
              <a:buNone/>
            </a:pPr>
            <a:r>
              <a:rPr lang="en" sz="3400"/>
              <a:t>picking your modified image method</a:t>
            </a: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552141210"/>
              </p:ext>
            </p:extLst>
          </p:nvPr>
        </p:nvGraphicFramePr>
        <p:xfrm>
          <a:off x="864550" y="5269534"/>
          <a:ext cx="7414875" cy="1158149"/>
        </p:xfrm>
        <a:graphic>
          <a:graphicData uri="http://schemas.openxmlformats.org/drawingml/2006/table">
            <a:tbl>
              <a:tblPr>
                <a:noFill/>
                <a:tableStyleId>{E5ED1536-815B-4755-A7C1-24DF630C6874}</a:tableStyleId>
              </a:tblPr>
              <a:tblGrid>
                <a:gridCol w="1563925"/>
                <a:gridCol w="639300"/>
                <a:gridCol w="1504250"/>
                <a:gridCol w="1056875"/>
                <a:gridCol w="1603650"/>
                <a:gridCol w="1046875"/>
              </a:tblGrid>
              <a:tr h="34495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1200"/>
                        <a:t>requires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winrm</a:t>
                      </a:r>
                    </a:p>
                  </a:txBody>
                  <a:tcPr marL="91425" marR="91425" marT="91425" marB="91425" anchor="b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firewall changes</a:t>
                      </a:r>
                    </a:p>
                  </a:txBody>
                  <a:tcPr marL="91425" marR="91425" marT="91425" marB="91425" anchor="b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knife plugin</a:t>
                      </a:r>
                    </a:p>
                  </a:txBody>
                  <a:tcPr marL="91425" marR="91425" marT="91425" marB="91425" anchor="b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external script host</a:t>
                      </a:r>
                    </a:p>
                  </a:txBody>
                  <a:tcPr marL="91425" marR="91425" marT="91425" marB="91425" anchor="b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 sz="1200"/>
                        <a:t>powershell</a:t>
                      </a:r>
                    </a:p>
                  </a:txBody>
                  <a:tcPr marL="91425" marR="91425" marT="91425" marB="91425" anchor="b">
                    <a:solidFill>
                      <a:srgbClr val="B7B7B7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1200"/>
                        <a:t>knife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</a:tr>
              <a:tr h="36572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1200"/>
                        <a:t>custom script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200"/>
                        <a:t>X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bootstrapping with knife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 the client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install/configure winrm</a:t>
            </a:r>
          </a:p>
          <a:p>
            <a:endParaRPr lang="en"/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 quickconfig -q</a:t>
            </a:r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 </a:t>
            </a:r>
            <a:r>
              <a:rPr lang="en" sz="1200">
                <a:solidFill>
                  <a:srgbClr val="AA22FF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winrm/config/winrs @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MaxMemoryPerShellMB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"300"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 </a:t>
            </a:r>
            <a:r>
              <a:rPr lang="en" sz="1200">
                <a:solidFill>
                  <a:srgbClr val="AA22FF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winrm/config @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MaxTimeoutms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"1800000"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 </a:t>
            </a:r>
            <a:r>
              <a:rPr lang="en" sz="1200">
                <a:solidFill>
                  <a:srgbClr val="AA22FF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winrm/config/service @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AllowUnencrypted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"true"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 </a:t>
            </a:r>
            <a:r>
              <a:rPr lang="en" sz="1200">
                <a:solidFill>
                  <a:srgbClr val="AA22FF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winrm/config/service/auth @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Basic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"true"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update firewall</a:t>
            </a:r>
          </a:p>
          <a:p>
            <a:endParaRPr lang="en"/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netsh advfirewall firewall </a:t>
            </a:r>
            <a:r>
              <a:rPr lang="en" sz="1200">
                <a:solidFill>
                  <a:srgbClr val="AA22FF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rule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"Windows Remote Management (HTTP-In)"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profile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protocol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tcp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localport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5985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remoteip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localsubnet new </a:t>
            </a:r>
            <a:r>
              <a:rPr lang="en" sz="12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remoteip</a:t>
            </a:r>
            <a:r>
              <a:rPr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any</a:t>
            </a:r>
          </a:p>
          <a:p>
            <a:endParaRPr lang="en" sz="1200">
              <a:solidFill>
                <a:srgbClr val="212C35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200">
              <a:solidFill>
                <a:srgbClr val="212C35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200">
              <a:solidFill>
                <a:srgbClr val="212C3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ops code docs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knife: base image prep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 the knife-windows gem</a:t>
            </a:r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gem install knife-windows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update/modify the default template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windows-chef-client-msi.erb</a:t>
            </a:r>
          </a:p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add any custom bootstrap work</a:t>
            </a:r>
          </a:p>
          <a:p>
            <a:pPr marL="457200" lvl="0" indent="-4191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run knife to bootstrap the client machine</a:t>
            </a:r>
          </a:p>
          <a:p>
            <a:endParaRPr lang="en"/>
          </a:p>
          <a:p>
            <a:pPr marL="457200" lvl="0" indent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B8860B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" sz="18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knife bootstrap windows winrm your.machine.com -r </a:t>
            </a:r>
            <a:r>
              <a:rPr lang="en" sz="18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'role[foo]'</a:t>
            </a:r>
            <a:r>
              <a:rPr lang="en" sz="1800">
                <a:solidFill>
                  <a:srgbClr val="212C35"/>
                </a:solidFill>
                <a:latin typeface="Verdana"/>
                <a:ea typeface="Verdana"/>
                <a:cs typeface="Verdana"/>
                <a:sym typeface="Verdana"/>
              </a:rPr>
              <a:t> -x Administrator -P </a:t>
            </a:r>
            <a:r>
              <a:rPr lang="en" sz="1800">
                <a:solidFill>
                  <a:srgbClr val="BB4444"/>
                </a:solidFill>
                <a:latin typeface="Verdana"/>
                <a:ea typeface="Verdana"/>
                <a:cs typeface="Verdana"/>
                <a:sym typeface="Verdana"/>
              </a:rPr>
              <a:t>'password'</a:t>
            </a: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800">
              <a:solidFill>
                <a:srgbClr val="BB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r" rtl="0"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ops code docs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knife: workstation prep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bootstrapping with a custom script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 the client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and installs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data bag encryption key *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if you store anything in an encrypted data bag that is needed during the chef run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validation key *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creates the chef client configuration file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the chef client with the specified role(s)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B7B7B7"/>
                </a:solidFill>
              </a:rPr>
              <a:t>* storing your keys on the same server as your code defeats the purpose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what the powershell bootstrap does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the chef client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the data bag encryption key *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if you store anything </a:t>
            </a:r>
            <a:r>
              <a:rPr lang="en">
                <a:solidFill>
                  <a:schemeClr val="dk1"/>
                </a:solidFill>
              </a:rPr>
              <a:t>in an encrypted data bag that is </a:t>
            </a:r>
            <a:r>
              <a:rPr lang="en"/>
              <a:t>needed during the chef run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validation key *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creates the chef client configuration file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the chef client with the specified role(s)</a:t>
            </a:r>
          </a:p>
          <a:p>
            <a:pPr marL="0" indent="0">
              <a:buNone/>
            </a:pPr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sz="1800"/>
              <a:t>* storing your keys on the same server as your code defeats the purpose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what the powershell bootstrap does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data bag encryption key *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if you store anything in an encrypted data bag that is needed during the chef run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downloads the validation key *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creates the chef client configuration file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the chef client with the specified role(s)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sz="1800"/>
              <a:t>* storing your keys on the same server as your code defeats the purpose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what the powershell bootstrap does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data bag encryption key *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if you store anything in an encrypted data bag that is needed during the chef run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validation key *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creates the chef client configuration file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runs the chef client with the specified role(s)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B7B7B7"/>
                </a:solidFill>
              </a:rPr>
              <a:t>* storing your keys on the same server as your code defeats the purpose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what the powershell bootstrap does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cookbooks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still playing catchup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most things will require the windows cookbook</a:t>
            </a:r>
          </a:p>
          <a:p>
            <a:pPr marL="1371600" lvl="2" indent="-342900" rtl="0">
              <a:buClr>
                <a:srgbClr val="B7B7B7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B7B7B7"/>
                </a:solidFill>
              </a:rPr>
              <a:t>chef 11 added support for registry keys, powershell, batch scripts, and installing chef client as service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idempotency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powershell idempotency can be built into the script or, whereever possible, can be done with the not_if/only_if guards</a:t>
            </a:r>
          </a:p>
          <a:p>
            <a:pPr marL="914400" lvl="1" indent="-355600" rtl="0">
              <a:buClr>
                <a:srgbClr val="B7B7B7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B7B7B7"/>
                </a:solidFill>
              </a:rPr>
              <a:t>windows_batch, windows_zipfile, execute, and other dynamic behavior require the not_if/only_if guards for idempotency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reboots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enabling/disabling certain windows features during a chef run may require a mid-run reboot; ex: UAC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  <a:r>
              <a:rPr lang="en">
                <a:solidFill>
                  <a:srgbClr val="999999"/>
                </a:solidFill>
              </a:rPr>
              <a:t>the differences</a:t>
            </a:r>
          </a:p>
          <a:p>
            <a:pPr lvl="0" rtl="0">
              <a:buNone/>
            </a:pPr>
            <a:r>
              <a:rPr lang="en"/>
              <a:t>chef on windows vs. linux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and installs the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data bag encryption key *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if you store anything in an encrypted data bag that is needed during the chef run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downloads the validation key *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creates the chef client configuration file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runs the chef client with the specified role(s)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 sz="1800">
                <a:solidFill>
                  <a:srgbClr val="B7B7B7"/>
                </a:solidFill>
              </a:rPr>
              <a:t>* storing your keys on the same server as your code defeats the purpose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what the powershell bootstrap does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download and run your bootstrap using a powershell script</a:t>
            </a:r>
          </a:p>
          <a:p>
            <a:endParaRPr lang="en" sz="2400">
              <a:solidFill>
                <a:schemeClr val="dk1"/>
              </a:solidFill>
            </a:endParaRPr>
          </a:p>
          <a:p>
            <a:pPr marL="457200" lvl="0" indent="0" rtl="0">
              <a:buNone/>
            </a:pPr>
            <a:r>
              <a:rPr lang="en" sz="1400">
                <a:solidFill>
                  <a:schemeClr val="dk1"/>
                </a:solidFill>
              </a:rPr>
              <a:t>$ @powershell -NoProfile -ExecutionPolicy unrestricted -Command</a:t>
            </a:r>
            <a:r>
              <a:rPr lang="en" sz="1400">
                <a:solidFill>
                  <a:srgbClr val="F0F0F0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"iex ((new-object net.webclient).DownloadString('https://your.server.com/your-bootstrap'))"</a:t>
            </a:r>
          </a:p>
          <a:p>
            <a:endParaRPr lang="en" sz="1400">
              <a:solidFill>
                <a:srgbClr val="CC0000"/>
              </a:solidFill>
            </a:endParaRPr>
          </a:p>
          <a:p>
            <a:pPr marL="0" lvl="0" indent="0" rtl="0">
              <a:buNone/>
            </a:pPr>
            <a:r>
              <a:rPr lang="en" sz="2400"/>
              <a:t>if your server uses a self-signed SSL cert add the following before invoking the expression (iex)</a:t>
            </a:r>
          </a:p>
          <a:p>
            <a:endParaRPr lang="en" sz="2400"/>
          </a:p>
          <a:p>
            <a:pPr marL="457200" lvl="0" indent="0" rtl="0">
              <a:buNone/>
            </a:pPr>
            <a:r>
              <a:rPr lang="en" sz="1400">
                <a:solidFill>
                  <a:schemeClr val="dk1"/>
                </a:solidFill>
              </a:rPr>
              <a:t>[</a:t>
            </a:r>
            <a:r>
              <a:rPr lang="en" sz="1400">
                <a:solidFill>
                  <a:srgbClr val="93C47D"/>
                </a:solidFill>
              </a:rPr>
              <a:t>Net.ServicePointManager</a:t>
            </a:r>
            <a:r>
              <a:rPr lang="en" sz="1400">
                <a:solidFill>
                  <a:schemeClr val="dk1"/>
                </a:solidFill>
              </a:rPr>
              <a:t>]::ServerCertificateValidationCallback = {</a:t>
            </a:r>
            <a:r>
              <a:rPr lang="en" sz="1400">
                <a:solidFill>
                  <a:srgbClr val="FF00FF"/>
                </a:solidFill>
              </a:rPr>
              <a:t>$true</a:t>
            </a:r>
            <a:r>
              <a:rPr lang="en" sz="1400">
                <a:solidFill>
                  <a:schemeClr val="dk1"/>
                </a:solidFill>
              </a:rPr>
              <a:t>}</a:t>
            </a:r>
          </a:p>
          <a:p>
            <a:endParaRPr lang="en" sz="1400">
              <a:solidFill>
                <a:schemeClr val="dk1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bootstrapping the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C4A000"/>
                </a:solidFill>
              </a:rPr>
              <a:t>Function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6989A"/>
                </a:solidFill>
              </a:rPr>
              <a:t>DownloadFileFromWeb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06989A"/>
                </a:solidFill>
              </a:rPr>
              <a:t>$url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06989A"/>
                </a:solidFill>
              </a:rPr>
              <a:t>$file</a:t>
            </a:r>
            <a:r>
              <a:rPr lang="en" sz="1800">
                <a:solidFill>
                  <a:schemeClr val="dk1"/>
                </a:solidFill>
              </a:rPr>
              <a:t>)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	[</a:t>
            </a:r>
            <a:r>
              <a:rPr lang="en" sz="1800">
                <a:solidFill>
                  <a:srgbClr val="93C47D"/>
                </a:solidFill>
              </a:rPr>
              <a:t>Net.ServicePointManager</a:t>
            </a:r>
            <a:r>
              <a:rPr lang="en" sz="1800">
                <a:solidFill>
                  <a:schemeClr val="dk1"/>
                </a:solidFill>
              </a:rPr>
              <a:t>]::ServerCertificateValidationCallback = {</a:t>
            </a:r>
            <a:r>
              <a:rPr lang="en" sz="1800">
                <a:solidFill>
                  <a:srgbClr val="FF00FF"/>
                </a:solidFill>
              </a:rPr>
              <a:t>$true</a:t>
            </a: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C4A000"/>
                </a:solidFill>
              </a:rPr>
              <a:t>Write-Host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C0000"/>
                </a:solidFill>
              </a:rPr>
              <a:t>"Downloading </a:t>
            </a:r>
            <a:r>
              <a:rPr lang="en" sz="1800">
                <a:solidFill>
                  <a:srgbClr val="06989A"/>
                </a:solidFill>
              </a:rPr>
              <a:t>$file</a:t>
            </a:r>
            <a:r>
              <a:rPr lang="en" sz="1800">
                <a:solidFill>
                  <a:srgbClr val="CC0000"/>
                </a:solidFill>
              </a:rPr>
              <a:t>..."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C4A000"/>
                </a:solidFill>
              </a:rPr>
              <a:t>if</a:t>
            </a:r>
            <a:r>
              <a:rPr lang="en" sz="1800">
                <a:solidFill>
                  <a:schemeClr val="dk1"/>
                </a:solidFill>
              </a:rPr>
              <a:t>(-</a:t>
            </a:r>
            <a:r>
              <a:rPr lang="en" sz="1800">
                <a:solidFill>
                  <a:srgbClr val="C4A000"/>
                </a:solidFill>
              </a:rPr>
              <a:t>not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>
                <a:solidFill>
                  <a:srgbClr val="C4A000"/>
                </a:solidFill>
              </a:rPr>
              <a:t>Test-Path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6989A"/>
                </a:solidFill>
              </a:rPr>
              <a:t>$file</a:t>
            </a:r>
            <a:r>
              <a:rPr lang="en" sz="1800">
                <a:solidFill>
                  <a:schemeClr val="dk1"/>
                </a:solidFill>
              </a:rPr>
              <a:t>))</a:t>
            </a:r>
          </a:p>
          <a:p>
            <a:pPr marL="457200" lvl="0" indent="0" rtl="0"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914400" lvl="0" indent="0" rtl="0">
              <a:buNone/>
            </a:pP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C4A000"/>
                </a:solidFill>
              </a:rPr>
              <a:t>New-Object</a:t>
            </a:r>
            <a:r>
              <a:rPr lang="en" sz="1800">
                <a:solidFill>
                  <a:schemeClr val="dk1"/>
                </a:solidFill>
              </a:rPr>
              <a:t> System.Net.WebClient).DownloadFile(</a:t>
            </a:r>
            <a:r>
              <a:rPr lang="en" sz="1800">
                <a:solidFill>
                  <a:srgbClr val="06989A"/>
                </a:solidFill>
              </a:rPr>
              <a:t>$url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06989A"/>
                </a:solidFill>
              </a:rPr>
              <a:t>$file</a:t>
            </a:r>
            <a:r>
              <a:rPr lang="en" sz="1800">
                <a:solidFill>
                  <a:schemeClr val="dk1"/>
                </a:solidFill>
              </a:rPr>
              <a:t>)</a:t>
            </a:r>
          </a:p>
          <a:p>
            <a:pPr marL="457200" lvl="0" indent="0" rtl="0"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powershell: downloading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C4A000"/>
                </a:solidFill>
              </a:rPr>
              <a:t>Function</a:t>
            </a:r>
            <a:r>
              <a:rPr lang="en" sz="1800"/>
              <a:t> </a:t>
            </a:r>
            <a:r>
              <a:rPr lang="en" sz="1800">
                <a:solidFill>
                  <a:srgbClr val="06989A"/>
                </a:solidFill>
              </a:rPr>
              <a:t>InstallChefClient</a:t>
            </a:r>
            <a:r>
              <a:rPr lang="en" sz="1800"/>
              <a:t>(</a:t>
            </a:r>
            <a:r>
              <a:rPr lang="en" sz="1800">
                <a:solidFill>
                  <a:srgbClr val="06989A"/>
                </a:solidFill>
              </a:rPr>
              <a:t>$installer</a:t>
            </a:r>
            <a:r>
              <a:rPr lang="en" sz="1800"/>
              <a:t>)</a:t>
            </a:r>
          </a:p>
          <a:p>
            <a:pPr lvl="0" rtl="0">
              <a:buNone/>
            </a:pPr>
            <a:r>
              <a:rPr lang="en" sz="1800"/>
              <a:t>{</a:t>
            </a:r>
          </a:p>
          <a:p>
            <a:pPr lvl="0" rtl="0">
              <a:buNone/>
            </a:pPr>
            <a:r>
              <a:rPr lang="en" sz="1800">
                <a:solidFill>
                  <a:srgbClr val="C4A000"/>
                </a:solidFill>
              </a:rPr>
              <a:t>    Write-Host</a:t>
            </a:r>
            <a:r>
              <a:rPr lang="en" sz="1800">
                <a:solidFill>
                  <a:srgbClr val="F0F0F0"/>
                </a:solidFill>
              </a:rPr>
              <a:t> </a:t>
            </a:r>
            <a:r>
              <a:rPr lang="en" sz="1800">
                <a:solidFill>
                  <a:srgbClr val="CC0000"/>
                </a:solidFill>
              </a:rPr>
              <a:t>"Installing Chef Client..."</a:t>
            </a:r>
          </a:p>
          <a:p>
            <a:pPr lvl="0" rtl="0">
              <a:buNone/>
            </a:pPr>
            <a:r>
              <a:rPr lang="en" sz="1800">
                <a:solidFill>
                  <a:srgbClr val="F0F0F0"/>
                </a:solidFill>
              </a:rPr>
              <a:t>    </a:t>
            </a:r>
            <a:r>
              <a:rPr lang="en" sz="1800">
                <a:solidFill>
                  <a:srgbClr val="C4A000"/>
                </a:solidFill>
              </a:rPr>
              <a:t>Start-Process</a:t>
            </a:r>
            <a:r>
              <a:rPr lang="en" sz="1800">
                <a:solidFill>
                  <a:srgbClr val="F0F0F0"/>
                </a:solidFill>
              </a:rPr>
              <a:t> </a:t>
            </a:r>
            <a:r>
              <a:rPr lang="en" sz="1800"/>
              <a:t>-FilePath msiexec -ArgumentList /i,</a:t>
            </a:r>
            <a:r>
              <a:rPr lang="en" sz="1800">
                <a:solidFill>
                  <a:srgbClr val="F0F0F0"/>
                </a:solidFill>
              </a:rPr>
              <a:t> </a:t>
            </a:r>
            <a:r>
              <a:rPr lang="en" sz="1800">
                <a:solidFill>
                  <a:srgbClr val="06989A"/>
                </a:solidFill>
              </a:rPr>
              <a:t>$installer</a:t>
            </a:r>
            <a:r>
              <a:rPr lang="en" sz="1800">
                <a:solidFill>
                  <a:srgbClr val="F0F0F0"/>
                </a:solidFill>
              </a:rPr>
              <a:t>, </a:t>
            </a:r>
            <a:r>
              <a:rPr lang="en" sz="1800">
                <a:solidFill>
                  <a:srgbClr val="CC0000"/>
                </a:solidFill>
              </a:rPr>
              <a:t>'/L c:\chef\log\install.log'</a:t>
            </a:r>
            <a:r>
              <a:rPr lang="en" sz="1800"/>
              <a:t>, /quiet -Wait</a:t>
            </a:r>
          </a:p>
          <a:p>
            <a:pPr lvl="0" rtl="0"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 sz="3400"/>
              <a:t>powershell: installing the chef client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15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CreateClientFile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$chefDirectory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Write-Host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"Creating 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$chefDirectory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/client.rb..."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$clientRB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@"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node_name                    "</a:t>
            </a: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YOUR_NODE_NAME</a:t>
            </a: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log_level                        :info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verbose_logging             true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log_location                   "c:/chef/log/chef-client.log"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file_cache_path              "c:/chef/cache"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file_backup_path            "c:/chef/backup"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cache_options                ({:path =&gt; "c:/chef/cache/checksums", :skip_expires =&gt; true})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chef_server_url              "https://api.opscode.com/organizations/</a:t>
            </a: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YOUR_ORG</a:t>
            </a: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validation_client_name   "validator"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validation_key                "c:/chef/validator.pem"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client_key                      "c:/chef/client.pem"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data_bag_decrypt_minimum_version 2</a:t>
            </a:r>
            <a:r>
              <a:rPr lang="en" sz="1200">
                <a:solidFill>
                  <a:srgbClr val="75507B"/>
                </a:solidFill>
                <a:latin typeface="Verdana"/>
                <a:ea typeface="Verdana"/>
                <a:cs typeface="Verdana"/>
                <a:sym typeface="Verdana"/>
              </a:rPr>
              <a:t>`r`n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"@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$file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$chefDirectory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/client.rb"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Test-Path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$file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Clear-Content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$file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  <a:latin typeface="Verdana"/>
                <a:ea typeface="Verdana"/>
                <a:cs typeface="Verdana"/>
                <a:sym typeface="Verdana"/>
              </a:rPr>
              <a:t>Add-Content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$chefDirectory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/client.rb"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400">
                <a:solidFill>
                  <a:srgbClr val="06989A"/>
                </a:solidFill>
                <a:latin typeface="Verdana"/>
                <a:ea typeface="Verdana"/>
                <a:cs typeface="Verdana"/>
                <a:sym typeface="Verdana"/>
              </a:rPr>
              <a:t>$clientRB</a:t>
            </a:r>
            <a:r>
              <a:rPr lang="en" sz="14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powershell: creating a client config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>
                <a:solidFill>
                  <a:srgbClr val="C4A000"/>
                </a:solidFill>
              </a:rPr>
              <a:t>Function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6989A"/>
                </a:solidFill>
              </a:rPr>
              <a:t>RunChefClient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{</a:t>
            </a:r>
          </a:p>
          <a:p>
            <a:pPr marL="457200" lvl="0" indent="0" rtl="0">
              <a:buNone/>
            </a:pPr>
            <a:r>
              <a:rPr lang="en" sz="1400">
                <a:solidFill>
                  <a:srgbClr val="C4A000"/>
                </a:solidFill>
              </a:rPr>
              <a:t>Write-Host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"Running chef client for the first time..."</a:t>
            </a:r>
          </a:p>
          <a:p>
            <a:pPr marL="457200" lvl="0" indent="0" rtl="0">
              <a:buNone/>
            </a:pPr>
            <a:r>
              <a:rPr lang="en" sz="1400">
                <a:solidFill>
                  <a:srgbClr val="C4A000"/>
                </a:solidFill>
              </a:rPr>
              <a:t>Start-Process</a:t>
            </a:r>
            <a:r>
              <a:rPr lang="en" sz="1400">
                <a:solidFill>
                  <a:schemeClr val="dk1"/>
                </a:solidFill>
              </a:rPr>
              <a:t> -FilePath C:/opscode/chef/bin/</a:t>
            </a:r>
            <a:r>
              <a:rPr lang="en" sz="1400">
                <a:solidFill>
                  <a:srgbClr val="C4A000"/>
                </a:solidFill>
              </a:rPr>
              <a:t>chef-client</a:t>
            </a:r>
            <a:r>
              <a:rPr lang="en" sz="1400">
                <a:solidFill>
                  <a:schemeClr val="dk1"/>
                </a:solidFill>
              </a:rPr>
              <a:t> -ArgumentList </a:t>
            </a:r>
            <a:r>
              <a:rPr lang="en" sz="1400">
                <a:solidFill>
                  <a:srgbClr val="CC0000"/>
                </a:solidFill>
              </a:rPr>
              <a:t>"-o role[SERVER_ROLE] -E ENVIRONMENT_FILE"</a:t>
            </a:r>
            <a:r>
              <a:rPr lang="en" sz="1400">
                <a:solidFill>
                  <a:schemeClr val="dk1"/>
                </a:solidFill>
              </a:rPr>
              <a:t> -Wait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powershell: running the chef client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6989A"/>
                </a:solidFill>
              </a:rPr>
              <a:t>$server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CC0000"/>
                </a:solidFill>
              </a:rPr>
              <a:t>’https://your.server’</a:t>
            </a:r>
          </a:p>
          <a:p>
            <a:endParaRPr lang="en" sz="1400">
              <a:solidFill>
                <a:srgbClr val="CC0000"/>
              </a:solidFill>
            </a:endParaRP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DownloadFileFromWeb </a:t>
            </a:r>
            <a:r>
              <a:rPr lang="en" sz="1400">
                <a:solidFill>
                  <a:srgbClr val="CC0000"/>
                </a:solidFill>
              </a:rPr>
              <a:t>"https://www.opscode.com/chef/install.msi"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"c:/chef/chef-client-install.msi"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InstallChefClient(</a:t>
            </a:r>
            <a:r>
              <a:rPr lang="en" sz="1400">
                <a:solidFill>
                  <a:srgbClr val="CC0000"/>
                </a:solidFill>
              </a:rPr>
              <a:t>"c:\chef\chef-client-install.msi"</a:t>
            </a:r>
            <a:r>
              <a:rPr lang="en" sz="1400">
                <a:solidFill>
                  <a:schemeClr val="dk1"/>
                </a:solidFill>
              </a:rPr>
              <a:t>)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DownloadFileFromWeb </a:t>
            </a:r>
            <a:r>
              <a:rPr lang="en" sz="1400">
                <a:solidFill>
                  <a:srgbClr val="CC0000"/>
                </a:solidFill>
              </a:rPr>
              <a:t>"</a:t>
            </a:r>
            <a:r>
              <a:rPr lang="en" sz="1400">
                <a:solidFill>
                  <a:srgbClr val="06989A"/>
                </a:solidFill>
              </a:rPr>
              <a:t>$server</a:t>
            </a:r>
            <a:r>
              <a:rPr lang="en" sz="1400">
                <a:solidFill>
                  <a:srgbClr val="CC0000"/>
                </a:solidFill>
              </a:rPr>
              <a:t>/encrypted_data_bag_key.txt"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"c:/encrypted_data_bag_key"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DownloadFileFromWeb </a:t>
            </a:r>
            <a:r>
              <a:rPr lang="en" sz="1400">
                <a:solidFill>
                  <a:srgbClr val="CC0000"/>
                </a:solidFill>
              </a:rPr>
              <a:t>"</a:t>
            </a:r>
            <a:r>
              <a:rPr lang="en" sz="1400">
                <a:solidFill>
                  <a:srgbClr val="06989A"/>
                </a:solidFill>
              </a:rPr>
              <a:t>$server</a:t>
            </a:r>
            <a:r>
              <a:rPr lang="en" sz="1400">
                <a:solidFill>
                  <a:srgbClr val="CC0000"/>
                </a:solidFill>
              </a:rPr>
              <a:t>/validator.pem"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"c:/chef/validator.pem"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CreateClientFile </a:t>
            </a:r>
            <a:r>
              <a:rPr lang="en" sz="1400">
                <a:solidFill>
                  <a:srgbClr val="CC0000"/>
                </a:solidFill>
              </a:rPr>
              <a:t>”c:/chef/”</a:t>
            </a:r>
          </a:p>
          <a:p>
            <a:pPr lvl="0" rtl="0">
              <a:buNone/>
            </a:pPr>
            <a:r>
              <a:rPr lang="en" sz="1400">
                <a:solidFill>
                  <a:schemeClr val="dk1"/>
                </a:solidFill>
              </a:rPr>
              <a:t>RunChefClient 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bootstrapping</a:t>
            </a:r>
          </a:p>
          <a:p>
            <a:pPr lvl="0" rtl="0">
              <a:buNone/>
            </a:pPr>
            <a:r>
              <a:rPr lang="en"/>
              <a:t>powershell: execute the bootstrap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creating the server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setup the server and install your app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 iis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.net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web deploy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step by step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add iis features to attribute file 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recipe to install features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install iis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bootstrapping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creating the server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deploying the web app</a:t>
            </a:r>
          </a:p>
          <a:p>
            <a:pPr marL="457200" lvl="0" indent="-41910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updating the web app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windows web server management</a:t>
            </a:r>
          </a:p>
          <a:p>
            <a:pPr>
              <a:buNone/>
            </a:pPr>
            <a:r>
              <a:rPr lang="en"/>
              <a:t>management lifecycle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install iis</a:t>
            </a:r>
          </a:p>
          <a:p>
            <a:pPr lvl="0" rtl="0">
              <a:buNone/>
            </a:pPr>
            <a:r>
              <a:rPr lang="en"/>
              <a:t>install features: attributes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your_cookbook/attributes/default.rb</a:t>
            </a:r>
          </a:p>
          <a:p>
            <a:pPr>
              <a:lnSpc>
                <a:spcPct val="50000"/>
              </a:lnSpc>
            </a:pPr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= [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IIS-WebServerRole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IIS-WebServer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IIS-CommonHttpFeatures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IIS-HttpRedirect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IIS-ISAPIFilter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IIS-ISAPIExtensions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IIS-NetFxExtensibility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IIS-ASPNET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IIS-HostableWebCore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IIS-WindowsAuthentication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NetFx3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MicrosoftWindowsPowerShellISE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WAS-WindowsActivationService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WAS-ConfigurationAPI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default[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features_list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WAS-NetFxEnvironment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endParaRPr lang="en" sz="1800">
              <a:solidFill>
                <a:srgbClr val="75507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add iis features to attribute file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to install features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install iis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install iis</a:t>
            </a:r>
          </a:p>
          <a:p>
            <a:pPr lvl="0" rtl="0">
              <a:buNone/>
            </a:pPr>
            <a:r>
              <a:rPr lang="en"/>
              <a:t>install features: recipe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your_cookbook/recipes/iis_features.rb</a:t>
            </a:r>
          </a:p>
          <a:p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iis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features_list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].each </a:t>
            </a:r>
            <a:r>
              <a:rPr lang="en" sz="2400">
                <a:solidFill>
                  <a:srgbClr val="C4A000"/>
                </a:solidFill>
              </a:rPr>
              <a:t>do</a:t>
            </a:r>
            <a:r>
              <a:rPr lang="en" sz="2400">
                <a:solidFill>
                  <a:schemeClr val="dk1"/>
                </a:solidFill>
              </a:rPr>
              <a:t> |</a:t>
            </a:r>
            <a:r>
              <a:rPr lang="en" sz="2400">
                <a:solidFill>
                  <a:srgbClr val="06989A"/>
                </a:solidFill>
              </a:rPr>
              <a:t>feature</a:t>
            </a:r>
            <a:r>
              <a:rPr lang="en" sz="2400">
                <a:solidFill>
                  <a:schemeClr val="dk1"/>
                </a:solidFill>
              </a:rPr>
              <a:t>|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windows_feature feature </a:t>
            </a:r>
            <a:r>
              <a:rPr lang="en" sz="2400">
                <a:solidFill>
                  <a:srgbClr val="C4A000"/>
                </a:solidFill>
              </a:rPr>
              <a:t>do</a:t>
            </a:r>
          </a:p>
          <a:p>
            <a:pPr marL="13716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action </a:t>
            </a:r>
            <a:r>
              <a:rPr lang="en" sz="2400">
                <a:solidFill>
                  <a:srgbClr val="CC0000"/>
                </a:solidFill>
              </a:rPr>
              <a:t>:install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A000"/>
                </a:solidFill>
              </a:rPr>
              <a:t>end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iis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 .net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web deploy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step by step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register .net 4 with iis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.net 4.5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install .net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install .net</a:t>
            </a:r>
          </a:p>
          <a:p>
            <a:pPr>
              <a:buNone/>
            </a:pPr>
            <a:r>
              <a:rPr lang="en"/>
              <a:t>register .net 4 with iis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your_cookbook/recipes/register_aspnet.rb</a:t>
            </a:r>
          </a:p>
          <a:p>
            <a:endParaRPr lang="en">
              <a:solidFill>
                <a:schemeClr val="dk1"/>
              </a:solidFill>
            </a:endParaRPr>
          </a:p>
          <a:p>
            <a:pPr marL="457200" lvl="0" indent="0" rtl="0">
              <a:buNone/>
            </a:pPr>
            <a:r>
              <a:rPr lang="en" sz="2200">
                <a:solidFill>
                  <a:schemeClr val="dk1"/>
                </a:solidFill>
              </a:rPr>
              <a:t>fx_path =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C:</a:t>
            </a:r>
            <a:r>
              <a:rPr lang="en" sz="1800">
                <a:solidFill>
                  <a:srgbClr val="75507B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Windows</a:t>
            </a:r>
            <a:r>
              <a:rPr lang="en" sz="1800">
                <a:solidFill>
                  <a:srgbClr val="75507B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Microsoft.NET</a:t>
            </a:r>
            <a:r>
              <a:rPr lang="en" sz="1800">
                <a:solidFill>
                  <a:srgbClr val="75507B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Framework</a:t>
            </a:r>
            <a:r>
              <a:rPr lang="en" sz="1800">
                <a:solidFill>
                  <a:srgbClr val="75507B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v4.0.30319</a:t>
            </a:r>
            <a:r>
              <a:rPr lang="en" sz="22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buNone/>
            </a:pPr>
            <a:r>
              <a:rPr lang="en" sz="2200">
                <a:solidFill>
                  <a:schemeClr val="dk1"/>
                </a:solidFill>
              </a:rPr>
              <a:t>regiis_exe =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aspnet_regiis.exe</a:t>
            </a:r>
            <a:r>
              <a:rPr lang="en" sz="2200">
                <a:solidFill>
                  <a:srgbClr val="75507B"/>
                </a:solidFill>
              </a:rPr>
              <a:t>"</a:t>
            </a:r>
          </a:p>
          <a:p>
            <a:endParaRPr lang="en" sz="2200">
              <a:solidFill>
                <a:srgbClr val="75507B"/>
              </a:solidFill>
            </a:endParaRPr>
          </a:p>
          <a:p>
            <a:pPr marL="457200" lvl="0" indent="0" rtl="0">
              <a:buNone/>
            </a:pPr>
            <a:r>
              <a:rPr lang="en" sz="2200">
                <a:solidFill>
                  <a:schemeClr val="dk1"/>
                </a:solidFill>
              </a:rPr>
              <a:t>execute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Register ASP.NET MVC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C4A000"/>
                </a:solidFill>
              </a:rPr>
              <a:t>do</a:t>
            </a:r>
          </a:p>
          <a:p>
            <a:pPr marL="914400" lvl="0" indent="0" rtl="0">
              <a:buNone/>
            </a:pPr>
            <a:r>
              <a:rPr lang="en" sz="2200">
                <a:solidFill>
                  <a:schemeClr val="dk1"/>
                </a:solidFill>
              </a:rPr>
              <a:t>command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#{fx_path}</a:t>
            </a:r>
            <a:r>
              <a:rPr lang="en" sz="2200">
                <a:solidFill>
                  <a:srgbClr val="75507B"/>
                </a:solidFill>
              </a:rPr>
              <a:t>\\</a:t>
            </a:r>
            <a:r>
              <a:rPr lang="en" sz="2200">
                <a:solidFill>
                  <a:srgbClr val="CC0000"/>
                </a:solidFill>
              </a:rPr>
              <a:t>#{regiis_exe} -iru</a:t>
            </a:r>
            <a:r>
              <a:rPr lang="en" sz="22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buNone/>
            </a:pPr>
            <a:r>
              <a:rPr lang="en" sz="2200">
                <a:solidFill>
                  <a:schemeClr val="dk1"/>
                </a:solidFill>
              </a:rPr>
              <a:t>action </a:t>
            </a:r>
            <a:r>
              <a:rPr lang="en" sz="2200">
                <a:solidFill>
                  <a:srgbClr val="CC0000"/>
                </a:solidFill>
              </a:rPr>
              <a:t>:run</a:t>
            </a:r>
          </a:p>
          <a:p>
            <a:pPr marL="457200" indent="0">
              <a:buNone/>
            </a:pPr>
            <a:r>
              <a:rPr lang="en" sz="22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register .net 4 with iis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 .net 4.5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install .net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install .net</a:t>
            </a:r>
          </a:p>
          <a:p>
            <a:pPr lvl="0" rtl="0">
              <a:buNone/>
            </a:pPr>
            <a:r>
              <a:rPr lang="en"/>
              <a:t>install .net 4.5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your_cookbook/attributes/default.rb</a:t>
            </a:r>
          </a:p>
          <a:p>
            <a:pPr>
              <a:lnSpc>
                <a:spcPct val="50000"/>
              </a:lnSpc>
            </a:pPr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rgbClr val="000000"/>
              </a:buClr>
              <a:buSzPct val="55000"/>
              <a:buNone/>
            </a:pPr>
            <a:r>
              <a:rPr lang="en" sz="2000">
                <a:solidFill>
                  <a:schemeClr val="dk1"/>
                </a:solidFill>
              </a:rPr>
              <a:t>default[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rgbClr val="CC0000"/>
                </a:solidFill>
              </a:rPr>
              <a:t>package_sources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chemeClr val="dk1"/>
                </a:solidFill>
              </a:rPr>
              <a:t>][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rgbClr val="CC0000"/>
                </a:solidFill>
              </a:rPr>
              <a:t>dotnet_4_5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chemeClr val="dk1"/>
                </a:solidFill>
              </a:rPr>
              <a:t>] = </a:t>
            </a:r>
            <a:r>
              <a:rPr lang="en" sz="2000">
                <a:solidFill>
                  <a:srgbClr val="75507B"/>
                </a:solidFill>
              </a:rPr>
              <a:t>"</a:t>
            </a:r>
            <a:r>
              <a:rPr lang="en" sz="2000">
                <a:solidFill>
                  <a:srgbClr val="CC0000"/>
                </a:solidFill>
              </a:rPr>
              <a:t>http://...</a:t>
            </a:r>
            <a:r>
              <a:rPr lang="en" sz="2000">
                <a:solidFill>
                  <a:srgbClr val="75507B"/>
                </a:solidFill>
              </a:rPr>
              <a:t>"</a:t>
            </a:r>
          </a:p>
          <a:p>
            <a:endParaRPr lang="en" sz="2000">
              <a:solidFill>
                <a:srgbClr val="75507B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your_cookbook/recipes/install_dotnet_4_5.rb</a:t>
            </a:r>
          </a:p>
          <a:p>
            <a:pPr>
              <a:lnSpc>
                <a:spcPct val="50000"/>
              </a:lnSpc>
            </a:pPr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windows_package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Microsoft .NET Framework 4.5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C4A000"/>
                </a:solidFill>
              </a:rPr>
              <a:t>do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source node.default[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package_sources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dotnet_4_5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</a:t>
            </a:r>
            <a:r>
              <a:rPr lang="en" sz="2200">
                <a:solidFill>
                  <a:srgbClr val="CC0000"/>
                </a:solidFill>
              </a:rPr>
              <a:t>:install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options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/q</a:t>
            </a:r>
            <a:r>
              <a:rPr lang="en" sz="22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timeout </a:t>
            </a:r>
            <a:r>
              <a:rPr lang="en" sz="2200">
                <a:solidFill>
                  <a:srgbClr val="CC0000"/>
                </a:solidFill>
              </a:rPr>
              <a:t>1200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installer_type </a:t>
            </a:r>
            <a:r>
              <a:rPr lang="en" sz="2200">
                <a:solidFill>
                  <a:srgbClr val="CC0000"/>
                </a:solidFill>
              </a:rPr>
              <a:t>:inno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iis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install .net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install web deploy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step by step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install .net</a:t>
            </a:r>
          </a:p>
          <a:p>
            <a:pPr lvl="0" rtl="0">
              <a:buNone/>
            </a:pPr>
            <a:r>
              <a:rPr lang="en"/>
              <a:t>install web deploy 2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your_cookbook/attributes/default.rb</a:t>
            </a:r>
          </a:p>
          <a:p>
            <a:pPr>
              <a:lnSpc>
                <a:spcPct val="50000"/>
              </a:lnSpc>
            </a:pPr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default[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rgbClr val="CC0000"/>
                </a:solidFill>
              </a:rPr>
              <a:t>package_sources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chemeClr val="dk1"/>
                </a:solidFill>
              </a:rPr>
              <a:t>][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rgbClr val="CC0000"/>
                </a:solidFill>
              </a:rPr>
              <a:t>web_deploy</a:t>
            </a:r>
            <a:r>
              <a:rPr lang="en" sz="2000">
                <a:solidFill>
                  <a:srgbClr val="75507B"/>
                </a:solidFill>
              </a:rPr>
              <a:t>'</a:t>
            </a:r>
            <a:r>
              <a:rPr lang="en" sz="2000">
                <a:solidFill>
                  <a:schemeClr val="dk1"/>
                </a:solidFill>
              </a:rPr>
              <a:t>] = </a:t>
            </a:r>
            <a:r>
              <a:rPr lang="en" sz="2000">
                <a:solidFill>
                  <a:srgbClr val="75507B"/>
                </a:solidFill>
              </a:rPr>
              <a:t>"</a:t>
            </a:r>
            <a:r>
              <a:rPr lang="en" sz="2000">
                <a:solidFill>
                  <a:srgbClr val="CC0000"/>
                </a:solidFill>
              </a:rPr>
              <a:t>http://...</a:t>
            </a:r>
            <a:r>
              <a:rPr lang="en" sz="2000">
                <a:solidFill>
                  <a:srgbClr val="75507B"/>
                </a:solidFill>
              </a:rPr>
              <a:t>"</a:t>
            </a:r>
          </a:p>
          <a:p>
            <a:endParaRPr lang="en" sz="2000">
              <a:solidFill>
                <a:srgbClr val="75507B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your_cookbook/recipes/install_webdeploy.rb</a:t>
            </a:r>
          </a:p>
          <a:p>
            <a:pPr>
              <a:lnSpc>
                <a:spcPct val="50000"/>
              </a:lnSpc>
            </a:pPr>
            <a:endParaRPr lang="en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windows_package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Microsoft Web Deploy 2.0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C4A000"/>
                </a:solidFill>
              </a:rPr>
              <a:t>do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source node.default[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package_sources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web_deploy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</a:t>
            </a:r>
            <a:r>
              <a:rPr lang="en" sz="2200">
                <a:solidFill>
                  <a:srgbClr val="CC0000"/>
                </a:solidFill>
              </a:rPr>
              <a:t>:install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options </a:t>
            </a:r>
            <a:r>
              <a:rPr lang="en" sz="2200">
                <a:solidFill>
                  <a:srgbClr val="75507B"/>
                </a:solidFill>
              </a:rPr>
              <a:t>"</a:t>
            </a:r>
            <a:r>
              <a:rPr lang="en" sz="2200">
                <a:solidFill>
                  <a:srgbClr val="CC0000"/>
                </a:solidFill>
              </a:rPr>
              <a:t>/qn /norestart</a:t>
            </a:r>
            <a:r>
              <a:rPr lang="en" sz="22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installer_type </a:t>
            </a:r>
            <a:r>
              <a:rPr lang="en" sz="2200">
                <a:solidFill>
                  <a:srgbClr val="CC0000"/>
                </a:solidFill>
              </a:rPr>
              <a:t>:msi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bootstrapping chef client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creating the server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deploying the web app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updating the web app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windows web server management</a:t>
            </a:r>
          </a:p>
          <a:p>
            <a:pPr lvl="0" rtl="0">
              <a:buNone/>
            </a:pPr>
            <a:r>
              <a:rPr lang="en"/>
              <a:t>management lifecycle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deploying the web app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getting your app deployed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>
              <a:buNone/>
            </a:pPr>
            <a:r>
              <a:rPr lang="en"/>
              <a:t>firewall lwrp: resource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59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actions </a:t>
            </a:r>
            <a:r>
              <a:rPr lang="en" sz="1400">
                <a:solidFill>
                  <a:srgbClr val="CC0000"/>
                </a:solidFill>
              </a:rPr>
              <a:t>:add</a:t>
            </a:r>
          </a:p>
          <a:p>
            <a:endParaRPr lang="en" sz="1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attribute </a:t>
            </a:r>
            <a:r>
              <a:rPr lang="en" sz="1400">
                <a:solidFill>
                  <a:srgbClr val="CC0000"/>
                </a:solidFill>
              </a:rPr>
              <a:t>:rule_name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:kind_of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4E9A06"/>
                </a:solidFill>
              </a:rPr>
              <a:t>String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:name_attribute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CC0000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attribute </a:t>
            </a:r>
            <a:r>
              <a:rPr lang="en" sz="1400">
                <a:solidFill>
                  <a:srgbClr val="CC0000"/>
                </a:solidFill>
              </a:rPr>
              <a:t>:firewall_action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:kind_of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4E9A06"/>
                </a:solidFill>
              </a:rPr>
              <a:t>Symbol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:default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CC0000"/>
                </a:solidFill>
              </a:rPr>
              <a:t>:Allow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:equal_to</a:t>
            </a:r>
            <a:r>
              <a:rPr lang="en" sz="1400">
                <a:solidFill>
                  <a:schemeClr val="dk1"/>
                </a:solidFill>
              </a:rPr>
              <a:t> =&gt; [</a:t>
            </a:r>
            <a:r>
              <a:rPr lang="en" sz="1400">
                <a:solidFill>
                  <a:srgbClr val="CC0000"/>
                </a:solidFill>
              </a:rPr>
              <a:t>:Allow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:Block</a:t>
            </a:r>
            <a:r>
              <a:rPr lang="en" sz="14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attribute </a:t>
            </a:r>
            <a:r>
              <a:rPr lang="en" sz="1400">
                <a:solidFill>
                  <a:srgbClr val="CC0000"/>
                </a:solidFill>
              </a:rPr>
              <a:t>:direction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:kind_of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4E9A06"/>
                </a:solidFill>
              </a:rPr>
              <a:t>Symbol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:default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CC0000"/>
                </a:solidFill>
              </a:rPr>
              <a:t>:In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:equal_to</a:t>
            </a:r>
            <a:r>
              <a:rPr lang="en" sz="1400">
                <a:solidFill>
                  <a:schemeClr val="dk1"/>
                </a:solidFill>
              </a:rPr>
              <a:t> =&gt; [</a:t>
            </a:r>
            <a:r>
              <a:rPr lang="en" sz="1400">
                <a:solidFill>
                  <a:srgbClr val="CC0000"/>
                </a:solidFill>
              </a:rPr>
              <a:t>:In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:Out</a:t>
            </a:r>
            <a:r>
              <a:rPr lang="en" sz="14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attribute </a:t>
            </a:r>
            <a:r>
              <a:rPr lang="en" sz="1400">
                <a:solidFill>
                  <a:srgbClr val="CC0000"/>
                </a:solidFill>
              </a:rPr>
              <a:t>:protocol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:kind_of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4E9A06"/>
                </a:solidFill>
              </a:rPr>
              <a:t>Symbol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:default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CC0000"/>
                </a:solidFill>
              </a:rPr>
              <a:t>:tcp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:equal_to</a:t>
            </a:r>
            <a:r>
              <a:rPr lang="en" sz="1400">
                <a:solidFill>
                  <a:schemeClr val="dk1"/>
                </a:solidFill>
              </a:rPr>
              <a:t> =&gt; [</a:t>
            </a:r>
            <a:r>
              <a:rPr lang="en" sz="1400">
                <a:solidFill>
                  <a:srgbClr val="CC0000"/>
                </a:solidFill>
              </a:rPr>
              <a:t>:tcp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:udp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:icmpv4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:icmpv6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:any</a:t>
            </a:r>
            <a:r>
              <a:rPr lang="en" sz="14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attribute </a:t>
            </a:r>
            <a:r>
              <a:rPr lang="en" sz="1400">
                <a:solidFill>
                  <a:srgbClr val="CC0000"/>
                </a:solidFill>
              </a:rPr>
              <a:t>:ports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:kind_of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>
                <a:solidFill>
                  <a:srgbClr val="4E9A06"/>
                </a:solidFill>
              </a:rPr>
              <a:t>Array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CC0000"/>
                </a:solidFill>
              </a:rPr>
              <a:t>:default</a:t>
            </a:r>
            <a:r>
              <a:rPr lang="en" sz="1400">
                <a:solidFill>
                  <a:schemeClr val="dk1"/>
                </a:solidFill>
              </a:rPr>
              <a:t> =&gt; [</a:t>
            </a:r>
            <a:r>
              <a:rPr lang="en" sz="1400">
                <a:solidFill>
                  <a:srgbClr val="CC0000"/>
                </a:solidFill>
              </a:rPr>
              <a:t>80</a:t>
            </a:r>
            <a:r>
              <a:rPr lang="en" sz="1400">
                <a:solidFill>
                  <a:schemeClr val="dk1"/>
                </a:solidFill>
              </a:rPr>
              <a:t>]</a:t>
            </a:r>
          </a:p>
          <a:p>
            <a:endParaRPr lang="en"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C4A000"/>
                </a:solidFill>
              </a:rPr>
              <a:t>attr_accessor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CC0000"/>
                </a:solidFill>
              </a:rPr>
              <a:t>:created</a:t>
            </a:r>
          </a:p>
          <a:p>
            <a:endParaRPr lang="en" sz="1400">
              <a:solidFill>
                <a:srgbClr val="CC0000"/>
              </a:solidFill>
            </a:endParaRPr>
          </a:p>
          <a:p>
            <a:pPr lvl="0" rtl="0">
              <a:spcBef>
                <a:spcPts val="1000"/>
              </a:spcBef>
              <a:buNone/>
            </a:pPr>
            <a:r>
              <a:rPr lang="en" sz="1400">
                <a:solidFill>
                  <a:srgbClr val="75507B"/>
                </a:solidFill>
              </a:rPr>
              <a:t>def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6989A"/>
                </a:solidFill>
              </a:rPr>
              <a:t>initialize</a:t>
            </a:r>
            <a:r>
              <a:rPr lang="en" sz="1400">
                <a:solidFill>
                  <a:schemeClr val="dk1"/>
                </a:solidFill>
              </a:rPr>
              <a:t>(name, run_context=</a:t>
            </a:r>
            <a:r>
              <a:rPr lang="en" sz="1400">
                <a:solidFill>
                  <a:srgbClr val="CC0000"/>
                </a:solidFill>
              </a:rPr>
              <a:t>nil</a:t>
            </a:r>
            <a:r>
              <a:rPr lang="en" sz="1400">
                <a:solidFill>
                  <a:schemeClr val="dk1"/>
                </a:solidFill>
              </a:rPr>
              <a:t>)</a:t>
            </a:r>
          </a:p>
          <a:p>
            <a:pPr lvl="0" indent="457200" rtl="0">
              <a:spcBef>
                <a:spcPts val="1000"/>
              </a:spcBef>
              <a:buNone/>
            </a:pPr>
            <a:r>
              <a:rPr lang="en" sz="1400">
                <a:solidFill>
                  <a:srgbClr val="C4A000"/>
                </a:solidFill>
              </a:rPr>
              <a:t>super</a:t>
            </a:r>
          </a:p>
          <a:p>
            <a:pPr lvl="0" indent="457200" rtl="0">
              <a:spcBef>
                <a:spcPts val="1000"/>
              </a:spcBef>
              <a:buNone/>
            </a:pPr>
            <a:r>
              <a:rPr lang="en" sz="1400">
                <a:solidFill>
                  <a:srgbClr val="06989A"/>
                </a:solidFill>
              </a:rPr>
              <a:t>@action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CC0000"/>
                </a:solidFill>
              </a:rPr>
              <a:t>:add</a:t>
            </a:r>
          </a:p>
          <a:p>
            <a:pPr marL="0" lvl="0" indent="0" rtl="0">
              <a:spcBef>
                <a:spcPts val="1000"/>
              </a:spcBef>
              <a:buNone/>
            </a:pPr>
            <a:r>
              <a:rPr lang="en" sz="1400">
                <a:solidFill>
                  <a:srgbClr val="75507B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firewall lwrp: provider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15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75507B"/>
                </a:solidFill>
              </a:rPr>
              <a:t>require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chef/mixin/shell_out</a:t>
            </a:r>
            <a:r>
              <a:rPr lang="en" sz="1800">
                <a:solidFill>
                  <a:srgbClr val="75507B"/>
                </a:solidFill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75507B"/>
                </a:solidFill>
              </a:rPr>
              <a:t>include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4E9A06"/>
                </a:solidFill>
              </a:rPr>
              <a:t>Chef</a:t>
            </a:r>
            <a:r>
              <a:rPr lang="en" sz="1800">
                <a:solidFill>
                  <a:schemeClr val="dk1"/>
                </a:solidFill>
              </a:rPr>
              <a:t>::</a:t>
            </a:r>
            <a:r>
              <a:rPr lang="en" sz="1800">
                <a:solidFill>
                  <a:srgbClr val="4E9A06"/>
                </a:solidFill>
              </a:rPr>
              <a:t>Mixin</a:t>
            </a:r>
            <a:r>
              <a:rPr lang="en" sz="1800">
                <a:solidFill>
                  <a:schemeClr val="dk1"/>
                </a:solidFill>
              </a:rPr>
              <a:t>::</a:t>
            </a:r>
            <a:r>
              <a:rPr lang="en" sz="1800">
                <a:solidFill>
                  <a:srgbClr val="4E9A06"/>
                </a:solidFill>
              </a:rPr>
              <a:t>ShellOut</a:t>
            </a:r>
          </a:p>
          <a:p>
            <a:pPr>
              <a:lnSpc>
                <a:spcPct val="50000"/>
              </a:lnSpc>
            </a:pPr>
            <a:endParaRPr lang="en" sz="1800">
              <a:solidFill>
                <a:srgbClr val="4E9A0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action </a:t>
            </a:r>
            <a:r>
              <a:rPr lang="en" sz="1800">
                <a:solidFill>
                  <a:srgbClr val="CC0000"/>
                </a:solidFill>
              </a:rPr>
              <a:t>:add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if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.created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4E9A06"/>
                </a:solidFill>
              </a:rPr>
              <a:t>Chef</a:t>
            </a:r>
            <a:r>
              <a:rPr lang="en" sz="1800">
                <a:solidFill>
                  <a:schemeClr val="dk1"/>
                </a:solidFill>
              </a:rPr>
              <a:t>::</a:t>
            </a:r>
            <a:r>
              <a:rPr lang="en" sz="1800">
                <a:solidFill>
                  <a:srgbClr val="4E9A06"/>
                </a:solidFill>
              </a:rPr>
              <a:t>Log</a:t>
            </a:r>
            <a:r>
              <a:rPr lang="en" sz="1800">
                <a:solidFill>
                  <a:schemeClr val="dk1"/>
                </a:solidFill>
              </a:rPr>
              <a:t>.info </a:t>
            </a:r>
            <a:r>
              <a:rPr lang="en" sz="1800">
                <a:solidFill>
                  <a:srgbClr val="75507B"/>
                </a:solidFill>
              </a:rPr>
              <a:t>"#{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.rule_name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 is already created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else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=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netsh advfirewall firewall add rule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75507B"/>
                </a:solidFill>
              </a:rPr>
              <a:t>" </a:t>
            </a:r>
            <a:r>
              <a:rPr lang="en" sz="1800">
                <a:solidFill>
                  <a:srgbClr val="CC0000"/>
                </a:solidFill>
              </a:rPr>
              <a:t>Name=\"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.rule_name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 Dir=\"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.direction.to_s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 Action=\"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.firewall_action.to_s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 Protocol=\"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.protocol.to_s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 Localport=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cmd &lt;&lt; 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.ports.join(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,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chemeClr val="dk1"/>
                </a:solidFill>
              </a:rPr>
              <a:t>)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4E9A06"/>
                </a:solidFill>
              </a:rPr>
              <a:t>Chef</a:t>
            </a:r>
            <a:r>
              <a:rPr lang="en" sz="1800">
                <a:solidFill>
                  <a:schemeClr val="dk1"/>
                </a:solidFill>
              </a:rPr>
              <a:t>::</a:t>
            </a:r>
            <a:r>
              <a:rPr lang="en" sz="1800">
                <a:solidFill>
                  <a:srgbClr val="4E9A06"/>
                </a:solidFill>
              </a:rPr>
              <a:t>Log</a:t>
            </a:r>
            <a:r>
              <a:rPr lang="en" sz="1800">
                <a:solidFill>
                  <a:schemeClr val="dk1"/>
                </a:solidFill>
              </a:rPr>
              <a:t>.debug(cmd)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shell_out!(cmd)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firewall lwrp: idempotence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75507B"/>
                </a:solidFill>
              </a:rPr>
              <a:t>def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6989A"/>
                </a:solidFill>
              </a:rPr>
              <a:t>load_current_resource</a:t>
            </a:r>
          </a:p>
          <a:p>
            <a:pPr lvl="0" indent="457200" rtl="0">
              <a:buNone/>
            </a:pPr>
            <a:r>
              <a:rPr lang="en" sz="1800">
                <a:solidFill>
                  <a:schemeClr val="dk1"/>
                </a:solidFill>
              </a:rPr>
              <a:t>cmd_base =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netsh advfirewall firewall show rule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lvl="0" indent="457200" rtl="0">
              <a:buNone/>
            </a:pPr>
            <a:r>
              <a:rPr lang="en" sz="1800">
                <a:solidFill>
                  <a:schemeClr val="dk1"/>
                </a:solidFill>
              </a:rPr>
              <a:t>cmd_name =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Name=\"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.rule_name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lvl="0" indent="457200" rtl="0">
              <a:buNone/>
            </a:pPr>
            <a:r>
              <a:rPr lang="en" sz="1800">
                <a:solidFill>
                  <a:schemeClr val="dk1"/>
                </a:solidFill>
              </a:rPr>
              <a:t>cmd = shell_out(</a:t>
            </a:r>
            <a:r>
              <a:rPr lang="en" sz="1800">
                <a:solidFill>
                  <a:srgbClr val="75507B"/>
                </a:solidFill>
              </a:rPr>
              <a:t>"#{</a:t>
            </a:r>
            <a:r>
              <a:rPr lang="en" sz="1800">
                <a:solidFill>
                  <a:schemeClr val="dk1"/>
                </a:solidFill>
              </a:rPr>
              <a:t>cmd_base</a:t>
            </a:r>
            <a:r>
              <a:rPr lang="en" sz="1800">
                <a:solidFill>
                  <a:srgbClr val="75507B"/>
                </a:solidFill>
              </a:rPr>
              <a:t>} #{</a:t>
            </a:r>
            <a:r>
              <a:rPr lang="en" sz="1800">
                <a:solidFill>
                  <a:schemeClr val="dk1"/>
                </a:solidFill>
              </a:rPr>
              <a:t>cmd_name</a:t>
            </a:r>
            <a:r>
              <a:rPr lang="en" sz="1800">
                <a:solidFill>
                  <a:srgbClr val="75507B"/>
                </a:solidFill>
              </a:rPr>
              <a:t>}"</a:t>
            </a:r>
            <a:r>
              <a:rPr lang="en" sz="1800">
                <a:solidFill>
                  <a:schemeClr val="dk1"/>
                </a:solidFill>
              </a:rPr>
              <a:t>, { </a:t>
            </a:r>
            <a:r>
              <a:rPr lang="en" sz="1800">
                <a:solidFill>
                  <a:srgbClr val="CC0000"/>
                </a:solidFill>
              </a:rPr>
              <a:t>:returns</a:t>
            </a:r>
            <a:r>
              <a:rPr lang="en" sz="1800">
                <a:solidFill>
                  <a:schemeClr val="dk1"/>
                </a:solidFill>
              </a:rPr>
              <a:t> =&gt; [</a:t>
            </a:r>
            <a:r>
              <a:rPr lang="en" sz="1800">
                <a:solidFill>
                  <a:srgbClr val="CC0000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] })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C4A000"/>
                </a:solidFill>
              </a:rPr>
              <a:t>if</a:t>
            </a:r>
            <a:r>
              <a:rPr lang="en" sz="1800">
                <a:solidFill>
                  <a:schemeClr val="dk1"/>
                </a:solidFill>
              </a:rPr>
              <a:t> (cmd.stderr.empty? &amp;&amp; (cmd.stdout =~ </a:t>
            </a:r>
            <a:r>
              <a:rPr lang="en" sz="1800">
                <a:solidFill>
                  <a:srgbClr val="75507B"/>
                </a:solidFill>
              </a:rPr>
              <a:t>/^.*</a:t>
            </a:r>
            <a:r>
              <a:rPr lang="en" sz="1800">
                <a:solidFill>
                  <a:srgbClr val="CC0000"/>
                </a:solidFill>
              </a:rPr>
              <a:t>Rule Name</a:t>
            </a:r>
            <a:r>
              <a:rPr lang="en" sz="1800">
                <a:solidFill>
                  <a:srgbClr val="75507B"/>
                </a:solidFill>
              </a:rPr>
              <a:t>.*$/i</a:t>
            </a:r>
            <a:r>
              <a:rPr lang="en" sz="1800">
                <a:solidFill>
                  <a:schemeClr val="dk1"/>
                </a:solidFill>
              </a:rPr>
              <a:t>))</a:t>
            </a:r>
          </a:p>
          <a:p>
            <a:pPr marL="457200" lvl="0" indent="457200" rtl="0">
              <a:buNone/>
            </a:pP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.created = </a:t>
            </a:r>
            <a:r>
              <a:rPr lang="en" sz="1800">
                <a:solidFill>
                  <a:srgbClr val="CC0000"/>
                </a:solidFill>
              </a:rPr>
              <a:t>true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pPr lvl="0" rtl="0">
              <a:buNone/>
            </a:pPr>
            <a:r>
              <a:rPr lang="en" sz="1800">
                <a:solidFill>
                  <a:srgbClr val="75507B"/>
                </a:solidFill>
              </a:rPr>
              <a:t>end</a:t>
            </a:r>
          </a:p>
          <a:p>
            <a:endParaRPr lang="en" sz="1800">
              <a:solidFill>
                <a:srgbClr val="75507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web_deploy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web_deploy lwrp: resource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59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actions </a:t>
            </a:r>
            <a:r>
              <a:rPr lang="en" sz="2200">
                <a:solidFill>
                  <a:srgbClr val="CC0000"/>
                </a:solidFill>
              </a:rPr>
              <a:t>:sync</a:t>
            </a:r>
          </a:p>
          <a:p>
            <a:endParaRPr lang="en" sz="22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attribute </a:t>
            </a:r>
            <a:r>
              <a:rPr lang="en" sz="2200">
                <a:solidFill>
                  <a:srgbClr val="CC0000"/>
                </a:solidFill>
              </a:rPr>
              <a:t>:package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lang="en" sz="2200">
                <a:solidFill>
                  <a:srgbClr val="CC0000"/>
                </a:solidFill>
              </a:rPr>
              <a:t>:kind_of</a:t>
            </a:r>
            <a:r>
              <a:rPr lang="en" sz="2200">
                <a:solidFill>
                  <a:schemeClr val="dk1"/>
                </a:solidFill>
              </a:rPr>
              <a:t> =&gt; </a:t>
            </a:r>
            <a:r>
              <a:rPr lang="en" sz="2200">
                <a:solidFill>
                  <a:srgbClr val="4E9A06"/>
                </a:solidFill>
              </a:rPr>
              <a:t>String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lang="en" sz="2200">
                <a:solidFill>
                  <a:srgbClr val="CC0000"/>
                </a:solidFill>
              </a:rPr>
              <a:t>:name_attribute</a:t>
            </a:r>
            <a:r>
              <a:rPr lang="en" sz="2200">
                <a:solidFill>
                  <a:schemeClr val="dk1"/>
                </a:solidFill>
              </a:rPr>
              <a:t> =&gt; </a:t>
            </a:r>
            <a:r>
              <a:rPr lang="en" sz="2200">
                <a:solidFill>
                  <a:srgbClr val="CC0000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attribute </a:t>
            </a:r>
            <a:r>
              <a:rPr lang="en" sz="2200">
                <a:solidFill>
                  <a:srgbClr val="CC0000"/>
                </a:solidFill>
              </a:rPr>
              <a:t>:destination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lang="en" sz="2200">
                <a:solidFill>
                  <a:srgbClr val="CC0000"/>
                </a:solidFill>
              </a:rPr>
              <a:t>:kind_of</a:t>
            </a:r>
            <a:r>
              <a:rPr lang="en" sz="2200">
                <a:solidFill>
                  <a:schemeClr val="dk1"/>
                </a:solidFill>
              </a:rPr>
              <a:t> =&gt; </a:t>
            </a:r>
            <a:r>
              <a:rPr lang="en" sz="2200">
                <a:solidFill>
                  <a:srgbClr val="4E9A06"/>
                </a:solidFill>
              </a:rPr>
              <a:t>String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lang="en" sz="2200">
                <a:solidFill>
                  <a:srgbClr val="CC0000"/>
                </a:solidFill>
              </a:rPr>
              <a:t>:default</a:t>
            </a:r>
            <a:r>
              <a:rPr lang="en" sz="2200">
                <a:solidFill>
                  <a:schemeClr val="dk1"/>
                </a:solidFill>
              </a:rPr>
              <a:t> =&gt; “</a:t>
            </a:r>
            <a:r>
              <a:rPr lang="en" sz="2200">
                <a:solidFill>
                  <a:srgbClr val="CC0000"/>
                </a:solidFill>
              </a:rPr>
              <a:t>auto</a:t>
            </a:r>
            <a:r>
              <a:rPr lang="en" sz="2200">
                <a:solidFill>
                  <a:schemeClr val="dk1"/>
                </a:solidFill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attribute </a:t>
            </a:r>
            <a:r>
              <a:rPr lang="en" sz="2200">
                <a:solidFill>
                  <a:srgbClr val="CC0000"/>
                </a:solidFill>
              </a:rPr>
              <a:t>:parameters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lang="en" sz="2200">
                <a:solidFill>
                  <a:srgbClr val="CC0000"/>
                </a:solidFill>
              </a:rPr>
              <a:t>:kind_of</a:t>
            </a:r>
            <a:r>
              <a:rPr lang="en" sz="2200">
                <a:solidFill>
                  <a:schemeClr val="dk1"/>
                </a:solidFill>
              </a:rPr>
              <a:t> =&gt; </a:t>
            </a:r>
            <a:r>
              <a:rPr lang="en" sz="2200">
                <a:solidFill>
                  <a:srgbClr val="4E9A06"/>
                </a:solidFill>
              </a:rPr>
              <a:t>String</a:t>
            </a:r>
          </a:p>
          <a:p>
            <a:endParaRPr lang="en" sz="2200">
              <a:solidFill>
                <a:srgbClr val="4E9A0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75507B"/>
                </a:solidFill>
              </a:rPr>
              <a:t>def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06989A"/>
                </a:solidFill>
              </a:rPr>
              <a:t>initialize</a:t>
            </a:r>
            <a:r>
              <a:rPr lang="en" sz="2200">
                <a:solidFill>
                  <a:schemeClr val="dk1"/>
                </a:solidFill>
              </a:rPr>
              <a:t>(name, run_context=</a:t>
            </a:r>
            <a:r>
              <a:rPr lang="en" sz="2200">
                <a:solidFill>
                  <a:srgbClr val="CC0000"/>
                </a:solidFill>
              </a:rPr>
              <a:t>nil</a:t>
            </a:r>
            <a:r>
              <a:rPr lang="en" sz="2200">
                <a:solidFill>
                  <a:schemeClr val="dk1"/>
                </a:solidFill>
              </a:rPr>
              <a:t>)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C4A000"/>
                </a:solidFill>
              </a:rPr>
              <a:t>super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6989A"/>
                </a:solidFill>
              </a:rPr>
              <a:t>@action</a:t>
            </a:r>
            <a:r>
              <a:rPr lang="en" sz="2200">
                <a:solidFill>
                  <a:schemeClr val="dk1"/>
                </a:solidFill>
              </a:rPr>
              <a:t> = </a:t>
            </a:r>
            <a:r>
              <a:rPr lang="en" sz="2200">
                <a:solidFill>
                  <a:srgbClr val="CC0000"/>
                </a:solidFill>
              </a:rPr>
              <a:t>:sync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75507B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web_deploy lwrp: provider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15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
action </a:t>
            </a:r>
            <a:r>
              <a:rPr lang="en" sz="1800">
                <a:solidFill>
                  <a:srgbClr val="CC0000"/>
                </a:solidFill>
              </a:rPr>
              <a:t>:sync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msdeploy_cmd =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\"%programfiles%</a:t>
            </a:r>
            <a:r>
              <a:rPr lang="en" sz="1800">
                <a:solidFill>
                  <a:schemeClr val="dk1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IIS</a:t>
            </a:r>
            <a:r>
              <a:rPr lang="en" sz="1800">
                <a:solidFill>
                  <a:schemeClr val="dk1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Microsoft Web Deploy V2</a:t>
            </a:r>
            <a:r>
              <a:rPr lang="en" sz="1800">
                <a:solidFill>
                  <a:schemeClr val="dk1"/>
                </a:solidFill>
              </a:rPr>
              <a:t>\\</a:t>
            </a:r>
            <a:r>
              <a:rPr lang="en" sz="1800">
                <a:solidFill>
                  <a:srgbClr val="CC0000"/>
                </a:solidFill>
              </a:rPr>
              <a:t>msdeploy.exe\" 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msdeploy_cmd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-verb:sync 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msdeploy_cmd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-source:package=\"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.package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chemeClr val="dk1"/>
                </a:solidFill>
              </a:rPr>
              <a:t> 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msdeploy_cmd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-dest=\"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.destination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</a:t>
            </a:r>
            <a:r>
              <a:rPr lang="en" sz="1800">
                <a:solidFill>
                  <a:schemeClr val="dk1"/>
                </a:solidFill>
              </a:rPr>
              <a:t> "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.parameters.each </a:t>
            </a:r>
            <a:r>
              <a:rPr lang="en" sz="1800">
                <a:solidFill>
                  <a:srgbClr val="C4A000"/>
                </a:solidFill>
              </a:rPr>
              <a:t>do</a:t>
            </a:r>
            <a:r>
              <a:rPr lang="en" sz="1800">
                <a:solidFill>
                  <a:schemeClr val="dk1"/>
                </a:solidFill>
              </a:rPr>
              <a:t> |</a:t>
            </a:r>
            <a:r>
              <a:rPr lang="en" sz="1800">
                <a:solidFill>
                  <a:srgbClr val="06989A"/>
                </a:solidFill>
              </a:rPr>
              <a:t>name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06989A"/>
                </a:solidFill>
              </a:rPr>
              <a:t>value</a:t>
            </a:r>
            <a:r>
              <a:rPr lang="en" sz="1800">
                <a:solidFill>
                  <a:schemeClr val="dk1"/>
                </a:solidFill>
              </a:rPr>
              <a:t>|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msdeploy_cmd &lt;&lt;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-setParam:name=\"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chemeClr val="dk1"/>
                </a:solidFill>
              </a:rPr>
              <a:t>name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\",value=\"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chemeClr val="dk1"/>
                </a:solidFill>
              </a:rPr>
              <a:t>value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\" 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C4A000"/>
                </a:solidFill>
              </a:rPr>
              <a:t>end unless </a:t>
            </a:r>
            <a:r>
              <a:rPr lang="en" sz="1800">
                <a:solidFill>
                  <a:srgbClr val="06989A"/>
                </a:solidFill>
              </a:rPr>
              <a:t>@new_resource</a:t>
            </a:r>
            <a:r>
              <a:rPr lang="en" sz="1800">
                <a:solidFill>
                  <a:schemeClr val="dk1"/>
                </a:solidFill>
              </a:rPr>
              <a:t>.parameters.nil?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execute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webdeploy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command msdeploy_cmd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which will deploy the app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>
              <a:buNone/>
            </a:pPr>
            <a:r>
              <a:rPr lang="en"/>
              <a:t>create iis app pool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93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3465A4"/>
                </a:solidFill>
              </a:rPr>
              <a:t># create iis app pool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iis_pool 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webapp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name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 </a:t>
            </a:r>
            <a:r>
              <a:rPr lang="en" sz="24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runtime_version 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webapp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app_pool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runt...ion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pipeline_mode </a:t>
            </a:r>
            <a:r>
              <a:rPr lang="en" sz="2400">
                <a:solidFill>
                  <a:srgbClr val="CC0000"/>
                </a:solidFill>
              </a:rPr>
              <a:t>:Integrated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action [</a:t>
            </a:r>
            <a:r>
              <a:rPr lang="en" sz="2400">
                <a:solidFill>
                  <a:srgbClr val="CC0000"/>
                </a:solidFill>
              </a:rPr>
              <a:t>:add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rgbClr val="CC0000"/>
                </a:solidFill>
              </a:rPr>
              <a:t>:config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rgbClr val="CC0000"/>
                </a:solidFill>
              </a:rPr>
              <a:t>:stop</a:t>
            </a:r>
            <a:r>
              <a:rPr lang="en" sz="2400">
                <a:solidFill>
                  <a:schemeClr val="dk1"/>
                </a:solidFill>
              </a:rPr>
              <a:t>]</a:t>
            </a:r>
          </a:p>
          <a:p>
            <a:pPr lvl="0" rtl="0">
              <a:buNone/>
            </a:pPr>
            <a:r>
              <a:rPr lang="en" sz="2400">
                <a:solidFill>
                  <a:srgbClr val="C4A000"/>
                </a:solidFill>
              </a:rPr>
              <a:t>end</a:t>
            </a:r>
          </a:p>
          <a:p>
            <a:endParaRPr lang="en" sz="2400">
              <a:solidFill>
                <a:srgbClr val="C4A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bootstrapping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creating the server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deploying the web app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updating the web app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windows web server management</a:t>
            </a:r>
          </a:p>
          <a:p>
            <a:pPr lvl="0" rtl="0">
              <a:buNone/>
            </a:pPr>
            <a:r>
              <a:rPr lang="en"/>
              <a:t>management lifecycle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create iis site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3465A4"/>
                </a:solidFill>
              </a:rPr>
              <a:t># create iis site directory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directory </a:t>
            </a:r>
            <a:r>
              <a:rPr lang="en" sz="2200">
                <a:solidFill>
                  <a:srgbClr val="75507B"/>
                </a:solidFill>
              </a:rPr>
              <a:t>"#{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iis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docroot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</a:t>
            </a:r>
            <a:r>
              <a:rPr lang="en" sz="2200">
                <a:solidFill>
                  <a:srgbClr val="CC0000"/>
                </a:solidFill>
              </a:rPr>
              <a:t>/</a:t>
            </a:r>
            <a:r>
              <a:rPr lang="en" sz="2200">
                <a:solidFill>
                  <a:srgbClr val="75507B"/>
                </a:solidFill>
              </a:rPr>
              <a:t>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name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}"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recursive </a:t>
            </a:r>
            <a:r>
              <a:rPr lang="en" sz="2200">
                <a:solidFill>
                  <a:srgbClr val="CC0000"/>
                </a:solidFill>
              </a:rPr>
              <a:t>true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action </a:t>
            </a:r>
            <a:r>
              <a:rPr lang="en" sz="2200">
                <a:solidFill>
                  <a:srgbClr val="CC0000"/>
                </a:solidFill>
              </a:rPr>
              <a:t>:create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C4A000"/>
                </a:solidFill>
              </a:rPr>
              <a:t>end</a:t>
            </a:r>
          </a:p>
          <a:p>
            <a:endParaRPr lang="en" sz="2200">
              <a:solidFill>
                <a:srgbClr val="C4A000"/>
              </a:solidFill>
            </a:endParaRPr>
          </a:p>
          <a:p>
            <a:pPr lvl="0" rtl="0">
              <a:buNone/>
            </a:pPr>
            <a:r>
              <a:rPr lang="en" sz="2200">
                <a:solidFill>
                  <a:srgbClr val="3465A4"/>
                </a:solidFill>
              </a:rPr>
              <a:t># create iis 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iis_site </a:t>
            </a:r>
            <a:r>
              <a:rPr lang="en" sz="2200">
                <a:solidFill>
                  <a:srgbClr val="75507B"/>
                </a:solidFill>
              </a:rPr>
              <a:t>"#{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name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}"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site_name </a:t>
            </a:r>
            <a:r>
              <a:rPr lang="en" sz="2200">
                <a:solidFill>
                  <a:srgbClr val="75507B"/>
                </a:solidFill>
              </a:rPr>
              <a:t>"#{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name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}"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port 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site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config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port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path </a:t>
            </a:r>
            <a:r>
              <a:rPr lang="en" sz="2200">
                <a:solidFill>
                  <a:srgbClr val="75507B"/>
                </a:solidFill>
              </a:rPr>
              <a:t>"#{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iis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docroot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</a:t>
            </a:r>
            <a:r>
              <a:rPr lang="en" sz="2200">
                <a:solidFill>
                  <a:srgbClr val="CC0000"/>
                </a:solidFill>
              </a:rPr>
              <a:t>/</a:t>
            </a:r>
            <a:r>
              <a:rPr lang="en" sz="2200">
                <a:solidFill>
                  <a:srgbClr val="75507B"/>
                </a:solidFill>
              </a:rPr>
              <a:t>#{</a:t>
            </a:r>
            <a:r>
              <a:rPr lang="en" sz="2200">
                <a:solidFill>
                  <a:schemeClr val="dk1"/>
                </a:solidFill>
              </a:rPr>
              <a:t>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name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  <a:r>
              <a:rPr lang="en" sz="2200">
                <a:solidFill>
                  <a:srgbClr val="75507B"/>
                </a:solidFill>
              </a:rPr>
              <a:t>}"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application_pool node[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webapp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][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rgbClr val="CC0000"/>
                </a:solidFill>
              </a:rPr>
              <a:t>name</a:t>
            </a:r>
            <a:r>
              <a:rPr lang="en" sz="2200">
                <a:solidFill>
                  <a:srgbClr val="75507B"/>
                </a:solidFill>
              </a:rPr>
              <a:t>'</a:t>
            </a:r>
            <a:r>
              <a:rPr lang="en" sz="2200">
                <a:solidFill>
                  <a:schemeClr val="dk1"/>
                </a:solidFill>
              </a:rPr>
              <a:t>]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[</a:t>
            </a:r>
            <a:r>
              <a:rPr lang="en" sz="2200">
                <a:solidFill>
                  <a:srgbClr val="CC0000"/>
                </a:solidFill>
              </a:rPr>
              <a:t>:add</a:t>
            </a:r>
            <a:r>
              <a:rPr lang="en" sz="2200">
                <a:solidFill>
                  <a:schemeClr val="dk1"/>
                </a:solidFill>
              </a:rPr>
              <a:t>,</a:t>
            </a:r>
            <a:r>
              <a:rPr lang="en" sz="2200">
                <a:solidFill>
                  <a:srgbClr val="CC0000"/>
                </a:solidFill>
              </a:rPr>
              <a:t>:start</a:t>
            </a:r>
            <a:r>
              <a:rPr lang="en" sz="22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C4A000"/>
                </a:solidFill>
              </a:rPr>
              <a:t>end</a:t>
            </a:r>
          </a:p>
          <a:p>
            <a:endParaRPr lang="en" sz="2200">
              <a:solidFill>
                <a:srgbClr val="C4A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open firewall for app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3465A4"/>
                </a:solidFill>
              </a:rPr>
              <a:t># open firewall for app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your_cookbook_firewall 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firewall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rule_name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 </a:t>
            </a:r>
            <a:r>
              <a:rPr lang="en" sz="24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action </a:t>
            </a:r>
            <a:r>
              <a:rPr lang="en" sz="2400">
                <a:solidFill>
                  <a:srgbClr val="CC0000"/>
                </a:solidFill>
              </a:rPr>
              <a:t>:add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firewall_action </a:t>
            </a:r>
            <a:r>
              <a:rPr lang="en" sz="2400">
                <a:solidFill>
                  <a:srgbClr val="CC0000"/>
                </a:solidFill>
              </a:rPr>
              <a:t>:Allow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direction </a:t>
            </a:r>
            <a:r>
              <a:rPr lang="en" sz="2400">
                <a:solidFill>
                  <a:srgbClr val="CC0000"/>
                </a:solidFill>
              </a:rPr>
              <a:t>:In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protocol </a:t>
            </a:r>
            <a:r>
              <a:rPr lang="en" sz="2400">
                <a:solidFill>
                  <a:srgbClr val="CC0000"/>
                </a:solidFill>
              </a:rPr>
              <a:t>:tcp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ports 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firewall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ports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</a:t>
            </a:r>
          </a:p>
          <a:p>
            <a:pPr lvl="0" rtl="0">
              <a:buNone/>
            </a:pPr>
            <a:r>
              <a:rPr lang="en" sz="2400">
                <a:solidFill>
                  <a:srgbClr val="C4A000"/>
                </a:solidFill>
              </a:rPr>
              <a:t>end</a:t>
            </a:r>
          </a:p>
          <a:p>
            <a:endParaRPr lang="en" sz="2400">
              <a:solidFill>
                <a:srgbClr val="C4A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deploy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start app pool</a:t>
            </a:r>
          </a:p>
          <a:p>
            <a:endParaRPr lang="en">
              <a:solidFill>
                <a:srgbClr val="B7B7B7"/>
              </a:solidFill>
            </a:endParaRPr>
          </a:p>
          <a:p>
            <a:endParaRPr lang="en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deploy app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65A4"/>
                </a:solidFill>
              </a:rPr>
              <a:t># create temp directory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directory </a:t>
            </a:r>
            <a:r>
              <a:rPr lang="en" sz="1800">
                <a:solidFill>
                  <a:srgbClr val="75507B"/>
                </a:solidFill>
              </a:rPr>
              <a:t>"#{</a:t>
            </a:r>
            <a:r>
              <a:rPr lang="en" sz="1800">
                <a:solidFill>
                  <a:schemeClr val="dk1"/>
                </a:solidFill>
              </a:rPr>
              <a:t>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local_directory</a:t>
            </a:r>
            <a:r>
              <a:rPr lang="en" sz="1800">
                <a:solidFill>
                  <a:schemeClr val="dk1"/>
                </a:solidFill>
              </a:rPr>
              <a:t>]</a:t>
            </a:r>
            <a:r>
              <a:rPr lang="en" sz="1800">
                <a:solidFill>
                  <a:srgbClr val="75507B"/>
                </a:solidFill>
              </a:rPr>
              <a:t>}"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recursive </a:t>
            </a:r>
            <a:r>
              <a:rPr lang="en" sz="1800">
                <a:solidFill>
                  <a:srgbClr val="CC0000"/>
                </a:solidFill>
              </a:rPr>
              <a:t>true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action </a:t>
            </a:r>
            <a:r>
              <a:rPr lang="en" sz="1800">
                <a:solidFill>
                  <a:srgbClr val="CC0000"/>
                </a:solidFill>
              </a:rPr>
              <a:t>:create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endParaRPr lang="en" sz="1800">
              <a:solidFill>
                <a:srgbClr val="C4A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65A4"/>
                </a:solidFill>
              </a:rPr>
              <a:t># copy web app to temp directory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cookbook_file 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package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path </a:t>
            </a:r>
            <a:r>
              <a:rPr lang="en" sz="1800">
                <a:solidFill>
                  <a:srgbClr val="75507B"/>
                </a:solidFill>
              </a:rPr>
              <a:t>"#{</a:t>
            </a:r>
            <a:r>
              <a:rPr lang="en" sz="1800">
                <a:solidFill>
                  <a:schemeClr val="dk1"/>
                </a:solidFill>
              </a:rPr>
              <a:t>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local_directory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/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chemeClr val="dk1"/>
                </a:solidFill>
              </a:rPr>
              <a:t>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package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</a:t>
            </a:r>
            <a:r>
              <a:rPr lang="en" sz="1800">
                <a:solidFill>
                  <a:srgbClr val="75507B"/>
                </a:solidFill>
              </a:rPr>
              <a:t>}"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action </a:t>
            </a:r>
            <a:r>
              <a:rPr lang="en" sz="1800">
                <a:solidFill>
                  <a:srgbClr val="CC0000"/>
                </a:solidFill>
              </a:rPr>
              <a:t>:create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endParaRPr lang="en" sz="1800">
              <a:solidFill>
                <a:srgbClr val="C4A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465A4"/>
                </a:solidFill>
              </a:rPr>
              <a:t># deploy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your_cookbook_web_deploy </a:t>
            </a:r>
            <a:r>
              <a:rPr lang="en" sz="1800">
                <a:solidFill>
                  <a:srgbClr val="75507B"/>
                </a:solidFill>
              </a:rPr>
              <a:t>"#{</a:t>
            </a:r>
            <a:r>
              <a:rPr lang="en" sz="1800">
                <a:solidFill>
                  <a:schemeClr val="dk1"/>
                </a:solidFill>
              </a:rPr>
              <a:t>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local_directory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</a:t>
            </a:r>
            <a:r>
              <a:rPr lang="en" sz="1800">
                <a:solidFill>
                  <a:srgbClr val="75507B"/>
                </a:solidFill>
              </a:rPr>
              <a:t>}</a:t>
            </a:r>
            <a:r>
              <a:rPr lang="en" sz="1800">
                <a:solidFill>
                  <a:srgbClr val="CC0000"/>
                </a:solidFill>
              </a:rPr>
              <a:t>/</a:t>
            </a:r>
            <a:r>
              <a:rPr lang="en" sz="1800">
                <a:solidFill>
                  <a:srgbClr val="75507B"/>
                </a:solidFill>
              </a:rPr>
              <a:t>#{</a:t>
            </a:r>
            <a:r>
              <a:rPr lang="en" sz="1800">
                <a:solidFill>
                  <a:schemeClr val="dk1"/>
                </a:solidFill>
              </a:rPr>
              <a:t>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package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</a:t>
            </a:r>
            <a:r>
              <a:rPr lang="en" sz="1800">
                <a:solidFill>
                  <a:srgbClr val="75507B"/>
                </a:solidFill>
              </a:rPr>
              <a:t>}"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parameters node[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webapp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][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rgbClr val="CC0000"/>
                </a:solidFill>
              </a:rPr>
              <a:t>parameters</a:t>
            </a:r>
            <a:r>
              <a:rPr lang="en" sz="1800">
                <a:solidFill>
                  <a:srgbClr val="75507B"/>
                </a:solidFill>
              </a:rPr>
              <a:t>'</a:t>
            </a:r>
            <a:r>
              <a:rPr lang="en" sz="1800">
                <a:solidFill>
                  <a:schemeClr val="dk1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4A000"/>
                </a:solidFill>
              </a:rPr>
              <a:t>end</a:t>
            </a:r>
          </a:p>
          <a:p>
            <a:endParaRPr lang="en" sz="1800">
              <a:solidFill>
                <a:srgbClr val="C4A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creating the server</a:t>
            </a:r>
          </a:p>
          <a:p>
            <a:pPr lvl="0" rtl="0">
              <a:buNone/>
            </a:pPr>
            <a:r>
              <a:rPr lang="en"/>
              <a:t>setup your app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firewall lwrp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web_deploy lwrp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recipe which will deploy the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app pool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create iis site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open firewall for app</a:t>
            </a:r>
          </a:p>
          <a:p>
            <a:pPr marL="914400" lvl="1" indent="-381000" rtl="0"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deploy app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start app pool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deploying the web app</a:t>
            </a:r>
          </a:p>
          <a:p>
            <a:pPr lvl="0" rtl="0">
              <a:buNone/>
            </a:pPr>
            <a:r>
              <a:rPr lang="en"/>
              <a:t>start app pool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3465A4"/>
                </a:solidFill>
              </a:rPr>
              <a:t># start app pool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iis_pool node[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webapp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][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rgbClr val="CC0000"/>
                </a:solidFill>
              </a:rPr>
              <a:t>name</a:t>
            </a:r>
            <a:r>
              <a:rPr lang="en" sz="2400">
                <a:solidFill>
                  <a:srgbClr val="75507B"/>
                </a:solidFill>
              </a:rPr>
              <a:t>'</a:t>
            </a:r>
            <a:r>
              <a:rPr lang="en" sz="2400">
                <a:solidFill>
                  <a:schemeClr val="dk1"/>
                </a:solidFill>
              </a:rPr>
              <a:t>] </a:t>
            </a:r>
            <a:r>
              <a:rPr lang="en" sz="2400">
                <a:solidFill>
                  <a:srgbClr val="C4A000"/>
                </a:solidFill>
              </a:rPr>
              <a:t>do</a:t>
            </a:r>
          </a:p>
          <a:p>
            <a:pPr lvl="0" indent="457200" rtl="0">
              <a:buNone/>
            </a:pPr>
            <a:r>
              <a:rPr lang="en" sz="2400">
                <a:solidFill>
                  <a:schemeClr val="dk1"/>
                </a:solidFill>
              </a:rPr>
              <a:t>action </a:t>
            </a:r>
            <a:r>
              <a:rPr lang="en" sz="2400">
                <a:solidFill>
                  <a:srgbClr val="CC0000"/>
                </a:solidFill>
              </a:rPr>
              <a:t>:start</a:t>
            </a:r>
          </a:p>
          <a:p>
            <a:pPr lvl="0" rtl="0">
              <a:buNone/>
            </a:pPr>
            <a:r>
              <a:rPr lang="en" sz="2400">
                <a:solidFill>
                  <a:srgbClr val="C4A000"/>
                </a:solidFill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simplifying your setup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using some chef built-in goodness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simplifying your setup</a:t>
            </a:r>
          </a:p>
          <a:p>
            <a:pPr lvl="0" rtl="0">
              <a:buNone/>
            </a:pPr>
            <a:r>
              <a:rPr lang="en"/>
              <a:t>cookbook default recipes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your_cookbook/recipes/default.rb</a:t>
            </a:r>
          </a:p>
          <a:p>
            <a:endParaRPr lang="en"/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your_cookbook::iis_features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iis::remove_default_site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your_cookbook::install_dotnet_4_5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your_cookbook::register_aspnet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your_cookbook::install_webdeploy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include_recipe </a:t>
            </a:r>
            <a:r>
              <a:rPr lang="en" sz="1800">
                <a:solidFill>
                  <a:srgbClr val="75507B"/>
                </a:solidFill>
              </a:rPr>
              <a:t>"</a:t>
            </a:r>
            <a:r>
              <a:rPr lang="en" sz="1800">
                <a:solidFill>
                  <a:srgbClr val="CC0000"/>
                </a:solidFill>
              </a:rPr>
              <a:t>your_cookbook::deploy_web_app</a:t>
            </a:r>
            <a:r>
              <a:rPr lang="en" sz="1800">
                <a:solidFill>
                  <a:srgbClr val="75507B"/>
                </a:solidFill>
              </a:rPr>
              <a:t>"</a:t>
            </a:r>
          </a:p>
          <a:p>
            <a:endParaRPr lang="en" sz="1800">
              <a:solidFill>
                <a:srgbClr val="75507B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B7B7B7"/>
                </a:solidFill>
              </a:rPr>
              <a:t>add recipe[your_cookbook] in your role’s run list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bootstrapping chef client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creating the server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deploying the web app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updating the web app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windows web server management</a:t>
            </a:r>
          </a:p>
          <a:p>
            <a:pPr lvl="0" rtl="0">
              <a:buNone/>
            </a:pPr>
            <a:r>
              <a:rPr lang="en"/>
              <a:t>management lifecycle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simplifying your setup</a:t>
            </a:r>
          </a:p>
          <a:p>
            <a:pPr lvl="0" rtl="0">
              <a:buNone/>
            </a:pPr>
            <a:r>
              <a:rPr lang="en"/>
              <a:t>cookbook default recipes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your_cookbook/recipes/default.rb</a:t>
            </a:r>
          </a:p>
          <a:p>
            <a:endParaRPr lang="en">
              <a:solidFill>
                <a:srgbClr val="B7B7B7"/>
              </a:solidFill>
            </a:endParaRP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"your_cookbook::iis_features"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"iis::remove_default_site"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"your_cookbook::install_dotnet_4_5"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"your_cookbook::register_aspnet"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"your_cookbook::install_webdeploy"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include_recipe "your_cookbook::deploy_web_app"</a:t>
            </a:r>
          </a:p>
          <a:p>
            <a:endParaRPr lang="en" sz="1800">
              <a:solidFill>
                <a:srgbClr val="B7B7B7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add </a:t>
            </a:r>
            <a:r>
              <a:rPr lang="en" sz="2400">
                <a:solidFill>
                  <a:srgbClr val="CC0000"/>
                </a:solidFill>
              </a:rPr>
              <a:t>recipe</a:t>
            </a:r>
            <a:r>
              <a:rPr lang="en" sz="2400">
                <a:solidFill>
                  <a:schemeClr val="dk1"/>
                </a:solidFill>
              </a:rPr>
              <a:t>[</a:t>
            </a:r>
            <a:r>
              <a:rPr lang="en" sz="2400">
                <a:solidFill>
                  <a:srgbClr val="CC0000"/>
                </a:solidFill>
              </a:rPr>
              <a:t>your_cookbook</a:t>
            </a:r>
            <a:r>
              <a:rPr lang="en" sz="2400">
                <a:solidFill>
                  <a:schemeClr val="dk1"/>
                </a:solidFill>
              </a:rPr>
              <a:t>] in your role’s run list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a role</a:t>
            </a:r>
          </a:p>
          <a:p>
            <a:pPr lvl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rgbClr val="B8860B"/>
                </a:solidFill>
              </a:rPr>
              <a:t>$ </a:t>
            </a:r>
            <a:r>
              <a:rPr lang="en" sz="2400">
                <a:solidFill>
                  <a:srgbClr val="212C35"/>
                </a:solidFill>
              </a:rPr>
              <a:t>knife role create MyWebApp</a:t>
            </a:r>
          </a:p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Add your role information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"name": "MyWebApp",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"description": "Windows Server With Our Web App",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B7B7B7"/>
                </a:solidFill>
              </a:rPr>
              <a:t>"json_class": "Chef::Role",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B7B7B7"/>
                </a:solidFill>
              </a:rPr>
              <a:t>"chef_type": "role",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"run_list": [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"recipe[your_cookbook]"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]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}</a:t>
            </a:r>
          </a:p>
          <a:p>
            <a:endParaRPr lang="en" sz="2400">
              <a:solidFill>
                <a:srgbClr val="B7B7B7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simplifying your setup</a:t>
            </a:r>
          </a:p>
          <a:p>
            <a:pPr lvl="0" rtl="0">
              <a:buNone/>
            </a:pPr>
            <a:r>
              <a:rPr lang="en"/>
              <a:t>cookbook role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B7B7B7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B7B7B7"/>
                </a:solidFill>
              </a:rPr>
              <a:t>create a role</a:t>
            </a:r>
          </a:p>
          <a:p>
            <a:pPr lvl="0" rtl="0">
              <a:lnSpc>
                <a:spcPct val="119700"/>
              </a:lnSpc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</a:t>
            </a:r>
            <a:r>
              <a:rPr lang="en" sz="2400">
                <a:solidFill>
                  <a:srgbClr val="B7B7B7"/>
                </a:solidFill>
              </a:rPr>
              <a:t>$ knife role create MyWebApp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Add your role information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chemeClr val="dk1"/>
                </a:solidFill>
              </a:rPr>
              <a:t>name</a:t>
            </a:r>
            <a:r>
              <a:rPr lang="en" sz="2400">
                <a:solidFill>
                  <a:srgbClr val="75507B"/>
                </a:solidFill>
              </a:rPr>
              <a:t>":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rgbClr val="CC0000"/>
                </a:solidFill>
              </a:rPr>
              <a:t>MyWebApp</a:t>
            </a:r>
            <a:r>
              <a:rPr lang="en" sz="2400">
                <a:solidFill>
                  <a:srgbClr val="75507B"/>
                </a:solidFill>
              </a:rPr>
              <a:t>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chemeClr val="dk1"/>
                </a:solidFill>
              </a:rPr>
              <a:t>description</a:t>
            </a:r>
            <a:r>
              <a:rPr lang="en" sz="2400">
                <a:solidFill>
                  <a:srgbClr val="75507B"/>
                </a:solidFill>
              </a:rPr>
              <a:t>":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rgbClr val="CC0000"/>
                </a:solidFill>
              </a:rPr>
              <a:t>Windows Server With Our Web App</a:t>
            </a:r>
            <a:r>
              <a:rPr lang="en" sz="2400">
                <a:solidFill>
                  <a:srgbClr val="75507B"/>
                </a:solidFill>
              </a:rPr>
              <a:t>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chemeClr val="dk1"/>
                </a:solidFill>
              </a:rPr>
              <a:t>json_class</a:t>
            </a:r>
            <a:r>
              <a:rPr lang="en" sz="2400">
                <a:solidFill>
                  <a:srgbClr val="75507B"/>
                </a:solidFill>
              </a:rPr>
              <a:t>":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rgbClr val="CC0000"/>
                </a:solidFill>
              </a:rPr>
              <a:t>Chef::Role</a:t>
            </a:r>
            <a:r>
              <a:rPr lang="en" sz="2400">
                <a:solidFill>
                  <a:srgbClr val="75507B"/>
                </a:solidFill>
              </a:rPr>
              <a:t>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chemeClr val="dk1"/>
                </a:solidFill>
              </a:rPr>
              <a:t>chef_type</a:t>
            </a:r>
            <a:r>
              <a:rPr lang="en" sz="2400">
                <a:solidFill>
                  <a:srgbClr val="75507B"/>
                </a:solidFill>
              </a:rPr>
              <a:t>":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rgbClr val="CC0000"/>
                </a:solidFill>
              </a:rPr>
              <a:t>role</a:t>
            </a:r>
            <a:r>
              <a:rPr lang="en" sz="2400">
                <a:solidFill>
                  <a:srgbClr val="75507B"/>
                </a:solidFill>
              </a:rPr>
              <a:t>",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chemeClr val="dk1"/>
                </a:solidFill>
              </a:rPr>
              <a:t>run_list</a:t>
            </a:r>
            <a:r>
              <a:rPr lang="en" sz="2400">
                <a:solidFill>
                  <a:srgbClr val="75507B"/>
                </a:solidFill>
              </a:rPr>
              <a:t>":</a:t>
            </a:r>
            <a:r>
              <a:rPr lang="en" sz="2400">
                <a:solidFill>
                  <a:schemeClr val="dk1"/>
                </a:solidFill>
              </a:rPr>
              <a:t> [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75507B"/>
                </a:solidFill>
              </a:rPr>
              <a:t>"</a:t>
            </a:r>
            <a:r>
              <a:rPr lang="en" sz="2400">
                <a:solidFill>
                  <a:srgbClr val="CC0000"/>
                </a:solidFill>
              </a:rPr>
              <a:t>recipe[your_cookbook]</a:t>
            </a:r>
            <a:r>
              <a:rPr lang="en" sz="2400">
                <a:solidFill>
                  <a:srgbClr val="75507B"/>
                </a:solidFill>
              </a:rPr>
              <a:t>"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/>
              <a:t>]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  <a:p>
            <a:endParaRPr lang="en" sz="2400"/>
          </a:p>
        </p:txBody>
      </p:sp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simplifying your setup</a:t>
            </a:r>
          </a:p>
          <a:p>
            <a:pPr lvl="0" rtl="0">
              <a:buNone/>
            </a:pPr>
            <a:r>
              <a:rPr lang="en"/>
              <a:t>cookbook role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where to go from here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managing your windows web server post setup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where to go from here</a:t>
            </a:r>
          </a:p>
          <a:p>
            <a:pPr>
              <a:buNone/>
            </a:pPr>
            <a:r>
              <a:rPr lang="en"/>
              <a:t>deployment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re-deploying code will cause app pool reset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options</a:t>
            </a:r>
          </a:p>
          <a:p>
            <a:pPr marL="1371600" lvl="2" indent="-381000" rtl="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plan rolling deployments into your deployment process</a:t>
            </a:r>
          </a:p>
          <a:p>
            <a:pPr marL="1371600" lvl="2" indent="-3810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use blue-green deployments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ctrTitle"/>
          </p:nvPr>
        </p:nvSpPr>
        <p:spPr>
          <a:xfrm>
            <a:off x="685800" y="13378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questions?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subTitle" idx="1"/>
          </p:nvPr>
        </p:nvSpPr>
        <p:spPr>
          <a:xfrm>
            <a:off x="685800" y="2906156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office hours</a:t>
            </a:r>
          </a:p>
          <a:p>
            <a:r>
              <a:rPr lang="en-US"/>
              <a:t>4:15pm - 4:35pm</a:t>
            </a:r>
          </a:p>
          <a:p>
            <a:r>
              <a:rPr lang="en-US"/>
              <a:t>marina room</a:t>
            </a:r>
            <a:endParaRPr/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685800" y="5632951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n"/>
              <a:t>Paul Oremland</a:t>
            </a:r>
          </a:p>
          <a:p>
            <a:pPr algn="r"/>
            <a:r>
              <a:rPr lang="en" u="sng">
                <a:solidFill>
                  <a:schemeClr val="hlink"/>
                </a:solidFill>
                <a:hlinkClick r:id="rId3"/>
              </a:rPr>
              <a:t>http://paul.oremland.net</a:t>
            </a:r>
          </a:p>
          <a:p>
            <a:pPr algn="r"/>
            <a:r>
              <a:rPr lang="en" u="sng">
                <a:solidFill>
                  <a:schemeClr val="hlink"/>
                </a:solidFill>
                <a:hlinkClick r:id="rId4"/>
              </a:rPr>
              <a:t>http://tech.infospace.com</a:t>
            </a:r>
          </a:p>
          <a:p>
            <a:pPr algn="r"/>
            <a:r>
              <a:rPr lang="en" u="sng">
                <a:solidFill>
                  <a:schemeClr val="hlink"/>
                </a:solidFill>
                <a:hlinkClick r:id="rId5"/>
              </a:rPr>
              <a:t>https://github.com/poremland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229600" cy="60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Resources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457200" y="829950"/>
            <a:ext cx="8229600" cy="582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paul oremland’s github:</a:t>
            </a:r>
          </a:p>
          <a:p>
            <a:pPr marL="457200" lvl="0" indent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https://github.com/poremland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paul oremland’s blog:</a:t>
            </a:r>
          </a:p>
          <a:p>
            <a:pPr marL="457200" lvl="0" indent="0" rtl="0"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http://paul.oremland.net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infospace technology blog:</a:t>
            </a:r>
          </a:p>
          <a:p>
            <a:pPr marL="457200" lvl="0" indent="0" rtl="0"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http://tech.infospace.com/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blue-green deployments:</a:t>
            </a:r>
          </a:p>
          <a:p>
            <a:pPr marL="457200" lvl="0" indent="0" rtl="0"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http://martinfowler.com/bliki/BlueGreenDeployment.html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winrm:</a:t>
            </a:r>
          </a:p>
          <a:p>
            <a:pPr marL="457200" lvl="0" indent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http://msdn.microsoft.com/en-us/library/aa384372(v=vs.85).aspx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bootstrapping chef client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9999"/>
                </a:solidFill>
              </a:rPr>
              <a:t>plan your applications workflow and navigation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3737</Words>
  <Application>Microsoft Macintosh PowerPoint</Application>
  <PresentationFormat>On-screen Show (4:3)</PresentationFormat>
  <Paragraphs>838</Paragraphs>
  <Slides>86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Custom Theme</vt:lpstr>
      <vt:lpstr>windows web server management with asp.net</vt:lpstr>
      <vt:lpstr>
the differences chef on windows vs. linux</vt:lpstr>
      <vt:lpstr>
the differences chef on windows vs. linux</vt:lpstr>
      <vt:lpstr>
the differences chef on windows vs. linux</vt:lpstr>
      <vt:lpstr>windows web server management management lifecycle</vt:lpstr>
      <vt:lpstr>windows web server management management lifecycle</vt:lpstr>
      <vt:lpstr>windows web server management management lifecycle</vt:lpstr>
      <vt:lpstr>windows web server management management lifecycle</vt:lpstr>
      <vt:lpstr>bootstrapping chef client</vt:lpstr>
      <vt:lpstr>bootstrapping general overview </vt:lpstr>
      <vt:lpstr>bootstrapping general overview </vt:lpstr>
      <vt:lpstr>bootstrapping general overview </vt:lpstr>
      <vt:lpstr>bootstrapping general overview </vt:lpstr>
      <vt:lpstr>bootstrapping general overview </vt:lpstr>
      <vt:lpstr>bootstrapping general overview </vt:lpstr>
      <vt:lpstr>bootstrapping windows; not a standard bootstrap</vt:lpstr>
      <vt:lpstr>bootstrapping windows; not a standard bootstrap</vt:lpstr>
      <vt:lpstr>bootstrapping windows; not a standard bootstrap</vt:lpstr>
      <vt:lpstr>bootstrapping windows; not a standard bootstrap</vt:lpstr>
      <vt:lpstr>bootstrapping windows; not a standard bootstrap</vt:lpstr>
      <vt:lpstr>bootstrapping windows; not a standard bootstrap</vt:lpstr>
      <vt:lpstr>bootstrapping windows; not a standard bootstrap</vt:lpstr>
      <vt:lpstr>bootstrapping your options</vt:lpstr>
      <vt:lpstr>bootstrapping your options</vt:lpstr>
      <vt:lpstr>bootstrapping modified image: knife plugin</vt:lpstr>
      <vt:lpstr>bootstrapping modified image: knife plugin</vt:lpstr>
      <vt:lpstr>bootstrapping modified image: knife plugin</vt:lpstr>
      <vt:lpstr>bootstrapping modified image: custom script</vt:lpstr>
      <vt:lpstr>bootstrapping modified image: custom script</vt:lpstr>
      <vt:lpstr>bootstrapping modified image: custom script</vt:lpstr>
      <vt:lpstr>bootstrapping picking your modified image method</vt:lpstr>
      <vt:lpstr>bootstrapping with knife</vt:lpstr>
      <vt:lpstr>bootstrapping knife: base image prep</vt:lpstr>
      <vt:lpstr>bootstrapping knife: workstation prep</vt:lpstr>
      <vt:lpstr>bootstrapping with a custom script</vt:lpstr>
      <vt:lpstr>bootstrapping what the powershell bootstrap does</vt:lpstr>
      <vt:lpstr>bootstrapping what the powershell bootstrap does</vt:lpstr>
      <vt:lpstr>bootstrapping what the powershell bootstrap does</vt:lpstr>
      <vt:lpstr>bootstrapping what the powershell bootstrap does</vt:lpstr>
      <vt:lpstr>bootstrapping what the powershell bootstrap does</vt:lpstr>
      <vt:lpstr>bootstrapping bootstrapping the bootstrap</vt:lpstr>
      <vt:lpstr>bootstrapping powershell: downloading files</vt:lpstr>
      <vt:lpstr>bootstrapping powershell: installing the chef client</vt:lpstr>
      <vt:lpstr>bootstrapping powershell: creating a client config</vt:lpstr>
      <vt:lpstr>bootstrapping powershell: running the chef client</vt:lpstr>
      <vt:lpstr>bootstrapping powershell: execute the bootstrap</vt:lpstr>
      <vt:lpstr>creating the server</vt:lpstr>
      <vt:lpstr>creating the server step by step</vt:lpstr>
      <vt:lpstr>creating the server install iis</vt:lpstr>
      <vt:lpstr>install iis install features: attributes</vt:lpstr>
      <vt:lpstr>creating the server install iis</vt:lpstr>
      <vt:lpstr>install iis install features: recipe</vt:lpstr>
      <vt:lpstr>creating the server step by step</vt:lpstr>
      <vt:lpstr>creating the server install .net</vt:lpstr>
      <vt:lpstr>install .net register .net 4 with iis</vt:lpstr>
      <vt:lpstr>creating the server install .net</vt:lpstr>
      <vt:lpstr>install .net install .net 4.5</vt:lpstr>
      <vt:lpstr>creating the server step by step</vt:lpstr>
      <vt:lpstr>install .net install web deploy 2</vt:lpstr>
      <vt:lpstr>deploying the web app</vt:lpstr>
      <vt:lpstr>creating the server setup your app</vt:lpstr>
      <vt:lpstr>deploying the web app firewall lwrp: resource</vt:lpstr>
      <vt:lpstr>deploying the web app firewall lwrp: provider</vt:lpstr>
      <vt:lpstr>deploying the web app firewall lwrp: idempotence</vt:lpstr>
      <vt:lpstr>creating the server setup your app</vt:lpstr>
      <vt:lpstr>deploying the web app web_deploy lwrp: resource</vt:lpstr>
      <vt:lpstr>deploying the web app web_deploy lwrp: provider</vt:lpstr>
      <vt:lpstr>creating the server setup your app</vt:lpstr>
      <vt:lpstr>deploying the web app create iis app pool</vt:lpstr>
      <vt:lpstr>creating the server setup your app</vt:lpstr>
      <vt:lpstr>deploying the web app create iis site</vt:lpstr>
      <vt:lpstr>creating the server setup your app</vt:lpstr>
      <vt:lpstr>deploying the web app open firewall for app</vt:lpstr>
      <vt:lpstr>creating the server setup your app</vt:lpstr>
      <vt:lpstr>deploying the web app deploy app</vt:lpstr>
      <vt:lpstr>creating the server setup your app</vt:lpstr>
      <vt:lpstr>deploying the web app start app pool</vt:lpstr>
      <vt:lpstr>simplifying your setup</vt:lpstr>
      <vt:lpstr>simplifying your setup cookbook default recipes</vt:lpstr>
      <vt:lpstr>simplifying your setup cookbook default recipes</vt:lpstr>
      <vt:lpstr>simplifying your setup cookbook role</vt:lpstr>
      <vt:lpstr>simplifying your setup cookbook role</vt:lpstr>
      <vt:lpstr>where to go from here</vt:lpstr>
      <vt:lpstr>where to go from here deployment</vt:lpstr>
      <vt:lpstr>questions?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web server management with asp.net</dc:title>
  <cp:lastModifiedBy>Paul Oremland</cp:lastModifiedBy>
  <cp:revision>4</cp:revision>
  <cp:lastPrinted>2014-04-16T14:31:53Z</cp:lastPrinted>
  <dcterms:modified xsi:type="dcterms:W3CDTF">2014-04-16T14:39:23Z</dcterms:modified>
</cp:coreProperties>
</file>