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3" r:id="rId2"/>
    <p:sldMasterId id="2147483673" r:id="rId3"/>
    <p:sldMasterId id="2147483648" r:id="rId4"/>
  </p:sldMasterIdLst>
  <p:notesMasterIdLst>
    <p:notesMasterId r:id="rId11"/>
  </p:notesMasterIdLst>
  <p:sldIdLst>
    <p:sldId id="361" r:id="rId5"/>
    <p:sldId id="358" r:id="rId6"/>
    <p:sldId id="357" r:id="rId7"/>
    <p:sldId id="352" r:id="rId8"/>
    <p:sldId id="353" r:id="rId9"/>
    <p:sldId id="35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B1289-42F5-1E10-0699-733D60483E39}" v="208" dt="2022-10-11T18:04:04.829"/>
    <p1510:client id="{80D20507-0FF1-1FA4-54A3-F3CB8AF87A6B}" v="33" dt="2022-10-18T15:57:33.369"/>
    <p1510:client id="{8EB77BC4-5679-BC58-2639-42F55B631447}" v="279" dt="2022-10-11T17:55:57.388"/>
    <p1510:client id="{989E91CF-511A-EB4B-ECB1-87BC9384C52D}" v="5040" dt="2022-10-12T13:02:36.079"/>
    <p1510:client id="{C2DB4BAC-69A5-D5F8-A78B-9BF2D41CBEDC}" v="50" dt="2022-10-12T02:01:52.977"/>
    <p1510:client id="{FCCC7CDC-4AC7-4400-9532-D6D38C573717}" v="4" dt="2022-10-17T02:30:26.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1</a:t>
            </a:fld>
            <a:endParaRPr lang="en-US"/>
          </a:p>
        </p:txBody>
      </p:sp>
    </p:spTree>
    <p:extLst>
      <p:ext uri="{BB962C8B-B14F-4D97-AF65-F5344CB8AC3E}">
        <p14:creationId xmlns:p14="http://schemas.microsoft.com/office/powerpoint/2010/main" val="215180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2</a:t>
            </a:fld>
            <a:endParaRPr lang="en-US"/>
          </a:p>
        </p:txBody>
      </p:sp>
    </p:spTree>
    <p:extLst>
      <p:ext uri="{BB962C8B-B14F-4D97-AF65-F5344CB8AC3E}">
        <p14:creationId xmlns:p14="http://schemas.microsoft.com/office/powerpoint/2010/main" val="2428668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F6E5E3-5634-4CA9-A145-258F414D5F0F}" type="slidenum">
              <a:rPr lang="en-US" smtClean="0"/>
              <a:t>3</a:t>
            </a:fld>
            <a:endParaRPr lang="en-US"/>
          </a:p>
        </p:txBody>
      </p:sp>
    </p:spTree>
    <p:extLst>
      <p:ext uri="{BB962C8B-B14F-4D97-AF65-F5344CB8AC3E}">
        <p14:creationId xmlns:p14="http://schemas.microsoft.com/office/powerpoint/2010/main" val="2762638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="https://www.freepik.com/free-photos-vectors/mockup"&gt;Mockup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4</a:t>
            </a:fld>
            <a:endParaRPr lang="en-US"/>
          </a:p>
        </p:txBody>
      </p:sp>
    </p:spTree>
    <p:extLst>
      <p:ext uri="{BB962C8B-B14F-4D97-AF65-F5344CB8AC3E}">
        <p14:creationId xmlns:p14="http://schemas.microsoft.com/office/powerpoint/2010/main" val="255057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F6E5E3-5634-4CA9-A145-258F414D5F0F}" type="slidenum">
              <a:rPr lang="en-US" smtClean="0"/>
              <a:t>5</a:t>
            </a:fld>
            <a:endParaRPr lang="en-US"/>
          </a:p>
        </p:txBody>
      </p:sp>
    </p:spTree>
    <p:extLst>
      <p:ext uri="{BB962C8B-B14F-4D97-AF65-F5344CB8AC3E}">
        <p14:creationId xmlns:p14="http://schemas.microsoft.com/office/powerpoint/2010/main" val="299246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&lt;a </a:t>
            </a:r>
            <a:r>
              <a:rPr lang="en-US" err="1"/>
              <a:t>href</a:t>
            </a:r>
            <a:r>
              <a:rPr lang="en-US"/>
              <a:t>="https://www.freepik.com/free-photos-vectors/mockup"&gt;Mockup vector created by </a:t>
            </a:r>
            <a:r>
              <a:rPr lang="en-US" err="1"/>
              <a:t>freepik</a:t>
            </a:r>
            <a:r>
              <a:rPr lang="en-US"/>
              <a:t> - www.freepik.com&lt;/a&gt;</a:t>
            </a:r>
          </a:p>
        </p:txBody>
      </p:sp>
      <p:sp>
        <p:nvSpPr>
          <p:cNvPr id="4" name="Slide Number Placeholder 3"/>
          <p:cNvSpPr>
            <a:spLocks noGrp="1"/>
          </p:cNvSpPr>
          <p:nvPr>
            <p:ph type="sldNum" sz="quarter" idx="5"/>
          </p:nvPr>
        </p:nvSpPr>
        <p:spPr/>
        <p:txBody>
          <a:bodyPr/>
          <a:lstStyle/>
          <a:p>
            <a:fld id="{E0F6E5E3-5634-4CA9-A145-258F414D5F0F}" type="slidenum">
              <a:rPr lang="en-US" smtClean="0"/>
              <a:t>6</a:t>
            </a:fld>
            <a:endParaRPr lang="en-US"/>
          </a:p>
        </p:txBody>
      </p:sp>
    </p:spTree>
    <p:extLst>
      <p:ext uri="{BB962C8B-B14F-4D97-AF65-F5344CB8AC3E}">
        <p14:creationId xmlns:p14="http://schemas.microsoft.com/office/powerpoint/2010/main" val="1593067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그림 개체 틀 11">
            <a:extLst>
              <a:ext uri="{FF2B5EF4-FFF2-40B4-BE49-F238E27FC236}">
                <a16:creationId xmlns:a16="http://schemas.microsoft.com/office/drawing/2014/main" id="{D77B7FC8-EA9E-453C-85BF-3311D727E8EF}"/>
              </a:ext>
            </a:extLst>
          </p:cNvPr>
          <p:cNvSpPr>
            <a:spLocks noGrp="1"/>
          </p:cNvSpPr>
          <p:nvPr>
            <p:ph type="pic" sz="quarter" idx="10" hasCustomPrompt="1"/>
          </p:nvPr>
        </p:nvSpPr>
        <p:spPr>
          <a:xfrm>
            <a:off x="3" y="0"/>
            <a:ext cx="7896225" cy="6858000"/>
          </a:xfrm>
          <a:custGeom>
            <a:avLst/>
            <a:gdLst>
              <a:gd name="connsiteX0" fmla="*/ 6193612 w 7896225"/>
              <a:gd name="connsiteY0" fmla="*/ 0 h 6858000"/>
              <a:gd name="connsiteX1" fmla="*/ 7896225 w 7896225"/>
              <a:gd name="connsiteY1" fmla="*/ 0 h 6858000"/>
              <a:gd name="connsiteX2" fmla="*/ 4598214 w 7896225"/>
              <a:gd name="connsiteY2" fmla="*/ 6858000 h 6858000"/>
              <a:gd name="connsiteX3" fmla="*/ 2895600 w 7896225"/>
              <a:gd name="connsiteY3" fmla="*/ 6858000 h 6858000"/>
              <a:gd name="connsiteX4" fmla="*/ 4383861 w 7896225"/>
              <a:gd name="connsiteY4" fmla="*/ 0 h 6858000"/>
              <a:gd name="connsiteX5" fmla="*/ 6086474 w 7896225"/>
              <a:gd name="connsiteY5" fmla="*/ 0 h 6858000"/>
              <a:gd name="connsiteX6" fmla="*/ 2788462 w 7896225"/>
              <a:gd name="connsiteY6" fmla="*/ 6858000 h 6858000"/>
              <a:gd name="connsiteX7" fmla="*/ 1085849 w 7896225"/>
              <a:gd name="connsiteY7" fmla="*/ 6858000 h 6858000"/>
              <a:gd name="connsiteX8" fmla="*/ 2574110 w 7896225"/>
              <a:gd name="connsiteY8" fmla="*/ 0 h 6858000"/>
              <a:gd name="connsiteX9" fmla="*/ 4276723 w 7896225"/>
              <a:gd name="connsiteY9" fmla="*/ 0 h 6858000"/>
              <a:gd name="connsiteX10" fmla="*/ 978711 w 7896225"/>
              <a:gd name="connsiteY10" fmla="*/ 6858000 h 6858000"/>
              <a:gd name="connsiteX11" fmla="*/ 0 w 7896225"/>
              <a:gd name="connsiteY11" fmla="*/ 6858000 h 6858000"/>
              <a:gd name="connsiteX12" fmla="*/ 0 w 7896225"/>
              <a:gd name="connsiteY12" fmla="*/ 5352694 h 6858000"/>
              <a:gd name="connsiteX13" fmla="*/ 764359 w 7896225"/>
              <a:gd name="connsiteY13" fmla="*/ 0 h 6858000"/>
              <a:gd name="connsiteX14" fmla="*/ 2466972 w 7896225"/>
              <a:gd name="connsiteY14" fmla="*/ 0 h 6858000"/>
              <a:gd name="connsiteX15" fmla="*/ 0 w 7896225"/>
              <a:gd name="connsiteY15" fmla="*/ 5129907 h 6858000"/>
              <a:gd name="connsiteX16" fmla="*/ 0 w 7896225"/>
              <a:gd name="connsiteY16" fmla="*/ 15894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896225" h="6858000">
                <a:moveTo>
                  <a:pt x="6193612" y="0"/>
                </a:moveTo>
                <a:lnTo>
                  <a:pt x="7896225" y="0"/>
                </a:lnTo>
                <a:lnTo>
                  <a:pt x="4598214" y="6858000"/>
                </a:lnTo>
                <a:lnTo>
                  <a:pt x="2895600" y="6858000"/>
                </a:lnTo>
                <a:close/>
                <a:moveTo>
                  <a:pt x="4383861" y="0"/>
                </a:moveTo>
                <a:lnTo>
                  <a:pt x="6086474" y="0"/>
                </a:lnTo>
                <a:lnTo>
                  <a:pt x="2788462" y="6858000"/>
                </a:lnTo>
                <a:lnTo>
                  <a:pt x="1085849" y="6858000"/>
                </a:lnTo>
                <a:close/>
                <a:moveTo>
                  <a:pt x="2574110" y="0"/>
                </a:moveTo>
                <a:lnTo>
                  <a:pt x="4276723" y="0"/>
                </a:lnTo>
                <a:lnTo>
                  <a:pt x="978711" y="6858000"/>
                </a:lnTo>
                <a:lnTo>
                  <a:pt x="0" y="6858000"/>
                </a:lnTo>
                <a:lnTo>
                  <a:pt x="0" y="5352694"/>
                </a:lnTo>
                <a:close/>
                <a:moveTo>
                  <a:pt x="764359" y="0"/>
                </a:moveTo>
                <a:lnTo>
                  <a:pt x="2466972" y="0"/>
                </a:lnTo>
                <a:lnTo>
                  <a:pt x="0" y="5129907"/>
                </a:lnTo>
                <a:lnTo>
                  <a:pt x="0" y="1589435"/>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107031-9979-4E86-8163-9043F6C98EEE}"/>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F8DBC7CC-2C91-44C5-B8FB-33A5F062ACC2}"/>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4" name="Picture Placeholder 2">
            <a:extLst>
              <a:ext uri="{FF2B5EF4-FFF2-40B4-BE49-F238E27FC236}">
                <a16:creationId xmlns:a16="http://schemas.microsoft.com/office/drawing/2014/main" id="{4F1AA131-8A58-4FF0-926C-D0B386C6EC0B}"/>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681BDAC6-2D9B-4879-8795-C983D2020940}"/>
              </a:ext>
            </a:extLst>
          </p:cNvPr>
          <p:cNvSpPr>
            <a:spLocks noGrp="1"/>
          </p:cNvSpPr>
          <p:nvPr>
            <p:ph type="pic" sz="quarter" idx="43" hasCustomPrompt="1"/>
          </p:nvPr>
        </p:nvSpPr>
        <p:spPr>
          <a:xfrm>
            <a:off x="7885720" y="2827733"/>
            <a:ext cx="1334480" cy="2477692"/>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a:t>Insert Your Image And Send To Back</a:t>
            </a:r>
            <a:endParaRPr lang="ko-KR" altLang="en-US"/>
          </a:p>
        </p:txBody>
      </p:sp>
      <p:sp>
        <p:nvSpPr>
          <p:cNvPr id="4" name="Text Placeholder 9">
            <a:extLst>
              <a:ext uri="{FF2B5EF4-FFF2-40B4-BE49-F238E27FC236}">
                <a16:creationId xmlns:a16="http://schemas.microsoft.com/office/drawing/2014/main" id="{D9DC7CCE-1EE8-48DF-86C2-311D432FB3C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6C9E1EC0-04E1-4608-87AC-B518E68DD48A}"/>
              </a:ext>
            </a:extLst>
          </p:cNvPr>
          <p:cNvSpPr>
            <a:spLocks noGrp="1"/>
          </p:cNvSpPr>
          <p:nvPr>
            <p:ph type="pic" sz="quarter" idx="10" hasCustomPrompt="1"/>
          </p:nvPr>
        </p:nvSpPr>
        <p:spPr>
          <a:xfrm>
            <a:off x="0" y="0"/>
            <a:ext cx="6400800" cy="6858000"/>
          </a:xfrm>
          <a:custGeom>
            <a:avLst/>
            <a:gdLst>
              <a:gd name="connsiteX0" fmla="*/ 0 w 5508104"/>
              <a:gd name="connsiteY0" fmla="*/ 0 h 5143500"/>
              <a:gd name="connsiteX1" fmla="*/ 5508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 name="connsiteX0" fmla="*/ 0 w 5508104"/>
              <a:gd name="connsiteY0" fmla="*/ 0 h 5143500"/>
              <a:gd name="connsiteX1" fmla="*/ 3984104 w 5508104"/>
              <a:gd name="connsiteY1" fmla="*/ 0 h 5143500"/>
              <a:gd name="connsiteX2" fmla="*/ 5508104 w 5508104"/>
              <a:gd name="connsiteY2" fmla="*/ 5143500 h 5143500"/>
              <a:gd name="connsiteX3" fmla="*/ 0 w 5508104"/>
              <a:gd name="connsiteY3" fmla="*/ 5143500 h 5143500"/>
              <a:gd name="connsiteX4" fmla="*/ 0 w 5508104"/>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8104" h="5143500">
                <a:moveTo>
                  <a:pt x="0" y="0"/>
                </a:moveTo>
                <a:lnTo>
                  <a:pt x="3984104" y="0"/>
                </a:lnTo>
                <a:lnTo>
                  <a:pt x="5508104" y="5143500"/>
                </a:lnTo>
                <a:lnTo>
                  <a:pt x="0" y="514350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 And Send To Back</a:t>
            </a:r>
            <a:endParaRPr lang="ko-KR" altLang="en-US"/>
          </a:p>
        </p:txBody>
      </p:sp>
      <p:sp>
        <p:nvSpPr>
          <p:cNvPr id="3" name="Rectangle 3">
            <a:extLst>
              <a:ext uri="{FF2B5EF4-FFF2-40B4-BE49-F238E27FC236}">
                <a16:creationId xmlns:a16="http://schemas.microsoft.com/office/drawing/2014/main" id="{BD043F2B-9986-4D0C-A93A-02978DCDE913}"/>
              </a:ext>
            </a:extLst>
          </p:cNvPr>
          <p:cNvSpPr/>
          <p:nvPr userDrawn="1"/>
        </p:nvSpPr>
        <p:spPr>
          <a:xfrm>
            <a:off x="4980561" y="550565"/>
            <a:ext cx="7186467" cy="1440160"/>
          </a:xfrm>
          <a:custGeom>
            <a:avLst/>
            <a:gdLst>
              <a:gd name="connsiteX0" fmla="*/ 0 w 5220072"/>
              <a:gd name="connsiteY0" fmla="*/ 0 h 1080120"/>
              <a:gd name="connsiteX1" fmla="*/ 5220072 w 5220072"/>
              <a:gd name="connsiteY1" fmla="*/ 0 h 1080120"/>
              <a:gd name="connsiteX2" fmla="*/ 5220072 w 5220072"/>
              <a:gd name="connsiteY2" fmla="*/ 1080120 h 1080120"/>
              <a:gd name="connsiteX3" fmla="*/ 0 w 5220072"/>
              <a:gd name="connsiteY3" fmla="*/ 1080120 h 1080120"/>
              <a:gd name="connsiteX4" fmla="*/ 0 w 5220072"/>
              <a:gd name="connsiteY4" fmla="*/ 0 h 1080120"/>
              <a:gd name="connsiteX0" fmla="*/ 0 w 5524872"/>
              <a:gd name="connsiteY0" fmla="*/ 0 h 1080120"/>
              <a:gd name="connsiteX1" fmla="*/ 5524872 w 5524872"/>
              <a:gd name="connsiteY1" fmla="*/ 0 h 1080120"/>
              <a:gd name="connsiteX2" fmla="*/ 5524872 w 5524872"/>
              <a:gd name="connsiteY2" fmla="*/ 1080120 h 1080120"/>
              <a:gd name="connsiteX3" fmla="*/ 304800 w 5524872"/>
              <a:gd name="connsiteY3" fmla="*/ 1080120 h 1080120"/>
              <a:gd name="connsiteX4" fmla="*/ 0 w 5524872"/>
              <a:gd name="connsiteY4" fmla="*/ 0 h 108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872" h="1080120">
                <a:moveTo>
                  <a:pt x="0" y="0"/>
                </a:moveTo>
                <a:lnTo>
                  <a:pt x="5524872" y="0"/>
                </a:lnTo>
                <a:lnTo>
                  <a:pt x="5524872" y="1080120"/>
                </a:lnTo>
                <a:lnTo>
                  <a:pt x="304800" y="108012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4" name="Rectangle 3">
            <a:extLst>
              <a:ext uri="{FF2B5EF4-FFF2-40B4-BE49-F238E27FC236}">
                <a16:creationId xmlns:a16="http://schemas.microsoft.com/office/drawing/2014/main" id="{0A5CF9F3-015B-42C8-9CF8-D50E35325D55}"/>
              </a:ext>
            </a:extLst>
          </p:cNvPr>
          <p:cNvSpPr/>
          <p:nvPr userDrawn="1"/>
        </p:nvSpPr>
        <p:spPr>
          <a:xfrm>
            <a:off x="5145932" y="550565"/>
            <a:ext cx="7046068" cy="1440160"/>
          </a:xfrm>
          <a:custGeom>
            <a:avLst/>
            <a:gdLst/>
            <a:ahLst/>
            <a:cxnLst/>
            <a:rect l="l" t="t" r="r" b="b"/>
            <a:pathLst>
              <a:path w="5416352" h="1080120">
                <a:moveTo>
                  <a:pt x="0" y="0"/>
                </a:moveTo>
                <a:lnTo>
                  <a:pt x="5416352" y="0"/>
                </a:lnTo>
                <a:lnTo>
                  <a:pt x="5416352" y="1080120"/>
                </a:lnTo>
                <a:lnTo>
                  <a:pt x="30480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Arial" pitchFamily="34" charset="0"/>
              <a:cs typeface="Arial" pitchFamily="34" charset="0"/>
            </a:endParaRPr>
          </a:p>
        </p:txBody>
      </p:sp>
      <p:sp>
        <p:nvSpPr>
          <p:cNvPr id="5" name="제목 1">
            <a:extLst>
              <a:ext uri="{FF2B5EF4-FFF2-40B4-BE49-F238E27FC236}">
                <a16:creationId xmlns:a16="http://schemas.microsoft.com/office/drawing/2014/main" id="{74420AEA-46F3-4D27-8721-8B5E0D5FE193}"/>
              </a:ext>
            </a:extLst>
          </p:cNvPr>
          <p:cNvSpPr>
            <a:spLocks noGrp="1"/>
          </p:cNvSpPr>
          <p:nvPr>
            <p:ph type="title" hasCustomPrompt="1"/>
          </p:nvPr>
        </p:nvSpPr>
        <p:spPr>
          <a:xfrm>
            <a:off x="5664629" y="701900"/>
            <a:ext cx="6527371" cy="710877"/>
          </a:xfrm>
          <a:prstGeom prst="rect">
            <a:avLst/>
          </a:prstGeom>
        </p:spPr>
        <p:txBody>
          <a:bodyPr anchor="ctr">
            <a:noAutofit/>
          </a:bodyPr>
          <a:lstStyle>
            <a:lvl1pPr algn="l">
              <a:defRPr sz="4000" b="0" baseline="0">
                <a:solidFill>
                  <a:schemeClr val="bg1"/>
                </a:solidFill>
                <a:latin typeface="+mj-lt"/>
                <a:cs typeface="Arial" pitchFamily="34" charset="0"/>
              </a:defRPr>
            </a:lvl1pPr>
          </a:lstStyle>
          <a:p>
            <a:r>
              <a:rPr lang="en-US" altLang="ko-KR"/>
              <a:t>Images &amp; Contents</a:t>
            </a:r>
            <a:endParaRPr lang="ko-KR" altLang="en-US"/>
          </a:p>
        </p:txBody>
      </p:sp>
      <p:sp>
        <p:nvSpPr>
          <p:cNvPr id="6" name="Text Placeholder 9">
            <a:extLst>
              <a:ext uri="{FF2B5EF4-FFF2-40B4-BE49-F238E27FC236}">
                <a16:creationId xmlns:a16="http://schemas.microsoft.com/office/drawing/2014/main" id="{F2B99D84-E4AA-4175-87A7-AEDE6CD919FB}"/>
              </a:ext>
            </a:extLst>
          </p:cNvPr>
          <p:cNvSpPr>
            <a:spLocks noGrp="1"/>
          </p:cNvSpPr>
          <p:nvPr>
            <p:ph type="body" sz="quarter" idx="11" hasCustomPrompt="1"/>
          </p:nvPr>
        </p:nvSpPr>
        <p:spPr>
          <a:xfrm>
            <a:off x="5654725" y="1463629"/>
            <a:ext cx="6537063" cy="288032"/>
          </a:xfrm>
          <a:prstGeom prst="rect">
            <a:avLst/>
          </a:prstGeom>
        </p:spPr>
        <p:txBody>
          <a:bodyPr lIns="144000" anchor="ctr"/>
          <a:lstStyle>
            <a:lvl1pPr marL="0" indent="0" algn="l">
              <a:buNone/>
              <a:defRPr sz="1400" baseline="0">
                <a:solidFill>
                  <a:schemeClr val="bg1"/>
                </a:solidFill>
                <a:effectLst/>
                <a:latin typeface="+mn-lt"/>
                <a:cs typeface="Arial" pitchFamily="34" charset="0"/>
              </a:defRPr>
            </a:lvl1pPr>
          </a:lstStyle>
          <a:p>
            <a:pPr lvl="0"/>
            <a:r>
              <a:rPr lang="en-US" altLang="ko-KR"/>
              <a:t>This text can be replaced with your own text</a:t>
            </a:r>
            <a:endParaRPr lang="ko-KR" altLang="en-US"/>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10/18/2022</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3" y="6273007"/>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6"/>
            <a:ext cx="11049000" cy="965679"/>
          </a:xfrm>
        </p:spPr>
        <p:txBody>
          <a:bodyPr>
            <a:normAutofit/>
          </a:bodyPr>
          <a:lstStyle>
            <a:lvl1pPr algn="ctr">
              <a:defRPr sz="3600" b="1">
                <a:latin typeface="Century Gothic" panose="020B0502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5"/>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1"/>
            <a:ext cx="2743200" cy="365125"/>
          </a:xfrm>
        </p:spPr>
        <p:txBody>
          <a:bodyPr/>
          <a:lstStyle/>
          <a:p>
            <a:fld id="{68858C17-BDEA-4474-A895-67B2170B9E0E}" type="datetime1">
              <a:rPr lang="en-US" smtClean="0"/>
              <a:t>10/18/2022</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9" y="6356351"/>
            <a:ext cx="361951"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7"/>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616657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9" y="-2732289"/>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1" y="2896611"/>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3" y="6273007"/>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6"/>
            <a:ext cx="11049000" cy="965679"/>
          </a:xfrm>
        </p:spPr>
        <p:txBody>
          <a:bodyPr>
            <a:normAutofit/>
          </a:bodyPr>
          <a:lstStyle>
            <a:lvl1pPr algn="ctr">
              <a:defRPr sz="3600" b="1">
                <a:latin typeface="Century Gothic" panose="020B0502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5"/>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1"/>
            <a:ext cx="2743200" cy="365125"/>
          </a:xfrm>
        </p:spPr>
        <p:txBody>
          <a:bodyPr/>
          <a:lstStyle/>
          <a:p>
            <a:fld id="{68858C17-BDEA-4474-A895-67B2170B9E0E}" type="datetime1">
              <a:rPr lang="en-US" smtClean="0"/>
              <a:t>10/18/2022</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9" y="6356351"/>
            <a:ext cx="361951"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7"/>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3079570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10/18/2022</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10/18/2022</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370366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10/18/2022</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657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10/18/2022</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9570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10/18/2022</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3034129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10/18/2022</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5243403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10/18/2022</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10/18/2022</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0360695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10/18/2022</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4934700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10/18/2022</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2061767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10/18/2022</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10/18/2022</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10/18/2022</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7317989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10/18/2022</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459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10/18/2022</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56190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10/18/2022</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46780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Our Team LAYOUT</a:t>
            </a:r>
          </a:p>
        </p:txBody>
      </p:sp>
      <p:sp>
        <p:nvSpPr>
          <p:cNvPr id="4" name="Picture Placeholder 27">
            <a:extLst>
              <a:ext uri="{FF2B5EF4-FFF2-40B4-BE49-F238E27FC236}">
                <a16:creationId xmlns:a16="http://schemas.microsoft.com/office/drawing/2014/main" id="{3448B0BC-16FA-4F12-B26B-866DD38F4C0E}"/>
              </a:ext>
            </a:extLst>
          </p:cNvPr>
          <p:cNvSpPr>
            <a:spLocks noGrp="1"/>
          </p:cNvSpPr>
          <p:nvPr>
            <p:ph type="pic" sz="quarter" idx="14" hasCustomPrompt="1"/>
          </p:nvPr>
        </p:nvSpPr>
        <p:spPr>
          <a:xfrm>
            <a:off x="7903669"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a:t>Place Your Picture Here</a:t>
            </a:r>
            <a:endParaRPr lang="en-JM" altLang="ko-KR" noProof="0"/>
          </a:p>
        </p:txBody>
      </p:sp>
      <p:sp>
        <p:nvSpPr>
          <p:cNvPr id="5" name="Picture Placeholder 27">
            <a:extLst>
              <a:ext uri="{FF2B5EF4-FFF2-40B4-BE49-F238E27FC236}">
                <a16:creationId xmlns:a16="http://schemas.microsoft.com/office/drawing/2014/main" id="{C34DD057-3936-405E-B034-294844B75ACC}"/>
              </a:ext>
            </a:extLst>
          </p:cNvPr>
          <p:cNvSpPr>
            <a:spLocks noGrp="1"/>
          </p:cNvSpPr>
          <p:nvPr>
            <p:ph type="pic" sz="quarter" idx="15" hasCustomPrompt="1"/>
          </p:nvPr>
        </p:nvSpPr>
        <p:spPr>
          <a:xfrm>
            <a:off x="7903669"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a:t>Place Your Picture Here</a:t>
            </a:r>
            <a:endParaRPr lang="en-JM" altLang="ko-KR" noProof="0"/>
          </a:p>
        </p:txBody>
      </p:sp>
      <p:sp>
        <p:nvSpPr>
          <p:cNvPr id="6" name="Picture Placeholder 27">
            <a:extLst>
              <a:ext uri="{FF2B5EF4-FFF2-40B4-BE49-F238E27FC236}">
                <a16:creationId xmlns:a16="http://schemas.microsoft.com/office/drawing/2014/main" id="{5062EFAB-48E7-481E-9956-6F2717526CF8}"/>
              </a:ext>
            </a:extLst>
          </p:cNvPr>
          <p:cNvSpPr>
            <a:spLocks noGrp="1"/>
          </p:cNvSpPr>
          <p:nvPr>
            <p:ph type="pic" sz="quarter" idx="16" hasCustomPrompt="1"/>
          </p:nvPr>
        </p:nvSpPr>
        <p:spPr>
          <a:xfrm>
            <a:off x="2929923" y="2174423"/>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baseline="0">
                <a:solidFill>
                  <a:schemeClr val="tx1">
                    <a:lumMod val="75000"/>
                    <a:lumOff val="25000"/>
                  </a:schemeClr>
                </a:solidFill>
                <a:latin typeface="+mn-lt"/>
                <a:ea typeface="+mn-ea"/>
              </a:defRPr>
            </a:lvl1pPr>
          </a:lstStyle>
          <a:p>
            <a:pPr lvl="0"/>
            <a:r>
              <a:rPr lang="en-US" altLang="ko-KR" noProof="0"/>
              <a:t>Place Your Picture Here</a:t>
            </a:r>
            <a:endParaRPr lang="en-JM" noProof="0"/>
          </a:p>
        </p:txBody>
      </p:sp>
      <p:sp>
        <p:nvSpPr>
          <p:cNvPr id="7" name="Picture Placeholder 27">
            <a:extLst>
              <a:ext uri="{FF2B5EF4-FFF2-40B4-BE49-F238E27FC236}">
                <a16:creationId xmlns:a16="http://schemas.microsoft.com/office/drawing/2014/main" id="{F003D129-D482-4D9F-989A-8ADB6B1F7B0A}"/>
              </a:ext>
            </a:extLst>
          </p:cNvPr>
          <p:cNvSpPr>
            <a:spLocks noGrp="1"/>
          </p:cNvSpPr>
          <p:nvPr>
            <p:ph type="pic" sz="quarter" idx="17" hasCustomPrompt="1"/>
          </p:nvPr>
        </p:nvSpPr>
        <p:spPr>
          <a:xfrm>
            <a:off x="2929923" y="4360291"/>
            <a:ext cx="1368000" cy="1368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a:t>Place Your Picture Here</a:t>
            </a:r>
            <a:endParaRPr lang="en-JM" altLang="ko-KR" noProof="0"/>
          </a:p>
        </p:txBody>
      </p:sp>
      <p:sp>
        <p:nvSpPr>
          <p:cNvPr id="8" name="Picture Placeholder 27">
            <a:extLst>
              <a:ext uri="{FF2B5EF4-FFF2-40B4-BE49-F238E27FC236}">
                <a16:creationId xmlns:a16="http://schemas.microsoft.com/office/drawing/2014/main" id="{76F7740B-961C-472E-B15E-952CD9337693}"/>
              </a:ext>
            </a:extLst>
          </p:cNvPr>
          <p:cNvSpPr>
            <a:spLocks noGrp="1"/>
          </p:cNvSpPr>
          <p:nvPr>
            <p:ph type="pic" sz="quarter" idx="13" hasCustomPrompt="1"/>
          </p:nvPr>
        </p:nvSpPr>
        <p:spPr>
          <a:xfrm>
            <a:off x="5015183" y="2862813"/>
            <a:ext cx="2160000" cy="2160000"/>
          </a:xfrm>
          <a:prstGeom prst="ellipse">
            <a:avLst/>
          </a:prstGeom>
          <a:solidFill>
            <a:schemeClr val="bg1">
              <a:lumMod val="95000"/>
            </a:schemeClr>
          </a:solidFill>
          <a:ln w="19050">
            <a:solidFill>
              <a:schemeClr val="bg1">
                <a:alpha val="68000"/>
              </a:schemeClr>
            </a:solidFill>
          </a:ln>
          <a:effectLst/>
        </p:spPr>
        <p:txBody>
          <a:bodyPr rtlCol="0" anchor="ctr">
            <a:normAutofit/>
          </a:bodyPr>
          <a:lstStyle>
            <a:lvl1pPr marL="0" indent="0" algn="ctr">
              <a:buFontTx/>
              <a:buNone/>
              <a:defRPr sz="1200">
                <a:solidFill>
                  <a:schemeClr val="tx1">
                    <a:lumMod val="75000"/>
                    <a:lumOff val="25000"/>
                  </a:schemeClr>
                </a:solidFill>
                <a:latin typeface="+mn-lt"/>
                <a:ea typeface="+mn-ea"/>
              </a:defRPr>
            </a:lvl1pPr>
          </a:lstStyle>
          <a:p>
            <a:pPr lvl="0"/>
            <a:r>
              <a:rPr lang="en-US" altLang="ko-KR" noProof="0"/>
              <a:t>Place Your Picture Here</a:t>
            </a:r>
            <a:endParaRPr lang="en-JM" altLang="ko-KR" noProof="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3">
            <a:extLst>
              <a:ext uri="{FF2B5EF4-FFF2-40B4-BE49-F238E27FC236}">
                <a16:creationId xmlns:a16="http://schemas.microsoft.com/office/drawing/2014/main" id="{FC1FEBDB-0047-4482-BFD1-16DB27F65989}"/>
              </a:ext>
            </a:extLst>
          </p:cNvPr>
          <p:cNvSpPr>
            <a:spLocks noGrp="1"/>
          </p:cNvSpPr>
          <p:nvPr>
            <p:ph type="pic" idx="11" hasCustomPrompt="1"/>
          </p:nvPr>
        </p:nvSpPr>
        <p:spPr>
          <a:xfrm>
            <a:off x="1" y="0"/>
            <a:ext cx="6818245" cy="6858000"/>
          </a:xfrm>
          <a:custGeom>
            <a:avLst/>
            <a:gdLst>
              <a:gd name="connsiteX0" fmla="*/ 0 w 6818245"/>
              <a:gd name="connsiteY0" fmla="*/ 0 h 6858000"/>
              <a:gd name="connsiteX1" fmla="*/ 1262271 w 6818245"/>
              <a:gd name="connsiteY1" fmla="*/ 0 h 6858000"/>
              <a:gd name="connsiteX2" fmla="*/ 1262271 w 6818245"/>
              <a:gd name="connsiteY2" fmla="*/ 1 h 6858000"/>
              <a:gd name="connsiteX3" fmla="*/ 5519930 w 6818245"/>
              <a:gd name="connsiteY3" fmla="*/ 1 h 6858000"/>
              <a:gd name="connsiteX4" fmla="*/ 5734879 w 6818245"/>
              <a:gd name="connsiteY4" fmla="*/ 214950 h 6858000"/>
              <a:gd name="connsiteX5" fmla="*/ 5563250 w 6818245"/>
              <a:gd name="connsiteY5" fmla="*/ 425532 h 6858000"/>
              <a:gd name="connsiteX6" fmla="*/ 5533401 w 6818245"/>
              <a:gd name="connsiteY6" fmla="*/ 428541 h 6858000"/>
              <a:gd name="connsiteX7" fmla="*/ 6036765 w 6818245"/>
              <a:gd name="connsiteY7" fmla="*/ 428541 h 6858000"/>
              <a:gd name="connsiteX8" fmla="*/ 6251714 w 6818245"/>
              <a:gd name="connsiteY8" fmla="*/ 643490 h 6858000"/>
              <a:gd name="connsiteX9" fmla="*/ 6080085 w 6818245"/>
              <a:gd name="connsiteY9" fmla="*/ 854072 h 6858000"/>
              <a:gd name="connsiteX10" fmla="*/ 6050237 w 6818245"/>
              <a:gd name="connsiteY10" fmla="*/ 857081 h 6858000"/>
              <a:gd name="connsiteX11" fmla="*/ 6603296 w 6818245"/>
              <a:gd name="connsiteY11" fmla="*/ 857081 h 6858000"/>
              <a:gd name="connsiteX12" fmla="*/ 6818245 w 6818245"/>
              <a:gd name="connsiteY12" fmla="*/ 1072030 h 6858000"/>
              <a:gd name="connsiteX13" fmla="*/ 6603296 w 6818245"/>
              <a:gd name="connsiteY13" fmla="*/ 1286979 h 6858000"/>
              <a:gd name="connsiteX14" fmla="*/ 5692426 w 6818245"/>
              <a:gd name="connsiteY14" fmla="*/ 1286979 h 6858000"/>
              <a:gd name="connsiteX15" fmla="*/ 5722273 w 6818245"/>
              <a:gd name="connsiteY15" fmla="*/ 1289988 h 6858000"/>
              <a:gd name="connsiteX16" fmla="*/ 5893903 w 6818245"/>
              <a:gd name="connsiteY16" fmla="*/ 1500570 h 6858000"/>
              <a:gd name="connsiteX17" fmla="*/ 5678954 w 6818245"/>
              <a:gd name="connsiteY17" fmla="*/ 1715519 h 6858000"/>
              <a:gd name="connsiteX18" fmla="*/ 5503588 w 6818245"/>
              <a:gd name="connsiteY18" fmla="*/ 1715519 h 6858000"/>
              <a:gd name="connsiteX19" fmla="*/ 5533432 w 6818245"/>
              <a:gd name="connsiteY19" fmla="*/ 1718527 h 6858000"/>
              <a:gd name="connsiteX20" fmla="*/ 5705061 w 6818245"/>
              <a:gd name="connsiteY20" fmla="*/ 1929109 h 6858000"/>
              <a:gd name="connsiteX21" fmla="*/ 5533432 w 6818245"/>
              <a:gd name="connsiteY21" fmla="*/ 2139691 h 6858000"/>
              <a:gd name="connsiteX22" fmla="*/ 5503588 w 6818245"/>
              <a:gd name="connsiteY22" fmla="*/ 2142700 h 6858000"/>
              <a:gd name="connsiteX23" fmla="*/ 6156035 w 6818245"/>
              <a:gd name="connsiteY23" fmla="*/ 2142700 h 6858000"/>
              <a:gd name="connsiteX24" fmla="*/ 6370984 w 6818245"/>
              <a:gd name="connsiteY24" fmla="*/ 2357648 h 6858000"/>
              <a:gd name="connsiteX25" fmla="*/ 6156035 w 6818245"/>
              <a:gd name="connsiteY25" fmla="*/ 2572597 h 6858000"/>
              <a:gd name="connsiteX26" fmla="*/ 5990601 w 6818245"/>
              <a:gd name="connsiteY26" fmla="*/ 2572597 h 6858000"/>
              <a:gd name="connsiteX27" fmla="*/ 6020450 w 6818245"/>
              <a:gd name="connsiteY27" fmla="*/ 2575606 h 6858000"/>
              <a:gd name="connsiteX28" fmla="*/ 6192079 w 6818245"/>
              <a:gd name="connsiteY28" fmla="*/ 2786189 h 6858000"/>
              <a:gd name="connsiteX29" fmla="*/ 5977131 w 6818245"/>
              <a:gd name="connsiteY29" fmla="*/ 3001137 h 6858000"/>
              <a:gd name="connsiteX30" fmla="*/ 5404198 w 6818245"/>
              <a:gd name="connsiteY30" fmla="*/ 3001137 h 6858000"/>
              <a:gd name="connsiteX31" fmla="*/ 5434042 w 6818245"/>
              <a:gd name="connsiteY31" fmla="*/ 3004146 h 6858000"/>
              <a:gd name="connsiteX32" fmla="*/ 5605671 w 6818245"/>
              <a:gd name="connsiteY32" fmla="*/ 3214728 h 6858000"/>
              <a:gd name="connsiteX33" fmla="*/ 5390722 w 6818245"/>
              <a:gd name="connsiteY33" fmla="*/ 3429677 h 6858000"/>
              <a:gd name="connsiteX34" fmla="*/ 4758147 w 6818245"/>
              <a:gd name="connsiteY34" fmla="*/ 3429677 h 6858000"/>
              <a:gd name="connsiteX35" fmla="*/ 4787997 w 6818245"/>
              <a:gd name="connsiteY35" fmla="*/ 3432686 h 6858000"/>
              <a:gd name="connsiteX36" fmla="*/ 4959625 w 6818245"/>
              <a:gd name="connsiteY36" fmla="*/ 3643268 h 6858000"/>
              <a:gd name="connsiteX37" fmla="*/ 4787997 w 6818245"/>
              <a:gd name="connsiteY37" fmla="*/ 3853850 h 6858000"/>
              <a:gd name="connsiteX38" fmla="*/ 4758142 w 6818245"/>
              <a:gd name="connsiteY38" fmla="*/ 3856859 h 6858000"/>
              <a:gd name="connsiteX39" fmla="*/ 5788285 w 6818245"/>
              <a:gd name="connsiteY39" fmla="*/ 3856859 h 6858000"/>
              <a:gd name="connsiteX40" fmla="*/ 6003234 w 6818245"/>
              <a:gd name="connsiteY40" fmla="*/ 4071808 h 6858000"/>
              <a:gd name="connsiteX41" fmla="*/ 5788285 w 6818245"/>
              <a:gd name="connsiteY41" fmla="*/ 4286757 h 6858000"/>
              <a:gd name="connsiteX42" fmla="*/ 5344564 w 6818245"/>
              <a:gd name="connsiteY42" fmla="*/ 4286757 h 6858000"/>
              <a:gd name="connsiteX43" fmla="*/ 5374408 w 6818245"/>
              <a:gd name="connsiteY43" fmla="*/ 4289766 h 6858000"/>
              <a:gd name="connsiteX44" fmla="*/ 5546037 w 6818245"/>
              <a:gd name="connsiteY44" fmla="*/ 4500348 h 6858000"/>
              <a:gd name="connsiteX45" fmla="*/ 5374408 w 6818245"/>
              <a:gd name="connsiteY45" fmla="*/ 4710930 h 6858000"/>
              <a:gd name="connsiteX46" fmla="*/ 5344564 w 6818245"/>
              <a:gd name="connsiteY46" fmla="*/ 4713938 h 6858000"/>
              <a:gd name="connsiteX47" fmla="*/ 6096400 w 6818245"/>
              <a:gd name="connsiteY47" fmla="*/ 4713938 h 6858000"/>
              <a:gd name="connsiteX48" fmla="*/ 6311349 w 6818245"/>
              <a:gd name="connsiteY48" fmla="*/ 4928887 h 6858000"/>
              <a:gd name="connsiteX49" fmla="*/ 6096400 w 6818245"/>
              <a:gd name="connsiteY49" fmla="*/ 5143836 h 6858000"/>
              <a:gd name="connsiteX50" fmla="*/ 5950845 w 6818245"/>
              <a:gd name="connsiteY50" fmla="*/ 5143836 h 6858000"/>
              <a:gd name="connsiteX51" fmla="*/ 5980694 w 6818245"/>
              <a:gd name="connsiteY51" fmla="*/ 5146845 h 6858000"/>
              <a:gd name="connsiteX52" fmla="*/ 6152322 w 6818245"/>
              <a:gd name="connsiteY52" fmla="*/ 5357427 h 6858000"/>
              <a:gd name="connsiteX53" fmla="*/ 5937373 w 6818245"/>
              <a:gd name="connsiteY53" fmla="*/ 5572376 h 6858000"/>
              <a:gd name="connsiteX54" fmla="*/ 5762000 w 6818245"/>
              <a:gd name="connsiteY54" fmla="*/ 5572376 h 6858000"/>
              <a:gd name="connsiteX55" fmla="*/ 5791848 w 6818245"/>
              <a:gd name="connsiteY55" fmla="*/ 5575385 h 6858000"/>
              <a:gd name="connsiteX56" fmla="*/ 5963477 w 6818245"/>
              <a:gd name="connsiteY56" fmla="*/ 5785967 h 6858000"/>
              <a:gd name="connsiteX57" fmla="*/ 5748528 w 6818245"/>
              <a:gd name="connsiteY57" fmla="*/ 6000916 h 6858000"/>
              <a:gd name="connsiteX58" fmla="*/ 5225288 w 6818245"/>
              <a:gd name="connsiteY58" fmla="*/ 6000916 h 6858000"/>
              <a:gd name="connsiteX59" fmla="*/ 5255138 w 6818245"/>
              <a:gd name="connsiteY59" fmla="*/ 6003925 h 6858000"/>
              <a:gd name="connsiteX60" fmla="*/ 5426767 w 6818245"/>
              <a:gd name="connsiteY60" fmla="*/ 6214507 h 6858000"/>
              <a:gd name="connsiteX61" fmla="*/ 5255138 w 6818245"/>
              <a:gd name="connsiteY61" fmla="*/ 6425089 h 6858000"/>
              <a:gd name="connsiteX62" fmla="*/ 5225250 w 6818245"/>
              <a:gd name="connsiteY62" fmla="*/ 6428102 h 6858000"/>
              <a:gd name="connsiteX63" fmla="*/ 6255429 w 6818245"/>
              <a:gd name="connsiteY63" fmla="*/ 6428102 h 6858000"/>
              <a:gd name="connsiteX64" fmla="*/ 6470378 w 6818245"/>
              <a:gd name="connsiteY64" fmla="*/ 6643051 h 6858000"/>
              <a:gd name="connsiteX65" fmla="*/ 6255429 w 6818245"/>
              <a:gd name="connsiteY65" fmla="*/ 6858000 h 6858000"/>
              <a:gd name="connsiteX66" fmla="*/ 735500 w 6818245"/>
              <a:gd name="connsiteY66" fmla="*/ 6858000 h 6858000"/>
              <a:gd name="connsiteX67" fmla="*/ 735500 w 6818245"/>
              <a:gd name="connsiteY67" fmla="*/ 6857995 h 6858000"/>
              <a:gd name="connsiteX68" fmla="*/ 0 w 6818245"/>
              <a:gd name="connsiteY68" fmla="*/ 68579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18245" h="6858000">
                <a:moveTo>
                  <a:pt x="0" y="0"/>
                </a:moveTo>
                <a:lnTo>
                  <a:pt x="1262271" y="0"/>
                </a:lnTo>
                <a:lnTo>
                  <a:pt x="1262271" y="1"/>
                </a:lnTo>
                <a:lnTo>
                  <a:pt x="5519930" y="1"/>
                </a:lnTo>
                <a:cubicBezTo>
                  <a:pt x="5638643" y="1"/>
                  <a:pt x="5734879" y="96237"/>
                  <a:pt x="5734879" y="214950"/>
                </a:cubicBezTo>
                <a:cubicBezTo>
                  <a:pt x="5734879" y="318824"/>
                  <a:pt x="5661198" y="405489"/>
                  <a:pt x="5563250" y="425532"/>
                </a:cubicBezTo>
                <a:lnTo>
                  <a:pt x="5533401" y="428541"/>
                </a:lnTo>
                <a:lnTo>
                  <a:pt x="6036765" y="428541"/>
                </a:lnTo>
                <a:cubicBezTo>
                  <a:pt x="6155478" y="428541"/>
                  <a:pt x="6251714" y="524777"/>
                  <a:pt x="6251714" y="643490"/>
                </a:cubicBezTo>
                <a:cubicBezTo>
                  <a:pt x="6251714" y="747364"/>
                  <a:pt x="6178034" y="834029"/>
                  <a:pt x="6080085" y="854072"/>
                </a:cubicBezTo>
                <a:lnTo>
                  <a:pt x="6050237" y="857081"/>
                </a:lnTo>
                <a:lnTo>
                  <a:pt x="6603296" y="857081"/>
                </a:lnTo>
                <a:cubicBezTo>
                  <a:pt x="6722009" y="857081"/>
                  <a:pt x="6818245" y="953317"/>
                  <a:pt x="6818245" y="1072030"/>
                </a:cubicBezTo>
                <a:cubicBezTo>
                  <a:pt x="6818245" y="1190743"/>
                  <a:pt x="6722009" y="1286979"/>
                  <a:pt x="6603296" y="1286979"/>
                </a:cubicBezTo>
                <a:lnTo>
                  <a:pt x="5692426" y="1286979"/>
                </a:lnTo>
                <a:lnTo>
                  <a:pt x="5722273" y="1289988"/>
                </a:lnTo>
                <a:cubicBezTo>
                  <a:pt x="5820223" y="1310031"/>
                  <a:pt x="5893903" y="1396696"/>
                  <a:pt x="5893903" y="1500570"/>
                </a:cubicBezTo>
                <a:cubicBezTo>
                  <a:pt x="5893903" y="1619283"/>
                  <a:pt x="5797667" y="1715519"/>
                  <a:pt x="5678954" y="1715519"/>
                </a:cubicBezTo>
                <a:lnTo>
                  <a:pt x="5503588" y="1715519"/>
                </a:lnTo>
                <a:lnTo>
                  <a:pt x="5533432" y="1718527"/>
                </a:lnTo>
                <a:cubicBezTo>
                  <a:pt x="5631381" y="1738571"/>
                  <a:pt x="5705061" y="1825235"/>
                  <a:pt x="5705061" y="1929109"/>
                </a:cubicBezTo>
                <a:cubicBezTo>
                  <a:pt x="5705061" y="2032983"/>
                  <a:pt x="5631381" y="2119648"/>
                  <a:pt x="5533432" y="2139691"/>
                </a:cubicBezTo>
                <a:lnTo>
                  <a:pt x="5503588" y="2142700"/>
                </a:lnTo>
                <a:lnTo>
                  <a:pt x="6156035" y="2142700"/>
                </a:lnTo>
                <a:cubicBezTo>
                  <a:pt x="6274748" y="2142700"/>
                  <a:pt x="6370984" y="2238935"/>
                  <a:pt x="6370984" y="2357648"/>
                </a:cubicBezTo>
                <a:cubicBezTo>
                  <a:pt x="6370984" y="2476361"/>
                  <a:pt x="6274748" y="2572597"/>
                  <a:pt x="6156035" y="2572597"/>
                </a:cubicBezTo>
                <a:lnTo>
                  <a:pt x="5990601" y="2572597"/>
                </a:lnTo>
                <a:lnTo>
                  <a:pt x="6020450" y="2575606"/>
                </a:lnTo>
                <a:cubicBezTo>
                  <a:pt x="6118399" y="2595650"/>
                  <a:pt x="6192079" y="2682314"/>
                  <a:pt x="6192079" y="2786189"/>
                </a:cubicBezTo>
                <a:cubicBezTo>
                  <a:pt x="6192079" y="2904901"/>
                  <a:pt x="6095843" y="3001137"/>
                  <a:pt x="5977131" y="3001137"/>
                </a:cubicBezTo>
                <a:lnTo>
                  <a:pt x="5404198" y="3001137"/>
                </a:lnTo>
                <a:lnTo>
                  <a:pt x="5434042" y="3004146"/>
                </a:lnTo>
                <a:cubicBezTo>
                  <a:pt x="5531991" y="3024189"/>
                  <a:pt x="5605671" y="3110854"/>
                  <a:pt x="5605671" y="3214728"/>
                </a:cubicBezTo>
                <a:cubicBezTo>
                  <a:pt x="5605671" y="3333441"/>
                  <a:pt x="5509435" y="3429677"/>
                  <a:pt x="5390722" y="3429677"/>
                </a:cubicBezTo>
                <a:lnTo>
                  <a:pt x="4758147" y="3429677"/>
                </a:lnTo>
                <a:lnTo>
                  <a:pt x="4787997" y="3432686"/>
                </a:lnTo>
                <a:cubicBezTo>
                  <a:pt x="4885945" y="3452729"/>
                  <a:pt x="4959625" y="3539394"/>
                  <a:pt x="4959625" y="3643268"/>
                </a:cubicBezTo>
                <a:cubicBezTo>
                  <a:pt x="4959625" y="3747142"/>
                  <a:pt x="4885945" y="3833806"/>
                  <a:pt x="4787997" y="3853850"/>
                </a:cubicBezTo>
                <a:lnTo>
                  <a:pt x="4758142" y="3856859"/>
                </a:lnTo>
                <a:lnTo>
                  <a:pt x="5788285" y="3856859"/>
                </a:lnTo>
                <a:cubicBezTo>
                  <a:pt x="5906998" y="3856859"/>
                  <a:pt x="6003234" y="3953095"/>
                  <a:pt x="6003234" y="4071808"/>
                </a:cubicBezTo>
                <a:cubicBezTo>
                  <a:pt x="6003234" y="4190521"/>
                  <a:pt x="5906998" y="4286757"/>
                  <a:pt x="5788285" y="4286757"/>
                </a:cubicBezTo>
                <a:lnTo>
                  <a:pt x="5344564" y="4286757"/>
                </a:lnTo>
                <a:lnTo>
                  <a:pt x="5374408" y="4289766"/>
                </a:lnTo>
                <a:cubicBezTo>
                  <a:pt x="5472357" y="4309809"/>
                  <a:pt x="5546037" y="4396474"/>
                  <a:pt x="5546037" y="4500348"/>
                </a:cubicBezTo>
                <a:cubicBezTo>
                  <a:pt x="5546037" y="4604222"/>
                  <a:pt x="5472357" y="4690887"/>
                  <a:pt x="5374408" y="4710930"/>
                </a:cubicBezTo>
                <a:lnTo>
                  <a:pt x="5344564" y="4713938"/>
                </a:lnTo>
                <a:lnTo>
                  <a:pt x="6096400" y="4713938"/>
                </a:lnTo>
                <a:cubicBezTo>
                  <a:pt x="6215113" y="4713938"/>
                  <a:pt x="6311349" y="4810174"/>
                  <a:pt x="6311349" y="4928887"/>
                </a:cubicBezTo>
                <a:cubicBezTo>
                  <a:pt x="6311349" y="5047600"/>
                  <a:pt x="6215113" y="5143836"/>
                  <a:pt x="6096400" y="5143836"/>
                </a:cubicBezTo>
                <a:lnTo>
                  <a:pt x="5950845" y="5143836"/>
                </a:lnTo>
                <a:lnTo>
                  <a:pt x="5980694" y="5146845"/>
                </a:lnTo>
                <a:cubicBezTo>
                  <a:pt x="6078642" y="5166888"/>
                  <a:pt x="6152322" y="5253553"/>
                  <a:pt x="6152322" y="5357427"/>
                </a:cubicBezTo>
                <a:cubicBezTo>
                  <a:pt x="6152322" y="5476140"/>
                  <a:pt x="6056086" y="5572376"/>
                  <a:pt x="5937373" y="5572376"/>
                </a:cubicBezTo>
                <a:lnTo>
                  <a:pt x="5762000" y="5572376"/>
                </a:lnTo>
                <a:lnTo>
                  <a:pt x="5791848" y="5575385"/>
                </a:lnTo>
                <a:cubicBezTo>
                  <a:pt x="5889797" y="5595428"/>
                  <a:pt x="5963477" y="5682093"/>
                  <a:pt x="5963477" y="5785967"/>
                </a:cubicBezTo>
                <a:cubicBezTo>
                  <a:pt x="5963477" y="5904680"/>
                  <a:pt x="5867242" y="6000916"/>
                  <a:pt x="5748528" y="6000916"/>
                </a:cubicBezTo>
                <a:lnTo>
                  <a:pt x="5225288" y="6000916"/>
                </a:lnTo>
                <a:lnTo>
                  <a:pt x="5255138" y="6003925"/>
                </a:lnTo>
                <a:cubicBezTo>
                  <a:pt x="5353086" y="6023968"/>
                  <a:pt x="5426767" y="6110633"/>
                  <a:pt x="5426767" y="6214507"/>
                </a:cubicBezTo>
                <a:cubicBezTo>
                  <a:pt x="5426767" y="6318381"/>
                  <a:pt x="5353086" y="6405046"/>
                  <a:pt x="5255138" y="6425089"/>
                </a:cubicBezTo>
                <a:lnTo>
                  <a:pt x="5225250" y="6428102"/>
                </a:lnTo>
                <a:lnTo>
                  <a:pt x="6255429" y="6428102"/>
                </a:lnTo>
                <a:cubicBezTo>
                  <a:pt x="6374142" y="6428102"/>
                  <a:pt x="6470378" y="6524338"/>
                  <a:pt x="6470378" y="6643051"/>
                </a:cubicBezTo>
                <a:cubicBezTo>
                  <a:pt x="6470378" y="6761764"/>
                  <a:pt x="6374142" y="6858000"/>
                  <a:pt x="6255429" y="6858000"/>
                </a:cubicBezTo>
                <a:lnTo>
                  <a:pt x="735500" y="6858000"/>
                </a:lnTo>
                <a:lnTo>
                  <a:pt x="735500" y="6857995"/>
                </a:lnTo>
                <a:lnTo>
                  <a:pt x="0" y="6857995"/>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A2813159-4220-4CAE-8673-9D0052A27C5D}"/>
              </a:ext>
            </a:extLst>
          </p:cNvPr>
          <p:cNvGrpSpPr/>
          <p:nvPr userDrawn="1"/>
        </p:nvGrpSpPr>
        <p:grpSpPr>
          <a:xfrm>
            <a:off x="4079368" y="2047052"/>
            <a:ext cx="4033264" cy="3172231"/>
            <a:chOff x="2444748" y="555045"/>
            <a:chExt cx="7282048" cy="5727454"/>
          </a:xfrm>
        </p:grpSpPr>
        <p:sp>
          <p:nvSpPr>
            <p:cNvPr id="3" name="Freeform: Shape 2">
              <a:extLst>
                <a:ext uri="{FF2B5EF4-FFF2-40B4-BE49-F238E27FC236}">
                  <a16:creationId xmlns:a16="http://schemas.microsoft.com/office/drawing/2014/main" id="{978A0F0B-B914-44B8-9B3D-1E5819BC07D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D35DBC24-49E9-4A23-8B2D-0BB4F76D65D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B37287AE-5256-4395-BFE3-89FFF91DC32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EE03E38-67EC-474F-9D7D-4A0997D890A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26BBE0C-3B26-4CF9-9E80-25C14810F877}"/>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8A8E186-E5A1-4DE8-AC47-2DA4A054FCF4}"/>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82860BC-DD31-4DFA-ABC8-86D005EA6B89}"/>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729BDBE-5F7B-443D-9DE6-4176108F93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1" name="그림 개체 틀 2">
            <a:extLst>
              <a:ext uri="{FF2B5EF4-FFF2-40B4-BE49-F238E27FC236}">
                <a16:creationId xmlns:a16="http://schemas.microsoft.com/office/drawing/2014/main" id="{4E597E85-85E9-45B5-9A2A-9019478B49C5}"/>
              </a:ext>
            </a:extLst>
          </p:cNvPr>
          <p:cNvSpPr>
            <a:spLocks noGrp="1"/>
          </p:cNvSpPr>
          <p:nvPr>
            <p:ph type="pic" sz="quarter" idx="43" hasCustomPrompt="1"/>
          </p:nvPr>
        </p:nvSpPr>
        <p:spPr>
          <a:xfrm>
            <a:off x="4247170" y="2208608"/>
            <a:ext cx="369766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a:t>Insert Your Image</a:t>
            </a:r>
            <a:endParaRPr lang="ko-KR" altLang="en-US"/>
          </a:p>
        </p:txBody>
      </p:sp>
      <p:sp>
        <p:nvSpPr>
          <p:cNvPr id="12" name="Text Placeholder 9">
            <a:extLst>
              <a:ext uri="{FF2B5EF4-FFF2-40B4-BE49-F238E27FC236}">
                <a16:creationId xmlns:a16="http://schemas.microsoft.com/office/drawing/2014/main" id="{F14912E3-B866-44EB-B51A-ABD32E5FD3F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1" r:id="rId1"/>
    <p:sldLayoutId id="214748369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10/18/2022</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104132473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49" r:id="rId5"/>
    <p:sldLayoutId id="2147483650" r:id="rId6"/>
    <p:sldLayoutId id="2147483660" r:id="rId7"/>
    <p:sldLayoutId id="2147483651" r:id="rId8"/>
    <p:sldLayoutId id="2147483652" r:id="rId9"/>
    <p:sldLayoutId id="2147483700" r:id="rId10"/>
    <p:sldLayoutId id="2147483653" r:id="rId11"/>
    <p:sldLayoutId id="2147483654" r:id="rId12"/>
    <p:sldLayoutId id="2147483655" r:id="rId13"/>
    <p:sldLayoutId id="2147483701" r:id="rId14"/>
    <p:sldLayoutId id="2147483702" r:id="rId15"/>
    <p:sldLayoutId id="2147483656" r:id="rId16"/>
    <p:sldLayoutId id="2147483657" r:id="rId17"/>
    <p:sldLayoutId id="2147483658" r:id="rId18"/>
    <p:sldLayoutId id="2147483659"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48407126-769B-4161-999F-1D817F20D513}"/>
              </a:ext>
            </a:extLst>
          </p:cNvPr>
          <p:cNvGrpSpPr/>
          <p:nvPr/>
        </p:nvGrpSpPr>
        <p:grpSpPr>
          <a:xfrm>
            <a:off x="3914775" y="2907907"/>
            <a:ext cx="7781925" cy="1371600"/>
            <a:chOff x="3914775" y="1838325"/>
            <a:chExt cx="7781925" cy="1371600"/>
          </a:xfrm>
        </p:grpSpPr>
        <p:sp>
          <p:nvSpPr>
            <p:cNvPr id="64" name="Rectangle: Rounded Corners 63">
              <a:extLst>
                <a:ext uri="{FF2B5EF4-FFF2-40B4-BE49-F238E27FC236}">
                  <a16:creationId xmlns:a16="http://schemas.microsoft.com/office/drawing/2014/main" id="{21617991-5C16-41F0-8AAF-991C0BEBAE61}"/>
                </a:ext>
              </a:extLst>
            </p:cNvPr>
            <p:cNvSpPr/>
            <p:nvPr/>
          </p:nvSpPr>
          <p:spPr>
            <a:xfrm>
              <a:off x="3914775" y="1838325"/>
              <a:ext cx="7781925" cy="1371600"/>
            </a:xfrm>
            <a:prstGeom prst="roundRect">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AB2B7811-FC1A-4888-A145-B67EE38154CA}"/>
                </a:ext>
              </a:extLst>
            </p:cNvPr>
            <p:cNvCxnSpPr/>
            <p:nvPr/>
          </p:nvCxnSpPr>
          <p:spPr>
            <a:xfrm>
              <a:off x="5705475" y="2026188"/>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E8816A-C96E-4ED1-9A08-BA649FB3A2C8}"/>
                </a:ext>
              </a:extLst>
            </p:cNvPr>
            <p:cNvCxnSpPr/>
            <p:nvPr/>
          </p:nvCxnSpPr>
          <p:spPr>
            <a:xfrm>
              <a:off x="5705475" y="2387223"/>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29654" y="3109660"/>
            <a:ext cx="5881078" cy="965679"/>
          </a:xfrm>
        </p:spPr>
        <p:txBody>
          <a:bodyPr/>
          <a:lstStyle/>
          <a:p>
            <a:r>
              <a:rPr lang="en-US" dirty="0">
                <a:solidFill>
                  <a:srgbClr val="FFFFFF"/>
                </a:solidFill>
                <a:latin typeface="Century Gothic"/>
              </a:rPr>
              <a:t>COMPOSER &amp; LAUNCHER</a:t>
            </a:r>
            <a:endParaRPr lang="en-US" dirty="0">
              <a:solidFill>
                <a:srgbClr val="FFFFFF"/>
              </a:solidFill>
            </a:endParaRP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1</a:t>
            </a:fld>
            <a:endParaRPr lang="en-US"/>
          </a:p>
        </p:txBody>
      </p:sp>
      <p:grpSp>
        <p:nvGrpSpPr>
          <p:cNvPr id="84" name="Group 83">
            <a:extLst>
              <a:ext uri="{FF2B5EF4-FFF2-40B4-BE49-F238E27FC236}">
                <a16:creationId xmlns:a16="http://schemas.microsoft.com/office/drawing/2014/main" id="{168BD8F9-D0DC-4579-9E34-0AB39CE96111}"/>
              </a:ext>
            </a:extLst>
          </p:cNvPr>
          <p:cNvGrpSpPr/>
          <p:nvPr/>
        </p:nvGrpSpPr>
        <p:grpSpPr>
          <a:xfrm>
            <a:off x="248276" y="1365751"/>
            <a:ext cx="4161800" cy="5030020"/>
            <a:chOff x="571500" y="1570935"/>
            <a:chExt cx="3838575" cy="4639365"/>
          </a:xfrm>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solidFill>
                <a:srgbClr val="35328F"/>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solidFill>
                <a:srgbClr val="3239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solidFill>
                <a:srgbClr val="92B4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solidFill>
                <a:srgbClr val="1E61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solidFill>
                <a:srgbClr val="246A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solidFill>
                <a:srgbClr val="1F53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solidFill>
                <a:srgbClr val="F9BD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solidFill>
                <a:srgbClr val="F59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solidFill>
                <a:srgbClr val="2657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pic>
        <p:nvPicPr>
          <p:cNvPr id="3" name="Picture 4">
            <a:extLst>
              <a:ext uri="{FF2B5EF4-FFF2-40B4-BE49-F238E27FC236}">
                <a16:creationId xmlns:a16="http://schemas.microsoft.com/office/drawing/2014/main" id="{D2FD8DD7-3750-3565-3608-31FF2B5E0529}"/>
              </a:ext>
            </a:extLst>
          </p:cNvPr>
          <p:cNvPicPr>
            <a:picLocks noChangeAspect="1"/>
          </p:cNvPicPr>
          <p:nvPr/>
        </p:nvPicPr>
        <p:blipFill>
          <a:blip r:embed="rId3"/>
          <a:stretch>
            <a:fillRect/>
          </a:stretch>
        </p:blipFill>
        <p:spPr>
          <a:xfrm>
            <a:off x="4730629" y="3304321"/>
            <a:ext cx="561975" cy="561975"/>
          </a:xfrm>
          <a:prstGeom prst="rect">
            <a:avLst/>
          </a:prstGeom>
        </p:spPr>
      </p:pic>
      <p:grpSp>
        <p:nvGrpSpPr>
          <p:cNvPr id="7" name="Group 6">
            <a:extLst>
              <a:ext uri="{FF2B5EF4-FFF2-40B4-BE49-F238E27FC236}">
                <a16:creationId xmlns:a16="http://schemas.microsoft.com/office/drawing/2014/main" id="{6DC81CAD-708A-6CAF-B63C-10650046D0E9}"/>
              </a:ext>
            </a:extLst>
          </p:cNvPr>
          <p:cNvGrpSpPr/>
          <p:nvPr/>
        </p:nvGrpSpPr>
        <p:grpSpPr>
          <a:xfrm>
            <a:off x="3259090" y="2223105"/>
            <a:ext cx="595313" cy="595313"/>
            <a:chOff x="5437628" y="1451336"/>
            <a:chExt cx="595313" cy="595313"/>
          </a:xfrm>
        </p:grpSpPr>
        <p:pic>
          <p:nvPicPr>
            <p:cNvPr id="5" name="Google Shape;325;p60">
              <a:extLst>
                <a:ext uri="{FF2B5EF4-FFF2-40B4-BE49-F238E27FC236}">
                  <a16:creationId xmlns:a16="http://schemas.microsoft.com/office/drawing/2014/main" id="{1DA9D2D6-5D7A-EA6E-8902-093302800435}"/>
                </a:ext>
              </a:extLst>
            </p:cNvPr>
            <p:cNvPicPr preferRelativeResize="0"/>
            <p:nvPr/>
          </p:nvPicPr>
          <p:blipFill>
            <a:blip r:embed="rId4">
              <a:alphaModFix/>
            </a:blip>
            <a:stretch>
              <a:fillRect/>
            </a:stretch>
          </p:blipFill>
          <p:spPr>
            <a:xfrm>
              <a:off x="5437628" y="1451336"/>
              <a:ext cx="595313" cy="595313"/>
            </a:xfrm>
            <a:prstGeom prst="rect">
              <a:avLst/>
            </a:prstGeom>
            <a:noFill/>
            <a:ln>
              <a:noFill/>
            </a:ln>
          </p:spPr>
        </p:pic>
        <p:sp>
          <p:nvSpPr>
            <p:cNvPr id="6" name="Google Shape;326;p60">
              <a:extLst>
                <a:ext uri="{FF2B5EF4-FFF2-40B4-BE49-F238E27FC236}">
                  <a16:creationId xmlns:a16="http://schemas.microsoft.com/office/drawing/2014/main" id="{CC23E477-CD1B-2E83-217B-E1A729D8DEE2}"/>
                </a:ext>
              </a:extLst>
            </p:cNvPr>
            <p:cNvSpPr/>
            <p:nvPr/>
          </p:nvSpPr>
          <p:spPr>
            <a:xfrm>
              <a:off x="5733149" y="1581471"/>
              <a:ext cx="163250" cy="163250"/>
            </a:xfrm>
            <a:prstGeom prst="ellipse">
              <a:avLst/>
            </a:prstGeom>
            <a:solidFill>
              <a:srgbClr val="3D85C6"/>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a:solidFill>
                    <a:srgbClr val="FFFFFF"/>
                  </a:solidFill>
                  <a:latin typeface="Kanit"/>
                  <a:ea typeface="Kanit"/>
                  <a:cs typeface="Kanit"/>
                  <a:sym typeface="Kanit"/>
                </a:rPr>
                <a:t>L</a:t>
              </a:r>
              <a:endParaRPr sz="1600" b="1">
                <a:solidFill>
                  <a:srgbClr val="FFFFFF"/>
                </a:solidFill>
                <a:latin typeface="Kanit"/>
                <a:ea typeface="Kanit"/>
                <a:cs typeface="Kanit"/>
                <a:sym typeface="Kanit"/>
              </a:endParaRPr>
            </a:p>
          </p:txBody>
        </p:sp>
      </p:grpSp>
    </p:spTree>
    <p:extLst>
      <p:ext uri="{BB962C8B-B14F-4D97-AF65-F5344CB8AC3E}">
        <p14:creationId xmlns:p14="http://schemas.microsoft.com/office/powerpoint/2010/main" val="18280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2</a:t>
            </a:fld>
            <a:endParaRPr lang="en-US"/>
          </a:p>
        </p:txBody>
      </p:sp>
      <p:sp>
        <p:nvSpPr>
          <p:cNvPr id="36" name="Title 1">
            <a:extLst>
              <a:ext uri="{FF2B5EF4-FFF2-40B4-BE49-F238E27FC236}">
                <a16:creationId xmlns:a16="http://schemas.microsoft.com/office/drawing/2014/main" id="{2E7065F0-11B1-619B-D07F-4B9EFAEA4E19}"/>
              </a:ext>
            </a:extLst>
          </p:cNvPr>
          <p:cNvSpPr txBox="1">
            <a:spLocks/>
          </p:cNvSpPr>
          <p:nvPr/>
        </p:nvSpPr>
        <p:spPr>
          <a:xfrm>
            <a:off x="464038" y="342622"/>
            <a:ext cx="11350548" cy="553998"/>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3600" b="1" kern="1200">
                <a:solidFill>
                  <a:schemeClr val="tx1"/>
                </a:solidFill>
                <a:latin typeface="Century Gothic" panose="020B0502020202020204" pitchFamily="34" charset="0"/>
                <a:ea typeface="+mj-ea"/>
                <a:cs typeface="+mj-cs"/>
              </a:defRPr>
            </a:lvl1pPr>
          </a:lstStyle>
          <a:p>
            <a:pPr algn="l"/>
            <a:r>
              <a:rPr lang="en-US" sz="4000" dirty="0">
                <a:latin typeface="Century Gothic"/>
              </a:rPr>
              <a:t>WHAT IS Data Platform?</a:t>
            </a:r>
            <a:endParaRPr lang="en-US" sz="4000" dirty="0"/>
          </a:p>
        </p:txBody>
      </p:sp>
      <p:grpSp>
        <p:nvGrpSpPr>
          <p:cNvPr id="49" name="Group 48">
            <a:extLst>
              <a:ext uri="{FF2B5EF4-FFF2-40B4-BE49-F238E27FC236}">
                <a16:creationId xmlns:a16="http://schemas.microsoft.com/office/drawing/2014/main" id="{B8AA3E56-6C02-FE1D-5821-580FC3CF0723}"/>
              </a:ext>
            </a:extLst>
          </p:cNvPr>
          <p:cNvGrpSpPr/>
          <p:nvPr/>
        </p:nvGrpSpPr>
        <p:grpSpPr>
          <a:xfrm>
            <a:off x="5930590" y="2279414"/>
            <a:ext cx="1460850" cy="924150"/>
            <a:chOff x="7669743" y="1580167"/>
            <a:chExt cx="1460850" cy="924150"/>
          </a:xfrm>
        </p:grpSpPr>
        <p:pic>
          <p:nvPicPr>
            <p:cNvPr id="37" name="Google Shape;327;p60">
              <a:extLst>
                <a:ext uri="{FF2B5EF4-FFF2-40B4-BE49-F238E27FC236}">
                  <a16:creationId xmlns:a16="http://schemas.microsoft.com/office/drawing/2014/main" id="{DD98AFD5-58C0-05F9-7AD8-ABE716A58640}"/>
                </a:ext>
              </a:extLst>
            </p:cNvPr>
            <p:cNvPicPr preferRelativeResize="0"/>
            <p:nvPr/>
          </p:nvPicPr>
          <p:blipFill>
            <a:blip r:embed="rId3">
              <a:alphaModFix/>
            </a:blip>
            <a:stretch>
              <a:fillRect/>
            </a:stretch>
          </p:blipFill>
          <p:spPr>
            <a:xfrm>
              <a:off x="8121560" y="1580167"/>
              <a:ext cx="557213" cy="557213"/>
            </a:xfrm>
            <a:prstGeom prst="rect">
              <a:avLst/>
            </a:prstGeom>
            <a:noFill/>
            <a:ln>
              <a:noFill/>
            </a:ln>
          </p:spPr>
        </p:pic>
        <p:sp>
          <p:nvSpPr>
            <p:cNvPr id="38" name="Google Shape;328;p60">
              <a:extLst>
                <a:ext uri="{FF2B5EF4-FFF2-40B4-BE49-F238E27FC236}">
                  <a16:creationId xmlns:a16="http://schemas.microsoft.com/office/drawing/2014/main" id="{74169ED8-E9B1-5EBA-B305-B042D45122EB}"/>
                </a:ext>
              </a:extLst>
            </p:cNvPr>
            <p:cNvSpPr txBox="1">
              <a:spLocks noGrp="1"/>
            </p:cNvSpPr>
            <p:nvPr/>
          </p:nvSpPr>
          <p:spPr>
            <a:xfrm>
              <a:off x="7669743" y="2223104"/>
              <a:ext cx="1460850" cy="281213"/>
            </a:xfrm>
            <a:prstGeom prst="rect">
              <a:avLst/>
            </a:prstGeom>
          </p:spPr>
          <p:txBody>
            <a:bodyPr wrap="square" lIns="0" tIns="0" rIns="0" bIns="0" anchor="ctr">
              <a:spAutoFit/>
            </a:bodyPr>
            <a:lstStyle>
              <a:defPPr marR="0" lvl="0" algn="l" rtl="0">
                <a:lnSpc>
                  <a:spcPct val="100000"/>
                </a:lnSpc>
                <a:spcBef>
                  <a:spcPts val="0"/>
                </a:spcBef>
                <a:spcAft>
                  <a:spcPts val="0"/>
                </a:spcAft>
              </a:defPPr>
              <a:lvl1pPr marL="342900" marR="0" lvl="0" indent="-171450" algn="ctr" rtl="0">
                <a:lnSpc>
                  <a:spcPct val="90000"/>
                </a:lnSpc>
                <a:spcBef>
                  <a:spcPts val="750"/>
                </a:spcBef>
                <a:spcAft>
                  <a:spcPts val="0"/>
                </a:spcAft>
                <a:buClr>
                  <a:srgbClr val="262626"/>
                </a:buClr>
                <a:buSzPts val="5400"/>
                <a:buFont typeface="Arial"/>
                <a:buNone/>
                <a:defRPr sz="4100" b="0" i="0" u="none" strike="noStrike" cap="none">
                  <a:solidFill>
                    <a:srgbClr val="262626"/>
                  </a:solidFill>
                  <a:latin typeface="Arial"/>
                  <a:ea typeface="Arial"/>
                  <a:cs typeface="Arial"/>
                  <a:sym typeface="Arial"/>
                </a:defRPr>
              </a:lvl1pPr>
              <a:lvl2pPr marL="685800" marR="0" lvl="1" indent="-285750" algn="l" rtl="0">
                <a:lnSpc>
                  <a:spcPct val="90000"/>
                </a:lnSpc>
                <a:spcBef>
                  <a:spcPts val="375"/>
                </a:spcBef>
                <a:spcAft>
                  <a:spcPts val="0"/>
                </a:spcAft>
                <a:buClr>
                  <a:schemeClr val="dk1"/>
                </a:buClr>
                <a:buSzPts val="2400"/>
                <a:buFont typeface="Arial"/>
                <a:buChar char="•"/>
                <a:defRPr sz="1800" b="0" i="0" u="none" strike="noStrike" cap="none">
                  <a:solidFill>
                    <a:schemeClr val="dk1"/>
                  </a:solidFill>
                  <a:latin typeface="Arial"/>
                  <a:ea typeface="Arial"/>
                  <a:cs typeface="Arial"/>
                  <a:sym typeface="Arial"/>
                </a:defRPr>
              </a:lvl2pPr>
              <a:lvl3pPr marL="1028700" marR="0" lvl="2" indent="-266700" algn="l" rtl="0">
                <a:lnSpc>
                  <a:spcPct val="90000"/>
                </a:lnSpc>
                <a:spcBef>
                  <a:spcPts val="375"/>
                </a:spcBef>
                <a:spcAft>
                  <a:spcPts val="0"/>
                </a:spcAft>
                <a:buClr>
                  <a:schemeClr val="dk1"/>
                </a:buClr>
                <a:buSzPts val="2000"/>
                <a:buFont typeface="Arial"/>
                <a:buChar char="•"/>
                <a:defRPr sz="1500" b="0" i="0" u="none" strike="noStrike" cap="none">
                  <a:solidFill>
                    <a:schemeClr val="dk1"/>
                  </a:solidFill>
                  <a:latin typeface="Arial"/>
                  <a:ea typeface="Arial"/>
                  <a:cs typeface="Arial"/>
                  <a:sym typeface="Arial"/>
                </a:defRPr>
              </a:lvl3pPr>
              <a:lvl4pPr marL="1371600" marR="0" lvl="3"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4pPr>
              <a:lvl5pPr marL="1714500" marR="0" lvl="4"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5pPr>
              <a:lvl6pPr marL="2057400" marR="0" lvl="5"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6pPr>
              <a:lvl7pPr marL="2400300" marR="0" lvl="6"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7pPr>
              <a:lvl8pPr marL="2743200" marR="0" lvl="7"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8pPr>
              <a:lvl9pPr marL="3086100" marR="0" lvl="8" indent="-257175"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Arial"/>
                  <a:ea typeface="Arial"/>
                  <a:cs typeface="Arial"/>
                  <a:sym typeface="Arial"/>
                </a:defRPr>
              </a:lvl9pPr>
            </a:lstStyle>
            <a:p>
              <a:pPr marL="0" indent="0">
                <a:lnSpc>
                  <a:spcPct val="80000"/>
                </a:lnSpc>
                <a:spcBef>
                  <a:spcPts val="0"/>
                </a:spcBef>
                <a:buSzPts val="4995"/>
              </a:pPr>
              <a:r>
                <a:rPr lang="en-US" sz="1600" b="1" dirty="0">
                  <a:solidFill>
                    <a:srgbClr val="35328F"/>
                  </a:solidFill>
                  <a:latin typeface="Century Gothic"/>
                  <a:ea typeface="+mn-ea"/>
                  <a:cs typeface="+mn-cs"/>
                  <a:sym typeface="Kanit"/>
                </a:rPr>
                <a:t>Composer</a:t>
              </a:r>
              <a:endParaRPr lang="en-US" sz="1600" b="1" dirty="0">
                <a:solidFill>
                  <a:srgbClr val="35328F"/>
                </a:solidFill>
                <a:latin typeface="Century Gothic"/>
                <a:ea typeface="+mn-ea"/>
                <a:cs typeface="+mn-cs"/>
              </a:endParaRPr>
            </a:p>
          </p:txBody>
        </p:sp>
      </p:grpSp>
      <p:sp>
        <p:nvSpPr>
          <p:cNvPr id="39" name="Google Shape;330;p60">
            <a:extLst>
              <a:ext uri="{FF2B5EF4-FFF2-40B4-BE49-F238E27FC236}">
                <a16:creationId xmlns:a16="http://schemas.microsoft.com/office/drawing/2014/main" id="{BFDA9C1F-8FF9-1DD7-1AE2-21071920D73D}"/>
              </a:ext>
            </a:extLst>
          </p:cNvPr>
          <p:cNvSpPr txBox="1"/>
          <p:nvPr/>
        </p:nvSpPr>
        <p:spPr>
          <a:xfrm>
            <a:off x="7402510" y="2322743"/>
            <a:ext cx="3964434" cy="1003699"/>
          </a:xfrm>
          <a:prstGeom prst="rect">
            <a:avLst/>
          </a:prstGeom>
          <a:noFill/>
        </p:spPr>
        <p:txBody>
          <a:bodyPr wrap="square" lIns="0" tIns="0" rIns="0" bIns="0" rtlCol="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1">
                    <a:lumMod val="85000"/>
                    <a:lumOff val="15000"/>
                  </a:schemeClr>
                </a:solidFill>
                <a:latin typeface="Calibri Light"/>
                <a:ea typeface="+mn-ea"/>
                <a:cs typeface="Calibri"/>
                <a:sym typeface="Kanit"/>
              </a:rPr>
              <a:t>Creates any application by composing business centric components like MBS with</a:t>
            </a:r>
            <a:r>
              <a:rPr lang="en-US" sz="1600" b="1" dirty="0">
                <a:solidFill>
                  <a:schemeClr val="tx1">
                    <a:lumMod val="85000"/>
                    <a:lumOff val="15000"/>
                  </a:schemeClr>
                </a:solidFill>
                <a:latin typeface="Calibri Light"/>
                <a:ea typeface="+mn-ea"/>
                <a:cs typeface="Calibri"/>
                <a:sym typeface="Kanit"/>
              </a:rPr>
              <a:t> </a:t>
            </a:r>
            <a:br>
              <a:rPr lang="en-US" sz="1600" b="1" dirty="0">
                <a:solidFill>
                  <a:schemeClr val="tx1">
                    <a:lumMod val="85000"/>
                    <a:lumOff val="15000"/>
                  </a:schemeClr>
                </a:solidFill>
                <a:latin typeface="Calibri Light"/>
                <a:ea typeface="+mn-ea"/>
                <a:cs typeface="Calibri"/>
                <a:sym typeface="Kanit"/>
              </a:rPr>
            </a:br>
            <a:r>
              <a:rPr lang="en-US" sz="1600" b="1" dirty="0">
                <a:solidFill>
                  <a:schemeClr val="tx1">
                    <a:lumMod val="85000"/>
                    <a:lumOff val="15000"/>
                  </a:schemeClr>
                </a:solidFill>
                <a:latin typeface="Calibri Light"/>
                <a:ea typeface="+mn-ea"/>
                <a:cs typeface="Calibri"/>
                <a:sym typeface="Kanit"/>
              </a:rPr>
              <a:t>LOW CODE</a:t>
            </a:r>
            <a:r>
              <a:rPr lang="en-US" sz="1600" dirty="0">
                <a:solidFill>
                  <a:schemeClr val="tx1">
                    <a:lumMod val="85000"/>
                    <a:lumOff val="15000"/>
                  </a:schemeClr>
                </a:solidFill>
                <a:latin typeface="Calibri Light"/>
                <a:ea typeface="+mn-ea"/>
                <a:cs typeface="Calibri"/>
                <a:sym typeface="Kanit"/>
              </a:rPr>
              <a:t> or</a:t>
            </a:r>
            <a:r>
              <a:rPr lang="en-US" sz="1600" b="1" dirty="0">
                <a:solidFill>
                  <a:schemeClr val="tx1">
                    <a:lumMod val="85000"/>
                    <a:lumOff val="15000"/>
                  </a:schemeClr>
                </a:solidFill>
                <a:latin typeface="Calibri Light"/>
                <a:ea typeface="+mn-ea"/>
                <a:cs typeface="Calibri"/>
                <a:sym typeface="Kanit"/>
              </a:rPr>
              <a:t> NO CODE</a:t>
            </a:r>
            <a:r>
              <a:rPr lang="en-US" sz="1600" dirty="0">
                <a:solidFill>
                  <a:schemeClr val="tx1">
                    <a:lumMod val="85000"/>
                    <a:lumOff val="15000"/>
                  </a:schemeClr>
                </a:solidFill>
                <a:latin typeface="Calibri Light"/>
                <a:ea typeface="+mn-ea"/>
                <a:cs typeface="Calibri"/>
                <a:sym typeface="Kanit"/>
              </a:rPr>
              <a:t> at all</a:t>
            </a:r>
          </a:p>
          <a:p>
            <a:endParaRPr lang="en-US" sz="1600">
              <a:solidFill>
                <a:schemeClr val="tx1">
                  <a:lumMod val="85000"/>
                  <a:lumOff val="15000"/>
                </a:schemeClr>
              </a:solidFill>
              <a:latin typeface="Calibri Light"/>
              <a:ea typeface="+mn-ea"/>
              <a:cs typeface="Calibri"/>
            </a:endParaRPr>
          </a:p>
        </p:txBody>
      </p:sp>
      <p:grpSp>
        <p:nvGrpSpPr>
          <p:cNvPr id="40" name="Group 39">
            <a:extLst>
              <a:ext uri="{FF2B5EF4-FFF2-40B4-BE49-F238E27FC236}">
                <a16:creationId xmlns:a16="http://schemas.microsoft.com/office/drawing/2014/main" id="{A81BC5E9-5110-223A-6C0C-1025C90E6725}"/>
              </a:ext>
            </a:extLst>
          </p:cNvPr>
          <p:cNvGrpSpPr/>
          <p:nvPr/>
        </p:nvGrpSpPr>
        <p:grpSpPr>
          <a:xfrm>
            <a:off x="6098369" y="3690099"/>
            <a:ext cx="5386102" cy="884352"/>
            <a:chOff x="2279405" y="1422028"/>
            <a:chExt cx="5386102" cy="884352"/>
          </a:xfrm>
        </p:grpSpPr>
        <p:grpSp>
          <p:nvGrpSpPr>
            <p:cNvPr id="41" name="Group 40">
              <a:extLst>
                <a:ext uri="{FF2B5EF4-FFF2-40B4-BE49-F238E27FC236}">
                  <a16:creationId xmlns:a16="http://schemas.microsoft.com/office/drawing/2014/main" id="{4C3FB411-04A6-3AC9-22C5-834EEBBFF8CF}"/>
                </a:ext>
              </a:extLst>
            </p:cNvPr>
            <p:cNvGrpSpPr/>
            <p:nvPr/>
          </p:nvGrpSpPr>
          <p:grpSpPr>
            <a:xfrm>
              <a:off x="2279405" y="1532371"/>
              <a:ext cx="5386102" cy="774009"/>
              <a:chOff x="2279405" y="1532371"/>
              <a:chExt cx="5386102" cy="774009"/>
            </a:xfrm>
          </p:grpSpPr>
          <p:sp>
            <p:nvSpPr>
              <p:cNvPr id="45" name="Google Shape;328;p60">
                <a:extLst>
                  <a:ext uri="{FF2B5EF4-FFF2-40B4-BE49-F238E27FC236}">
                    <a16:creationId xmlns:a16="http://schemas.microsoft.com/office/drawing/2014/main" id="{2DFEE667-EAA0-0DD5-09D2-59A6701D4C18}"/>
                  </a:ext>
                </a:extLst>
              </p:cNvPr>
              <p:cNvSpPr txBox="1">
                <a:spLocks/>
              </p:cNvSpPr>
              <p:nvPr/>
            </p:nvSpPr>
            <p:spPr>
              <a:xfrm>
                <a:off x="2279405" y="2109403"/>
                <a:ext cx="1048474" cy="196977"/>
              </a:xfrm>
              <a:prstGeom prst="rect">
                <a:avLst/>
              </a:prstGeom>
            </p:spPr>
            <p:txBody>
              <a:bodyPr wrap="square" lIns="0" tIns="0" rIns="0" bIns="0" anchor="ctr">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0" algn="ctr">
                  <a:lnSpc>
                    <a:spcPct val="80000"/>
                  </a:lnSpc>
                  <a:spcBef>
                    <a:spcPts val="0"/>
                  </a:spcBef>
                  <a:buSzPts val="4995"/>
                </a:pPr>
                <a:r>
                  <a:rPr lang="en-US" sz="1600" b="1" dirty="0">
                    <a:solidFill>
                      <a:srgbClr val="35328F"/>
                    </a:solidFill>
                    <a:latin typeface="Century Gothic"/>
                    <a:ea typeface="+mn-ea"/>
                    <a:cs typeface="+mn-cs"/>
                    <a:sym typeface="Kanit"/>
                  </a:rPr>
                  <a:t>Launcher</a:t>
                </a:r>
                <a:endParaRPr lang="en-US" sz="1600" b="1" dirty="0">
                  <a:solidFill>
                    <a:srgbClr val="35328F"/>
                  </a:solidFill>
                  <a:latin typeface="Century Gothic"/>
                  <a:ea typeface="+mn-ea"/>
                  <a:cs typeface="+mn-cs"/>
                </a:endParaRPr>
              </a:p>
            </p:txBody>
          </p:sp>
          <p:sp>
            <p:nvSpPr>
              <p:cNvPr id="46" name="Google Shape;330;p60">
                <a:extLst>
                  <a:ext uri="{FF2B5EF4-FFF2-40B4-BE49-F238E27FC236}">
                    <a16:creationId xmlns:a16="http://schemas.microsoft.com/office/drawing/2014/main" id="{28D579C7-E033-FC75-4EEF-B41D12BF18CF}"/>
                  </a:ext>
                </a:extLst>
              </p:cNvPr>
              <p:cNvSpPr txBox="1"/>
              <p:nvPr/>
            </p:nvSpPr>
            <p:spPr>
              <a:xfrm>
                <a:off x="3533398" y="1532371"/>
                <a:ext cx="4132109" cy="331876"/>
              </a:xfrm>
              <a:prstGeom prst="rect">
                <a:avLst/>
              </a:prstGeom>
              <a:noFill/>
              <a:ln>
                <a:noFill/>
              </a:ln>
            </p:spPr>
            <p:txBody>
              <a:bodyPr spcFirstLastPara="1" wrap="square" lIns="91425" tIns="45694" rIns="91425" bIns="45694"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tx1">
                        <a:lumMod val="85000"/>
                        <a:lumOff val="15000"/>
                      </a:schemeClr>
                    </a:solidFill>
                    <a:latin typeface="Calibri Light"/>
                    <a:ea typeface="+mn-ea"/>
                    <a:cs typeface="Calibri"/>
                    <a:sym typeface="Kanit"/>
                  </a:rPr>
                  <a:t>Launches an application created by Composer</a:t>
                </a:r>
                <a:endParaRPr lang="en-US" sz="1600" dirty="0">
                  <a:solidFill>
                    <a:schemeClr val="tx1">
                      <a:lumMod val="85000"/>
                      <a:lumOff val="15000"/>
                    </a:schemeClr>
                  </a:solidFill>
                  <a:latin typeface="Calibri Light"/>
                  <a:ea typeface="+mn-ea"/>
                  <a:cs typeface="Calibri"/>
                </a:endParaRPr>
              </a:p>
            </p:txBody>
          </p:sp>
        </p:grpSp>
        <p:grpSp>
          <p:nvGrpSpPr>
            <p:cNvPr id="42" name="Google Shape;324;p60">
              <a:extLst>
                <a:ext uri="{FF2B5EF4-FFF2-40B4-BE49-F238E27FC236}">
                  <a16:creationId xmlns:a16="http://schemas.microsoft.com/office/drawing/2014/main" id="{04DFAEC2-D7AE-E479-A563-71B75356123E}"/>
                </a:ext>
              </a:extLst>
            </p:cNvPr>
            <p:cNvGrpSpPr/>
            <p:nvPr/>
          </p:nvGrpSpPr>
          <p:grpSpPr>
            <a:xfrm>
              <a:off x="2516628" y="1422028"/>
              <a:ext cx="595313" cy="595313"/>
              <a:chOff x="2516628" y="1422028"/>
              <a:chExt cx="1428750" cy="1428750"/>
            </a:xfrm>
          </p:grpSpPr>
          <p:pic>
            <p:nvPicPr>
              <p:cNvPr id="43" name="Google Shape;325;p60">
                <a:extLst>
                  <a:ext uri="{FF2B5EF4-FFF2-40B4-BE49-F238E27FC236}">
                    <a16:creationId xmlns:a16="http://schemas.microsoft.com/office/drawing/2014/main" id="{84736DC2-6A9C-8C80-8606-B3D7310DD730}"/>
                  </a:ext>
                </a:extLst>
              </p:cNvPr>
              <p:cNvPicPr preferRelativeResize="0"/>
              <p:nvPr/>
            </p:nvPicPr>
            <p:blipFill>
              <a:blip r:embed="rId4">
                <a:alphaModFix/>
              </a:blip>
              <a:stretch>
                <a:fillRect/>
              </a:stretch>
            </p:blipFill>
            <p:spPr>
              <a:xfrm>
                <a:off x="2516628" y="1422028"/>
                <a:ext cx="1428750" cy="1428750"/>
              </a:xfrm>
              <a:prstGeom prst="rect">
                <a:avLst/>
              </a:prstGeom>
              <a:noFill/>
              <a:ln>
                <a:noFill/>
              </a:ln>
            </p:spPr>
          </p:pic>
          <p:sp>
            <p:nvSpPr>
              <p:cNvPr id="44" name="Google Shape;326;p60">
                <a:extLst>
                  <a:ext uri="{FF2B5EF4-FFF2-40B4-BE49-F238E27FC236}">
                    <a16:creationId xmlns:a16="http://schemas.microsoft.com/office/drawing/2014/main" id="{FD1146F7-335E-886D-BDFE-65731C2C0678}"/>
                  </a:ext>
                </a:extLst>
              </p:cNvPr>
              <p:cNvSpPr/>
              <p:nvPr/>
            </p:nvSpPr>
            <p:spPr>
              <a:xfrm>
                <a:off x="3225878" y="1734352"/>
                <a:ext cx="391800" cy="391800"/>
              </a:xfrm>
              <a:prstGeom prst="ellipse">
                <a:avLst/>
              </a:prstGeom>
              <a:solidFill>
                <a:srgbClr val="3D85C6"/>
              </a:solid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solidFill>
                      <a:srgbClr val="FFFFFF"/>
                    </a:solidFill>
                    <a:latin typeface="Kanit"/>
                    <a:ea typeface="Kanit"/>
                    <a:cs typeface="Kanit"/>
                    <a:sym typeface="Kanit"/>
                  </a:rPr>
                  <a:t>L</a:t>
                </a:r>
                <a:endParaRPr sz="1600" b="1" dirty="0">
                  <a:solidFill>
                    <a:srgbClr val="FFFFFF"/>
                  </a:solidFill>
                  <a:latin typeface="Kanit"/>
                  <a:ea typeface="Kanit"/>
                  <a:cs typeface="Kanit"/>
                  <a:sym typeface="Kanit"/>
                </a:endParaRPr>
              </a:p>
            </p:txBody>
          </p:sp>
        </p:grpSp>
      </p:grpSp>
    </p:spTree>
    <p:extLst>
      <p:ext uri="{BB962C8B-B14F-4D97-AF65-F5344CB8AC3E}">
        <p14:creationId xmlns:p14="http://schemas.microsoft.com/office/powerpoint/2010/main" val="238716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3</a:t>
            </a:fld>
            <a:endParaRPr lang="en-US"/>
          </a:p>
        </p:txBody>
      </p:sp>
      <p:grpSp>
        <p:nvGrpSpPr>
          <p:cNvPr id="80" name="Group 79">
            <a:extLst>
              <a:ext uri="{FF2B5EF4-FFF2-40B4-BE49-F238E27FC236}">
                <a16:creationId xmlns:a16="http://schemas.microsoft.com/office/drawing/2014/main" id="{E389AADC-7851-4FDA-9D42-075C09CB8A94}"/>
              </a:ext>
            </a:extLst>
          </p:cNvPr>
          <p:cNvGrpSpPr/>
          <p:nvPr/>
        </p:nvGrpSpPr>
        <p:grpSpPr>
          <a:xfrm flipH="1" flipV="1">
            <a:off x="2652469" y="5297356"/>
            <a:ext cx="1069879" cy="216357"/>
            <a:chOff x="3187700" y="2544463"/>
            <a:chExt cx="1206500" cy="884537"/>
          </a:xfrm>
        </p:grpSpPr>
        <p:cxnSp>
          <p:nvCxnSpPr>
            <p:cNvPr id="81" name="Straight Connector 80">
              <a:extLst>
                <a:ext uri="{FF2B5EF4-FFF2-40B4-BE49-F238E27FC236}">
                  <a16:creationId xmlns:a16="http://schemas.microsoft.com/office/drawing/2014/main" id="{67DF623B-B70B-4D50-8A5E-6513BB077536}"/>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786F38E-EF9F-46E3-B9E6-A98B26AE4217}"/>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0826B404-5088-4361-B93B-44A52374E207}"/>
              </a:ext>
            </a:extLst>
          </p:cNvPr>
          <p:cNvCxnSpPr>
            <a:cxnSpLocks/>
          </p:cNvCxnSpPr>
          <p:nvPr/>
        </p:nvCxnSpPr>
        <p:spPr>
          <a:xfrm flipH="1">
            <a:off x="2760875" y="2720899"/>
            <a:ext cx="1704940"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B1A24C56-D366-427D-93AF-535E74970F30}"/>
              </a:ext>
            </a:extLst>
          </p:cNvPr>
          <p:cNvGrpSpPr/>
          <p:nvPr/>
        </p:nvGrpSpPr>
        <p:grpSpPr>
          <a:xfrm flipH="1">
            <a:off x="2683688" y="1826074"/>
            <a:ext cx="1069879" cy="400686"/>
            <a:chOff x="3187700" y="2544463"/>
            <a:chExt cx="1206500" cy="884537"/>
          </a:xfrm>
        </p:grpSpPr>
        <p:cxnSp>
          <p:nvCxnSpPr>
            <p:cNvPr id="5" name="Straight Connector 4">
              <a:extLst>
                <a:ext uri="{FF2B5EF4-FFF2-40B4-BE49-F238E27FC236}">
                  <a16:creationId xmlns:a16="http://schemas.microsoft.com/office/drawing/2014/main" id="{9A5FC197-CA83-4E4C-9266-180273EDB6D8}"/>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8E7F0E5-4180-4040-A75C-C57F7E6D902A}"/>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3252A1BC-60EF-4D8A-90CA-8C9457465557}"/>
              </a:ext>
            </a:extLst>
          </p:cNvPr>
          <p:cNvSpPr/>
          <p:nvPr/>
        </p:nvSpPr>
        <p:spPr>
          <a:xfrm flipH="1">
            <a:off x="3378062" y="1277489"/>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FFA9C83-3273-4A02-9E6C-1124A1EE2232}"/>
              </a:ext>
            </a:extLst>
          </p:cNvPr>
          <p:cNvSpPr/>
          <p:nvPr/>
        </p:nvSpPr>
        <p:spPr>
          <a:xfrm flipH="1">
            <a:off x="4189238" y="2367045"/>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B33B6AA6-AEA8-4707-BA2B-39B5BDC4E3A3}"/>
              </a:ext>
            </a:extLst>
          </p:cNvPr>
          <p:cNvGrpSpPr/>
          <p:nvPr/>
        </p:nvGrpSpPr>
        <p:grpSpPr>
          <a:xfrm flipH="1" flipV="1">
            <a:off x="2683688" y="2993555"/>
            <a:ext cx="1069878" cy="400686"/>
            <a:chOff x="3187700" y="2544463"/>
            <a:chExt cx="1206500" cy="884537"/>
          </a:xfrm>
        </p:grpSpPr>
        <p:cxnSp>
          <p:nvCxnSpPr>
            <p:cNvPr id="31" name="Straight Connector 30">
              <a:extLst>
                <a:ext uri="{FF2B5EF4-FFF2-40B4-BE49-F238E27FC236}">
                  <a16:creationId xmlns:a16="http://schemas.microsoft.com/office/drawing/2014/main" id="{A28CDC2F-AEBE-4D13-A019-9B76A5C1EBF4}"/>
                </a:ext>
              </a:extLst>
            </p:cNvPr>
            <p:cNvCxnSpPr/>
            <p:nvPr/>
          </p:nvCxnSpPr>
          <p:spPr>
            <a:xfrm>
              <a:off x="3187700" y="3429000"/>
              <a:ext cx="1206500" cy="0"/>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ADC8AE-9455-47A6-949E-F76C4D809422}"/>
                </a:ext>
              </a:extLst>
            </p:cNvPr>
            <p:cNvCxnSpPr/>
            <p:nvPr/>
          </p:nvCxnSpPr>
          <p:spPr>
            <a:xfrm>
              <a:off x="3187700" y="2544463"/>
              <a:ext cx="0" cy="884537"/>
            </a:xfrm>
            <a:prstGeom prst="line">
              <a:avLst/>
            </a:prstGeom>
            <a:ln w="25400" cap="rnd">
              <a:solidFill>
                <a:srgbClr val="35328F"/>
              </a:solidFill>
            </a:ln>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9D286790-1B83-4D82-8622-1A3AEE959450}"/>
              </a:ext>
            </a:extLst>
          </p:cNvPr>
          <p:cNvSpPr/>
          <p:nvPr/>
        </p:nvSpPr>
        <p:spPr>
          <a:xfrm flipH="1">
            <a:off x="3392204" y="3385829"/>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01E726B-3713-4645-903E-A8071D6D65DB}"/>
              </a:ext>
            </a:extLst>
          </p:cNvPr>
          <p:cNvCxnSpPr>
            <a:cxnSpLocks/>
          </p:cNvCxnSpPr>
          <p:nvPr/>
        </p:nvCxnSpPr>
        <p:spPr>
          <a:xfrm flipH="1">
            <a:off x="2847703" y="4829240"/>
            <a:ext cx="1098428" cy="0"/>
          </a:xfrm>
          <a:prstGeom prst="line">
            <a:avLst/>
          </a:prstGeom>
          <a:ln w="254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151F4192-1EF6-455C-8680-793E99C8FF4A}"/>
              </a:ext>
            </a:extLst>
          </p:cNvPr>
          <p:cNvSpPr/>
          <p:nvPr/>
        </p:nvSpPr>
        <p:spPr>
          <a:xfrm flipH="1">
            <a:off x="3946131" y="4475385"/>
            <a:ext cx="707709" cy="707709"/>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89E45A5B-2305-40DC-8546-013102FAE1DC}"/>
              </a:ext>
            </a:extLst>
          </p:cNvPr>
          <p:cNvSpPr/>
          <p:nvPr/>
        </p:nvSpPr>
        <p:spPr>
          <a:xfrm flipH="1">
            <a:off x="3336448" y="5494168"/>
            <a:ext cx="778480" cy="778480"/>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40B782D7-5DC3-497B-B8D4-04A424205B62}"/>
              </a:ext>
            </a:extLst>
          </p:cNvPr>
          <p:cNvGrpSpPr/>
          <p:nvPr/>
        </p:nvGrpSpPr>
        <p:grpSpPr>
          <a:xfrm>
            <a:off x="502721" y="1166102"/>
            <a:ext cx="2583449" cy="5286188"/>
            <a:chOff x="1328738" y="1285875"/>
            <a:chExt cx="2406650" cy="4924425"/>
          </a:xfrm>
        </p:grpSpPr>
        <p:sp>
          <p:nvSpPr>
            <p:cNvPr id="6" name="AutoShape 3">
              <a:extLst>
                <a:ext uri="{FF2B5EF4-FFF2-40B4-BE49-F238E27FC236}">
                  <a16:creationId xmlns:a16="http://schemas.microsoft.com/office/drawing/2014/main" id="{8F64DF89-B5C4-44C9-A350-CECBEC80B32A}"/>
                </a:ext>
              </a:extLst>
            </p:cNvPr>
            <p:cNvSpPr>
              <a:spLocks noChangeAspect="1" noChangeArrowheads="1" noTextEdit="1"/>
            </p:cNvSpPr>
            <p:nvPr/>
          </p:nvSpPr>
          <p:spPr bwMode="auto">
            <a:xfrm>
              <a:off x="1331913" y="1289050"/>
              <a:ext cx="2403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94294553-D725-4CD3-92CE-C980AAB07DCE}"/>
                </a:ext>
              </a:extLst>
            </p:cNvPr>
            <p:cNvSpPr>
              <a:spLocks/>
            </p:cNvSpPr>
            <p:nvPr/>
          </p:nvSpPr>
          <p:spPr bwMode="auto">
            <a:xfrm>
              <a:off x="1328738" y="1285875"/>
              <a:ext cx="2406650" cy="4924425"/>
            </a:xfrm>
            <a:custGeom>
              <a:avLst/>
              <a:gdLst>
                <a:gd name="T0" fmla="*/ 540 w 637"/>
                <a:gd name="T1" fmla="*/ 1306 h 1306"/>
                <a:gd name="T2" fmla="*/ 97 w 637"/>
                <a:gd name="T3" fmla="*/ 1306 h 1306"/>
                <a:gd name="T4" fmla="*/ 0 w 637"/>
                <a:gd name="T5" fmla="*/ 1209 h 1306"/>
                <a:gd name="T6" fmla="*/ 0 w 637"/>
                <a:gd name="T7" fmla="*/ 97 h 1306"/>
                <a:gd name="T8" fmla="*/ 97 w 637"/>
                <a:gd name="T9" fmla="*/ 0 h 1306"/>
                <a:gd name="T10" fmla="*/ 541 w 637"/>
                <a:gd name="T11" fmla="*/ 0 h 1306"/>
                <a:gd name="T12" fmla="*/ 637 w 637"/>
                <a:gd name="T13" fmla="*/ 97 h 1306"/>
                <a:gd name="T14" fmla="*/ 637 w 637"/>
                <a:gd name="T15" fmla="*/ 1209 h 1306"/>
                <a:gd name="T16" fmla="*/ 540 w 637"/>
                <a:gd name="T17" fmla="*/ 1306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7" h="1306">
                  <a:moveTo>
                    <a:pt x="540" y="1306"/>
                  </a:moveTo>
                  <a:cubicBezTo>
                    <a:pt x="97" y="1306"/>
                    <a:pt x="97" y="1306"/>
                    <a:pt x="97" y="1306"/>
                  </a:cubicBezTo>
                  <a:cubicBezTo>
                    <a:pt x="43" y="1306"/>
                    <a:pt x="0" y="1262"/>
                    <a:pt x="0" y="1209"/>
                  </a:cubicBezTo>
                  <a:cubicBezTo>
                    <a:pt x="0" y="97"/>
                    <a:pt x="0" y="97"/>
                    <a:pt x="0" y="97"/>
                  </a:cubicBezTo>
                  <a:cubicBezTo>
                    <a:pt x="0" y="43"/>
                    <a:pt x="44" y="0"/>
                    <a:pt x="97" y="0"/>
                  </a:cubicBezTo>
                  <a:cubicBezTo>
                    <a:pt x="541" y="0"/>
                    <a:pt x="541" y="0"/>
                    <a:pt x="541" y="0"/>
                  </a:cubicBezTo>
                  <a:cubicBezTo>
                    <a:pt x="594" y="0"/>
                    <a:pt x="637" y="44"/>
                    <a:pt x="637" y="97"/>
                  </a:cubicBezTo>
                  <a:cubicBezTo>
                    <a:pt x="637" y="1209"/>
                    <a:pt x="637" y="1209"/>
                    <a:pt x="637" y="1209"/>
                  </a:cubicBezTo>
                  <a:cubicBezTo>
                    <a:pt x="637" y="1263"/>
                    <a:pt x="594" y="1306"/>
                    <a:pt x="540" y="1306"/>
                  </a:cubicBezTo>
                  <a:close/>
                </a:path>
              </a:pathLst>
            </a:custGeom>
            <a:solidFill>
              <a:srgbClr val="102F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92E15ED8-D00F-49DE-AA99-68F73BEDD190}"/>
                </a:ext>
              </a:extLst>
            </p:cNvPr>
            <p:cNvSpPr>
              <a:spLocks/>
            </p:cNvSpPr>
            <p:nvPr/>
          </p:nvSpPr>
          <p:spPr bwMode="auto">
            <a:xfrm>
              <a:off x="1438276" y="1431925"/>
              <a:ext cx="2187575" cy="4608513"/>
            </a:xfrm>
            <a:custGeom>
              <a:avLst/>
              <a:gdLst>
                <a:gd name="T0" fmla="*/ 511 w 579"/>
                <a:gd name="T1" fmla="*/ 1 h 1222"/>
                <a:gd name="T2" fmla="*/ 425 w 579"/>
                <a:gd name="T3" fmla="*/ 1 h 1222"/>
                <a:gd name="T4" fmla="*/ 404 w 579"/>
                <a:gd name="T5" fmla="*/ 22 h 1222"/>
                <a:gd name="T6" fmla="*/ 404 w 579"/>
                <a:gd name="T7" fmla="*/ 38 h 1222"/>
                <a:gd name="T8" fmla="*/ 383 w 579"/>
                <a:gd name="T9" fmla="*/ 60 h 1222"/>
                <a:gd name="T10" fmla="*/ 216 w 579"/>
                <a:gd name="T11" fmla="*/ 60 h 1222"/>
                <a:gd name="T12" fmla="*/ 195 w 579"/>
                <a:gd name="T13" fmla="*/ 38 h 1222"/>
                <a:gd name="T14" fmla="*/ 195 w 579"/>
                <a:gd name="T15" fmla="*/ 22 h 1222"/>
                <a:gd name="T16" fmla="*/ 174 w 579"/>
                <a:gd name="T17" fmla="*/ 0 h 1222"/>
                <a:gd name="T18" fmla="*/ 144 w 579"/>
                <a:gd name="T19" fmla="*/ 0 h 1222"/>
                <a:gd name="T20" fmla="*/ 68 w 579"/>
                <a:gd name="T21" fmla="*/ 0 h 1222"/>
                <a:gd name="T22" fmla="*/ 1 w 579"/>
                <a:gd name="T23" fmla="*/ 68 h 1222"/>
                <a:gd name="T24" fmla="*/ 0 w 579"/>
                <a:gd name="T25" fmla="*/ 1154 h 1222"/>
                <a:gd name="T26" fmla="*/ 68 w 579"/>
                <a:gd name="T27" fmla="*/ 1221 h 1222"/>
                <a:gd name="T28" fmla="*/ 511 w 579"/>
                <a:gd name="T29" fmla="*/ 1222 h 1222"/>
                <a:gd name="T30" fmla="*/ 579 w 579"/>
                <a:gd name="T31" fmla="*/ 1154 h 1222"/>
                <a:gd name="T32" fmla="*/ 579 w 579"/>
                <a:gd name="T33" fmla="*/ 68 h 1222"/>
                <a:gd name="T34" fmla="*/ 511 w 579"/>
                <a:gd name="T35" fmla="*/ 1 h 1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9" h="1222">
                  <a:moveTo>
                    <a:pt x="511" y="1"/>
                  </a:moveTo>
                  <a:cubicBezTo>
                    <a:pt x="425" y="1"/>
                    <a:pt x="425" y="1"/>
                    <a:pt x="425" y="1"/>
                  </a:cubicBezTo>
                  <a:cubicBezTo>
                    <a:pt x="414" y="0"/>
                    <a:pt x="404" y="10"/>
                    <a:pt x="404" y="22"/>
                  </a:cubicBezTo>
                  <a:cubicBezTo>
                    <a:pt x="404" y="38"/>
                    <a:pt x="404" y="38"/>
                    <a:pt x="404" y="38"/>
                  </a:cubicBezTo>
                  <a:cubicBezTo>
                    <a:pt x="404" y="50"/>
                    <a:pt x="395" y="60"/>
                    <a:pt x="383" y="60"/>
                  </a:cubicBezTo>
                  <a:cubicBezTo>
                    <a:pt x="216" y="60"/>
                    <a:pt x="216" y="60"/>
                    <a:pt x="216" y="60"/>
                  </a:cubicBezTo>
                  <a:cubicBezTo>
                    <a:pt x="204" y="60"/>
                    <a:pt x="195" y="50"/>
                    <a:pt x="195" y="38"/>
                  </a:cubicBezTo>
                  <a:cubicBezTo>
                    <a:pt x="195" y="22"/>
                    <a:pt x="195" y="22"/>
                    <a:pt x="195" y="22"/>
                  </a:cubicBezTo>
                  <a:cubicBezTo>
                    <a:pt x="195" y="10"/>
                    <a:pt x="185" y="0"/>
                    <a:pt x="174" y="0"/>
                  </a:cubicBezTo>
                  <a:cubicBezTo>
                    <a:pt x="144" y="0"/>
                    <a:pt x="144" y="0"/>
                    <a:pt x="144" y="0"/>
                  </a:cubicBezTo>
                  <a:cubicBezTo>
                    <a:pt x="68" y="0"/>
                    <a:pt x="68" y="0"/>
                    <a:pt x="68" y="0"/>
                  </a:cubicBezTo>
                  <a:cubicBezTo>
                    <a:pt x="31" y="0"/>
                    <a:pt x="1" y="31"/>
                    <a:pt x="1" y="68"/>
                  </a:cubicBezTo>
                  <a:cubicBezTo>
                    <a:pt x="0" y="1154"/>
                    <a:pt x="0" y="1154"/>
                    <a:pt x="0" y="1154"/>
                  </a:cubicBezTo>
                  <a:cubicBezTo>
                    <a:pt x="0" y="1191"/>
                    <a:pt x="31" y="1221"/>
                    <a:pt x="68" y="1221"/>
                  </a:cubicBezTo>
                  <a:cubicBezTo>
                    <a:pt x="511" y="1222"/>
                    <a:pt x="511" y="1222"/>
                    <a:pt x="511" y="1222"/>
                  </a:cubicBezTo>
                  <a:cubicBezTo>
                    <a:pt x="548" y="1222"/>
                    <a:pt x="579" y="1191"/>
                    <a:pt x="579" y="1154"/>
                  </a:cubicBezTo>
                  <a:cubicBezTo>
                    <a:pt x="579" y="68"/>
                    <a:pt x="579" y="68"/>
                    <a:pt x="579" y="68"/>
                  </a:cubicBezTo>
                  <a:cubicBezTo>
                    <a:pt x="579" y="31"/>
                    <a:pt x="549" y="1"/>
                    <a:pt x="51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F7EF07DA-449A-4CFC-87EC-CD63F2AEB86D}"/>
              </a:ext>
            </a:extLst>
          </p:cNvPr>
          <p:cNvGrpSpPr/>
          <p:nvPr/>
        </p:nvGrpSpPr>
        <p:grpSpPr>
          <a:xfrm>
            <a:off x="5084049" y="1450885"/>
            <a:ext cx="6366172" cy="430887"/>
            <a:chOff x="-375923" y="2462463"/>
            <a:chExt cx="6366172" cy="430887"/>
          </a:xfrm>
        </p:grpSpPr>
        <p:sp>
          <p:nvSpPr>
            <p:cNvPr id="104" name="TextBox 103">
              <a:extLst>
                <a:ext uri="{FF2B5EF4-FFF2-40B4-BE49-F238E27FC236}">
                  <a16:creationId xmlns:a16="http://schemas.microsoft.com/office/drawing/2014/main" id="{2436DD71-44FF-42CF-A29F-7D1C5F682C9B}"/>
                </a:ext>
              </a:extLst>
            </p:cNvPr>
            <p:cNvSpPr txBox="1"/>
            <p:nvPr/>
          </p:nvSpPr>
          <p:spPr>
            <a:xfrm>
              <a:off x="1192868" y="2462463"/>
              <a:ext cx="4797381" cy="430887"/>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Build an application with low code or no code at all by utilizing MBS and Components within the platform. Super users can even do it.</a:t>
              </a:r>
            </a:p>
          </p:txBody>
        </p:sp>
        <p:sp>
          <p:nvSpPr>
            <p:cNvPr id="105" name="Rectangle 104">
              <a:extLst>
                <a:ext uri="{FF2B5EF4-FFF2-40B4-BE49-F238E27FC236}">
                  <a16:creationId xmlns:a16="http://schemas.microsoft.com/office/drawing/2014/main" id="{33D001A0-F169-4A33-8968-3EFB18C02C6D}"/>
                </a:ext>
              </a:extLst>
            </p:cNvPr>
            <p:cNvSpPr/>
            <p:nvPr/>
          </p:nvSpPr>
          <p:spPr>
            <a:xfrm>
              <a:off x="-375923" y="2479938"/>
              <a:ext cx="1494683" cy="246221"/>
            </a:xfrm>
            <a:prstGeom prst="rect">
              <a:avLst/>
            </a:prstGeom>
          </p:spPr>
          <p:txBody>
            <a:bodyPr wrap="square" lIns="0" tIns="0" rIns="0" bIns="0" anchor="ctr">
              <a:spAutoFit/>
            </a:bodyPr>
            <a:lstStyle/>
            <a:p>
              <a:r>
                <a:rPr lang="en-ID" sz="1600" b="1" dirty="0">
                  <a:solidFill>
                    <a:srgbClr val="35328F"/>
                  </a:solidFill>
                  <a:latin typeface="Century Gothic"/>
                </a:rPr>
                <a:t>Build Faster</a:t>
              </a:r>
            </a:p>
          </p:txBody>
        </p:sp>
      </p:grpSp>
      <p:grpSp>
        <p:nvGrpSpPr>
          <p:cNvPr id="148" name="Group 147">
            <a:extLst>
              <a:ext uri="{FF2B5EF4-FFF2-40B4-BE49-F238E27FC236}">
                <a16:creationId xmlns:a16="http://schemas.microsoft.com/office/drawing/2014/main" id="{B827EC16-B000-4688-A404-EE5E2EA3239F}"/>
              </a:ext>
            </a:extLst>
          </p:cNvPr>
          <p:cNvGrpSpPr/>
          <p:nvPr/>
        </p:nvGrpSpPr>
        <p:grpSpPr>
          <a:xfrm>
            <a:off x="3611672" y="3568042"/>
            <a:ext cx="389414" cy="398145"/>
            <a:chOff x="3390900" y="3609976"/>
            <a:chExt cx="354013" cy="361950"/>
          </a:xfrm>
          <a:solidFill>
            <a:schemeClr val="bg1"/>
          </a:solidFill>
          <a:effectLst>
            <a:outerShdw blurRad="50800" dist="38100" dir="5400000" algn="t" rotWithShape="0">
              <a:prstClr val="black">
                <a:alpha val="28000"/>
              </a:prstClr>
            </a:outerShdw>
          </a:effectLst>
        </p:grpSpPr>
        <p:sp>
          <p:nvSpPr>
            <p:cNvPr id="149" name="Freeform 75">
              <a:extLst>
                <a:ext uri="{FF2B5EF4-FFF2-40B4-BE49-F238E27FC236}">
                  <a16:creationId xmlns:a16="http://schemas.microsoft.com/office/drawing/2014/main" id="{715E78A0-99C9-4833-800E-287143E840E7}"/>
                </a:ext>
              </a:extLst>
            </p:cNvPr>
            <p:cNvSpPr>
              <a:spLocks/>
            </p:cNvSpPr>
            <p:nvPr/>
          </p:nvSpPr>
          <p:spPr bwMode="auto">
            <a:xfrm>
              <a:off x="3467100" y="3805238"/>
              <a:ext cx="90488" cy="15875"/>
            </a:xfrm>
            <a:custGeom>
              <a:avLst/>
              <a:gdLst>
                <a:gd name="T0" fmla="*/ 24 w 24"/>
                <a:gd name="T1" fmla="*/ 2 h 4"/>
                <a:gd name="T2" fmla="*/ 22 w 24"/>
                <a:gd name="T3" fmla="*/ 0 h 4"/>
                <a:gd name="T4" fmla="*/ 2 w 24"/>
                <a:gd name="T5" fmla="*/ 0 h 4"/>
                <a:gd name="T6" fmla="*/ 0 w 24"/>
                <a:gd name="T7" fmla="*/ 2 h 4"/>
                <a:gd name="T8" fmla="*/ 2 w 24"/>
                <a:gd name="T9" fmla="*/ 4 h 4"/>
                <a:gd name="T10" fmla="*/ 22 w 24"/>
                <a:gd name="T11" fmla="*/ 4 h 4"/>
                <a:gd name="T12" fmla="*/ 24 w 24"/>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4" y="2"/>
                  </a:moveTo>
                  <a:cubicBezTo>
                    <a:pt x="24" y="1"/>
                    <a:pt x="23" y="0"/>
                    <a:pt x="22" y="0"/>
                  </a:cubicBez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0" name="Freeform 76">
              <a:extLst>
                <a:ext uri="{FF2B5EF4-FFF2-40B4-BE49-F238E27FC236}">
                  <a16:creationId xmlns:a16="http://schemas.microsoft.com/office/drawing/2014/main" id="{14E7F16A-291C-41FF-9E96-8134B427EC5B}"/>
                </a:ext>
              </a:extLst>
            </p:cNvPr>
            <p:cNvSpPr>
              <a:spLocks/>
            </p:cNvSpPr>
            <p:nvPr/>
          </p:nvSpPr>
          <p:spPr bwMode="auto">
            <a:xfrm>
              <a:off x="3467100" y="3835401"/>
              <a:ext cx="60325" cy="15875"/>
            </a:xfrm>
            <a:custGeom>
              <a:avLst/>
              <a:gdLst>
                <a:gd name="T0" fmla="*/ 2 w 16"/>
                <a:gd name="T1" fmla="*/ 0 h 4"/>
                <a:gd name="T2" fmla="*/ 0 w 16"/>
                <a:gd name="T3" fmla="*/ 2 h 4"/>
                <a:gd name="T4" fmla="*/ 2 w 16"/>
                <a:gd name="T5" fmla="*/ 4 h 4"/>
                <a:gd name="T6" fmla="*/ 14 w 16"/>
                <a:gd name="T7" fmla="*/ 4 h 4"/>
                <a:gd name="T8" fmla="*/ 16 w 16"/>
                <a:gd name="T9" fmla="*/ 2 h 4"/>
                <a:gd name="T10" fmla="*/ 14 w 16"/>
                <a:gd name="T11" fmla="*/ 0 h 4"/>
                <a:gd name="T12" fmla="*/ 2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0"/>
                  </a:move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1" name="Freeform 77">
              <a:extLst>
                <a:ext uri="{FF2B5EF4-FFF2-40B4-BE49-F238E27FC236}">
                  <a16:creationId xmlns:a16="http://schemas.microsoft.com/office/drawing/2014/main" id="{C777CC12-F27D-4C55-AC92-01C2E8AD471B}"/>
                </a:ext>
              </a:extLst>
            </p:cNvPr>
            <p:cNvSpPr>
              <a:spLocks/>
            </p:cNvSpPr>
            <p:nvPr/>
          </p:nvSpPr>
          <p:spPr bwMode="auto">
            <a:xfrm>
              <a:off x="3451225" y="3609976"/>
              <a:ext cx="134938" cy="104775"/>
            </a:xfrm>
            <a:custGeom>
              <a:avLst/>
              <a:gdLst>
                <a:gd name="T0" fmla="*/ 0 w 36"/>
                <a:gd name="T1" fmla="*/ 26 h 28"/>
                <a:gd name="T2" fmla="*/ 2 w 36"/>
                <a:gd name="T3" fmla="*/ 28 h 28"/>
                <a:gd name="T4" fmla="*/ 34 w 36"/>
                <a:gd name="T5" fmla="*/ 28 h 28"/>
                <a:gd name="T6" fmla="*/ 36 w 36"/>
                <a:gd name="T7" fmla="*/ 26 h 28"/>
                <a:gd name="T8" fmla="*/ 36 w 36"/>
                <a:gd name="T9" fmla="*/ 10 h 28"/>
                <a:gd name="T10" fmla="*/ 34 w 36"/>
                <a:gd name="T11" fmla="*/ 8 h 28"/>
                <a:gd name="T12" fmla="*/ 28 w 36"/>
                <a:gd name="T13" fmla="*/ 8 h 28"/>
                <a:gd name="T14" fmla="*/ 18 w 36"/>
                <a:gd name="T15" fmla="*/ 0 h 28"/>
                <a:gd name="T16" fmla="*/ 8 w 36"/>
                <a:gd name="T17" fmla="*/ 8 h 28"/>
                <a:gd name="T18" fmla="*/ 2 w 36"/>
                <a:gd name="T19" fmla="*/ 8 h 28"/>
                <a:gd name="T20" fmla="*/ 0 w 36"/>
                <a:gd name="T21" fmla="*/ 10 h 28"/>
                <a:gd name="T22" fmla="*/ 0 w 36"/>
                <a:gd name="T2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28">
                  <a:moveTo>
                    <a:pt x="0" y="26"/>
                  </a:moveTo>
                  <a:cubicBezTo>
                    <a:pt x="0" y="27"/>
                    <a:pt x="1" y="28"/>
                    <a:pt x="2" y="28"/>
                  </a:cubicBezTo>
                  <a:cubicBezTo>
                    <a:pt x="34" y="28"/>
                    <a:pt x="34" y="28"/>
                    <a:pt x="34" y="28"/>
                  </a:cubicBezTo>
                  <a:cubicBezTo>
                    <a:pt x="35" y="28"/>
                    <a:pt x="36" y="27"/>
                    <a:pt x="36" y="26"/>
                  </a:cubicBezTo>
                  <a:cubicBezTo>
                    <a:pt x="36" y="10"/>
                    <a:pt x="36" y="10"/>
                    <a:pt x="36" y="10"/>
                  </a:cubicBezTo>
                  <a:cubicBezTo>
                    <a:pt x="36" y="9"/>
                    <a:pt x="35" y="8"/>
                    <a:pt x="34" y="8"/>
                  </a:cubicBezTo>
                  <a:cubicBezTo>
                    <a:pt x="28" y="8"/>
                    <a:pt x="28" y="8"/>
                    <a:pt x="28" y="8"/>
                  </a:cubicBezTo>
                  <a:cubicBezTo>
                    <a:pt x="27" y="4"/>
                    <a:pt x="24" y="0"/>
                    <a:pt x="18" y="0"/>
                  </a:cubicBezTo>
                  <a:cubicBezTo>
                    <a:pt x="12" y="0"/>
                    <a:pt x="9" y="4"/>
                    <a:pt x="8" y="8"/>
                  </a:cubicBezTo>
                  <a:cubicBezTo>
                    <a:pt x="2" y="8"/>
                    <a:pt x="2" y="8"/>
                    <a:pt x="2" y="8"/>
                  </a:cubicBezTo>
                  <a:cubicBezTo>
                    <a:pt x="1" y="8"/>
                    <a:pt x="0" y="9"/>
                    <a:pt x="0" y="10"/>
                  </a:cubicBez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2" name="Freeform 78">
              <a:extLst>
                <a:ext uri="{FF2B5EF4-FFF2-40B4-BE49-F238E27FC236}">
                  <a16:creationId xmlns:a16="http://schemas.microsoft.com/office/drawing/2014/main" id="{ED2A2FF2-E937-4D94-9AD7-0AE8A224E186}"/>
                </a:ext>
              </a:extLst>
            </p:cNvPr>
            <p:cNvSpPr>
              <a:spLocks/>
            </p:cNvSpPr>
            <p:nvPr/>
          </p:nvSpPr>
          <p:spPr bwMode="auto">
            <a:xfrm>
              <a:off x="3602038" y="3654426"/>
              <a:ext cx="44450" cy="139700"/>
            </a:xfrm>
            <a:custGeom>
              <a:avLst/>
              <a:gdLst>
                <a:gd name="T0" fmla="*/ 0 w 12"/>
                <a:gd name="T1" fmla="*/ 8 h 37"/>
                <a:gd name="T2" fmla="*/ 2 w 12"/>
                <a:gd name="T3" fmla="*/ 8 h 37"/>
                <a:gd name="T4" fmla="*/ 4 w 12"/>
                <a:gd name="T5" fmla="*/ 10 h 37"/>
                <a:gd name="T6" fmla="*/ 4 w 12"/>
                <a:gd name="T7" fmla="*/ 37 h 37"/>
                <a:gd name="T8" fmla="*/ 11 w 12"/>
                <a:gd name="T9" fmla="*/ 36 h 37"/>
                <a:gd name="T10" fmla="*/ 12 w 12"/>
                <a:gd name="T11" fmla="*/ 36 h 37"/>
                <a:gd name="T12" fmla="*/ 12 w 12"/>
                <a:gd name="T13" fmla="*/ 2 h 37"/>
                <a:gd name="T14" fmla="*/ 11 w 12"/>
                <a:gd name="T15" fmla="*/ 1 h 37"/>
                <a:gd name="T16" fmla="*/ 10 w 12"/>
                <a:gd name="T17" fmla="*/ 0 h 37"/>
                <a:gd name="T18" fmla="*/ 0 w 12"/>
                <a:gd name="T19" fmla="*/ 0 h 37"/>
                <a:gd name="T20" fmla="*/ 0 w 12"/>
                <a:gd name="T21"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37">
                  <a:moveTo>
                    <a:pt x="0" y="8"/>
                  </a:moveTo>
                  <a:cubicBezTo>
                    <a:pt x="2" y="8"/>
                    <a:pt x="2" y="8"/>
                    <a:pt x="2" y="8"/>
                  </a:cubicBezTo>
                  <a:cubicBezTo>
                    <a:pt x="3" y="8"/>
                    <a:pt x="4" y="9"/>
                    <a:pt x="4" y="10"/>
                  </a:cubicBezTo>
                  <a:cubicBezTo>
                    <a:pt x="4" y="37"/>
                    <a:pt x="4" y="37"/>
                    <a:pt x="4" y="37"/>
                  </a:cubicBezTo>
                  <a:cubicBezTo>
                    <a:pt x="6" y="37"/>
                    <a:pt x="9" y="36"/>
                    <a:pt x="11" y="36"/>
                  </a:cubicBezTo>
                  <a:cubicBezTo>
                    <a:pt x="11" y="36"/>
                    <a:pt x="12" y="36"/>
                    <a:pt x="12" y="36"/>
                  </a:cubicBezTo>
                  <a:cubicBezTo>
                    <a:pt x="12" y="2"/>
                    <a:pt x="12" y="2"/>
                    <a:pt x="12" y="2"/>
                  </a:cubicBezTo>
                  <a:cubicBezTo>
                    <a:pt x="12" y="1"/>
                    <a:pt x="12" y="1"/>
                    <a:pt x="11" y="1"/>
                  </a:cubicBezTo>
                  <a:cubicBezTo>
                    <a:pt x="11" y="0"/>
                    <a:pt x="11" y="0"/>
                    <a:pt x="10" y="0"/>
                  </a:cubicBezTo>
                  <a:cubicBezTo>
                    <a:pt x="0" y="0"/>
                    <a:pt x="0" y="0"/>
                    <a:pt x="0" y="0"/>
                  </a:cubicBezTo>
                  <a:lnTo>
                    <a:pt x="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3" name="Freeform 79">
              <a:extLst>
                <a:ext uri="{FF2B5EF4-FFF2-40B4-BE49-F238E27FC236}">
                  <a16:creationId xmlns:a16="http://schemas.microsoft.com/office/drawing/2014/main" id="{75A3C31F-77BF-42E7-8738-D1FE0B48831C}"/>
                </a:ext>
              </a:extLst>
            </p:cNvPr>
            <p:cNvSpPr>
              <a:spLocks/>
            </p:cNvSpPr>
            <p:nvPr/>
          </p:nvSpPr>
          <p:spPr bwMode="auto">
            <a:xfrm>
              <a:off x="3467100" y="3775076"/>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4" name="Freeform 80">
              <a:extLst>
                <a:ext uri="{FF2B5EF4-FFF2-40B4-BE49-F238E27FC236}">
                  <a16:creationId xmlns:a16="http://schemas.microsoft.com/office/drawing/2014/main" id="{454FFA3B-525A-4BCA-8F29-5CC031D5EAE3}"/>
                </a:ext>
              </a:extLst>
            </p:cNvPr>
            <p:cNvSpPr>
              <a:spLocks/>
            </p:cNvSpPr>
            <p:nvPr/>
          </p:nvSpPr>
          <p:spPr bwMode="auto">
            <a:xfrm>
              <a:off x="3390900" y="3654426"/>
              <a:ext cx="219075" cy="287338"/>
            </a:xfrm>
            <a:custGeom>
              <a:avLst/>
              <a:gdLst>
                <a:gd name="T0" fmla="*/ 49 w 58"/>
                <a:gd name="T1" fmla="*/ 68 h 76"/>
                <a:gd name="T2" fmla="*/ 10 w 58"/>
                <a:gd name="T3" fmla="*/ 68 h 76"/>
                <a:gd name="T4" fmla="*/ 8 w 58"/>
                <a:gd name="T5" fmla="*/ 66 h 76"/>
                <a:gd name="T6" fmla="*/ 8 w 58"/>
                <a:gd name="T7" fmla="*/ 10 h 76"/>
                <a:gd name="T8" fmla="*/ 10 w 58"/>
                <a:gd name="T9" fmla="*/ 8 h 76"/>
                <a:gd name="T10" fmla="*/ 12 w 58"/>
                <a:gd name="T11" fmla="*/ 8 h 76"/>
                <a:gd name="T12" fmla="*/ 12 w 58"/>
                <a:gd name="T13" fmla="*/ 0 h 76"/>
                <a:gd name="T14" fmla="*/ 2 w 58"/>
                <a:gd name="T15" fmla="*/ 0 h 76"/>
                <a:gd name="T16" fmla="*/ 0 w 58"/>
                <a:gd name="T17" fmla="*/ 2 h 76"/>
                <a:gd name="T18" fmla="*/ 0 w 58"/>
                <a:gd name="T19" fmla="*/ 66 h 76"/>
                <a:gd name="T20" fmla="*/ 10 w 58"/>
                <a:gd name="T21" fmla="*/ 76 h 76"/>
                <a:gd name="T22" fmla="*/ 58 w 58"/>
                <a:gd name="T23" fmla="*/ 76 h 76"/>
                <a:gd name="T24" fmla="*/ 49 w 58"/>
                <a:gd name="T25"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76">
                  <a:moveTo>
                    <a:pt x="49" y="68"/>
                  </a:moveTo>
                  <a:cubicBezTo>
                    <a:pt x="10" y="68"/>
                    <a:pt x="10" y="68"/>
                    <a:pt x="10" y="68"/>
                  </a:cubicBezTo>
                  <a:cubicBezTo>
                    <a:pt x="9" y="68"/>
                    <a:pt x="8" y="67"/>
                    <a:pt x="8" y="66"/>
                  </a:cubicBezTo>
                  <a:cubicBezTo>
                    <a:pt x="8" y="10"/>
                    <a:pt x="8" y="10"/>
                    <a:pt x="8" y="10"/>
                  </a:cubicBezTo>
                  <a:cubicBezTo>
                    <a:pt x="8" y="9"/>
                    <a:pt x="9" y="8"/>
                    <a:pt x="10" y="8"/>
                  </a:cubicBezTo>
                  <a:cubicBezTo>
                    <a:pt x="12" y="8"/>
                    <a:pt x="12" y="8"/>
                    <a:pt x="12" y="8"/>
                  </a:cubicBezTo>
                  <a:cubicBezTo>
                    <a:pt x="12" y="0"/>
                    <a:pt x="12" y="0"/>
                    <a:pt x="12" y="0"/>
                  </a:cubicBezTo>
                  <a:cubicBezTo>
                    <a:pt x="2" y="0"/>
                    <a:pt x="2" y="0"/>
                    <a:pt x="2" y="0"/>
                  </a:cubicBezTo>
                  <a:cubicBezTo>
                    <a:pt x="1" y="0"/>
                    <a:pt x="0" y="1"/>
                    <a:pt x="0" y="2"/>
                  </a:cubicBezTo>
                  <a:cubicBezTo>
                    <a:pt x="0" y="66"/>
                    <a:pt x="0" y="66"/>
                    <a:pt x="0" y="66"/>
                  </a:cubicBezTo>
                  <a:cubicBezTo>
                    <a:pt x="0" y="72"/>
                    <a:pt x="4" y="76"/>
                    <a:pt x="10" y="76"/>
                  </a:cubicBezTo>
                  <a:cubicBezTo>
                    <a:pt x="58" y="76"/>
                    <a:pt x="58" y="76"/>
                    <a:pt x="58" y="76"/>
                  </a:cubicBezTo>
                  <a:cubicBezTo>
                    <a:pt x="54" y="74"/>
                    <a:pt x="51" y="71"/>
                    <a:pt x="4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5" name="Freeform 81">
              <a:extLst>
                <a:ext uri="{FF2B5EF4-FFF2-40B4-BE49-F238E27FC236}">
                  <a16:creationId xmlns:a16="http://schemas.microsoft.com/office/drawing/2014/main" id="{A55022EA-3874-466F-A9F4-7CC51EAFF652}"/>
                </a:ext>
              </a:extLst>
            </p:cNvPr>
            <p:cNvSpPr>
              <a:spLocks/>
            </p:cNvSpPr>
            <p:nvPr/>
          </p:nvSpPr>
          <p:spPr bwMode="auto">
            <a:xfrm>
              <a:off x="3467100" y="3744913"/>
              <a:ext cx="90488" cy="15875"/>
            </a:xfrm>
            <a:custGeom>
              <a:avLst/>
              <a:gdLst>
                <a:gd name="T0" fmla="*/ 22 w 24"/>
                <a:gd name="T1" fmla="*/ 0 h 4"/>
                <a:gd name="T2" fmla="*/ 2 w 24"/>
                <a:gd name="T3" fmla="*/ 0 h 4"/>
                <a:gd name="T4" fmla="*/ 0 w 24"/>
                <a:gd name="T5" fmla="*/ 2 h 4"/>
                <a:gd name="T6" fmla="*/ 2 w 24"/>
                <a:gd name="T7" fmla="*/ 4 h 4"/>
                <a:gd name="T8" fmla="*/ 22 w 24"/>
                <a:gd name="T9" fmla="*/ 4 h 4"/>
                <a:gd name="T10" fmla="*/ 24 w 24"/>
                <a:gd name="T11" fmla="*/ 2 h 4"/>
                <a:gd name="T12" fmla="*/ 22 w 24"/>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2" y="0"/>
                  </a:moveTo>
                  <a:cubicBezTo>
                    <a:pt x="2" y="0"/>
                    <a:pt x="2" y="0"/>
                    <a:pt x="2" y="0"/>
                  </a:cubicBezTo>
                  <a:cubicBezTo>
                    <a:pt x="1" y="0"/>
                    <a:pt x="0" y="1"/>
                    <a:pt x="0" y="2"/>
                  </a:cubicBezTo>
                  <a:cubicBezTo>
                    <a:pt x="0" y="3"/>
                    <a:pt x="1" y="4"/>
                    <a:pt x="2" y="4"/>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6" name="Freeform 82">
              <a:extLst>
                <a:ext uri="{FF2B5EF4-FFF2-40B4-BE49-F238E27FC236}">
                  <a16:creationId xmlns:a16="http://schemas.microsoft.com/office/drawing/2014/main" id="{AFD63F00-EE70-44BE-AAB1-577AB2EDA7E5}"/>
                </a:ext>
              </a:extLst>
            </p:cNvPr>
            <p:cNvSpPr>
              <a:spLocks noEditPoints="1"/>
            </p:cNvSpPr>
            <p:nvPr/>
          </p:nvSpPr>
          <p:spPr bwMode="auto">
            <a:xfrm>
              <a:off x="3579813" y="3805238"/>
              <a:ext cx="165100" cy="166688"/>
            </a:xfrm>
            <a:custGeom>
              <a:avLst/>
              <a:gdLst>
                <a:gd name="T0" fmla="*/ 43 w 44"/>
                <a:gd name="T1" fmla="*/ 41 h 44"/>
                <a:gd name="T2" fmla="*/ 31 w 44"/>
                <a:gd name="T3" fmla="*/ 28 h 44"/>
                <a:gd name="T4" fmla="*/ 34 w 44"/>
                <a:gd name="T5" fmla="*/ 17 h 44"/>
                <a:gd name="T6" fmla="*/ 17 w 44"/>
                <a:gd name="T7" fmla="*/ 0 h 44"/>
                <a:gd name="T8" fmla="*/ 0 w 44"/>
                <a:gd name="T9" fmla="*/ 17 h 44"/>
                <a:gd name="T10" fmla="*/ 17 w 44"/>
                <a:gd name="T11" fmla="*/ 34 h 44"/>
                <a:gd name="T12" fmla="*/ 28 w 44"/>
                <a:gd name="T13" fmla="*/ 31 h 44"/>
                <a:gd name="T14" fmla="*/ 41 w 44"/>
                <a:gd name="T15" fmla="*/ 43 h 44"/>
                <a:gd name="T16" fmla="*/ 42 w 44"/>
                <a:gd name="T17" fmla="*/ 44 h 44"/>
                <a:gd name="T18" fmla="*/ 43 w 44"/>
                <a:gd name="T19" fmla="*/ 43 h 44"/>
                <a:gd name="T20" fmla="*/ 43 w 44"/>
                <a:gd name="T21" fmla="*/ 41 h 44"/>
                <a:gd name="T22" fmla="*/ 4 w 44"/>
                <a:gd name="T23" fmla="*/ 17 h 44"/>
                <a:gd name="T24" fmla="*/ 17 w 44"/>
                <a:gd name="T25" fmla="*/ 4 h 44"/>
                <a:gd name="T26" fmla="*/ 30 w 44"/>
                <a:gd name="T27" fmla="*/ 17 h 44"/>
                <a:gd name="T28" fmla="*/ 17 w 44"/>
                <a:gd name="T29" fmla="*/ 30 h 44"/>
                <a:gd name="T30" fmla="*/ 4 w 44"/>
                <a:gd name="T31"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 h="44">
                  <a:moveTo>
                    <a:pt x="43" y="41"/>
                  </a:moveTo>
                  <a:cubicBezTo>
                    <a:pt x="31" y="28"/>
                    <a:pt x="31" y="28"/>
                    <a:pt x="31" y="28"/>
                  </a:cubicBezTo>
                  <a:cubicBezTo>
                    <a:pt x="33" y="25"/>
                    <a:pt x="34" y="21"/>
                    <a:pt x="34" y="17"/>
                  </a:cubicBezTo>
                  <a:cubicBezTo>
                    <a:pt x="34" y="8"/>
                    <a:pt x="27" y="0"/>
                    <a:pt x="17" y="0"/>
                  </a:cubicBezTo>
                  <a:cubicBezTo>
                    <a:pt x="8" y="0"/>
                    <a:pt x="0" y="8"/>
                    <a:pt x="0" y="17"/>
                  </a:cubicBezTo>
                  <a:cubicBezTo>
                    <a:pt x="0" y="27"/>
                    <a:pt x="8" y="34"/>
                    <a:pt x="17" y="34"/>
                  </a:cubicBezTo>
                  <a:cubicBezTo>
                    <a:pt x="21" y="34"/>
                    <a:pt x="25" y="33"/>
                    <a:pt x="28" y="31"/>
                  </a:cubicBezTo>
                  <a:cubicBezTo>
                    <a:pt x="41" y="43"/>
                    <a:pt x="41" y="43"/>
                    <a:pt x="41" y="43"/>
                  </a:cubicBezTo>
                  <a:cubicBezTo>
                    <a:pt x="41" y="44"/>
                    <a:pt x="41" y="44"/>
                    <a:pt x="42" y="44"/>
                  </a:cubicBezTo>
                  <a:cubicBezTo>
                    <a:pt x="43" y="44"/>
                    <a:pt x="43" y="44"/>
                    <a:pt x="43" y="43"/>
                  </a:cubicBezTo>
                  <a:cubicBezTo>
                    <a:pt x="44" y="43"/>
                    <a:pt x="44" y="41"/>
                    <a:pt x="43" y="41"/>
                  </a:cubicBezTo>
                  <a:close/>
                  <a:moveTo>
                    <a:pt x="4" y="17"/>
                  </a:moveTo>
                  <a:cubicBezTo>
                    <a:pt x="4" y="10"/>
                    <a:pt x="10" y="4"/>
                    <a:pt x="17" y="4"/>
                  </a:cubicBezTo>
                  <a:cubicBezTo>
                    <a:pt x="25" y="4"/>
                    <a:pt x="30" y="10"/>
                    <a:pt x="30" y="17"/>
                  </a:cubicBezTo>
                  <a:cubicBezTo>
                    <a:pt x="30" y="25"/>
                    <a:pt x="25" y="30"/>
                    <a:pt x="17" y="30"/>
                  </a:cubicBezTo>
                  <a:cubicBezTo>
                    <a:pt x="10" y="30"/>
                    <a:pt x="4" y="2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84" name="Group 83">
            <a:extLst>
              <a:ext uri="{FF2B5EF4-FFF2-40B4-BE49-F238E27FC236}">
                <a16:creationId xmlns:a16="http://schemas.microsoft.com/office/drawing/2014/main" id="{A88B68A6-85A0-4C9D-8FE9-AD3736DC0E9D}"/>
              </a:ext>
            </a:extLst>
          </p:cNvPr>
          <p:cNvGrpSpPr/>
          <p:nvPr/>
        </p:nvGrpSpPr>
        <p:grpSpPr>
          <a:xfrm>
            <a:off x="3595699" y="5666190"/>
            <a:ext cx="253556" cy="439881"/>
            <a:chOff x="8222342" y="2218409"/>
            <a:chExt cx="209550" cy="363538"/>
          </a:xfrm>
          <a:solidFill>
            <a:schemeClr val="bg1"/>
          </a:solidFill>
          <a:effectLst>
            <a:outerShdw blurRad="50800" dist="38100" dir="5400000" algn="t" rotWithShape="0">
              <a:prstClr val="black">
                <a:alpha val="28000"/>
              </a:prstClr>
            </a:outerShdw>
          </a:effectLst>
        </p:grpSpPr>
        <p:grpSp>
          <p:nvGrpSpPr>
            <p:cNvPr id="157" name="Group 156">
              <a:extLst>
                <a:ext uri="{FF2B5EF4-FFF2-40B4-BE49-F238E27FC236}">
                  <a16:creationId xmlns:a16="http://schemas.microsoft.com/office/drawing/2014/main" id="{4CF79AA2-924D-4AB2-BAE8-AB3E2F037DD1}"/>
                </a:ext>
              </a:extLst>
            </p:cNvPr>
            <p:cNvGrpSpPr/>
            <p:nvPr/>
          </p:nvGrpSpPr>
          <p:grpSpPr>
            <a:xfrm>
              <a:off x="8262359" y="2336845"/>
              <a:ext cx="129517" cy="126664"/>
              <a:chOff x="8440738" y="1090613"/>
              <a:chExt cx="360362" cy="352425"/>
            </a:xfrm>
            <a:grpFill/>
          </p:grpSpPr>
          <p:sp>
            <p:nvSpPr>
              <p:cNvPr id="158" name="Freeform 22">
                <a:extLst>
                  <a:ext uri="{FF2B5EF4-FFF2-40B4-BE49-F238E27FC236}">
                    <a16:creationId xmlns:a16="http://schemas.microsoft.com/office/drawing/2014/main" id="{6FCA0197-D97E-4663-8716-CC8C3C3E0434}"/>
                  </a:ext>
                </a:extLst>
              </p:cNvPr>
              <p:cNvSpPr>
                <a:spLocks/>
              </p:cNvSpPr>
              <p:nvPr/>
            </p:nvSpPr>
            <p:spPr bwMode="auto">
              <a:xfrm>
                <a:off x="8601075" y="1090613"/>
                <a:ext cx="200025" cy="225425"/>
              </a:xfrm>
              <a:custGeom>
                <a:avLst/>
                <a:gdLst>
                  <a:gd name="T0" fmla="*/ 51 w 53"/>
                  <a:gd name="T1" fmla="*/ 2 h 60"/>
                  <a:gd name="T2" fmla="*/ 41 w 53"/>
                  <a:gd name="T3" fmla="*/ 0 h 60"/>
                  <a:gd name="T4" fmla="*/ 39 w 53"/>
                  <a:gd name="T5" fmla="*/ 1 h 60"/>
                  <a:gd name="T6" fmla="*/ 0 w 53"/>
                  <a:gd name="T7" fmla="*/ 50 h 60"/>
                  <a:gd name="T8" fmla="*/ 3 w 53"/>
                  <a:gd name="T9" fmla="*/ 53 h 60"/>
                  <a:gd name="T10" fmla="*/ 7 w 53"/>
                  <a:gd name="T11" fmla="*/ 57 h 60"/>
                  <a:gd name="T12" fmla="*/ 9 w 53"/>
                  <a:gd name="T13" fmla="*/ 60 h 60"/>
                  <a:gd name="T14" fmla="*/ 52 w 53"/>
                  <a:gd name="T15" fmla="*/ 13 h 60"/>
                  <a:gd name="T16" fmla="*/ 53 w 53"/>
                  <a:gd name="T17" fmla="*/ 12 h 60"/>
                  <a:gd name="T18" fmla="*/ 53 w 53"/>
                  <a:gd name="T19" fmla="*/ 11 h 60"/>
                  <a:gd name="T20" fmla="*/ 51 w 53"/>
                  <a:gd name="T21" fmla="*/ 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60">
                    <a:moveTo>
                      <a:pt x="51" y="2"/>
                    </a:moveTo>
                    <a:cubicBezTo>
                      <a:pt x="49" y="1"/>
                      <a:pt x="46" y="0"/>
                      <a:pt x="41" y="0"/>
                    </a:cubicBezTo>
                    <a:cubicBezTo>
                      <a:pt x="40" y="0"/>
                      <a:pt x="40" y="0"/>
                      <a:pt x="39" y="1"/>
                    </a:cubicBezTo>
                    <a:cubicBezTo>
                      <a:pt x="0" y="50"/>
                      <a:pt x="0" y="50"/>
                      <a:pt x="0" y="50"/>
                    </a:cubicBezTo>
                    <a:cubicBezTo>
                      <a:pt x="3" y="53"/>
                      <a:pt x="3" y="53"/>
                      <a:pt x="3" y="53"/>
                    </a:cubicBezTo>
                    <a:cubicBezTo>
                      <a:pt x="7" y="57"/>
                      <a:pt x="7" y="57"/>
                      <a:pt x="7" y="57"/>
                    </a:cubicBezTo>
                    <a:cubicBezTo>
                      <a:pt x="9" y="60"/>
                      <a:pt x="9" y="60"/>
                      <a:pt x="9" y="60"/>
                    </a:cubicBezTo>
                    <a:cubicBezTo>
                      <a:pt x="52" y="13"/>
                      <a:pt x="52" y="13"/>
                      <a:pt x="52" y="13"/>
                    </a:cubicBezTo>
                    <a:cubicBezTo>
                      <a:pt x="53" y="13"/>
                      <a:pt x="53" y="12"/>
                      <a:pt x="53" y="12"/>
                    </a:cubicBezTo>
                    <a:cubicBezTo>
                      <a:pt x="53" y="11"/>
                      <a:pt x="53" y="11"/>
                      <a:pt x="53" y="11"/>
                    </a:cubicBezTo>
                    <a:cubicBezTo>
                      <a:pt x="53" y="7"/>
                      <a:pt x="53" y="4"/>
                      <a:pt x="5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59" name="Freeform 23">
                <a:extLst>
                  <a:ext uri="{FF2B5EF4-FFF2-40B4-BE49-F238E27FC236}">
                    <a16:creationId xmlns:a16="http://schemas.microsoft.com/office/drawing/2014/main" id="{46935118-4DF9-4D51-8963-B141807F0743}"/>
                  </a:ext>
                </a:extLst>
              </p:cNvPr>
              <p:cNvSpPr>
                <a:spLocks/>
              </p:cNvSpPr>
              <p:nvPr/>
            </p:nvSpPr>
            <p:spPr bwMode="auto">
              <a:xfrm>
                <a:off x="8440738" y="1289050"/>
                <a:ext cx="187325" cy="153988"/>
              </a:xfrm>
              <a:custGeom>
                <a:avLst/>
                <a:gdLst>
                  <a:gd name="T0" fmla="*/ 47 w 50"/>
                  <a:gd name="T1" fmla="*/ 7 h 41"/>
                  <a:gd name="T2" fmla="*/ 43 w 50"/>
                  <a:gd name="T3" fmla="*/ 3 h 41"/>
                  <a:gd name="T4" fmla="*/ 41 w 50"/>
                  <a:gd name="T5" fmla="*/ 0 h 41"/>
                  <a:gd name="T6" fmla="*/ 36 w 50"/>
                  <a:gd name="T7" fmla="*/ 5 h 41"/>
                  <a:gd name="T8" fmla="*/ 31 w 50"/>
                  <a:gd name="T9" fmla="*/ 4 h 41"/>
                  <a:gd name="T10" fmla="*/ 18 w 50"/>
                  <a:gd name="T11" fmla="*/ 11 h 41"/>
                  <a:gd name="T12" fmla="*/ 15 w 50"/>
                  <a:gd name="T13" fmla="*/ 18 h 41"/>
                  <a:gd name="T14" fmla="*/ 2 w 50"/>
                  <a:gd name="T15" fmla="*/ 29 h 41"/>
                  <a:gd name="T16" fmla="*/ 0 w 50"/>
                  <a:gd name="T17" fmla="*/ 30 h 41"/>
                  <a:gd name="T18" fmla="*/ 1 w 50"/>
                  <a:gd name="T19" fmla="*/ 32 h 41"/>
                  <a:gd name="T20" fmla="*/ 21 w 50"/>
                  <a:gd name="T21" fmla="*/ 41 h 41"/>
                  <a:gd name="T22" fmla="*/ 46 w 50"/>
                  <a:gd name="T23" fmla="*/ 24 h 41"/>
                  <a:gd name="T24" fmla="*/ 46 w 50"/>
                  <a:gd name="T25" fmla="*/ 14 h 41"/>
                  <a:gd name="T26" fmla="*/ 50 w 50"/>
                  <a:gd name="T27" fmla="*/ 10 h 41"/>
                  <a:gd name="T28" fmla="*/ 47 w 50"/>
                  <a:gd name="T2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41">
                    <a:moveTo>
                      <a:pt x="47" y="7"/>
                    </a:moveTo>
                    <a:cubicBezTo>
                      <a:pt x="43" y="3"/>
                      <a:pt x="43" y="3"/>
                      <a:pt x="43" y="3"/>
                    </a:cubicBezTo>
                    <a:cubicBezTo>
                      <a:pt x="41" y="0"/>
                      <a:pt x="41" y="0"/>
                      <a:pt x="41" y="0"/>
                    </a:cubicBezTo>
                    <a:cubicBezTo>
                      <a:pt x="36" y="5"/>
                      <a:pt x="36" y="5"/>
                      <a:pt x="36" y="5"/>
                    </a:cubicBezTo>
                    <a:cubicBezTo>
                      <a:pt x="35" y="5"/>
                      <a:pt x="33" y="4"/>
                      <a:pt x="31" y="4"/>
                    </a:cubicBezTo>
                    <a:cubicBezTo>
                      <a:pt x="26" y="4"/>
                      <a:pt x="21" y="7"/>
                      <a:pt x="18" y="11"/>
                    </a:cubicBezTo>
                    <a:cubicBezTo>
                      <a:pt x="16" y="13"/>
                      <a:pt x="16" y="15"/>
                      <a:pt x="15" y="18"/>
                    </a:cubicBezTo>
                    <a:cubicBezTo>
                      <a:pt x="13" y="24"/>
                      <a:pt x="11" y="29"/>
                      <a:pt x="2" y="29"/>
                    </a:cubicBezTo>
                    <a:cubicBezTo>
                      <a:pt x="1" y="29"/>
                      <a:pt x="1" y="29"/>
                      <a:pt x="0" y="30"/>
                    </a:cubicBezTo>
                    <a:cubicBezTo>
                      <a:pt x="0" y="31"/>
                      <a:pt x="0" y="32"/>
                      <a:pt x="1" y="32"/>
                    </a:cubicBezTo>
                    <a:cubicBezTo>
                      <a:pt x="6" y="38"/>
                      <a:pt x="13" y="41"/>
                      <a:pt x="21" y="41"/>
                    </a:cubicBezTo>
                    <a:cubicBezTo>
                      <a:pt x="32" y="41"/>
                      <a:pt x="43" y="34"/>
                      <a:pt x="46" y="24"/>
                    </a:cubicBezTo>
                    <a:cubicBezTo>
                      <a:pt x="48" y="21"/>
                      <a:pt x="47" y="17"/>
                      <a:pt x="46" y="14"/>
                    </a:cubicBezTo>
                    <a:cubicBezTo>
                      <a:pt x="50" y="10"/>
                      <a:pt x="50" y="10"/>
                      <a:pt x="50" y="10"/>
                    </a:cubicBezTo>
                    <a:lnTo>
                      <a:pt x="47"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0" name="Freeform 95">
              <a:extLst>
                <a:ext uri="{FF2B5EF4-FFF2-40B4-BE49-F238E27FC236}">
                  <a16:creationId xmlns:a16="http://schemas.microsoft.com/office/drawing/2014/main" id="{7E05E50E-38F8-4F81-9623-EB36AE625684}"/>
                </a:ext>
              </a:extLst>
            </p:cNvPr>
            <p:cNvSpPr>
              <a:spLocks noEditPoints="1"/>
            </p:cNvSpPr>
            <p:nvPr/>
          </p:nvSpPr>
          <p:spPr bwMode="auto">
            <a:xfrm>
              <a:off x="8222342" y="2218409"/>
              <a:ext cx="209550" cy="363538"/>
            </a:xfrm>
            <a:custGeom>
              <a:avLst/>
              <a:gdLst>
                <a:gd name="T0" fmla="*/ 46 w 56"/>
                <a:gd name="T1" fmla="*/ 0 h 96"/>
                <a:gd name="T2" fmla="*/ 10 w 56"/>
                <a:gd name="T3" fmla="*/ 0 h 96"/>
                <a:gd name="T4" fmla="*/ 0 w 56"/>
                <a:gd name="T5" fmla="*/ 10 h 96"/>
                <a:gd name="T6" fmla="*/ 0 w 56"/>
                <a:gd name="T7" fmla="*/ 16 h 96"/>
                <a:gd name="T8" fmla="*/ 0 w 56"/>
                <a:gd name="T9" fmla="*/ 80 h 96"/>
                <a:gd name="T10" fmla="*/ 0 w 56"/>
                <a:gd name="T11" fmla="*/ 86 h 96"/>
                <a:gd name="T12" fmla="*/ 10 w 56"/>
                <a:gd name="T13" fmla="*/ 96 h 96"/>
                <a:gd name="T14" fmla="*/ 46 w 56"/>
                <a:gd name="T15" fmla="*/ 96 h 96"/>
                <a:gd name="T16" fmla="*/ 56 w 56"/>
                <a:gd name="T17" fmla="*/ 86 h 96"/>
                <a:gd name="T18" fmla="*/ 56 w 56"/>
                <a:gd name="T19" fmla="*/ 80 h 96"/>
                <a:gd name="T20" fmla="*/ 56 w 56"/>
                <a:gd name="T21" fmla="*/ 16 h 96"/>
                <a:gd name="T22" fmla="*/ 56 w 56"/>
                <a:gd name="T23" fmla="*/ 10 h 96"/>
                <a:gd name="T24" fmla="*/ 46 w 56"/>
                <a:gd name="T25" fmla="*/ 0 h 96"/>
                <a:gd name="T26" fmla="*/ 18 w 56"/>
                <a:gd name="T27" fmla="*/ 8 h 96"/>
                <a:gd name="T28" fmla="*/ 38 w 56"/>
                <a:gd name="T29" fmla="*/ 8 h 96"/>
                <a:gd name="T30" fmla="*/ 40 w 56"/>
                <a:gd name="T31" fmla="*/ 10 h 96"/>
                <a:gd name="T32" fmla="*/ 38 w 56"/>
                <a:gd name="T33" fmla="*/ 12 h 96"/>
                <a:gd name="T34" fmla="*/ 18 w 56"/>
                <a:gd name="T35" fmla="*/ 12 h 96"/>
                <a:gd name="T36" fmla="*/ 16 w 56"/>
                <a:gd name="T37" fmla="*/ 10 h 96"/>
                <a:gd name="T38" fmla="*/ 18 w 56"/>
                <a:gd name="T39" fmla="*/ 8 h 96"/>
                <a:gd name="T40" fmla="*/ 28 w 56"/>
                <a:gd name="T41" fmla="*/ 90 h 96"/>
                <a:gd name="T42" fmla="*/ 24 w 56"/>
                <a:gd name="T43" fmla="*/ 86 h 96"/>
                <a:gd name="T44" fmla="*/ 28 w 56"/>
                <a:gd name="T45" fmla="*/ 82 h 96"/>
                <a:gd name="T46" fmla="*/ 32 w 56"/>
                <a:gd name="T47" fmla="*/ 86 h 96"/>
                <a:gd name="T48" fmla="*/ 28 w 56"/>
                <a:gd name="T49" fmla="*/ 90 h 96"/>
                <a:gd name="T50" fmla="*/ 52 w 56"/>
                <a:gd name="T51" fmla="*/ 76 h 96"/>
                <a:gd name="T52" fmla="*/ 4 w 56"/>
                <a:gd name="T53" fmla="*/ 76 h 96"/>
                <a:gd name="T54" fmla="*/ 4 w 56"/>
                <a:gd name="T55" fmla="*/ 20 h 96"/>
                <a:gd name="T56" fmla="*/ 52 w 56"/>
                <a:gd name="T57" fmla="*/ 20 h 96"/>
                <a:gd name="T58" fmla="*/ 52 w 56"/>
                <a:gd name="T59"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 h="96">
                  <a:moveTo>
                    <a:pt x="46" y="0"/>
                  </a:moveTo>
                  <a:cubicBezTo>
                    <a:pt x="10" y="0"/>
                    <a:pt x="10" y="0"/>
                    <a:pt x="10" y="0"/>
                  </a:cubicBezTo>
                  <a:cubicBezTo>
                    <a:pt x="4" y="0"/>
                    <a:pt x="0" y="4"/>
                    <a:pt x="0" y="10"/>
                  </a:cubicBezTo>
                  <a:cubicBezTo>
                    <a:pt x="0" y="16"/>
                    <a:pt x="0" y="16"/>
                    <a:pt x="0" y="16"/>
                  </a:cubicBezTo>
                  <a:cubicBezTo>
                    <a:pt x="0" y="80"/>
                    <a:pt x="0" y="80"/>
                    <a:pt x="0" y="80"/>
                  </a:cubicBezTo>
                  <a:cubicBezTo>
                    <a:pt x="0" y="86"/>
                    <a:pt x="0" y="86"/>
                    <a:pt x="0" y="86"/>
                  </a:cubicBezTo>
                  <a:cubicBezTo>
                    <a:pt x="0" y="92"/>
                    <a:pt x="4" y="96"/>
                    <a:pt x="10" y="96"/>
                  </a:cubicBezTo>
                  <a:cubicBezTo>
                    <a:pt x="46" y="96"/>
                    <a:pt x="46" y="96"/>
                    <a:pt x="46" y="96"/>
                  </a:cubicBezTo>
                  <a:cubicBezTo>
                    <a:pt x="52" y="96"/>
                    <a:pt x="56" y="92"/>
                    <a:pt x="56" y="86"/>
                  </a:cubicBezTo>
                  <a:cubicBezTo>
                    <a:pt x="56" y="80"/>
                    <a:pt x="56" y="80"/>
                    <a:pt x="56" y="80"/>
                  </a:cubicBezTo>
                  <a:cubicBezTo>
                    <a:pt x="56" y="16"/>
                    <a:pt x="56" y="16"/>
                    <a:pt x="56" y="16"/>
                  </a:cubicBezTo>
                  <a:cubicBezTo>
                    <a:pt x="56" y="10"/>
                    <a:pt x="56" y="10"/>
                    <a:pt x="56" y="10"/>
                  </a:cubicBezTo>
                  <a:cubicBezTo>
                    <a:pt x="56" y="4"/>
                    <a:pt x="52" y="0"/>
                    <a:pt x="46" y="0"/>
                  </a:cubicBezTo>
                  <a:close/>
                  <a:moveTo>
                    <a:pt x="18" y="8"/>
                  </a:moveTo>
                  <a:cubicBezTo>
                    <a:pt x="38" y="8"/>
                    <a:pt x="38" y="8"/>
                    <a:pt x="38" y="8"/>
                  </a:cubicBezTo>
                  <a:cubicBezTo>
                    <a:pt x="39" y="8"/>
                    <a:pt x="40" y="9"/>
                    <a:pt x="40" y="10"/>
                  </a:cubicBezTo>
                  <a:cubicBezTo>
                    <a:pt x="40" y="11"/>
                    <a:pt x="39" y="12"/>
                    <a:pt x="38" y="12"/>
                  </a:cubicBezTo>
                  <a:cubicBezTo>
                    <a:pt x="18" y="12"/>
                    <a:pt x="18" y="12"/>
                    <a:pt x="18" y="12"/>
                  </a:cubicBezTo>
                  <a:cubicBezTo>
                    <a:pt x="17" y="12"/>
                    <a:pt x="16" y="11"/>
                    <a:pt x="16" y="10"/>
                  </a:cubicBezTo>
                  <a:cubicBezTo>
                    <a:pt x="16" y="9"/>
                    <a:pt x="17" y="8"/>
                    <a:pt x="18" y="8"/>
                  </a:cubicBezTo>
                  <a:close/>
                  <a:moveTo>
                    <a:pt x="28" y="90"/>
                  </a:moveTo>
                  <a:cubicBezTo>
                    <a:pt x="26" y="90"/>
                    <a:pt x="24" y="88"/>
                    <a:pt x="24" y="86"/>
                  </a:cubicBezTo>
                  <a:cubicBezTo>
                    <a:pt x="24" y="84"/>
                    <a:pt x="26" y="82"/>
                    <a:pt x="28" y="82"/>
                  </a:cubicBezTo>
                  <a:cubicBezTo>
                    <a:pt x="30" y="82"/>
                    <a:pt x="32" y="84"/>
                    <a:pt x="32" y="86"/>
                  </a:cubicBezTo>
                  <a:cubicBezTo>
                    <a:pt x="32" y="88"/>
                    <a:pt x="30" y="90"/>
                    <a:pt x="28" y="90"/>
                  </a:cubicBezTo>
                  <a:close/>
                  <a:moveTo>
                    <a:pt x="52" y="76"/>
                  </a:moveTo>
                  <a:cubicBezTo>
                    <a:pt x="4" y="76"/>
                    <a:pt x="4" y="76"/>
                    <a:pt x="4" y="76"/>
                  </a:cubicBezTo>
                  <a:cubicBezTo>
                    <a:pt x="4" y="20"/>
                    <a:pt x="4" y="20"/>
                    <a:pt x="4" y="20"/>
                  </a:cubicBezTo>
                  <a:cubicBezTo>
                    <a:pt x="52" y="20"/>
                    <a:pt x="52" y="20"/>
                    <a:pt x="52" y="20"/>
                  </a:cubicBezTo>
                  <a:lnTo>
                    <a:pt x="5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61" name="Freeform 8">
            <a:extLst>
              <a:ext uri="{FF2B5EF4-FFF2-40B4-BE49-F238E27FC236}">
                <a16:creationId xmlns:a16="http://schemas.microsoft.com/office/drawing/2014/main" id="{C6A84FE0-F968-4DB9-AA82-679C9974D068}"/>
              </a:ext>
            </a:extLst>
          </p:cNvPr>
          <p:cNvSpPr>
            <a:spLocks/>
          </p:cNvSpPr>
          <p:nvPr/>
        </p:nvSpPr>
        <p:spPr bwMode="auto">
          <a:xfrm>
            <a:off x="4106088" y="4647584"/>
            <a:ext cx="366713" cy="365125"/>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sp>
        <p:nvSpPr>
          <p:cNvPr id="162" name="Freeform 18">
            <a:extLst>
              <a:ext uri="{FF2B5EF4-FFF2-40B4-BE49-F238E27FC236}">
                <a16:creationId xmlns:a16="http://schemas.microsoft.com/office/drawing/2014/main" id="{0EF475B7-20C4-4A58-99F7-2C2DDB7E2FC1}"/>
              </a:ext>
            </a:extLst>
          </p:cNvPr>
          <p:cNvSpPr>
            <a:spLocks noEditPoints="1"/>
          </p:cNvSpPr>
          <p:nvPr/>
        </p:nvSpPr>
        <p:spPr bwMode="auto">
          <a:xfrm>
            <a:off x="4364035" y="2547085"/>
            <a:ext cx="360363" cy="363538"/>
          </a:xfrm>
          <a:custGeom>
            <a:avLst/>
            <a:gdLst>
              <a:gd name="T0" fmla="*/ 94 w 96"/>
              <a:gd name="T1" fmla="*/ 0 h 96"/>
              <a:gd name="T2" fmla="*/ 2 w 96"/>
              <a:gd name="T3" fmla="*/ 0 h 96"/>
              <a:gd name="T4" fmla="*/ 0 w 96"/>
              <a:gd name="T5" fmla="*/ 2 h 96"/>
              <a:gd name="T6" fmla="*/ 0 w 96"/>
              <a:gd name="T7" fmla="*/ 94 h 96"/>
              <a:gd name="T8" fmla="*/ 2 w 96"/>
              <a:gd name="T9" fmla="*/ 96 h 96"/>
              <a:gd name="T10" fmla="*/ 94 w 96"/>
              <a:gd name="T11" fmla="*/ 96 h 96"/>
              <a:gd name="T12" fmla="*/ 96 w 96"/>
              <a:gd name="T13" fmla="*/ 94 h 96"/>
              <a:gd name="T14" fmla="*/ 96 w 96"/>
              <a:gd name="T15" fmla="*/ 2 h 96"/>
              <a:gd name="T16" fmla="*/ 94 w 96"/>
              <a:gd name="T17" fmla="*/ 0 h 96"/>
              <a:gd name="T18" fmla="*/ 43 w 96"/>
              <a:gd name="T19" fmla="*/ 55 h 96"/>
              <a:gd name="T20" fmla="*/ 23 w 96"/>
              <a:gd name="T21" fmla="*/ 75 h 96"/>
              <a:gd name="T22" fmla="*/ 22 w 96"/>
              <a:gd name="T23" fmla="*/ 76 h 96"/>
              <a:gd name="T24" fmla="*/ 21 w 96"/>
              <a:gd name="T25" fmla="*/ 75 h 96"/>
              <a:gd name="T26" fmla="*/ 13 w 96"/>
              <a:gd name="T27" fmla="*/ 67 h 96"/>
              <a:gd name="T28" fmla="*/ 13 w 96"/>
              <a:gd name="T29" fmla="*/ 65 h 96"/>
              <a:gd name="T30" fmla="*/ 15 w 96"/>
              <a:gd name="T31" fmla="*/ 65 h 96"/>
              <a:gd name="T32" fmla="*/ 22 w 96"/>
              <a:gd name="T33" fmla="*/ 71 h 96"/>
              <a:gd name="T34" fmla="*/ 41 w 96"/>
              <a:gd name="T35" fmla="*/ 53 h 96"/>
              <a:gd name="T36" fmla="*/ 43 w 96"/>
              <a:gd name="T37" fmla="*/ 53 h 96"/>
              <a:gd name="T38" fmla="*/ 43 w 96"/>
              <a:gd name="T39" fmla="*/ 55 h 96"/>
              <a:gd name="T40" fmla="*/ 43 w 96"/>
              <a:gd name="T41" fmla="*/ 17 h 96"/>
              <a:gd name="T42" fmla="*/ 23 w 96"/>
              <a:gd name="T43" fmla="*/ 37 h 96"/>
              <a:gd name="T44" fmla="*/ 22 w 96"/>
              <a:gd name="T45" fmla="*/ 38 h 96"/>
              <a:gd name="T46" fmla="*/ 21 w 96"/>
              <a:gd name="T47" fmla="*/ 37 h 96"/>
              <a:gd name="T48" fmla="*/ 13 w 96"/>
              <a:gd name="T49" fmla="*/ 29 h 96"/>
              <a:gd name="T50" fmla="*/ 13 w 96"/>
              <a:gd name="T51" fmla="*/ 27 h 96"/>
              <a:gd name="T52" fmla="*/ 15 w 96"/>
              <a:gd name="T53" fmla="*/ 27 h 96"/>
              <a:gd name="T54" fmla="*/ 22 w 96"/>
              <a:gd name="T55" fmla="*/ 33 h 96"/>
              <a:gd name="T56" fmla="*/ 41 w 96"/>
              <a:gd name="T57" fmla="*/ 15 h 96"/>
              <a:gd name="T58" fmla="*/ 43 w 96"/>
              <a:gd name="T59" fmla="*/ 15 h 96"/>
              <a:gd name="T60" fmla="*/ 43 w 96"/>
              <a:gd name="T61" fmla="*/ 17 h 96"/>
              <a:gd name="T62" fmla="*/ 82 w 96"/>
              <a:gd name="T63" fmla="*/ 72 h 96"/>
              <a:gd name="T64" fmla="*/ 50 w 96"/>
              <a:gd name="T65" fmla="*/ 72 h 96"/>
              <a:gd name="T66" fmla="*/ 48 w 96"/>
              <a:gd name="T67" fmla="*/ 70 h 96"/>
              <a:gd name="T68" fmla="*/ 50 w 96"/>
              <a:gd name="T69" fmla="*/ 68 h 96"/>
              <a:gd name="T70" fmla="*/ 82 w 96"/>
              <a:gd name="T71" fmla="*/ 68 h 96"/>
              <a:gd name="T72" fmla="*/ 84 w 96"/>
              <a:gd name="T73" fmla="*/ 70 h 96"/>
              <a:gd name="T74" fmla="*/ 82 w 96"/>
              <a:gd name="T75" fmla="*/ 72 h 96"/>
              <a:gd name="T76" fmla="*/ 82 w 96"/>
              <a:gd name="T77" fmla="*/ 36 h 96"/>
              <a:gd name="T78" fmla="*/ 50 w 96"/>
              <a:gd name="T79" fmla="*/ 36 h 96"/>
              <a:gd name="T80" fmla="*/ 48 w 96"/>
              <a:gd name="T81" fmla="*/ 34 h 96"/>
              <a:gd name="T82" fmla="*/ 50 w 96"/>
              <a:gd name="T83" fmla="*/ 32 h 96"/>
              <a:gd name="T84" fmla="*/ 82 w 96"/>
              <a:gd name="T85" fmla="*/ 32 h 96"/>
              <a:gd name="T86" fmla="*/ 84 w 96"/>
              <a:gd name="T87" fmla="*/ 34 h 96"/>
              <a:gd name="T88" fmla="*/ 82 w 96"/>
              <a:gd name="T89" fmla="*/ 3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6" h="96">
                <a:moveTo>
                  <a:pt x="94" y="0"/>
                </a:moveTo>
                <a:cubicBezTo>
                  <a:pt x="2" y="0"/>
                  <a:pt x="2" y="0"/>
                  <a:pt x="2" y="0"/>
                </a:cubicBezTo>
                <a:cubicBezTo>
                  <a:pt x="1" y="0"/>
                  <a:pt x="0" y="1"/>
                  <a:pt x="0" y="2"/>
                </a:cubicBezTo>
                <a:cubicBezTo>
                  <a:pt x="0" y="94"/>
                  <a:pt x="0" y="94"/>
                  <a:pt x="0" y="94"/>
                </a:cubicBezTo>
                <a:cubicBezTo>
                  <a:pt x="0" y="95"/>
                  <a:pt x="1" y="96"/>
                  <a:pt x="2" y="96"/>
                </a:cubicBezTo>
                <a:cubicBezTo>
                  <a:pt x="94" y="96"/>
                  <a:pt x="94" y="96"/>
                  <a:pt x="94" y="96"/>
                </a:cubicBezTo>
                <a:cubicBezTo>
                  <a:pt x="95" y="96"/>
                  <a:pt x="96" y="95"/>
                  <a:pt x="96" y="94"/>
                </a:cubicBezTo>
                <a:cubicBezTo>
                  <a:pt x="96" y="2"/>
                  <a:pt x="96" y="2"/>
                  <a:pt x="96" y="2"/>
                </a:cubicBezTo>
                <a:cubicBezTo>
                  <a:pt x="96" y="1"/>
                  <a:pt x="95" y="0"/>
                  <a:pt x="94" y="0"/>
                </a:cubicBezTo>
                <a:close/>
                <a:moveTo>
                  <a:pt x="43" y="55"/>
                </a:moveTo>
                <a:cubicBezTo>
                  <a:pt x="23" y="75"/>
                  <a:pt x="23" y="75"/>
                  <a:pt x="23" y="75"/>
                </a:cubicBezTo>
                <a:cubicBezTo>
                  <a:pt x="23" y="76"/>
                  <a:pt x="23" y="76"/>
                  <a:pt x="22" y="76"/>
                </a:cubicBezTo>
                <a:cubicBezTo>
                  <a:pt x="21" y="76"/>
                  <a:pt x="21" y="76"/>
                  <a:pt x="21" y="75"/>
                </a:cubicBezTo>
                <a:cubicBezTo>
                  <a:pt x="13" y="67"/>
                  <a:pt x="13" y="67"/>
                  <a:pt x="13" y="67"/>
                </a:cubicBezTo>
                <a:cubicBezTo>
                  <a:pt x="12" y="67"/>
                  <a:pt x="12" y="65"/>
                  <a:pt x="13" y="65"/>
                </a:cubicBezTo>
                <a:cubicBezTo>
                  <a:pt x="13" y="64"/>
                  <a:pt x="15" y="64"/>
                  <a:pt x="15" y="65"/>
                </a:cubicBezTo>
                <a:cubicBezTo>
                  <a:pt x="22" y="71"/>
                  <a:pt x="22" y="71"/>
                  <a:pt x="22" y="71"/>
                </a:cubicBezTo>
                <a:cubicBezTo>
                  <a:pt x="41" y="53"/>
                  <a:pt x="41" y="53"/>
                  <a:pt x="41" y="53"/>
                </a:cubicBezTo>
                <a:cubicBezTo>
                  <a:pt x="41" y="52"/>
                  <a:pt x="43" y="52"/>
                  <a:pt x="43" y="53"/>
                </a:cubicBezTo>
                <a:cubicBezTo>
                  <a:pt x="44" y="53"/>
                  <a:pt x="44" y="55"/>
                  <a:pt x="43" y="55"/>
                </a:cubicBezTo>
                <a:close/>
                <a:moveTo>
                  <a:pt x="43" y="17"/>
                </a:moveTo>
                <a:cubicBezTo>
                  <a:pt x="23" y="37"/>
                  <a:pt x="23" y="37"/>
                  <a:pt x="23" y="37"/>
                </a:cubicBezTo>
                <a:cubicBezTo>
                  <a:pt x="23" y="38"/>
                  <a:pt x="23" y="38"/>
                  <a:pt x="22" y="38"/>
                </a:cubicBezTo>
                <a:cubicBezTo>
                  <a:pt x="21" y="38"/>
                  <a:pt x="21" y="38"/>
                  <a:pt x="21" y="37"/>
                </a:cubicBezTo>
                <a:cubicBezTo>
                  <a:pt x="13" y="29"/>
                  <a:pt x="13" y="29"/>
                  <a:pt x="13" y="29"/>
                </a:cubicBezTo>
                <a:cubicBezTo>
                  <a:pt x="12" y="29"/>
                  <a:pt x="12" y="27"/>
                  <a:pt x="13" y="27"/>
                </a:cubicBezTo>
                <a:cubicBezTo>
                  <a:pt x="13" y="26"/>
                  <a:pt x="15" y="26"/>
                  <a:pt x="15" y="27"/>
                </a:cubicBezTo>
                <a:cubicBezTo>
                  <a:pt x="22" y="33"/>
                  <a:pt x="22" y="33"/>
                  <a:pt x="22" y="33"/>
                </a:cubicBezTo>
                <a:cubicBezTo>
                  <a:pt x="41" y="15"/>
                  <a:pt x="41" y="15"/>
                  <a:pt x="41" y="15"/>
                </a:cubicBezTo>
                <a:cubicBezTo>
                  <a:pt x="41" y="14"/>
                  <a:pt x="43" y="14"/>
                  <a:pt x="43" y="15"/>
                </a:cubicBezTo>
                <a:cubicBezTo>
                  <a:pt x="44" y="15"/>
                  <a:pt x="44" y="17"/>
                  <a:pt x="43" y="17"/>
                </a:cubicBezTo>
                <a:close/>
                <a:moveTo>
                  <a:pt x="82" y="72"/>
                </a:moveTo>
                <a:cubicBezTo>
                  <a:pt x="50" y="72"/>
                  <a:pt x="50" y="72"/>
                  <a:pt x="50" y="72"/>
                </a:cubicBezTo>
                <a:cubicBezTo>
                  <a:pt x="49" y="72"/>
                  <a:pt x="48" y="71"/>
                  <a:pt x="48" y="70"/>
                </a:cubicBezTo>
                <a:cubicBezTo>
                  <a:pt x="48" y="69"/>
                  <a:pt x="49" y="68"/>
                  <a:pt x="50" y="68"/>
                </a:cubicBezTo>
                <a:cubicBezTo>
                  <a:pt x="82" y="68"/>
                  <a:pt x="82" y="68"/>
                  <a:pt x="82" y="68"/>
                </a:cubicBezTo>
                <a:cubicBezTo>
                  <a:pt x="83" y="68"/>
                  <a:pt x="84" y="69"/>
                  <a:pt x="84" y="70"/>
                </a:cubicBezTo>
                <a:cubicBezTo>
                  <a:pt x="84" y="71"/>
                  <a:pt x="83" y="72"/>
                  <a:pt x="82" y="72"/>
                </a:cubicBezTo>
                <a:close/>
                <a:moveTo>
                  <a:pt x="82" y="36"/>
                </a:moveTo>
                <a:cubicBezTo>
                  <a:pt x="50" y="36"/>
                  <a:pt x="50" y="36"/>
                  <a:pt x="50" y="36"/>
                </a:cubicBezTo>
                <a:cubicBezTo>
                  <a:pt x="49" y="36"/>
                  <a:pt x="48" y="35"/>
                  <a:pt x="48" y="34"/>
                </a:cubicBezTo>
                <a:cubicBezTo>
                  <a:pt x="48" y="33"/>
                  <a:pt x="49" y="32"/>
                  <a:pt x="50" y="32"/>
                </a:cubicBezTo>
                <a:cubicBezTo>
                  <a:pt x="82" y="32"/>
                  <a:pt x="82" y="32"/>
                  <a:pt x="82" y="32"/>
                </a:cubicBezTo>
                <a:cubicBezTo>
                  <a:pt x="83" y="32"/>
                  <a:pt x="84" y="33"/>
                  <a:pt x="84" y="34"/>
                </a:cubicBezTo>
                <a:cubicBezTo>
                  <a:pt x="84" y="35"/>
                  <a:pt x="83" y="36"/>
                  <a:pt x="82" y="36"/>
                </a:cubicBezTo>
                <a:close/>
              </a:path>
            </a:pathLst>
          </a:custGeom>
          <a:solidFill>
            <a:schemeClr val="bg1"/>
          </a:solidFill>
          <a:ln>
            <a:noFill/>
          </a:ln>
          <a:effectLst>
            <a:outerShdw blurRad="50800" dist="38100" dir="5400000" algn="t"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id-ID"/>
          </a:p>
        </p:txBody>
      </p:sp>
      <p:grpSp>
        <p:nvGrpSpPr>
          <p:cNvPr id="163" name="Group 162">
            <a:extLst>
              <a:ext uri="{FF2B5EF4-FFF2-40B4-BE49-F238E27FC236}">
                <a16:creationId xmlns:a16="http://schemas.microsoft.com/office/drawing/2014/main" id="{68006B5B-22CF-4602-8400-982A414C5C5D}"/>
              </a:ext>
            </a:extLst>
          </p:cNvPr>
          <p:cNvGrpSpPr/>
          <p:nvPr/>
        </p:nvGrpSpPr>
        <p:grpSpPr>
          <a:xfrm>
            <a:off x="3565045" y="1478950"/>
            <a:ext cx="360363" cy="368300"/>
            <a:chOff x="3035300" y="3243263"/>
            <a:chExt cx="360363" cy="368300"/>
          </a:xfrm>
          <a:solidFill>
            <a:schemeClr val="bg1"/>
          </a:solidFill>
          <a:effectLst>
            <a:outerShdw blurRad="50800" dist="38100" dir="5400000" algn="t" rotWithShape="0">
              <a:prstClr val="black">
                <a:alpha val="28000"/>
              </a:prstClr>
            </a:outerShdw>
          </a:effectLst>
        </p:grpSpPr>
        <p:sp>
          <p:nvSpPr>
            <p:cNvPr id="164" name="Freeform 5">
              <a:extLst>
                <a:ext uri="{FF2B5EF4-FFF2-40B4-BE49-F238E27FC236}">
                  <a16:creationId xmlns:a16="http://schemas.microsoft.com/office/drawing/2014/main" id="{9CF672D4-0EC2-448C-9A50-001638D593E2}"/>
                </a:ext>
              </a:extLst>
            </p:cNvPr>
            <p:cNvSpPr>
              <a:spLocks/>
            </p:cNvSpPr>
            <p:nvPr/>
          </p:nvSpPr>
          <p:spPr bwMode="auto">
            <a:xfrm>
              <a:off x="3151188" y="3243263"/>
              <a:ext cx="244475" cy="247650"/>
            </a:xfrm>
            <a:custGeom>
              <a:avLst/>
              <a:gdLst>
                <a:gd name="T0" fmla="*/ 64 w 65"/>
                <a:gd name="T1" fmla="*/ 1 h 64"/>
                <a:gd name="T2" fmla="*/ 62 w 65"/>
                <a:gd name="T3" fmla="*/ 0 h 64"/>
                <a:gd name="T4" fmla="*/ 40 w 65"/>
                <a:gd name="T5" fmla="*/ 8 h 64"/>
                <a:gd name="T6" fmla="*/ 0 w 65"/>
                <a:gd name="T7" fmla="*/ 47 h 64"/>
                <a:gd name="T8" fmla="*/ 17 w 65"/>
                <a:gd name="T9" fmla="*/ 64 h 64"/>
                <a:gd name="T10" fmla="*/ 57 w 65"/>
                <a:gd name="T11" fmla="*/ 25 h 64"/>
                <a:gd name="T12" fmla="*/ 65 w 65"/>
                <a:gd name="T13" fmla="*/ 2 h 64"/>
                <a:gd name="T14" fmla="*/ 64 w 65"/>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4">
                  <a:moveTo>
                    <a:pt x="64" y="1"/>
                  </a:moveTo>
                  <a:cubicBezTo>
                    <a:pt x="64" y="0"/>
                    <a:pt x="63" y="0"/>
                    <a:pt x="62" y="0"/>
                  </a:cubicBezTo>
                  <a:cubicBezTo>
                    <a:pt x="61" y="0"/>
                    <a:pt x="45" y="3"/>
                    <a:pt x="40" y="8"/>
                  </a:cubicBezTo>
                  <a:cubicBezTo>
                    <a:pt x="38" y="10"/>
                    <a:pt x="13" y="35"/>
                    <a:pt x="0" y="47"/>
                  </a:cubicBezTo>
                  <a:cubicBezTo>
                    <a:pt x="17" y="64"/>
                    <a:pt x="17" y="64"/>
                    <a:pt x="17" y="64"/>
                  </a:cubicBezTo>
                  <a:cubicBezTo>
                    <a:pt x="57" y="25"/>
                    <a:pt x="57" y="25"/>
                    <a:pt x="57" y="25"/>
                  </a:cubicBezTo>
                  <a:cubicBezTo>
                    <a:pt x="62" y="20"/>
                    <a:pt x="64" y="4"/>
                    <a:pt x="65" y="2"/>
                  </a:cubicBezTo>
                  <a:cubicBezTo>
                    <a:pt x="65" y="2"/>
                    <a:pt x="65" y="1"/>
                    <a:pt x="6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5" name="Freeform 6">
              <a:extLst>
                <a:ext uri="{FF2B5EF4-FFF2-40B4-BE49-F238E27FC236}">
                  <a16:creationId xmlns:a16="http://schemas.microsoft.com/office/drawing/2014/main" id="{DACC3F31-3888-43BD-ABAB-BC1D14A8C892}"/>
                </a:ext>
              </a:extLst>
            </p:cNvPr>
            <p:cNvSpPr>
              <a:spLocks/>
            </p:cNvSpPr>
            <p:nvPr/>
          </p:nvSpPr>
          <p:spPr bwMode="auto">
            <a:xfrm>
              <a:off x="3125788" y="3436938"/>
              <a:ext cx="82550" cy="85725"/>
            </a:xfrm>
            <a:custGeom>
              <a:avLst/>
              <a:gdLst>
                <a:gd name="T0" fmla="*/ 22 w 22"/>
                <a:gd name="T1" fmla="*/ 17 h 22"/>
                <a:gd name="T2" fmla="*/ 5 w 22"/>
                <a:gd name="T3" fmla="*/ 0 h 22"/>
                <a:gd name="T4" fmla="*/ 0 w 22"/>
                <a:gd name="T5" fmla="*/ 4 h 22"/>
                <a:gd name="T6" fmla="*/ 0 w 22"/>
                <a:gd name="T7" fmla="*/ 7 h 22"/>
                <a:gd name="T8" fmla="*/ 15 w 22"/>
                <a:gd name="T9" fmla="*/ 21 h 22"/>
                <a:gd name="T10" fmla="*/ 16 w 22"/>
                <a:gd name="T11" fmla="*/ 22 h 22"/>
                <a:gd name="T12" fmla="*/ 17 w 22"/>
                <a:gd name="T13" fmla="*/ 21 h 22"/>
                <a:gd name="T14" fmla="*/ 22 w 22"/>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2" y="17"/>
                  </a:moveTo>
                  <a:cubicBezTo>
                    <a:pt x="5" y="0"/>
                    <a:pt x="5" y="0"/>
                    <a:pt x="5" y="0"/>
                  </a:cubicBezTo>
                  <a:cubicBezTo>
                    <a:pt x="2" y="3"/>
                    <a:pt x="0" y="4"/>
                    <a:pt x="0" y="4"/>
                  </a:cubicBezTo>
                  <a:cubicBezTo>
                    <a:pt x="0" y="5"/>
                    <a:pt x="0" y="6"/>
                    <a:pt x="0" y="7"/>
                  </a:cubicBezTo>
                  <a:cubicBezTo>
                    <a:pt x="15" y="21"/>
                    <a:pt x="15" y="21"/>
                    <a:pt x="15" y="21"/>
                  </a:cubicBezTo>
                  <a:cubicBezTo>
                    <a:pt x="15" y="22"/>
                    <a:pt x="15" y="22"/>
                    <a:pt x="16" y="22"/>
                  </a:cubicBezTo>
                  <a:cubicBezTo>
                    <a:pt x="16" y="22"/>
                    <a:pt x="17" y="22"/>
                    <a:pt x="17" y="21"/>
                  </a:cubicBezTo>
                  <a:lnTo>
                    <a:pt x="2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6" name="Freeform 7">
              <a:extLst>
                <a:ext uri="{FF2B5EF4-FFF2-40B4-BE49-F238E27FC236}">
                  <a16:creationId xmlns:a16="http://schemas.microsoft.com/office/drawing/2014/main" id="{4ACC8BB0-7643-40F9-8B8A-463C753B752E}"/>
                </a:ext>
              </a:extLst>
            </p:cNvPr>
            <p:cNvSpPr>
              <a:spLocks/>
            </p:cNvSpPr>
            <p:nvPr/>
          </p:nvSpPr>
          <p:spPr bwMode="auto">
            <a:xfrm>
              <a:off x="3186113" y="3455988"/>
              <a:ext cx="93663" cy="155575"/>
            </a:xfrm>
            <a:custGeom>
              <a:avLst/>
              <a:gdLst>
                <a:gd name="T0" fmla="*/ 25 w 25"/>
                <a:gd name="T1" fmla="*/ 2 h 40"/>
                <a:gd name="T2" fmla="*/ 23 w 25"/>
                <a:gd name="T3" fmla="*/ 0 h 40"/>
                <a:gd name="T4" fmla="*/ 21 w 25"/>
                <a:gd name="T5" fmla="*/ 1 h 40"/>
                <a:gd name="T6" fmla="*/ 3 w 25"/>
                <a:gd name="T7" fmla="*/ 19 h 40"/>
                <a:gd name="T8" fmla="*/ 2 w 25"/>
                <a:gd name="T9" fmla="*/ 20 h 40"/>
                <a:gd name="T10" fmla="*/ 0 w 25"/>
                <a:gd name="T11" fmla="*/ 38 h 40"/>
                <a:gd name="T12" fmla="*/ 1 w 25"/>
                <a:gd name="T13" fmla="*/ 40 h 40"/>
                <a:gd name="T14" fmla="*/ 2 w 25"/>
                <a:gd name="T15" fmla="*/ 40 h 40"/>
                <a:gd name="T16" fmla="*/ 3 w 25"/>
                <a:gd name="T17" fmla="*/ 40 h 40"/>
                <a:gd name="T18" fmla="*/ 18 w 25"/>
                <a:gd name="T19" fmla="*/ 25 h 40"/>
                <a:gd name="T20" fmla="*/ 24 w 25"/>
                <a:gd name="T21" fmla="*/ 16 h 40"/>
                <a:gd name="T22" fmla="*/ 25 w 25"/>
                <a:gd name="T23" fmla="*/ 4 h 40"/>
                <a:gd name="T24" fmla="*/ 25 w 25"/>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2"/>
                  </a:moveTo>
                  <a:cubicBezTo>
                    <a:pt x="25" y="1"/>
                    <a:pt x="24" y="1"/>
                    <a:pt x="23" y="0"/>
                  </a:cubicBezTo>
                  <a:cubicBezTo>
                    <a:pt x="23" y="0"/>
                    <a:pt x="22" y="0"/>
                    <a:pt x="21" y="1"/>
                  </a:cubicBezTo>
                  <a:cubicBezTo>
                    <a:pt x="3" y="19"/>
                    <a:pt x="3" y="19"/>
                    <a:pt x="3" y="19"/>
                  </a:cubicBezTo>
                  <a:cubicBezTo>
                    <a:pt x="2" y="20"/>
                    <a:pt x="2" y="20"/>
                    <a:pt x="2" y="20"/>
                  </a:cubicBezTo>
                  <a:cubicBezTo>
                    <a:pt x="0" y="38"/>
                    <a:pt x="0" y="38"/>
                    <a:pt x="0" y="38"/>
                  </a:cubicBezTo>
                  <a:cubicBezTo>
                    <a:pt x="0" y="39"/>
                    <a:pt x="0" y="40"/>
                    <a:pt x="1" y="40"/>
                  </a:cubicBezTo>
                  <a:cubicBezTo>
                    <a:pt x="1" y="40"/>
                    <a:pt x="2" y="40"/>
                    <a:pt x="2" y="40"/>
                  </a:cubicBezTo>
                  <a:cubicBezTo>
                    <a:pt x="3" y="40"/>
                    <a:pt x="3" y="40"/>
                    <a:pt x="3" y="40"/>
                  </a:cubicBezTo>
                  <a:cubicBezTo>
                    <a:pt x="18" y="25"/>
                    <a:pt x="18" y="25"/>
                    <a:pt x="18" y="25"/>
                  </a:cubicBezTo>
                  <a:cubicBezTo>
                    <a:pt x="19" y="24"/>
                    <a:pt x="23" y="19"/>
                    <a:pt x="24" y="16"/>
                  </a:cubicBezTo>
                  <a:cubicBezTo>
                    <a:pt x="25" y="12"/>
                    <a:pt x="25" y="7"/>
                    <a:pt x="25" y="4"/>
                  </a:cubicBezTo>
                  <a:cubicBezTo>
                    <a:pt x="25" y="3"/>
                    <a:pt x="25" y="3"/>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7" name="Freeform 8">
              <a:extLst>
                <a:ext uri="{FF2B5EF4-FFF2-40B4-BE49-F238E27FC236}">
                  <a16:creationId xmlns:a16="http://schemas.microsoft.com/office/drawing/2014/main" id="{132C9347-390A-44D0-945D-CE088A9A6A5A}"/>
                </a:ext>
              </a:extLst>
            </p:cNvPr>
            <p:cNvSpPr>
              <a:spLocks/>
            </p:cNvSpPr>
            <p:nvPr/>
          </p:nvSpPr>
          <p:spPr bwMode="auto">
            <a:xfrm>
              <a:off x="3035300" y="3359151"/>
              <a:ext cx="153988" cy="101600"/>
            </a:xfrm>
            <a:custGeom>
              <a:avLst/>
              <a:gdLst>
                <a:gd name="T0" fmla="*/ 22 w 41"/>
                <a:gd name="T1" fmla="*/ 22 h 26"/>
                <a:gd name="T2" fmla="*/ 40 w 41"/>
                <a:gd name="T3" fmla="*/ 4 h 26"/>
                <a:gd name="T4" fmla="*/ 41 w 41"/>
                <a:gd name="T5" fmla="*/ 2 h 26"/>
                <a:gd name="T6" fmla="*/ 39 w 41"/>
                <a:gd name="T7" fmla="*/ 0 h 26"/>
                <a:gd name="T8" fmla="*/ 24 w 41"/>
                <a:gd name="T9" fmla="*/ 2 h 26"/>
                <a:gd name="T10" fmla="*/ 15 w 41"/>
                <a:gd name="T11" fmla="*/ 8 h 26"/>
                <a:gd name="T12" fmla="*/ 1 w 41"/>
                <a:gd name="T13" fmla="*/ 22 h 26"/>
                <a:gd name="T14" fmla="*/ 1 w 41"/>
                <a:gd name="T15" fmla="*/ 25 h 26"/>
                <a:gd name="T16" fmla="*/ 2 w 41"/>
                <a:gd name="T17" fmla="*/ 26 h 26"/>
                <a:gd name="T18" fmla="*/ 3 w 41"/>
                <a:gd name="T19" fmla="*/ 26 h 26"/>
                <a:gd name="T20" fmla="*/ 21 w 41"/>
                <a:gd name="T21" fmla="*/ 23 h 26"/>
                <a:gd name="T22" fmla="*/ 22 w 41"/>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26">
                  <a:moveTo>
                    <a:pt x="22" y="22"/>
                  </a:moveTo>
                  <a:cubicBezTo>
                    <a:pt x="40" y="4"/>
                    <a:pt x="40" y="4"/>
                    <a:pt x="40" y="4"/>
                  </a:cubicBezTo>
                  <a:cubicBezTo>
                    <a:pt x="41" y="4"/>
                    <a:pt x="41" y="3"/>
                    <a:pt x="41" y="2"/>
                  </a:cubicBezTo>
                  <a:cubicBezTo>
                    <a:pt x="41" y="2"/>
                    <a:pt x="41" y="0"/>
                    <a:pt x="39" y="0"/>
                  </a:cubicBezTo>
                  <a:cubicBezTo>
                    <a:pt x="37" y="0"/>
                    <a:pt x="28" y="1"/>
                    <a:pt x="24" y="2"/>
                  </a:cubicBezTo>
                  <a:cubicBezTo>
                    <a:pt x="21" y="3"/>
                    <a:pt x="17" y="6"/>
                    <a:pt x="15" y="8"/>
                  </a:cubicBezTo>
                  <a:cubicBezTo>
                    <a:pt x="1" y="22"/>
                    <a:pt x="1" y="22"/>
                    <a:pt x="1" y="22"/>
                  </a:cubicBezTo>
                  <a:cubicBezTo>
                    <a:pt x="0" y="23"/>
                    <a:pt x="0" y="24"/>
                    <a:pt x="1" y="25"/>
                  </a:cubicBezTo>
                  <a:cubicBezTo>
                    <a:pt x="1" y="25"/>
                    <a:pt x="2" y="26"/>
                    <a:pt x="2" y="26"/>
                  </a:cubicBezTo>
                  <a:cubicBezTo>
                    <a:pt x="3" y="26"/>
                    <a:pt x="3" y="26"/>
                    <a:pt x="3" y="26"/>
                  </a:cubicBezTo>
                  <a:cubicBezTo>
                    <a:pt x="21" y="23"/>
                    <a:pt x="21" y="23"/>
                    <a:pt x="21" y="23"/>
                  </a:cubicBezTo>
                  <a:cubicBezTo>
                    <a:pt x="22" y="23"/>
                    <a:pt x="22" y="23"/>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8" name="Freeform 9">
              <a:extLst>
                <a:ext uri="{FF2B5EF4-FFF2-40B4-BE49-F238E27FC236}">
                  <a16:creationId xmlns:a16="http://schemas.microsoft.com/office/drawing/2014/main" id="{2882D5A4-33F0-4752-BB98-17F5506466E7}"/>
                </a:ext>
              </a:extLst>
            </p:cNvPr>
            <p:cNvSpPr>
              <a:spLocks/>
            </p:cNvSpPr>
            <p:nvPr/>
          </p:nvSpPr>
          <p:spPr bwMode="auto">
            <a:xfrm>
              <a:off x="3054350" y="3475038"/>
              <a:ext cx="115888" cy="115888"/>
            </a:xfrm>
            <a:custGeom>
              <a:avLst/>
              <a:gdLst>
                <a:gd name="T0" fmla="*/ 22 w 31"/>
                <a:gd name="T1" fmla="*/ 3 h 30"/>
                <a:gd name="T2" fmla="*/ 9 w 31"/>
                <a:gd name="T3" fmla="*/ 4 h 30"/>
                <a:gd name="T4" fmla="*/ 0 w 31"/>
                <a:gd name="T5" fmla="*/ 28 h 30"/>
                <a:gd name="T6" fmla="*/ 1 w 31"/>
                <a:gd name="T7" fmla="*/ 30 h 30"/>
                <a:gd name="T8" fmla="*/ 2 w 31"/>
                <a:gd name="T9" fmla="*/ 30 h 30"/>
                <a:gd name="T10" fmla="*/ 3 w 31"/>
                <a:gd name="T11" fmla="*/ 30 h 30"/>
                <a:gd name="T12" fmla="*/ 26 w 31"/>
                <a:gd name="T13" fmla="*/ 21 h 30"/>
                <a:gd name="T14" fmla="*/ 28 w 31"/>
                <a:gd name="T15" fmla="*/ 8 h 30"/>
                <a:gd name="T16" fmla="*/ 22 w 3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2" y="3"/>
                  </a:moveTo>
                  <a:cubicBezTo>
                    <a:pt x="19" y="0"/>
                    <a:pt x="14" y="0"/>
                    <a:pt x="9" y="4"/>
                  </a:cubicBezTo>
                  <a:cubicBezTo>
                    <a:pt x="5" y="8"/>
                    <a:pt x="1" y="26"/>
                    <a:pt x="0" y="28"/>
                  </a:cubicBezTo>
                  <a:cubicBezTo>
                    <a:pt x="0" y="29"/>
                    <a:pt x="0" y="29"/>
                    <a:pt x="1" y="30"/>
                  </a:cubicBezTo>
                  <a:cubicBezTo>
                    <a:pt x="1" y="30"/>
                    <a:pt x="2" y="30"/>
                    <a:pt x="2" y="30"/>
                  </a:cubicBezTo>
                  <a:cubicBezTo>
                    <a:pt x="3" y="30"/>
                    <a:pt x="3" y="30"/>
                    <a:pt x="3" y="30"/>
                  </a:cubicBezTo>
                  <a:cubicBezTo>
                    <a:pt x="5" y="30"/>
                    <a:pt x="22" y="25"/>
                    <a:pt x="26" y="21"/>
                  </a:cubicBezTo>
                  <a:cubicBezTo>
                    <a:pt x="31" y="17"/>
                    <a:pt x="31" y="12"/>
                    <a:pt x="28" y="8"/>
                  </a:cubicBezTo>
                  <a:lnTo>
                    <a:pt x="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Title 1">
            <a:extLst>
              <a:ext uri="{FF2B5EF4-FFF2-40B4-BE49-F238E27FC236}">
                <a16:creationId xmlns:a16="http://schemas.microsoft.com/office/drawing/2014/main" id="{2E85EE1B-2C78-270F-66EF-818E7A482B77}"/>
              </a:ext>
            </a:extLst>
          </p:cNvPr>
          <p:cNvSpPr txBox="1">
            <a:spLocks/>
          </p:cNvSpPr>
          <p:nvPr/>
        </p:nvSpPr>
        <p:spPr>
          <a:xfrm>
            <a:off x="464038" y="342622"/>
            <a:ext cx="5781363" cy="553998"/>
          </a:xfrm>
          <a:prstGeom prst="rect">
            <a:avLst/>
          </a:prstGeom>
        </p:spPr>
        <p:txBody>
          <a:bodyPr vert="horz" wrap="square" lIns="0" tIns="0" rIns="0" bIns="0" rtlCol="0" anchor="ctr">
            <a:spAutoFit/>
          </a:bodyPr>
          <a:lstStyle>
            <a:lvl1pPr algn="ctr" defTabSz="914400" rtl="0" eaLnBrk="1" latinLnBrk="0" hangingPunct="1">
              <a:lnSpc>
                <a:spcPct val="90000"/>
              </a:lnSpc>
              <a:spcBef>
                <a:spcPct val="0"/>
              </a:spcBef>
              <a:buNone/>
              <a:defRPr sz="3600" b="1" kern="1200">
                <a:solidFill>
                  <a:schemeClr val="tx1"/>
                </a:solidFill>
                <a:latin typeface="Century Gothic" panose="020B0502020202020204" pitchFamily="34" charset="0"/>
                <a:ea typeface="+mj-ea"/>
                <a:cs typeface="+mj-cs"/>
              </a:defRPr>
            </a:lvl1pPr>
          </a:lstStyle>
          <a:p>
            <a:pPr algn="l"/>
            <a:r>
              <a:rPr lang="en-US" sz="4000" dirty="0">
                <a:latin typeface="Century Gothic"/>
              </a:rPr>
              <a:t>FUNCTIONS &amp; FEATURES</a:t>
            </a:r>
            <a:endParaRPr lang="en-US" sz="4000" dirty="0"/>
          </a:p>
        </p:txBody>
      </p:sp>
      <p:grpSp>
        <p:nvGrpSpPr>
          <p:cNvPr id="37" name="Group 36">
            <a:extLst>
              <a:ext uri="{FF2B5EF4-FFF2-40B4-BE49-F238E27FC236}">
                <a16:creationId xmlns:a16="http://schemas.microsoft.com/office/drawing/2014/main" id="{D83FFD8E-D8B3-43EE-A428-4F1460911715}"/>
              </a:ext>
            </a:extLst>
          </p:cNvPr>
          <p:cNvGrpSpPr/>
          <p:nvPr/>
        </p:nvGrpSpPr>
        <p:grpSpPr>
          <a:xfrm>
            <a:off x="5084049" y="2080869"/>
            <a:ext cx="6356402" cy="646331"/>
            <a:chOff x="-375923" y="2203861"/>
            <a:chExt cx="6356402" cy="646331"/>
          </a:xfrm>
        </p:grpSpPr>
        <p:sp>
          <p:nvSpPr>
            <p:cNvPr id="38" name="TextBox 37">
              <a:extLst>
                <a:ext uri="{FF2B5EF4-FFF2-40B4-BE49-F238E27FC236}">
                  <a16:creationId xmlns:a16="http://schemas.microsoft.com/office/drawing/2014/main" id="{C7FC4DFD-DB7F-9266-52DA-A873C323D66A}"/>
                </a:ext>
              </a:extLst>
            </p:cNvPr>
            <p:cNvSpPr txBox="1"/>
            <p:nvPr/>
          </p:nvSpPr>
          <p:spPr>
            <a:xfrm>
              <a:off x="1192868" y="2203861"/>
              <a:ext cx="4787611" cy="646331"/>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More than 1,000 MBS, More than 1,000 Business Rules, More than 1,000 Output Profiles and more that already are on-shelf and ready to be used. </a:t>
              </a:r>
            </a:p>
          </p:txBody>
        </p:sp>
        <p:sp>
          <p:nvSpPr>
            <p:cNvPr id="39" name="Rectangle 38">
              <a:extLst>
                <a:ext uri="{FF2B5EF4-FFF2-40B4-BE49-F238E27FC236}">
                  <a16:creationId xmlns:a16="http://schemas.microsoft.com/office/drawing/2014/main" id="{A3725B6B-5DAF-42D7-1BF7-423FDD17C27F}"/>
                </a:ext>
              </a:extLst>
            </p:cNvPr>
            <p:cNvSpPr/>
            <p:nvPr/>
          </p:nvSpPr>
          <p:spPr>
            <a:xfrm>
              <a:off x="-375923" y="2207395"/>
              <a:ext cx="1494683" cy="492443"/>
            </a:xfrm>
            <a:prstGeom prst="rect">
              <a:avLst/>
            </a:prstGeom>
          </p:spPr>
          <p:txBody>
            <a:bodyPr wrap="square" lIns="0" tIns="0" rIns="0" bIns="0" anchor="ctr">
              <a:spAutoFit/>
            </a:bodyPr>
            <a:lstStyle/>
            <a:p>
              <a:r>
                <a:rPr lang="en-ID" sz="1600" b="1" dirty="0">
                  <a:solidFill>
                    <a:srgbClr val="35328F"/>
                  </a:solidFill>
                  <a:latin typeface="Century Gothic"/>
                </a:rPr>
                <a:t>Shelf-ready</a:t>
              </a:r>
              <a:br>
                <a:rPr lang="en-ID" sz="1600" b="1" dirty="0">
                  <a:solidFill>
                    <a:srgbClr val="35328F"/>
                  </a:solidFill>
                  <a:latin typeface="Century Gothic"/>
                </a:rPr>
              </a:br>
              <a:r>
                <a:rPr lang="en-ID" sz="1600" b="1" dirty="0">
                  <a:solidFill>
                    <a:srgbClr val="35328F"/>
                  </a:solidFill>
                  <a:latin typeface="Century Gothic"/>
                </a:rPr>
                <a:t>Components</a:t>
              </a:r>
              <a:endParaRPr lang="en-US" dirty="0"/>
            </a:p>
          </p:txBody>
        </p:sp>
      </p:grpSp>
      <p:grpSp>
        <p:nvGrpSpPr>
          <p:cNvPr id="46" name="Group 45">
            <a:extLst>
              <a:ext uri="{FF2B5EF4-FFF2-40B4-BE49-F238E27FC236}">
                <a16:creationId xmlns:a16="http://schemas.microsoft.com/office/drawing/2014/main" id="{CB4D0EBC-490A-1F44-278E-4F91D4AF76AA}"/>
              </a:ext>
            </a:extLst>
          </p:cNvPr>
          <p:cNvGrpSpPr/>
          <p:nvPr/>
        </p:nvGrpSpPr>
        <p:grpSpPr>
          <a:xfrm>
            <a:off x="5084049" y="5255341"/>
            <a:ext cx="6258710" cy="861774"/>
            <a:chOff x="-375923" y="2232366"/>
            <a:chExt cx="6258710" cy="861774"/>
          </a:xfrm>
        </p:grpSpPr>
        <p:sp>
          <p:nvSpPr>
            <p:cNvPr id="47" name="TextBox 46">
              <a:extLst>
                <a:ext uri="{FF2B5EF4-FFF2-40B4-BE49-F238E27FC236}">
                  <a16:creationId xmlns:a16="http://schemas.microsoft.com/office/drawing/2014/main" id="{7D81CEA5-A0E3-002B-10A3-011BDDA8EE4B}"/>
                </a:ext>
              </a:extLst>
            </p:cNvPr>
            <p:cNvSpPr txBox="1"/>
            <p:nvPr/>
          </p:nvSpPr>
          <p:spPr>
            <a:xfrm>
              <a:off x="1192868" y="2232366"/>
              <a:ext cx="4689919" cy="861774"/>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Business Scenes can be different from one business to another, you can adjust the standard MBS component to fit specific business scenes like Label, Sorting, Format, Require, Hint and many more.</a:t>
              </a:r>
            </a:p>
          </p:txBody>
        </p:sp>
        <p:sp>
          <p:nvSpPr>
            <p:cNvPr id="48" name="Rectangle 47">
              <a:extLst>
                <a:ext uri="{FF2B5EF4-FFF2-40B4-BE49-F238E27FC236}">
                  <a16:creationId xmlns:a16="http://schemas.microsoft.com/office/drawing/2014/main" id="{39B7CFCB-3DA4-504A-869D-4D229E5BE83D}"/>
                </a:ext>
              </a:extLst>
            </p:cNvPr>
            <p:cNvSpPr/>
            <p:nvPr/>
          </p:nvSpPr>
          <p:spPr>
            <a:xfrm>
              <a:off x="-375923" y="2271889"/>
              <a:ext cx="1494683" cy="246221"/>
            </a:xfrm>
            <a:prstGeom prst="rect">
              <a:avLst/>
            </a:prstGeom>
          </p:spPr>
          <p:txBody>
            <a:bodyPr wrap="square" lIns="0" tIns="0" rIns="0" bIns="0" anchor="ctr">
              <a:spAutoFit/>
            </a:bodyPr>
            <a:lstStyle/>
            <a:p>
              <a:r>
                <a:rPr lang="en-ID" sz="1600" b="1" dirty="0">
                  <a:solidFill>
                    <a:srgbClr val="35328F"/>
                  </a:solidFill>
                  <a:latin typeface="Century Gothic"/>
                </a:rPr>
                <a:t>Customization</a:t>
              </a:r>
              <a:endParaRPr lang="en-US" dirty="0"/>
            </a:p>
          </p:txBody>
        </p:sp>
      </p:grpSp>
      <p:grpSp>
        <p:nvGrpSpPr>
          <p:cNvPr id="50" name="Group 49">
            <a:extLst>
              <a:ext uri="{FF2B5EF4-FFF2-40B4-BE49-F238E27FC236}">
                <a16:creationId xmlns:a16="http://schemas.microsoft.com/office/drawing/2014/main" id="{B1805B8E-FA22-FB4B-99CC-8F14C32AAA2A}"/>
              </a:ext>
            </a:extLst>
          </p:cNvPr>
          <p:cNvGrpSpPr/>
          <p:nvPr/>
        </p:nvGrpSpPr>
        <p:grpSpPr>
          <a:xfrm>
            <a:off x="5084049" y="3555759"/>
            <a:ext cx="6297787" cy="647139"/>
            <a:chOff x="-375923" y="2353932"/>
            <a:chExt cx="6297787" cy="647139"/>
          </a:xfrm>
        </p:grpSpPr>
        <p:sp>
          <p:nvSpPr>
            <p:cNvPr id="51" name="TextBox 50">
              <a:extLst>
                <a:ext uri="{FF2B5EF4-FFF2-40B4-BE49-F238E27FC236}">
                  <a16:creationId xmlns:a16="http://schemas.microsoft.com/office/drawing/2014/main" id="{C8FDF52A-62CF-4C62-B46E-40D98AA8A59C}"/>
                </a:ext>
              </a:extLst>
            </p:cNvPr>
            <p:cNvSpPr txBox="1"/>
            <p:nvPr/>
          </p:nvSpPr>
          <p:spPr>
            <a:xfrm>
              <a:off x="1192868" y="2354740"/>
              <a:ext cx="4728996" cy="646331"/>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Test your application right after you compose it. Instant test gives you an instant feedback about your configuration so you can adjust it to fit user's need.</a:t>
              </a:r>
            </a:p>
          </p:txBody>
        </p:sp>
        <p:sp>
          <p:nvSpPr>
            <p:cNvPr id="52" name="Rectangle 51">
              <a:extLst>
                <a:ext uri="{FF2B5EF4-FFF2-40B4-BE49-F238E27FC236}">
                  <a16:creationId xmlns:a16="http://schemas.microsoft.com/office/drawing/2014/main" id="{E9A737D3-DDC7-DC17-644F-FD07672A7DC8}"/>
                </a:ext>
              </a:extLst>
            </p:cNvPr>
            <p:cNvSpPr/>
            <p:nvPr/>
          </p:nvSpPr>
          <p:spPr>
            <a:xfrm>
              <a:off x="-375923" y="2353932"/>
              <a:ext cx="1494683" cy="492443"/>
            </a:xfrm>
            <a:prstGeom prst="rect">
              <a:avLst/>
            </a:prstGeom>
          </p:spPr>
          <p:txBody>
            <a:bodyPr wrap="square" lIns="0" tIns="0" rIns="0" bIns="0" anchor="ctr">
              <a:spAutoFit/>
            </a:bodyPr>
            <a:lstStyle/>
            <a:p>
              <a:r>
                <a:rPr lang="en-ID" sz="1600" b="1" dirty="0">
                  <a:solidFill>
                    <a:srgbClr val="35328F"/>
                  </a:solidFill>
                  <a:latin typeface="Century Gothic"/>
                </a:rPr>
                <a:t>Instant Test / Feedback</a:t>
              </a:r>
              <a:endParaRPr lang="en-US" dirty="0"/>
            </a:p>
          </p:txBody>
        </p:sp>
      </p:grpSp>
      <p:grpSp>
        <p:nvGrpSpPr>
          <p:cNvPr id="54" name="Group 53">
            <a:extLst>
              <a:ext uri="{FF2B5EF4-FFF2-40B4-BE49-F238E27FC236}">
                <a16:creationId xmlns:a16="http://schemas.microsoft.com/office/drawing/2014/main" id="{8DED6B50-87AC-8D81-6661-6B002BA17325}"/>
              </a:ext>
            </a:extLst>
          </p:cNvPr>
          <p:cNvGrpSpPr/>
          <p:nvPr/>
        </p:nvGrpSpPr>
        <p:grpSpPr>
          <a:xfrm>
            <a:off x="5084049" y="2925775"/>
            <a:ext cx="5643249" cy="430960"/>
            <a:chOff x="-375923" y="2467274"/>
            <a:chExt cx="5643249" cy="430960"/>
          </a:xfrm>
        </p:grpSpPr>
        <p:sp>
          <p:nvSpPr>
            <p:cNvPr id="58" name="TextBox 57">
              <a:extLst>
                <a:ext uri="{FF2B5EF4-FFF2-40B4-BE49-F238E27FC236}">
                  <a16:creationId xmlns:a16="http://schemas.microsoft.com/office/drawing/2014/main" id="{99773184-AA30-B6A9-29CA-0E6348F44619}"/>
                </a:ext>
              </a:extLst>
            </p:cNvPr>
            <p:cNvSpPr txBox="1"/>
            <p:nvPr/>
          </p:nvSpPr>
          <p:spPr>
            <a:xfrm>
              <a:off x="1192868" y="2467347"/>
              <a:ext cx="4074458" cy="430887"/>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Visualize components as you build in a graphical context or visual data set setting as you see on the screen.</a:t>
              </a:r>
            </a:p>
          </p:txBody>
        </p:sp>
        <p:sp>
          <p:nvSpPr>
            <p:cNvPr id="59" name="Rectangle 58">
              <a:extLst>
                <a:ext uri="{FF2B5EF4-FFF2-40B4-BE49-F238E27FC236}">
                  <a16:creationId xmlns:a16="http://schemas.microsoft.com/office/drawing/2014/main" id="{3C57B378-2217-98A5-FF1C-36754A90B4D9}"/>
                </a:ext>
              </a:extLst>
            </p:cNvPr>
            <p:cNvSpPr/>
            <p:nvPr/>
          </p:nvSpPr>
          <p:spPr>
            <a:xfrm>
              <a:off x="-375923" y="2467274"/>
              <a:ext cx="1494683" cy="246221"/>
            </a:xfrm>
            <a:prstGeom prst="rect">
              <a:avLst/>
            </a:prstGeom>
          </p:spPr>
          <p:txBody>
            <a:bodyPr wrap="square" lIns="0" tIns="0" rIns="0" bIns="0" anchor="ctr">
              <a:spAutoFit/>
            </a:bodyPr>
            <a:lstStyle/>
            <a:p>
              <a:r>
                <a:rPr lang="en-ID" sz="1600" b="1" dirty="0">
                  <a:solidFill>
                    <a:srgbClr val="35328F"/>
                  </a:solidFill>
                  <a:latin typeface="Century Gothic"/>
                </a:rPr>
                <a:t>Visualization</a:t>
              </a:r>
              <a:endParaRPr lang="en-ID" sz="1600" dirty="0">
                <a:ea typeface="+mn-lt"/>
                <a:cs typeface="+mn-lt"/>
              </a:endParaRPr>
            </a:p>
          </p:txBody>
        </p:sp>
      </p:grpSp>
      <p:grpSp>
        <p:nvGrpSpPr>
          <p:cNvPr id="60" name="Group 59">
            <a:extLst>
              <a:ext uri="{FF2B5EF4-FFF2-40B4-BE49-F238E27FC236}">
                <a16:creationId xmlns:a16="http://schemas.microsoft.com/office/drawing/2014/main" id="{ACC08FB6-928E-DD89-00DE-3824CF7868D4}"/>
              </a:ext>
            </a:extLst>
          </p:cNvPr>
          <p:cNvGrpSpPr/>
          <p:nvPr/>
        </p:nvGrpSpPr>
        <p:grpSpPr>
          <a:xfrm>
            <a:off x="5084049" y="4400665"/>
            <a:ext cx="5643249" cy="650552"/>
            <a:chOff x="-375923" y="2355404"/>
            <a:chExt cx="5643249" cy="650552"/>
          </a:xfrm>
        </p:grpSpPr>
        <p:sp>
          <p:nvSpPr>
            <p:cNvPr id="61" name="TextBox 60">
              <a:extLst>
                <a:ext uri="{FF2B5EF4-FFF2-40B4-BE49-F238E27FC236}">
                  <a16:creationId xmlns:a16="http://schemas.microsoft.com/office/drawing/2014/main" id="{CF66F3AB-9A45-7DB4-B8A9-CECE90DCD39F}"/>
                </a:ext>
              </a:extLst>
            </p:cNvPr>
            <p:cNvSpPr txBox="1"/>
            <p:nvPr/>
          </p:nvSpPr>
          <p:spPr>
            <a:xfrm>
              <a:off x="1192868" y="2359625"/>
              <a:ext cx="4074458" cy="646331"/>
            </a:xfrm>
            <a:prstGeom prst="rect">
              <a:avLst/>
            </a:prstGeom>
            <a:noFill/>
          </p:spPr>
          <p:txBody>
            <a:bodyPr wrap="square" lIns="0" tIns="0" rIns="0" bIns="0" rtlCol="0" anchor="ctr">
              <a:spAutoFit/>
            </a:bodyPr>
            <a:lstStyle/>
            <a:p>
              <a:r>
                <a:rPr lang="en-US" sz="1400" dirty="0">
                  <a:solidFill>
                    <a:schemeClr val="tx1">
                      <a:lumMod val="85000"/>
                      <a:lumOff val="15000"/>
                    </a:schemeClr>
                  </a:solidFill>
                  <a:latin typeface="Calibri Light"/>
                  <a:cs typeface="Calibri"/>
                </a:rPr>
                <a:t>If on-shelf is not what you want, there are pre-made business activity (Standard Processes) that you can choose to go along with your data.</a:t>
              </a:r>
              <a:endParaRPr lang="en-US" dirty="0">
                <a:solidFill>
                  <a:schemeClr val="tx1">
                    <a:lumMod val="85000"/>
                    <a:lumOff val="15000"/>
                  </a:schemeClr>
                </a:solidFill>
              </a:endParaRPr>
            </a:p>
          </p:txBody>
        </p:sp>
        <p:sp>
          <p:nvSpPr>
            <p:cNvPr id="62" name="Rectangle 61">
              <a:extLst>
                <a:ext uri="{FF2B5EF4-FFF2-40B4-BE49-F238E27FC236}">
                  <a16:creationId xmlns:a16="http://schemas.microsoft.com/office/drawing/2014/main" id="{08FD0A93-D3C2-0D9C-9AE8-1F0A90DB3294}"/>
                </a:ext>
              </a:extLst>
            </p:cNvPr>
            <p:cNvSpPr/>
            <p:nvPr/>
          </p:nvSpPr>
          <p:spPr>
            <a:xfrm>
              <a:off x="-375923" y="2355404"/>
              <a:ext cx="1494683" cy="430887"/>
            </a:xfrm>
            <a:prstGeom prst="rect">
              <a:avLst/>
            </a:prstGeom>
          </p:spPr>
          <p:txBody>
            <a:bodyPr wrap="square" lIns="0" tIns="0" rIns="0" bIns="0" anchor="ctr">
              <a:spAutoFit/>
            </a:bodyPr>
            <a:lstStyle/>
            <a:p>
              <a:r>
                <a:rPr lang="en-ID" sz="1400" b="1" dirty="0">
                  <a:solidFill>
                    <a:srgbClr val="35328F"/>
                  </a:solidFill>
                  <a:latin typeface="Century Gothic"/>
                </a:rPr>
                <a:t>Pre-made Business Activity</a:t>
              </a:r>
              <a:endParaRPr lang="en-US" sz="1400">
                <a:cs typeface="Calibri"/>
              </a:endParaRPr>
            </a:p>
          </p:txBody>
        </p:sp>
      </p:grpSp>
      <p:pic>
        <p:nvPicPr>
          <p:cNvPr id="66" name="Picture 66" descr="Graphical user interface&#10;&#10;Description automatically generated">
            <a:extLst>
              <a:ext uri="{FF2B5EF4-FFF2-40B4-BE49-F238E27FC236}">
                <a16:creationId xmlns:a16="http://schemas.microsoft.com/office/drawing/2014/main" id="{C333D3C0-C395-7EC3-F20A-55BF6891CF27}"/>
              </a:ext>
            </a:extLst>
          </p:cNvPr>
          <p:cNvPicPr>
            <a:picLocks noChangeAspect="1"/>
          </p:cNvPicPr>
          <p:nvPr/>
        </p:nvPicPr>
        <p:blipFill rotWithShape="1">
          <a:blip r:embed="rId3"/>
          <a:srcRect r="-388" b="11408"/>
          <a:stretch/>
        </p:blipFill>
        <p:spPr>
          <a:xfrm>
            <a:off x="638496" y="1586753"/>
            <a:ext cx="2326837" cy="4455464"/>
          </a:xfrm>
          <a:prstGeom prst="rect">
            <a:avLst/>
          </a:prstGeom>
        </p:spPr>
      </p:pic>
    </p:spTree>
    <p:extLst>
      <p:ext uri="{BB962C8B-B14F-4D97-AF65-F5344CB8AC3E}">
        <p14:creationId xmlns:p14="http://schemas.microsoft.com/office/powerpoint/2010/main" val="3358548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15779" y="677113"/>
            <a:ext cx="3507014" cy="1495794"/>
          </a:xfrm>
        </p:spPr>
        <p:txBody>
          <a:bodyPr wrap="square" lIns="0" tIns="0" rIns="0" bIns="0">
            <a:spAutoFit/>
          </a:bodyPr>
          <a:lstStyle/>
          <a:p>
            <a:pPr algn="l"/>
            <a:r>
              <a:rPr lang="en-US" sz="5400" dirty="0">
                <a:latin typeface="Century Gothic"/>
              </a:rPr>
              <a:t>KEY BENEFITS</a:t>
            </a:r>
            <a:endParaRPr lang="en-US" sz="540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dirty="0" smtClean="0"/>
              <a:pPr/>
              <a:t>4</a:t>
            </a:fld>
            <a:endParaRPr lang="en-US" dirty="0"/>
          </a:p>
        </p:txBody>
      </p:sp>
      <p:sp>
        <p:nvSpPr>
          <p:cNvPr id="69" name="Oval 68">
            <a:extLst>
              <a:ext uri="{FF2B5EF4-FFF2-40B4-BE49-F238E27FC236}">
                <a16:creationId xmlns:a16="http://schemas.microsoft.com/office/drawing/2014/main" id="{C7096BCE-3D24-4757-83DF-446EC088AB2B}"/>
              </a:ext>
            </a:extLst>
          </p:cNvPr>
          <p:cNvSpPr/>
          <p:nvPr/>
        </p:nvSpPr>
        <p:spPr>
          <a:xfrm>
            <a:off x="486472" y="2404381"/>
            <a:ext cx="525756" cy="5223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Oval 69">
            <a:extLst>
              <a:ext uri="{FF2B5EF4-FFF2-40B4-BE49-F238E27FC236}">
                <a16:creationId xmlns:a16="http://schemas.microsoft.com/office/drawing/2014/main" id="{AD7647D8-6A50-4A57-AFEC-D452D4CD52C0}"/>
              </a:ext>
            </a:extLst>
          </p:cNvPr>
          <p:cNvSpPr/>
          <p:nvPr/>
        </p:nvSpPr>
        <p:spPr>
          <a:xfrm>
            <a:off x="486472" y="3278051"/>
            <a:ext cx="525756" cy="5223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Oval 70">
            <a:extLst>
              <a:ext uri="{FF2B5EF4-FFF2-40B4-BE49-F238E27FC236}">
                <a16:creationId xmlns:a16="http://schemas.microsoft.com/office/drawing/2014/main" id="{1B9F3AC2-097E-40D5-9389-E9E8718B26C8}"/>
              </a:ext>
            </a:extLst>
          </p:cNvPr>
          <p:cNvSpPr/>
          <p:nvPr/>
        </p:nvSpPr>
        <p:spPr>
          <a:xfrm>
            <a:off x="486472" y="4151721"/>
            <a:ext cx="525756" cy="5223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ectangle 71">
            <a:extLst>
              <a:ext uri="{FF2B5EF4-FFF2-40B4-BE49-F238E27FC236}">
                <a16:creationId xmlns:a16="http://schemas.microsoft.com/office/drawing/2014/main" id="{C7782C49-70EB-41DC-AED7-EC82C13C8686}"/>
              </a:ext>
            </a:extLst>
          </p:cNvPr>
          <p:cNvSpPr/>
          <p:nvPr/>
        </p:nvSpPr>
        <p:spPr>
          <a:xfrm>
            <a:off x="1300375" y="2273143"/>
            <a:ext cx="2911336" cy="784830"/>
          </a:xfrm>
          <a:prstGeom prst="rect">
            <a:avLst/>
          </a:prstGeom>
        </p:spPr>
        <p:txBody>
          <a:bodyPr wrap="square" lIns="0" tIns="0" rIns="0" bIns="0" anchor="ctr">
            <a:spAutoFit/>
          </a:bodyPr>
          <a:lstStyle/>
          <a:p>
            <a:r>
              <a:rPr lang="en-ID" b="1" dirty="0">
                <a:latin typeface="+mj-lt"/>
              </a:rPr>
              <a:t>TIME TO MARKET</a:t>
            </a:r>
            <a:endParaRPr lang="en-US" sz="1600" b="1" dirty="0">
              <a:cs typeface="Calibri"/>
            </a:endParaRPr>
          </a:p>
          <a:p>
            <a:r>
              <a:rPr lang="en-ID" sz="1100" dirty="0">
                <a:latin typeface="Calibri Light"/>
                <a:cs typeface="Calibri Light"/>
              </a:rPr>
              <a:t>Thousands of MBS or other components that could be used for application building which can dramatically shorten time to market</a:t>
            </a:r>
          </a:p>
        </p:txBody>
      </p:sp>
      <p:sp>
        <p:nvSpPr>
          <p:cNvPr id="75" name="Freeform 7">
            <a:extLst>
              <a:ext uri="{FF2B5EF4-FFF2-40B4-BE49-F238E27FC236}">
                <a16:creationId xmlns:a16="http://schemas.microsoft.com/office/drawing/2014/main" id="{EB5AB4C5-5A7F-4BFD-88E6-B9508C601B0A}"/>
              </a:ext>
            </a:extLst>
          </p:cNvPr>
          <p:cNvSpPr>
            <a:spLocks noEditPoints="1"/>
          </p:cNvSpPr>
          <p:nvPr/>
        </p:nvSpPr>
        <p:spPr bwMode="auto">
          <a:xfrm>
            <a:off x="629347" y="3419475"/>
            <a:ext cx="240005" cy="239499"/>
          </a:xfrm>
          <a:custGeom>
            <a:avLst/>
            <a:gdLst>
              <a:gd name="T0" fmla="*/ 94 w 96"/>
              <a:gd name="T1" fmla="*/ 40 h 96"/>
              <a:gd name="T2" fmla="*/ 83 w 96"/>
              <a:gd name="T3" fmla="*/ 40 h 96"/>
              <a:gd name="T4" fmla="*/ 79 w 96"/>
              <a:gd name="T5" fmla="*/ 31 h 96"/>
              <a:gd name="T6" fmla="*/ 88 w 96"/>
              <a:gd name="T7" fmla="*/ 23 h 96"/>
              <a:gd name="T8" fmla="*/ 88 w 96"/>
              <a:gd name="T9" fmla="*/ 21 h 96"/>
              <a:gd name="T10" fmla="*/ 88 w 96"/>
              <a:gd name="T11" fmla="*/ 20 h 96"/>
              <a:gd name="T12" fmla="*/ 76 w 96"/>
              <a:gd name="T13" fmla="*/ 8 h 96"/>
              <a:gd name="T14" fmla="*/ 73 w 96"/>
              <a:gd name="T15" fmla="*/ 8 h 96"/>
              <a:gd name="T16" fmla="*/ 65 w 96"/>
              <a:gd name="T17" fmla="*/ 17 h 96"/>
              <a:gd name="T18" fmla="*/ 56 w 96"/>
              <a:gd name="T19" fmla="*/ 13 h 96"/>
              <a:gd name="T20" fmla="*/ 56 w 96"/>
              <a:gd name="T21" fmla="*/ 2 h 96"/>
              <a:gd name="T22" fmla="*/ 54 w 96"/>
              <a:gd name="T23" fmla="*/ 0 h 96"/>
              <a:gd name="T24" fmla="*/ 42 w 96"/>
              <a:gd name="T25" fmla="*/ 0 h 96"/>
              <a:gd name="T26" fmla="*/ 40 w 96"/>
              <a:gd name="T27" fmla="*/ 2 h 96"/>
              <a:gd name="T28" fmla="*/ 40 w 96"/>
              <a:gd name="T29" fmla="*/ 13 h 96"/>
              <a:gd name="T30" fmla="*/ 31 w 96"/>
              <a:gd name="T31" fmla="*/ 17 h 96"/>
              <a:gd name="T32" fmla="*/ 23 w 96"/>
              <a:gd name="T33" fmla="*/ 8 h 96"/>
              <a:gd name="T34" fmla="*/ 20 w 96"/>
              <a:gd name="T35" fmla="*/ 8 h 96"/>
              <a:gd name="T36" fmla="*/ 8 w 96"/>
              <a:gd name="T37" fmla="*/ 20 h 96"/>
              <a:gd name="T38" fmla="*/ 8 w 96"/>
              <a:gd name="T39" fmla="*/ 23 h 96"/>
              <a:gd name="T40" fmla="*/ 17 w 96"/>
              <a:gd name="T41" fmla="*/ 31 h 96"/>
              <a:gd name="T42" fmla="*/ 13 w 96"/>
              <a:gd name="T43" fmla="*/ 40 h 96"/>
              <a:gd name="T44" fmla="*/ 2 w 96"/>
              <a:gd name="T45" fmla="*/ 40 h 96"/>
              <a:gd name="T46" fmla="*/ 0 w 96"/>
              <a:gd name="T47" fmla="*/ 42 h 96"/>
              <a:gd name="T48" fmla="*/ 0 w 96"/>
              <a:gd name="T49" fmla="*/ 54 h 96"/>
              <a:gd name="T50" fmla="*/ 2 w 96"/>
              <a:gd name="T51" fmla="*/ 56 h 96"/>
              <a:gd name="T52" fmla="*/ 13 w 96"/>
              <a:gd name="T53" fmla="*/ 56 h 96"/>
              <a:gd name="T54" fmla="*/ 17 w 96"/>
              <a:gd name="T55" fmla="*/ 65 h 96"/>
              <a:gd name="T56" fmla="*/ 8 w 96"/>
              <a:gd name="T57" fmla="*/ 73 h 96"/>
              <a:gd name="T58" fmla="*/ 8 w 96"/>
              <a:gd name="T59" fmla="*/ 75 h 96"/>
              <a:gd name="T60" fmla="*/ 8 w 96"/>
              <a:gd name="T61" fmla="*/ 76 h 96"/>
              <a:gd name="T62" fmla="*/ 20 w 96"/>
              <a:gd name="T63" fmla="*/ 88 h 96"/>
              <a:gd name="T64" fmla="*/ 23 w 96"/>
              <a:gd name="T65" fmla="*/ 88 h 96"/>
              <a:gd name="T66" fmla="*/ 31 w 96"/>
              <a:gd name="T67" fmla="*/ 79 h 96"/>
              <a:gd name="T68" fmla="*/ 40 w 96"/>
              <a:gd name="T69" fmla="*/ 83 h 96"/>
              <a:gd name="T70" fmla="*/ 40 w 96"/>
              <a:gd name="T71" fmla="*/ 94 h 96"/>
              <a:gd name="T72" fmla="*/ 42 w 96"/>
              <a:gd name="T73" fmla="*/ 96 h 96"/>
              <a:gd name="T74" fmla="*/ 54 w 96"/>
              <a:gd name="T75" fmla="*/ 96 h 96"/>
              <a:gd name="T76" fmla="*/ 56 w 96"/>
              <a:gd name="T77" fmla="*/ 94 h 96"/>
              <a:gd name="T78" fmla="*/ 56 w 96"/>
              <a:gd name="T79" fmla="*/ 83 h 96"/>
              <a:gd name="T80" fmla="*/ 65 w 96"/>
              <a:gd name="T81" fmla="*/ 79 h 96"/>
              <a:gd name="T82" fmla="*/ 73 w 96"/>
              <a:gd name="T83" fmla="*/ 88 h 96"/>
              <a:gd name="T84" fmla="*/ 76 w 96"/>
              <a:gd name="T85" fmla="*/ 88 h 96"/>
              <a:gd name="T86" fmla="*/ 88 w 96"/>
              <a:gd name="T87" fmla="*/ 76 h 96"/>
              <a:gd name="T88" fmla="*/ 88 w 96"/>
              <a:gd name="T89" fmla="*/ 73 h 96"/>
              <a:gd name="T90" fmla="*/ 79 w 96"/>
              <a:gd name="T91" fmla="*/ 65 h 96"/>
              <a:gd name="T92" fmla="*/ 83 w 96"/>
              <a:gd name="T93" fmla="*/ 56 h 96"/>
              <a:gd name="T94" fmla="*/ 94 w 96"/>
              <a:gd name="T95" fmla="*/ 56 h 96"/>
              <a:gd name="T96" fmla="*/ 96 w 96"/>
              <a:gd name="T97" fmla="*/ 54 h 96"/>
              <a:gd name="T98" fmla="*/ 96 w 96"/>
              <a:gd name="T99" fmla="*/ 42 h 96"/>
              <a:gd name="T100" fmla="*/ 94 w 96"/>
              <a:gd name="T101" fmla="*/ 40 h 96"/>
              <a:gd name="T102" fmla="*/ 48 w 96"/>
              <a:gd name="T103" fmla="*/ 64 h 96"/>
              <a:gd name="T104" fmla="*/ 32 w 96"/>
              <a:gd name="T105" fmla="*/ 48 h 96"/>
              <a:gd name="T106" fmla="*/ 48 w 96"/>
              <a:gd name="T107" fmla="*/ 32 h 96"/>
              <a:gd name="T108" fmla="*/ 64 w 96"/>
              <a:gd name="T109" fmla="*/ 48 h 96"/>
              <a:gd name="T110" fmla="*/ 48 w 96"/>
              <a:gd name="T111"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6">
                <a:moveTo>
                  <a:pt x="94" y="40"/>
                </a:moveTo>
                <a:cubicBezTo>
                  <a:pt x="83" y="40"/>
                  <a:pt x="83" y="40"/>
                  <a:pt x="83" y="40"/>
                </a:cubicBezTo>
                <a:cubicBezTo>
                  <a:pt x="82" y="37"/>
                  <a:pt x="81" y="33"/>
                  <a:pt x="79" y="31"/>
                </a:cubicBezTo>
                <a:cubicBezTo>
                  <a:pt x="88" y="23"/>
                  <a:pt x="88" y="23"/>
                  <a:pt x="88" y="23"/>
                </a:cubicBezTo>
                <a:cubicBezTo>
                  <a:pt x="88" y="22"/>
                  <a:pt x="88" y="22"/>
                  <a:pt x="88" y="21"/>
                </a:cubicBezTo>
                <a:cubicBezTo>
                  <a:pt x="88" y="21"/>
                  <a:pt x="88" y="20"/>
                  <a:pt x="88" y="20"/>
                </a:cubicBezTo>
                <a:cubicBezTo>
                  <a:pt x="76" y="8"/>
                  <a:pt x="76" y="8"/>
                  <a:pt x="76" y="8"/>
                </a:cubicBezTo>
                <a:cubicBezTo>
                  <a:pt x="75" y="8"/>
                  <a:pt x="74" y="8"/>
                  <a:pt x="73" y="8"/>
                </a:cubicBezTo>
                <a:cubicBezTo>
                  <a:pt x="65" y="17"/>
                  <a:pt x="65" y="17"/>
                  <a:pt x="65" y="17"/>
                </a:cubicBezTo>
                <a:cubicBezTo>
                  <a:pt x="63" y="15"/>
                  <a:pt x="59" y="14"/>
                  <a:pt x="56" y="13"/>
                </a:cubicBezTo>
                <a:cubicBezTo>
                  <a:pt x="56" y="2"/>
                  <a:pt x="56" y="2"/>
                  <a:pt x="56" y="2"/>
                </a:cubicBezTo>
                <a:cubicBezTo>
                  <a:pt x="56" y="1"/>
                  <a:pt x="55" y="0"/>
                  <a:pt x="54" y="0"/>
                </a:cubicBezTo>
                <a:cubicBezTo>
                  <a:pt x="42" y="0"/>
                  <a:pt x="42" y="0"/>
                  <a:pt x="42" y="0"/>
                </a:cubicBezTo>
                <a:cubicBezTo>
                  <a:pt x="41" y="0"/>
                  <a:pt x="40" y="1"/>
                  <a:pt x="40" y="2"/>
                </a:cubicBezTo>
                <a:cubicBezTo>
                  <a:pt x="40" y="13"/>
                  <a:pt x="40" y="13"/>
                  <a:pt x="40" y="13"/>
                </a:cubicBezTo>
                <a:cubicBezTo>
                  <a:pt x="37" y="14"/>
                  <a:pt x="33" y="15"/>
                  <a:pt x="31" y="17"/>
                </a:cubicBezTo>
                <a:cubicBezTo>
                  <a:pt x="23" y="8"/>
                  <a:pt x="23" y="8"/>
                  <a:pt x="23" y="8"/>
                </a:cubicBezTo>
                <a:cubicBezTo>
                  <a:pt x="22" y="8"/>
                  <a:pt x="20" y="8"/>
                  <a:pt x="20" y="8"/>
                </a:cubicBezTo>
                <a:cubicBezTo>
                  <a:pt x="8" y="20"/>
                  <a:pt x="8" y="20"/>
                  <a:pt x="8" y="20"/>
                </a:cubicBezTo>
                <a:cubicBezTo>
                  <a:pt x="8" y="20"/>
                  <a:pt x="8" y="22"/>
                  <a:pt x="8" y="23"/>
                </a:cubicBezTo>
                <a:cubicBezTo>
                  <a:pt x="17" y="31"/>
                  <a:pt x="17" y="31"/>
                  <a:pt x="17" y="31"/>
                </a:cubicBezTo>
                <a:cubicBezTo>
                  <a:pt x="15" y="33"/>
                  <a:pt x="14" y="37"/>
                  <a:pt x="13" y="40"/>
                </a:cubicBezTo>
                <a:cubicBezTo>
                  <a:pt x="2" y="40"/>
                  <a:pt x="2" y="40"/>
                  <a:pt x="2" y="40"/>
                </a:cubicBezTo>
                <a:cubicBezTo>
                  <a:pt x="1" y="40"/>
                  <a:pt x="0" y="41"/>
                  <a:pt x="0" y="42"/>
                </a:cubicBezTo>
                <a:cubicBezTo>
                  <a:pt x="0" y="54"/>
                  <a:pt x="0" y="54"/>
                  <a:pt x="0" y="54"/>
                </a:cubicBezTo>
                <a:cubicBezTo>
                  <a:pt x="0" y="55"/>
                  <a:pt x="1" y="56"/>
                  <a:pt x="2" y="56"/>
                </a:cubicBezTo>
                <a:cubicBezTo>
                  <a:pt x="13" y="56"/>
                  <a:pt x="13" y="56"/>
                  <a:pt x="13" y="56"/>
                </a:cubicBezTo>
                <a:cubicBezTo>
                  <a:pt x="14" y="59"/>
                  <a:pt x="15" y="63"/>
                  <a:pt x="17" y="65"/>
                </a:cubicBezTo>
                <a:cubicBezTo>
                  <a:pt x="8" y="73"/>
                  <a:pt x="8" y="73"/>
                  <a:pt x="8" y="73"/>
                </a:cubicBezTo>
                <a:cubicBezTo>
                  <a:pt x="8" y="74"/>
                  <a:pt x="8" y="74"/>
                  <a:pt x="8" y="75"/>
                </a:cubicBezTo>
                <a:cubicBezTo>
                  <a:pt x="8" y="75"/>
                  <a:pt x="8" y="76"/>
                  <a:pt x="8" y="76"/>
                </a:cubicBezTo>
                <a:cubicBezTo>
                  <a:pt x="20" y="88"/>
                  <a:pt x="20" y="88"/>
                  <a:pt x="20" y="88"/>
                </a:cubicBezTo>
                <a:cubicBezTo>
                  <a:pt x="20" y="88"/>
                  <a:pt x="22" y="88"/>
                  <a:pt x="23" y="88"/>
                </a:cubicBezTo>
                <a:cubicBezTo>
                  <a:pt x="31" y="79"/>
                  <a:pt x="31" y="79"/>
                  <a:pt x="31" y="79"/>
                </a:cubicBezTo>
                <a:cubicBezTo>
                  <a:pt x="33" y="81"/>
                  <a:pt x="37" y="82"/>
                  <a:pt x="40" y="83"/>
                </a:cubicBezTo>
                <a:cubicBezTo>
                  <a:pt x="40" y="94"/>
                  <a:pt x="40" y="94"/>
                  <a:pt x="40" y="94"/>
                </a:cubicBezTo>
                <a:cubicBezTo>
                  <a:pt x="40" y="95"/>
                  <a:pt x="41" y="96"/>
                  <a:pt x="42" y="96"/>
                </a:cubicBezTo>
                <a:cubicBezTo>
                  <a:pt x="54" y="96"/>
                  <a:pt x="54" y="96"/>
                  <a:pt x="54" y="96"/>
                </a:cubicBezTo>
                <a:cubicBezTo>
                  <a:pt x="55" y="96"/>
                  <a:pt x="56" y="95"/>
                  <a:pt x="56" y="94"/>
                </a:cubicBezTo>
                <a:cubicBezTo>
                  <a:pt x="56" y="83"/>
                  <a:pt x="56" y="83"/>
                  <a:pt x="56" y="83"/>
                </a:cubicBezTo>
                <a:cubicBezTo>
                  <a:pt x="59" y="82"/>
                  <a:pt x="63" y="81"/>
                  <a:pt x="65" y="79"/>
                </a:cubicBezTo>
                <a:cubicBezTo>
                  <a:pt x="73" y="88"/>
                  <a:pt x="73" y="88"/>
                  <a:pt x="73" y="88"/>
                </a:cubicBezTo>
                <a:cubicBezTo>
                  <a:pt x="74" y="88"/>
                  <a:pt x="76" y="88"/>
                  <a:pt x="76" y="88"/>
                </a:cubicBezTo>
                <a:cubicBezTo>
                  <a:pt x="88" y="76"/>
                  <a:pt x="88" y="76"/>
                  <a:pt x="88" y="76"/>
                </a:cubicBezTo>
                <a:cubicBezTo>
                  <a:pt x="88" y="76"/>
                  <a:pt x="88" y="74"/>
                  <a:pt x="88" y="73"/>
                </a:cubicBezTo>
                <a:cubicBezTo>
                  <a:pt x="79" y="65"/>
                  <a:pt x="79" y="65"/>
                  <a:pt x="79" y="65"/>
                </a:cubicBezTo>
                <a:cubicBezTo>
                  <a:pt x="81" y="63"/>
                  <a:pt x="82" y="59"/>
                  <a:pt x="83" y="56"/>
                </a:cubicBezTo>
                <a:cubicBezTo>
                  <a:pt x="94" y="56"/>
                  <a:pt x="94" y="56"/>
                  <a:pt x="94" y="56"/>
                </a:cubicBezTo>
                <a:cubicBezTo>
                  <a:pt x="95" y="56"/>
                  <a:pt x="96" y="55"/>
                  <a:pt x="96" y="54"/>
                </a:cubicBezTo>
                <a:cubicBezTo>
                  <a:pt x="96" y="42"/>
                  <a:pt x="96" y="42"/>
                  <a:pt x="96" y="42"/>
                </a:cubicBezTo>
                <a:cubicBezTo>
                  <a:pt x="96" y="41"/>
                  <a:pt x="95" y="40"/>
                  <a:pt x="94" y="40"/>
                </a:cubicBezTo>
                <a:close/>
                <a:moveTo>
                  <a:pt x="48" y="64"/>
                </a:moveTo>
                <a:cubicBezTo>
                  <a:pt x="39" y="64"/>
                  <a:pt x="32" y="57"/>
                  <a:pt x="32" y="48"/>
                </a:cubicBezTo>
                <a:cubicBezTo>
                  <a:pt x="32" y="39"/>
                  <a:pt x="39" y="32"/>
                  <a:pt x="48" y="32"/>
                </a:cubicBezTo>
                <a:cubicBezTo>
                  <a:pt x="57" y="32"/>
                  <a:pt x="64" y="39"/>
                  <a:pt x="64" y="48"/>
                </a:cubicBezTo>
                <a:cubicBezTo>
                  <a:pt x="64" y="57"/>
                  <a:pt x="57" y="64"/>
                  <a:pt x="48" y="64"/>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sz="1600"/>
          </a:p>
        </p:txBody>
      </p:sp>
      <p:sp>
        <p:nvSpPr>
          <p:cNvPr id="76" name="Freeform 8">
            <a:extLst>
              <a:ext uri="{FF2B5EF4-FFF2-40B4-BE49-F238E27FC236}">
                <a16:creationId xmlns:a16="http://schemas.microsoft.com/office/drawing/2014/main" id="{D1E753B0-8B55-4756-A8F9-826F19A51405}"/>
              </a:ext>
            </a:extLst>
          </p:cNvPr>
          <p:cNvSpPr>
            <a:spLocks/>
          </p:cNvSpPr>
          <p:nvPr/>
        </p:nvSpPr>
        <p:spPr bwMode="auto">
          <a:xfrm>
            <a:off x="627233" y="4292094"/>
            <a:ext cx="244234" cy="241601"/>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sz="1600"/>
          </a:p>
        </p:txBody>
      </p:sp>
      <p:grpSp>
        <p:nvGrpSpPr>
          <p:cNvPr id="77" name="Group 76">
            <a:extLst>
              <a:ext uri="{FF2B5EF4-FFF2-40B4-BE49-F238E27FC236}">
                <a16:creationId xmlns:a16="http://schemas.microsoft.com/office/drawing/2014/main" id="{8C608531-56EE-43F3-90B4-16B651F91351}"/>
              </a:ext>
            </a:extLst>
          </p:cNvPr>
          <p:cNvGrpSpPr/>
          <p:nvPr/>
        </p:nvGrpSpPr>
        <p:grpSpPr>
          <a:xfrm>
            <a:off x="629347" y="2545805"/>
            <a:ext cx="240005" cy="239500"/>
            <a:chOff x="7718425" y="3248025"/>
            <a:chExt cx="360363" cy="361951"/>
          </a:xfrm>
          <a:solidFill>
            <a:schemeClr val="bg1"/>
          </a:solidFill>
          <a:effectLst>
            <a:outerShdw blurRad="50800" dist="38100" dir="5400000" algn="t" rotWithShape="0">
              <a:prstClr val="black">
                <a:alpha val="18000"/>
              </a:prstClr>
            </a:outerShdw>
          </a:effectLst>
        </p:grpSpPr>
        <p:sp>
          <p:nvSpPr>
            <p:cNvPr id="78" name="Freeform 63">
              <a:extLst>
                <a:ext uri="{FF2B5EF4-FFF2-40B4-BE49-F238E27FC236}">
                  <a16:creationId xmlns:a16="http://schemas.microsoft.com/office/drawing/2014/main" id="{F6B5F6E8-FFBF-46C6-940F-12F804F6877D}"/>
                </a:ext>
              </a:extLst>
            </p:cNvPr>
            <p:cNvSpPr>
              <a:spLocks/>
            </p:cNvSpPr>
            <p:nvPr/>
          </p:nvSpPr>
          <p:spPr bwMode="auto">
            <a:xfrm>
              <a:off x="7718425" y="3248025"/>
              <a:ext cx="360363" cy="331788"/>
            </a:xfrm>
            <a:custGeom>
              <a:avLst/>
              <a:gdLst>
                <a:gd name="T0" fmla="*/ 20 w 96"/>
                <a:gd name="T1" fmla="*/ 88 h 88"/>
                <a:gd name="T2" fmla="*/ 8 w 96"/>
                <a:gd name="T3" fmla="*/ 75 h 88"/>
                <a:gd name="T4" fmla="*/ 17 w 96"/>
                <a:gd name="T5" fmla="*/ 65 h 88"/>
                <a:gd name="T6" fmla="*/ 2 w 96"/>
                <a:gd name="T7" fmla="*/ 56 h 88"/>
                <a:gd name="T8" fmla="*/ 0 w 96"/>
                <a:gd name="T9" fmla="*/ 42 h 88"/>
                <a:gd name="T10" fmla="*/ 13 w 96"/>
                <a:gd name="T11" fmla="*/ 40 h 88"/>
                <a:gd name="T12" fmla="*/ 8 w 96"/>
                <a:gd name="T13" fmla="*/ 23 h 88"/>
                <a:gd name="T14" fmla="*/ 8 w 96"/>
                <a:gd name="T15" fmla="*/ 20 h 88"/>
                <a:gd name="T16" fmla="*/ 23 w 96"/>
                <a:gd name="T17" fmla="*/ 8 h 88"/>
                <a:gd name="T18" fmla="*/ 40 w 96"/>
                <a:gd name="T19" fmla="*/ 13 h 88"/>
                <a:gd name="T20" fmla="*/ 42 w 96"/>
                <a:gd name="T21" fmla="*/ 0 h 88"/>
                <a:gd name="T22" fmla="*/ 56 w 96"/>
                <a:gd name="T23" fmla="*/ 2 h 88"/>
                <a:gd name="T24" fmla="*/ 65 w 96"/>
                <a:gd name="T25" fmla="*/ 17 h 88"/>
                <a:gd name="T26" fmla="*/ 76 w 96"/>
                <a:gd name="T27" fmla="*/ 8 h 88"/>
                <a:gd name="T28" fmla="*/ 88 w 96"/>
                <a:gd name="T29" fmla="*/ 21 h 88"/>
                <a:gd name="T30" fmla="*/ 79 w 96"/>
                <a:gd name="T31" fmla="*/ 31 h 88"/>
                <a:gd name="T32" fmla="*/ 94 w 96"/>
                <a:gd name="T33" fmla="*/ 40 h 88"/>
                <a:gd name="T34" fmla="*/ 96 w 96"/>
                <a:gd name="T35" fmla="*/ 54 h 88"/>
                <a:gd name="T36" fmla="*/ 83 w 96"/>
                <a:gd name="T37" fmla="*/ 56 h 88"/>
                <a:gd name="T38" fmla="*/ 88 w 96"/>
                <a:gd name="T39" fmla="*/ 73 h 88"/>
                <a:gd name="T40" fmla="*/ 76 w 96"/>
                <a:gd name="T41" fmla="*/ 88 h 88"/>
                <a:gd name="T42" fmla="*/ 64 w 96"/>
                <a:gd name="T43" fmla="*/ 78 h 88"/>
                <a:gd name="T44" fmla="*/ 67 w 96"/>
                <a:gd name="T45" fmla="*/ 76 h 88"/>
                <a:gd name="T46" fmla="*/ 83 w 96"/>
                <a:gd name="T47" fmla="*/ 75 h 88"/>
                <a:gd name="T48" fmla="*/ 75 w 96"/>
                <a:gd name="T49" fmla="*/ 65 h 88"/>
                <a:gd name="T50" fmla="*/ 81 w 96"/>
                <a:gd name="T51" fmla="*/ 52 h 88"/>
                <a:gd name="T52" fmla="*/ 92 w 96"/>
                <a:gd name="T53" fmla="*/ 44 h 88"/>
                <a:gd name="T54" fmla="*/ 79 w 96"/>
                <a:gd name="T55" fmla="*/ 42 h 88"/>
                <a:gd name="T56" fmla="*/ 76 w 96"/>
                <a:gd name="T57" fmla="*/ 29 h 88"/>
                <a:gd name="T58" fmla="*/ 75 w 96"/>
                <a:gd name="T59" fmla="*/ 13 h 88"/>
                <a:gd name="T60" fmla="*/ 65 w 96"/>
                <a:gd name="T61" fmla="*/ 21 h 88"/>
                <a:gd name="T62" fmla="*/ 52 w 96"/>
                <a:gd name="T63" fmla="*/ 15 h 88"/>
                <a:gd name="T64" fmla="*/ 44 w 96"/>
                <a:gd name="T65" fmla="*/ 4 h 88"/>
                <a:gd name="T66" fmla="*/ 42 w 96"/>
                <a:gd name="T67" fmla="*/ 17 h 88"/>
                <a:gd name="T68" fmla="*/ 29 w 96"/>
                <a:gd name="T69" fmla="*/ 20 h 88"/>
                <a:gd name="T70" fmla="*/ 13 w 96"/>
                <a:gd name="T71" fmla="*/ 21 h 88"/>
                <a:gd name="T72" fmla="*/ 21 w 96"/>
                <a:gd name="T73" fmla="*/ 31 h 88"/>
                <a:gd name="T74" fmla="*/ 15 w 96"/>
                <a:gd name="T75" fmla="*/ 44 h 88"/>
                <a:gd name="T76" fmla="*/ 4 w 96"/>
                <a:gd name="T77" fmla="*/ 52 h 88"/>
                <a:gd name="T78" fmla="*/ 17 w 96"/>
                <a:gd name="T79" fmla="*/ 54 h 88"/>
                <a:gd name="T80" fmla="*/ 20 w 96"/>
                <a:gd name="T81" fmla="*/ 67 h 88"/>
                <a:gd name="T82" fmla="*/ 21 w 96"/>
                <a:gd name="T83" fmla="*/ 83 h 88"/>
                <a:gd name="T84" fmla="*/ 32 w 96"/>
                <a:gd name="T85" fmla="*/ 76 h 88"/>
                <a:gd name="T86" fmla="*/ 23 w 96"/>
                <a:gd name="T8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6" h="88">
                  <a:moveTo>
                    <a:pt x="21" y="88"/>
                  </a:moveTo>
                  <a:cubicBezTo>
                    <a:pt x="21"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4" y="78"/>
                    <a:pt x="64" y="78"/>
                    <a:pt x="64" y="78"/>
                  </a:cubicBezTo>
                  <a:cubicBezTo>
                    <a:pt x="63" y="78"/>
                    <a:pt x="63" y="76"/>
                    <a:pt x="64" y="76"/>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39" y="18"/>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2" y="76"/>
                  </a:cubicBezTo>
                  <a:cubicBezTo>
                    <a:pt x="33" y="76"/>
                    <a:pt x="33" y="78"/>
                    <a:pt x="32" y="78"/>
                  </a:cubicBezTo>
                  <a:cubicBezTo>
                    <a:pt x="23" y="88"/>
                    <a:pt x="23" y="88"/>
                    <a:pt x="23" y="88"/>
                  </a:cubicBezTo>
                  <a:cubicBezTo>
                    <a:pt x="22" y="88"/>
                    <a:pt x="22" y="88"/>
                    <a:pt x="2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79" name="Freeform 64">
              <a:extLst>
                <a:ext uri="{FF2B5EF4-FFF2-40B4-BE49-F238E27FC236}">
                  <a16:creationId xmlns:a16="http://schemas.microsoft.com/office/drawing/2014/main" id="{7AC319A5-284B-4422-AD02-3D382B9C8264}"/>
                </a:ext>
              </a:extLst>
            </p:cNvPr>
            <p:cNvSpPr>
              <a:spLocks/>
            </p:cNvSpPr>
            <p:nvPr/>
          </p:nvSpPr>
          <p:spPr bwMode="auto">
            <a:xfrm>
              <a:off x="7869238" y="3549650"/>
              <a:ext cx="60325" cy="15875"/>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80" name="Freeform 65">
              <a:extLst>
                <a:ext uri="{FF2B5EF4-FFF2-40B4-BE49-F238E27FC236}">
                  <a16:creationId xmlns:a16="http://schemas.microsoft.com/office/drawing/2014/main" id="{A253C52B-A0F6-416E-95EF-1719CFB48934}"/>
                </a:ext>
              </a:extLst>
            </p:cNvPr>
            <p:cNvSpPr>
              <a:spLocks/>
            </p:cNvSpPr>
            <p:nvPr/>
          </p:nvSpPr>
          <p:spPr bwMode="auto">
            <a:xfrm>
              <a:off x="7869238" y="3579813"/>
              <a:ext cx="60325" cy="30163"/>
            </a:xfrm>
            <a:custGeom>
              <a:avLst/>
              <a:gdLst>
                <a:gd name="T0" fmla="*/ 14 w 16"/>
                <a:gd name="T1" fmla="*/ 0 h 8"/>
                <a:gd name="T2" fmla="*/ 2 w 16"/>
                <a:gd name="T3" fmla="*/ 0 h 8"/>
                <a:gd name="T4" fmla="*/ 0 w 16"/>
                <a:gd name="T5" fmla="*/ 2 h 8"/>
                <a:gd name="T6" fmla="*/ 2 w 16"/>
                <a:gd name="T7" fmla="*/ 4 h 8"/>
                <a:gd name="T8" fmla="*/ 6 w 16"/>
                <a:gd name="T9" fmla="*/ 4 h 8"/>
                <a:gd name="T10" fmla="*/ 6 w 16"/>
                <a:gd name="T11" fmla="*/ 6 h 8"/>
                <a:gd name="T12" fmla="*/ 8 w 16"/>
                <a:gd name="T13" fmla="*/ 8 h 8"/>
                <a:gd name="T14" fmla="*/ 10 w 16"/>
                <a:gd name="T15" fmla="*/ 6 h 8"/>
                <a:gd name="T16" fmla="*/ 10 w 16"/>
                <a:gd name="T17" fmla="*/ 4 h 8"/>
                <a:gd name="T18" fmla="*/ 14 w 16"/>
                <a:gd name="T19" fmla="*/ 4 h 8"/>
                <a:gd name="T20" fmla="*/ 16 w 16"/>
                <a:gd name="T21" fmla="*/ 2 h 8"/>
                <a:gd name="T22" fmla="*/ 14 w 16"/>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8">
                  <a:moveTo>
                    <a:pt x="14" y="0"/>
                  </a:moveTo>
                  <a:cubicBezTo>
                    <a:pt x="2" y="0"/>
                    <a:pt x="2" y="0"/>
                    <a:pt x="2" y="0"/>
                  </a:cubicBezTo>
                  <a:cubicBezTo>
                    <a:pt x="1" y="0"/>
                    <a:pt x="0" y="1"/>
                    <a:pt x="0" y="2"/>
                  </a:cubicBezTo>
                  <a:cubicBezTo>
                    <a:pt x="0" y="3"/>
                    <a:pt x="1" y="4"/>
                    <a:pt x="2" y="4"/>
                  </a:cubicBezTo>
                  <a:cubicBezTo>
                    <a:pt x="6" y="4"/>
                    <a:pt x="6" y="4"/>
                    <a:pt x="6" y="4"/>
                  </a:cubicBezTo>
                  <a:cubicBezTo>
                    <a:pt x="6" y="6"/>
                    <a:pt x="6" y="6"/>
                    <a:pt x="6" y="6"/>
                  </a:cubicBezTo>
                  <a:cubicBezTo>
                    <a:pt x="6" y="7"/>
                    <a:pt x="7" y="8"/>
                    <a:pt x="8" y="8"/>
                  </a:cubicBezTo>
                  <a:cubicBezTo>
                    <a:pt x="9" y="8"/>
                    <a:pt x="10" y="7"/>
                    <a:pt x="10" y="6"/>
                  </a:cubicBezTo>
                  <a:cubicBezTo>
                    <a:pt x="10" y="4"/>
                    <a:pt x="10" y="4"/>
                    <a:pt x="10"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sp>
          <p:nvSpPr>
            <p:cNvPr id="81" name="Freeform 66">
              <a:extLst>
                <a:ext uri="{FF2B5EF4-FFF2-40B4-BE49-F238E27FC236}">
                  <a16:creationId xmlns:a16="http://schemas.microsoft.com/office/drawing/2014/main" id="{ADF4EABB-E00D-4ED6-96B4-8F8EA0BD1317}"/>
                </a:ext>
              </a:extLst>
            </p:cNvPr>
            <p:cNvSpPr>
              <a:spLocks/>
            </p:cNvSpPr>
            <p:nvPr/>
          </p:nvSpPr>
          <p:spPr bwMode="auto">
            <a:xfrm>
              <a:off x="7805738" y="3338513"/>
              <a:ext cx="187325" cy="196850"/>
            </a:xfrm>
            <a:custGeom>
              <a:avLst/>
              <a:gdLst>
                <a:gd name="T0" fmla="*/ 25 w 50"/>
                <a:gd name="T1" fmla="*/ 0 h 52"/>
                <a:gd name="T2" fmla="*/ 0 w 50"/>
                <a:gd name="T3" fmla="*/ 24 h 52"/>
                <a:gd name="T4" fmla="*/ 17 w 50"/>
                <a:gd name="T5" fmla="*/ 47 h 52"/>
                <a:gd name="T6" fmla="*/ 17 w 50"/>
                <a:gd name="T7" fmla="*/ 50 h 52"/>
                <a:gd name="T8" fmla="*/ 19 w 50"/>
                <a:gd name="T9" fmla="*/ 52 h 52"/>
                <a:gd name="T10" fmla="*/ 31 w 50"/>
                <a:gd name="T11" fmla="*/ 52 h 52"/>
                <a:gd name="T12" fmla="*/ 33 w 50"/>
                <a:gd name="T13" fmla="*/ 50 h 52"/>
                <a:gd name="T14" fmla="*/ 33 w 50"/>
                <a:gd name="T15" fmla="*/ 47 h 52"/>
                <a:gd name="T16" fmla="*/ 50 w 50"/>
                <a:gd name="T17" fmla="*/ 24 h 52"/>
                <a:gd name="T18" fmla="*/ 25 w 50"/>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2">
                  <a:moveTo>
                    <a:pt x="25" y="0"/>
                  </a:moveTo>
                  <a:cubicBezTo>
                    <a:pt x="11" y="0"/>
                    <a:pt x="0" y="11"/>
                    <a:pt x="0" y="24"/>
                  </a:cubicBezTo>
                  <a:cubicBezTo>
                    <a:pt x="0" y="34"/>
                    <a:pt x="7" y="43"/>
                    <a:pt x="17" y="47"/>
                  </a:cubicBezTo>
                  <a:cubicBezTo>
                    <a:pt x="17" y="50"/>
                    <a:pt x="17" y="50"/>
                    <a:pt x="17" y="50"/>
                  </a:cubicBezTo>
                  <a:cubicBezTo>
                    <a:pt x="17" y="51"/>
                    <a:pt x="18" y="52"/>
                    <a:pt x="19" y="52"/>
                  </a:cubicBezTo>
                  <a:cubicBezTo>
                    <a:pt x="31" y="52"/>
                    <a:pt x="31" y="52"/>
                    <a:pt x="31" y="52"/>
                  </a:cubicBezTo>
                  <a:cubicBezTo>
                    <a:pt x="32" y="52"/>
                    <a:pt x="33" y="51"/>
                    <a:pt x="33" y="50"/>
                  </a:cubicBezTo>
                  <a:cubicBezTo>
                    <a:pt x="33" y="47"/>
                    <a:pt x="33" y="47"/>
                    <a:pt x="33" y="47"/>
                  </a:cubicBezTo>
                  <a:cubicBezTo>
                    <a:pt x="43" y="43"/>
                    <a:pt x="50" y="34"/>
                    <a:pt x="50" y="24"/>
                  </a:cubicBezTo>
                  <a:cubicBezTo>
                    <a:pt x="50" y="11"/>
                    <a:pt x="39"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600"/>
            </a:p>
          </p:txBody>
        </p:sp>
      </p:grpSp>
      <p:cxnSp>
        <p:nvCxnSpPr>
          <p:cNvPr id="83" name="Straight Connector 82">
            <a:extLst>
              <a:ext uri="{FF2B5EF4-FFF2-40B4-BE49-F238E27FC236}">
                <a16:creationId xmlns:a16="http://schemas.microsoft.com/office/drawing/2014/main" id="{2852855A-6EB8-4A8E-80A0-A5932448DC51}"/>
              </a:ext>
            </a:extLst>
          </p:cNvPr>
          <p:cNvCxnSpPr/>
          <p:nvPr/>
        </p:nvCxnSpPr>
        <p:spPr>
          <a:xfrm>
            <a:off x="1290200" y="3102389"/>
            <a:ext cx="29757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FCD65C1-2714-41EB-B320-048B3411876C}"/>
              </a:ext>
            </a:extLst>
          </p:cNvPr>
          <p:cNvCxnSpPr/>
          <p:nvPr/>
        </p:nvCxnSpPr>
        <p:spPr>
          <a:xfrm>
            <a:off x="1290200" y="3976059"/>
            <a:ext cx="29757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28E7C93-8818-40E1-8570-2108FEA4C444}"/>
              </a:ext>
            </a:extLst>
          </p:cNvPr>
          <p:cNvCxnSpPr/>
          <p:nvPr/>
        </p:nvCxnSpPr>
        <p:spPr>
          <a:xfrm>
            <a:off x="749350" y="3007584"/>
            <a:ext cx="0" cy="189613"/>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A68E0132-9304-4340-9D9C-42AE4AAA8C11}"/>
              </a:ext>
            </a:extLst>
          </p:cNvPr>
          <p:cNvCxnSpPr/>
          <p:nvPr/>
        </p:nvCxnSpPr>
        <p:spPr>
          <a:xfrm>
            <a:off x="749350" y="3881253"/>
            <a:ext cx="0" cy="189613"/>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7EE0D78-3E2C-3B89-CF91-987B3D3AB776}"/>
              </a:ext>
            </a:extLst>
          </p:cNvPr>
          <p:cNvSpPr/>
          <p:nvPr/>
        </p:nvSpPr>
        <p:spPr>
          <a:xfrm>
            <a:off x="1300375" y="3209427"/>
            <a:ext cx="2911336" cy="615553"/>
          </a:xfrm>
          <a:prstGeom prst="rect">
            <a:avLst/>
          </a:prstGeom>
        </p:spPr>
        <p:txBody>
          <a:bodyPr wrap="square" lIns="0" tIns="0" rIns="0" bIns="0" anchor="ctr">
            <a:spAutoFit/>
          </a:bodyPr>
          <a:lstStyle/>
          <a:p>
            <a:r>
              <a:rPr lang="en-ID" b="1" dirty="0">
                <a:latin typeface="+mj-lt"/>
              </a:rPr>
              <a:t>RIGHT SECURITY</a:t>
            </a:r>
            <a:endParaRPr lang="en-US" sz="1600" b="1" dirty="0">
              <a:cs typeface="Calibri"/>
            </a:endParaRPr>
          </a:p>
          <a:p>
            <a:r>
              <a:rPr lang="en-ID" sz="1100" dirty="0">
                <a:latin typeface="Calibri Light"/>
                <a:cs typeface="Calibri Light"/>
              </a:rPr>
              <a:t>System complies security guidelines and went through many penetration testing </a:t>
            </a:r>
          </a:p>
        </p:txBody>
      </p:sp>
      <p:sp>
        <p:nvSpPr>
          <p:cNvPr id="8" name="Rectangle 7">
            <a:extLst>
              <a:ext uri="{FF2B5EF4-FFF2-40B4-BE49-F238E27FC236}">
                <a16:creationId xmlns:a16="http://schemas.microsoft.com/office/drawing/2014/main" id="{76562FC5-87A0-2E5B-7FE9-224C2CBAC187}"/>
              </a:ext>
            </a:extLst>
          </p:cNvPr>
          <p:cNvSpPr/>
          <p:nvPr/>
        </p:nvSpPr>
        <p:spPr>
          <a:xfrm>
            <a:off x="1300375" y="4061074"/>
            <a:ext cx="2911336" cy="615553"/>
          </a:xfrm>
          <a:prstGeom prst="rect">
            <a:avLst/>
          </a:prstGeom>
        </p:spPr>
        <p:txBody>
          <a:bodyPr wrap="square" lIns="0" tIns="0" rIns="0" bIns="0" anchor="ctr">
            <a:spAutoFit/>
          </a:bodyPr>
          <a:lstStyle/>
          <a:p>
            <a:r>
              <a:rPr lang="en-ID" b="1" dirty="0">
                <a:latin typeface="+mj-lt"/>
              </a:rPr>
              <a:t>FAST RESPONSE</a:t>
            </a:r>
            <a:endParaRPr lang="en-US" sz="1600" b="1" dirty="0">
              <a:cs typeface="Calibri"/>
            </a:endParaRPr>
          </a:p>
          <a:p>
            <a:r>
              <a:rPr lang="en-ID" sz="1100" dirty="0">
                <a:latin typeface="Calibri Light"/>
                <a:cs typeface="Calibri Light"/>
              </a:rPr>
              <a:t>If business changes, business flows could be changed along with the business</a:t>
            </a:r>
          </a:p>
        </p:txBody>
      </p:sp>
      <p:sp>
        <p:nvSpPr>
          <p:cNvPr id="5" name="Oval 4">
            <a:extLst>
              <a:ext uri="{FF2B5EF4-FFF2-40B4-BE49-F238E27FC236}">
                <a16:creationId xmlns:a16="http://schemas.microsoft.com/office/drawing/2014/main" id="{A259D77C-2177-3BBC-6D0A-E44B657A1AA7}"/>
              </a:ext>
            </a:extLst>
          </p:cNvPr>
          <p:cNvSpPr/>
          <p:nvPr/>
        </p:nvSpPr>
        <p:spPr>
          <a:xfrm>
            <a:off x="504401" y="5066121"/>
            <a:ext cx="525756" cy="5223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Freeform 8">
            <a:extLst>
              <a:ext uri="{FF2B5EF4-FFF2-40B4-BE49-F238E27FC236}">
                <a16:creationId xmlns:a16="http://schemas.microsoft.com/office/drawing/2014/main" id="{D271D1AA-E20D-AD32-E2F9-BF73F000D624}"/>
              </a:ext>
            </a:extLst>
          </p:cNvPr>
          <p:cNvSpPr>
            <a:spLocks/>
          </p:cNvSpPr>
          <p:nvPr/>
        </p:nvSpPr>
        <p:spPr bwMode="auto">
          <a:xfrm>
            <a:off x="645162" y="5206494"/>
            <a:ext cx="244234" cy="241601"/>
          </a:xfrm>
          <a:custGeom>
            <a:avLst/>
            <a:gdLst>
              <a:gd name="T0" fmla="*/ 91 w 98"/>
              <a:gd name="T1" fmla="*/ 66 h 97"/>
              <a:gd name="T2" fmla="*/ 73 w 98"/>
              <a:gd name="T3" fmla="*/ 62 h 97"/>
              <a:gd name="T4" fmla="*/ 60 w 98"/>
              <a:gd name="T5" fmla="*/ 49 h 97"/>
              <a:gd name="T6" fmla="*/ 73 w 98"/>
              <a:gd name="T7" fmla="*/ 36 h 97"/>
              <a:gd name="T8" fmla="*/ 79 w 98"/>
              <a:gd name="T9" fmla="*/ 37 h 97"/>
              <a:gd name="T10" fmla="*/ 91 w 98"/>
              <a:gd name="T11" fmla="*/ 32 h 97"/>
              <a:gd name="T12" fmla="*/ 95 w 98"/>
              <a:gd name="T13" fmla="*/ 13 h 97"/>
              <a:gd name="T14" fmla="*/ 94 w 98"/>
              <a:gd name="T15" fmla="*/ 11 h 97"/>
              <a:gd name="T16" fmla="*/ 92 w 98"/>
              <a:gd name="T17" fmla="*/ 12 h 97"/>
              <a:gd name="T18" fmla="*/ 85 w 98"/>
              <a:gd name="T19" fmla="*/ 19 h 97"/>
              <a:gd name="T20" fmla="*/ 79 w 98"/>
              <a:gd name="T21" fmla="*/ 19 h 97"/>
              <a:gd name="T22" fmla="*/ 79 w 98"/>
              <a:gd name="T23" fmla="*/ 13 h 97"/>
              <a:gd name="T24" fmla="*/ 86 w 98"/>
              <a:gd name="T25" fmla="*/ 6 h 97"/>
              <a:gd name="T26" fmla="*/ 87 w 98"/>
              <a:gd name="T27" fmla="*/ 4 h 97"/>
              <a:gd name="T28" fmla="*/ 86 w 98"/>
              <a:gd name="T29" fmla="*/ 3 h 97"/>
              <a:gd name="T30" fmla="*/ 79 w 98"/>
              <a:gd name="T31" fmla="*/ 1 h 97"/>
              <a:gd name="T32" fmla="*/ 66 w 98"/>
              <a:gd name="T33" fmla="*/ 7 h 97"/>
              <a:gd name="T34" fmla="*/ 62 w 98"/>
              <a:gd name="T35" fmla="*/ 25 h 97"/>
              <a:gd name="T36" fmla="*/ 49 w 98"/>
              <a:gd name="T37" fmla="*/ 38 h 97"/>
              <a:gd name="T38" fmla="*/ 36 w 98"/>
              <a:gd name="T39" fmla="*/ 25 h 97"/>
              <a:gd name="T40" fmla="*/ 32 w 98"/>
              <a:gd name="T41" fmla="*/ 7 h 97"/>
              <a:gd name="T42" fmla="*/ 13 w 98"/>
              <a:gd name="T43" fmla="*/ 3 h 97"/>
              <a:gd name="T44" fmla="*/ 11 w 98"/>
              <a:gd name="T45" fmla="*/ 4 h 97"/>
              <a:gd name="T46" fmla="*/ 12 w 98"/>
              <a:gd name="T47" fmla="*/ 6 h 97"/>
              <a:gd name="T48" fmla="*/ 19 w 98"/>
              <a:gd name="T49" fmla="*/ 13 h 97"/>
              <a:gd name="T50" fmla="*/ 19 w 98"/>
              <a:gd name="T51" fmla="*/ 19 h 97"/>
              <a:gd name="T52" fmla="*/ 13 w 98"/>
              <a:gd name="T53" fmla="*/ 19 h 97"/>
              <a:gd name="T54" fmla="*/ 6 w 98"/>
              <a:gd name="T55" fmla="*/ 12 h 97"/>
              <a:gd name="T56" fmla="*/ 4 w 98"/>
              <a:gd name="T57" fmla="*/ 11 h 97"/>
              <a:gd name="T58" fmla="*/ 3 w 98"/>
              <a:gd name="T59" fmla="*/ 13 h 97"/>
              <a:gd name="T60" fmla="*/ 7 w 98"/>
              <a:gd name="T61" fmla="*/ 32 h 97"/>
              <a:gd name="T62" fmla="*/ 25 w 98"/>
              <a:gd name="T63" fmla="*/ 36 h 97"/>
              <a:gd name="T64" fmla="*/ 38 w 98"/>
              <a:gd name="T65" fmla="*/ 49 h 97"/>
              <a:gd name="T66" fmla="*/ 25 w 98"/>
              <a:gd name="T67" fmla="*/ 62 h 97"/>
              <a:gd name="T68" fmla="*/ 19 w 98"/>
              <a:gd name="T69" fmla="*/ 61 h 97"/>
              <a:gd name="T70" fmla="*/ 7 w 98"/>
              <a:gd name="T71" fmla="*/ 66 h 97"/>
              <a:gd name="T72" fmla="*/ 3 w 98"/>
              <a:gd name="T73" fmla="*/ 86 h 97"/>
              <a:gd name="T74" fmla="*/ 4 w 98"/>
              <a:gd name="T75" fmla="*/ 87 h 97"/>
              <a:gd name="T76" fmla="*/ 6 w 98"/>
              <a:gd name="T77" fmla="*/ 86 h 97"/>
              <a:gd name="T78" fmla="*/ 13 w 98"/>
              <a:gd name="T79" fmla="*/ 79 h 97"/>
              <a:gd name="T80" fmla="*/ 19 w 98"/>
              <a:gd name="T81" fmla="*/ 79 h 97"/>
              <a:gd name="T82" fmla="*/ 19 w 98"/>
              <a:gd name="T83" fmla="*/ 85 h 97"/>
              <a:gd name="T84" fmla="*/ 12 w 98"/>
              <a:gd name="T85" fmla="*/ 92 h 97"/>
              <a:gd name="T86" fmla="*/ 11 w 98"/>
              <a:gd name="T87" fmla="*/ 94 h 97"/>
              <a:gd name="T88" fmla="*/ 13 w 98"/>
              <a:gd name="T89" fmla="*/ 95 h 97"/>
              <a:gd name="T90" fmla="*/ 20 w 98"/>
              <a:gd name="T91" fmla="*/ 97 h 97"/>
              <a:gd name="T92" fmla="*/ 20 w 98"/>
              <a:gd name="T93" fmla="*/ 97 h 97"/>
              <a:gd name="T94" fmla="*/ 32 w 98"/>
              <a:gd name="T95" fmla="*/ 91 h 97"/>
              <a:gd name="T96" fmla="*/ 36 w 98"/>
              <a:gd name="T97" fmla="*/ 73 h 97"/>
              <a:gd name="T98" fmla="*/ 49 w 98"/>
              <a:gd name="T99" fmla="*/ 60 h 97"/>
              <a:gd name="T100" fmla="*/ 62 w 98"/>
              <a:gd name="T101" fmla="*/ 73 h 97"/>
              <a:gd name="T102" fmla="*/ 66 w 98"/>
              <a:gd name="T103" fmla="*/ 91 h 97"/>
              <a:gd name="T104" fmla="*/ 79 w 98"/>
              <a:gd name="T105" fmla="*/ 97 h 97"/>
              <a:gd name="T106" fmla="*/ 86 w 98"/>
              <a:gd name="T107" fmla="*/ 95 h 97"/>
              <a:gd name="T108" fmla="*/ 87 w 98"/>
              <a:gd name="T109" fmla="*/ 94 h 97"/>
              <a:gd name="T110" fmla="*/ 86 w 98"/>
              <a:gd name="T111" fmla="*/ 92 h 97"/>
              <a:gd name="T112" fmla="*/ 79 w 98"/>
              <a:gd name="T113" fmla="*/ 85 h 97"/>
              <a:gd name="T114" fmla="*/ 79 w 98"/>
              <a:gd name="T115" fmla="*/ 79 h 97"/>
              <a:gd name="T116" fmla="*/ 85 w 98"/>
              <a:gd name="T117" fmla="*/ 79 h 97"/>
              <a:gd name="T118" fmla="*/ 92 w 98"/>
              <a:gd name="T119" fmla="*/ 86 h 97"/>
              <a:gd name="T120" fmla="*/ 94 w 98"/>
              <a:gd name="T121" fmla="*/ 87 h 97"/>
              <a:gd name="T122" fmla="*/ 95 w 98"/>
              <a:gd name="T123" fmla="*/ 86 h 97"/>
              <a:gd name="T124" fmla="*/ 91 w 98"/>
              <a:gd name="T12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 h="97">
                <a:moveTo>
                  <a:pt x="91" y="66"/>
                </a:moveTo>
                <a:cubicBezTo>
                  <a:pt x="87" y="61"/>
                  <a:pt x="79" y="59"/>
                  <a:pt x="73" y="62"/>
                </a:cubicBezTo>
                <a:cubicBezTo>
                  <a:pt x="60" y="49"/>
                  <a:pt x="60" y="49"/>
                  <a:pt x="60" y="49"/>
                </a:cubicBezTo>
                <a:cubicBezTo>
                  <a:pt x="73" y="36"/>
                  <a:pt x="73" y="36"/>
                  <a:pt x="73" y="36"/>
                </a:cubicBezTo>
                <a:cubicBezTo>
                  <a:pt x="75" y="37"/>
                  <a:pt x="77" y="37"/>
                  <a:pt x="79" y="37"/>
                </a:cubicBezTo>
                <a:cubicBezTo>
                  <a:pt x="84" y="37"/>
                  <a:pt x="88" y="35"/>
                  <a:pt x="91" y="32"/>
                </a:cubicBezTo>
                <a:cubicBezTo>
                  <a:pt x="97" y="27"/>
                  <a:pt x="98" y="19"/>
                  <a:pt x="95" y="13"/>
                </a:cubicBezTo>
                <a:cubicBezTo>
                  <a:pt x="95" y="12"/>
                  <a:pt x="94" y="11"/>
                  <a:pt x="94" y="11"/>
                </a:cubicBezTo>
                <a:cubicBezTo>
                  <a:pt x="93" y="11"/>
                  <a:pt x="92" y="11"/>
                  <a:pt x="92" y="12"/>
                </a:cubicBezTo>
                <a:cubicBezTo>
                  <a:pt x="85" y="19"/>
                  <a:pt x="85" y="19"/>
                  <a:pt x="85" y="19"/>
                </a:cubicBezTo>
                <a:cubicBezTo>
                  <a:pt x="79" y="19"/>
                  <a:pt x="79" y="19"/>
                  <a:pt x="79" y="19"/>
                </a:cubicBezTo>
                <a:cubicBezTo>
                  <a:pt x="79" y="13"/>
                  <a:pt x="79" y="13"/>
                  <a:pt x="79" y="13"/>
                </a:cubicBezTo>
                <a:cubicBezTo>
                  <a:pt x="86" y="6"/>
                  <a:pt x="86" y="6"/>
                  <a:pt x="86" y="6"/>
                </a:cubicBezTo>
                <a:cubicBezTo>
                  <a:pt x="87" y="5"/>
                  <a:pt x="87" y="5"/>
                  <a:pt x="87" y="4"/>
                </a:cubicBezTo>
                <a:cubicBezTo>
                  <a:pt x="87" y="4"/>
                  <a:pt x="86" y="3"/>
                  <a:pt x="86" y="3"/>
                </a:cubicBezTo>
                <a:cubicBezTo>
                  <a:pt x="83" y="2"/>
                  <a:pt x="81" y="1"/>
                  <a:pt x="79" y="1"/>
                </a:cubicBezTo>
                <a:cubicBezTo>
                  <a:pt x="74" y="1"/>
                  <a:pt x="69" y="3"/>
                  <a:pt x="66" y="7"/>
                </a:cubicBezTo>
                <a:cubicBezTo>
                  <a:pt x="61" y="11"/>
                  <a:pt x="59" y="19"/>
                  <a:pt x="62" y="25"/>
                </a:cubicBezTo>
                <a:cubicBezTo>
                  <a:pt x="49" y="38"/>
                  <a:pt x="49" y="38"/>
                  <a:pt x="49" y="38"/>
                </a:cubicBezTo>
                <a:cubicBezTo>
                  <a:pt x="36" y="25"/>
                  <a:pt x="36" y="25"/>
                  <a:pt x="36" y="25"/>
                </a:cubicBezTo>
                <a:cubicBezTo>
                  <a:pt x="39" y="19"/>
                  <a:pt x="37" y="11"/>
                  <a:pt x="32" y="7"/>
                </a:cubicBezTo>
                <a:cubicBezTo>
                  <a:pt x="27" y="1"/>
                  <a:pt x="19" y="0"/>
                  <a:pt x="13" y="3"/>
                </a:cubicBezTo>
                <a:cubicBezTo>
                  <a:pt x="12" y="3"/>
                  <a:pt x="11" y="4"/>
                  <a:pt x="11" y="4"/>
                </a:cubicBezTo>
                <a:cubicBezTo>
                  <a:pt x="11" y="5"/>
                  <a:pt x="11" y="6"/>
                  <a:pt x="12" y="6"/>
                </a:cubicBezTo>
                <a:cubicBezTo>
                  <a:pt x="19" y="13"/>
                  <a:pt x="19" y="13"/>
                  <a:pt x="19" y="13"/>
                </a:cubicBezTo>
                <a:cubicBezTo>
                  <a:pt x="19" y="19"/>
                  <a:pt x="19" y="19"/>
                  <a:pt x="19" y="19"/>
                </a:cubicBezTo>
                <a:cubicBezTo>
                  <a:pt x="13" y="19"/>
                  <a:pt x="13" y="19"/>
                  <a:pt x="13" y="19"/>
                </a:cubicBezTo>
                <a:cubicBezTo>
                  <a:pt x="6" y="12"/>
                  <a:pt x="6" y="12"/>
                  <a:pt x="6" y="12"/>
                </a:cubicBezTo>
                <a:cubicBezTo>
                  <a:pt x="6" y="11"/>
                  <a:pt x="5" y="11"/>
                  <a:pt x="4" y="11"/>
                </a:cubicBezTo>
                <a:cubicBezTo>
                  <a:pt x="4" y="11"/>
                  <a:pt x="3" y="12"/>
                  <a:pt x="3" y="13"/>
                </a:cubicBezTo>
                <a:cubicBezTo>
                  <a:pt x="0" y="19"/>
                  <a:pt x="1" y="27"/>
                  <a:pt x="7" y="32"/>
                </a:cubicBezTo>
                <a:cubicBezTo>
                  <a:pt x="11" y="37"/>
                  <a:pt x="19" y="39"/>
                  <a:pt x="25" y="36"/>
                </a:cubicBezTo>
                <a:cubicBezTo>
                  <a:pt x="38" y="49"/>
                  <a:pt x="38" y="49"/>
                  <a:pt x="38" y="49"/>
                </a:cubicBezTo>
                <a:cubicBezTo>
                  <a:pt x="25" y="62"/>
                  <a:pt x="25" y="62"/>
                  <a:pt x="25" y="62"/>
                </a:cubicBezTo>
                <a:cubicBezTo>
                  <a:pt x="23" y="61"/>
                  <a:pt x="21" y="61"/>
                  <a:pt x="19" y="61"/>
                </a:cubicBezTo>
                <a:cubicBezTo>
                  <a:pt x="14" y="61"/>
                  <a:pt x="10" y="63"/>
                  <a:pt x="7" y="66"/>
                </a:cubicBezTo>
                <a:cubicBezTo>
                  <a:pt x="1" y="71"/>
                  <a:pt x="0" y="79"/>
                  <a:pt x="3" y="86"/>
                </a:cubicBezTo>
                <a:cubicBezTo>
                  <a:pt x="3" y="86"/>
                  <a:pt x="4" y="87"/>
                  <a:pt x="4" y="87"/>
                </a:cubicBezTo>
                <a:cubicBezTo>
                  <a:pt x="5" y="87"/>
                  <a:pt x="6" y="87"/>
                  <a:pt x="6" y="86"/>
                </a:cubicBezTo>
                <a:cubicBezTo>
                  <a:pt x="13" y="79"/>
                  <a:pt x="13" y="79"/>
                  <a:pt x="13" y="79"/>
                </a:cubicBezTo>
                <a:cubicBezTo>
                  <a:pt x="19" y="79"/>
                  <a:pt x="19" y="79"/>
                  <a:pt x="19" y="79"/>
                </a:cubicBezTo>
                <a:cubicBezTo>
                  <a:pt x="19" y="85"/>
                  <a:pt x="19" y="85"/>
                  <a:pt x="19" y="85"/>
                </a:cubicBezTo>
                <a:cubicBezTo>
                  <a:pt x="12" y="92"/>
                  <a:pt x="12" y="92"/>
                  <a:pt x="12" y="92"/>
                </a:cubicBezTo>
                <a:cubicBezTo>
                  <a:pt x="11" y="92"/>
                  <a:pt x="11" y="93"/>
                  <a:pt x="11" y="94"/>
                </a:cubicBezTo>
                <a:cubicBezTo>
                  <a:pt x="11" y="94"/>
                  <a:pt x="12" y="95"/>
                  <a:pt x="13" y="95"/>
                </a:cubicBezTo>
                <a:cubicBezTo>
                  <a:pt x="15" y="96"/>
                  <a:pt x="17" y="97"/>
                  <a:pt x="20" y="97"/>
                </a:cubicBezTo>
                <a:cubicBezTo>
                  <a:pt x="20" y="97"/>
                  <a:pt x="20" y="97"/>
                  <a:pt x="20" y="97"/>
                </a:cubicBezTo>
                <a:cubicBezTo>
                  <a:pt x="24" y="97"/>
                  <a:pt x="29" y="95"/>
                  <a:pt x="32" y="91"/>
                </a:cubicBezTo>
                <a:cubicBezTo>
                  <a:pt x="37" y="87"/>
                  <a:pt x="39" y="79"/>
                  <a:pt x="36" y="73"/>
                </a:cubicBezTo>
                <a:cubicBezTo>
                  <a:pt x="49" y="60"/>
                  <a:pt x="49" y="60"/>
                  <a:pt x="49" y="60"/>
                </a:cubicBezTo>
                <a:cubicBezTo>
                  <a:pt x="62" y="73"/>
                  <a:pt x="62" y="73"/>
                  <a:pt x="62" y="73"/>
                </a:cubicBezTo>
                <a:cubicBezTo>
                  <a:pt x="59" y="79"/>
                  <a:pt x="61" y="87"/>
                  <a:pt x="66" y="91"/>
                </a:cubicBezTo>
                <a:cubicBezTo>
                  <a:pt x="69" y="95"/>
                  <a:pt x="74" y="97"/>
                  <a:pt x="79" y="97"/>
                </a:cubicBezTo>
                <a:cubicBezTo>
                  <a:pt x="81" y="97"/>
                  <a:pt x="83" y="96"/>
                  <a:pt x="86" y="95"/>
                </a:cubicBezTo>
                <a:cubicBezTo>
                  <a:pt x="86" y="95"/>
                  <a:pt x="87" y="94"/>
                  <a:pt x="87" y="94"/>
                </a:cubicBezTo>
                <a:cubicBezTo>
                  <a:pt x="87" y="93"/>
                  <a:pt x="87" y="92"/>
                  <a:pt x="86" y="92"/>
                </a:cubicBezTo>
                <a:cubicBezTo>
                  <a:pt x="79" y="85"/>
                  <a:pt x="79" y="85"/>
                  <a:pt x="79" y="85"/>
                </a:cubicBezTo>
                <a:cubicBezTo>
                  <a:pt x="79" y="79"/>
                  <a:pt x="79" y="79"/>
                  <a:pt x="79" y="79"/>
                </a:cubicBezTo>
                <a:cubicBezTo>
                  <a:pt x="85" y="79"/>
                  <a:pt x="85" y="79"/>
                  <a:pt x="85" y="79"/>
                </a:cubicBezTo>
                <a:cubicBezTo>
                  <a:pt x="92" y="86"/>
                  <a:pt x="92" y="86"/>
                  <a:pt x="92" y="86"/>
                </a:cubicBezTo>
                <a:cubicBezTo>
                  <a:pt x="92" y="87"/>
                  <a:pt x="93" y="87"/>
                  <a:pt x="94" y="87"/>
                </a:cubicBezTo>
                <a:cubicBezTo>
                  <a:pt x="94" y="87"/>
                  <a:pt x="95" y="86"/>
                  <a:pt x="95" y="86"/>
                </a:cubicBezTo>
                <a:cubicBezTo>
                  <a:pt x="98" y="79"/>
                  <a:pt x="97" y="71"/>
                  <a:pt x="91" y="66"/>
                </a:cubicBezTo>
                <a:close/>
              </a:path>
            </a:pathLst>
          </a:custGeom>
          <a:solidFill>
            <a:schemeClr val="bg1"/>
          </a:solidFill>
          <a:ln>
            <a:noFill/>
          </a:ln>
          <a:effectLst>
            <a:outerShdw blurRad="50800" dist="38100" dir="5400000" algn="t" rotWithShape="0">
              <a:prstClr val="black">
                <a:alpha val="18000"/>
              </a:prstClr>
            </a:outerShdw>
          </a:effectLst>
        </p:spPr>
        <p:txBody>
          <a:bodyPr vert="horz" wrap="square" lIns="91440" tIns="45720" rIns="91440" bIns="45720" numCol="1" anchor="t" anchorCtr="0" compatLnSpc="1">
            <a:prstTxWarp prst="textNoShape">
              <a:avLst/>
            </a:prstTxWarp>
          </a:bodyPr>
          <a:lstStyle/>
          <a:p>
            <a:endParaRPr lang="id-ID" sz="1600"/>
          </a:p>
        </p:txBody>
      </p:sp>
      <p:cxnSp>
        <p:nvCxnSpPr>
          <p:cNvPr id="9" name="Straight Connector 8">
            <a:extLst>
              <a:ext uri="{FF2B5EF4-FFF2-40B4-BE49-F238E27FC236}">
                <a16:creationId xmlns:a16="http://schemas.microsoft.com/office/drawing/2014/main" id="{06BF9965-49EF-D90F-FF62-8895A6B38639}"/>
              </a:ext>
            </a:extLst>
          </p:cNvPr>
          <p:cNvCxnSpPr>
            <a:cxnSpLocks/>
          </p:cNvCxnSpPr>
          <p:nvPr/>
        </p:nvCxnSpPr>
        <p:spPr>
          <a:xfrm>
            <a:off x="1308129" y="4890459"/>
            <a:ext cx="297578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34CEEA0-7361-2586-087F-39AB552F910E}"/>
              </a:ext>
            </a:extLst>
          </p:cNvPr>
          <p:cNvCxnSpPr>
            <a:cxnSpLocks/>
          </p:cNvCxnSpPr>
          <p:nvPr/>
        </p:nvCxnSpPr>
        <p:spPr>
          <a:xfrm>
            <a:off x="767279" y="4795653"/>
            <a:ext cx="0" cy="189613"/>
          </a:xfrm>
          <a:prstGeom prst="line">
            <a:avLst/>
          </a:prstGeom>
          <a:ln w="38100" cap="rnd">
            <a:solidFill>
              <a:srgbClr val="205DA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A3CA229-C5D6-71A9-7FF2-10191E1DC8DC}"/>
              </a:ext>
            </a:extLst>
          </p:cNvPr>
          <p:cNvSpPr/>
          <p:nvPr/>
        </p:nvSpPr>
        <p:spPr>
          <a:xfrm>
            <a:off x="1318304" y="5060112"/>
            <a:ext cx="2911336" cy="446276"/>
          </a:xfrm>
          <a:prstGeom prst="rect">
            <a:avLst/>
          </a:prstGeom>
        </p:spPr>
        <p:txBody>
          <a:bodyPr wrap="square" lIns="0" tIns="0" rIns="0" bIns="0" anchor="ctr">
            <a:spAutoFit/>
          </a:bodyPr>
          <a:lstStyle/>
          <a:p>
            <a:r>
              <a:rPr lang="en-ID" b="1" dirty="0">
                <a:latin typeface="+mj-lt"/>
              </a:rPr>
              <a:t>EASE OF MAINTENANCE</a:t>
            </a:r>
            <a:endParaRPr lang="en-US" dirty="0"/>
          </a:p>
          <a:p>
            <a:r>
              <a:rPr lang="en-ID" sz="1100" dirty="0">
                <a:latin typeface="Calibri Light"/>
                <a:cs typeface="Calibri Light"/>
              </a:rPr>
              <a:t>Single Infrastructure for all the application </a:t>
            </a:r>
            <a:endParaRPr lang="en-ID" dirty="0"/>
          </a:p>
        </p:txBody>
      </p:sp>
      <p:pic>
        <p:nvPicPr>
          <p:cNvPr id="73" name="Picture 6" descr="Diagram&#10;&#10;Description automatically generated">
            <a:extLst>
              <a:ext uri="{FF2B5EF4-FFF2-40B4-BE49-F238E27FC236}">
                <a16:creationId xmlns:a16="http://schemas.microsoft.com/office/drawing/2014/main" id="{D1107A6A-A686-509B-F325-9063D38DFAC5}"/>
              </a:ext>
            </a:extLst>
          </p:cNvPr>
          <p:cNvPicPr>
            <a:picLocks noChangeAspect="1"/>
          </p:cNvPicPr>
          <p:nvPr/>
        </p:nvPicPr>
        <p:blipFill>
          <a:blip r:embed="rId3"/>
          <a:stretch>
            <a:fillRect/>
          </a:stretch>
        </p:blipFill>
        <p:spPr>
          <a:xfrm>
            <a:off x="4483114" y="1566233"/>
            <a:ext cx="7534153" cy="4294297"/>
          </a:xfrm>
          <a:prstGeom prst="rect">
            <a:avLst/>
          </a:prstGeom>
        </p:spPr>
      </p:pic>
      <p:grpSp>
        <p:nvGrpSpPr>
          <p:cNvPr id="113" name="Group 112">
            <a:extLst>
              <a:ext uri="{FF2B5EF4-FFF2-40B4-BE49-F238E27FC236}">
                <a16:creationId xmlns:a16="http://schemas.microsoft.com/office/drawing/2014/main" id="{4C245DFF-5FE6-FEE5-3628-4BBB69340B0A}"/>
              </a:ext>
            </a:extLst>
          </p:cNvPr>
          <p:cNvGrpSpPr/>
          <p:nvPr/>
        </p:nvGrpSpPr>
        <p:grpSpPr>
          <a:xfrm>
            <a:off x="8248464" y="-12727"/>
            <a:ext cx="1027398" cy="1536312"/>
            <a:chOff x="7204242" y="1614755"/>
            <a:chExt cx="1027398" cy="1536312"/>
          </a:xfrm>
        </p:grpSpPr>
        <p:sp>
          <p:nvSpPr>
            <p:cNvPr id="102" name="Freeform 22">
              <a:extLst>
                <a:ext uri="{FF2B5EF4-FFF2-40B4-BE49-F238E27FC236}">
                  <a16:creationId xmlns:a16="http://schemas.microsoft.com/office/drawing/2014/main" id="{00B8A038-F426-1750-76EC-DA5BE39FFDF3}"/>
                </a:ext>
              </a:extLst>
            </p:cNvPr>
            <p:cNvSpPr>
              <a:spLocks/>
            </p:cNvSpPr>
            <p:nvPr/>
          </p:nvSpPr>
          <p:spPr bwMode="auto">
            <a:xfrm>
              <a:off x="7458700" y="1614755"/>
              <a:ext cx="516569" cy="566312"/>
            </a:xfrm>
            <a:custGeom>
              <a:avLst/>
              <a:gdLst>
                <a:gd name="T0" fmla="*/ 270 w 270"/>
                <a:gd name="T1" fmla="*/ 296 h 296"/>
                <a:gd name="T2" fmla="*/ 0 w 270"/>
                <a:gd name="T3" fmla="*/ 296 h 296"/>
                <a:gd name="T4" fmla="*/ 26 w 270"/>
                <a:gd name="T5" fmla="*/ 0 h 296"/>
                <a:gd name="T6" fmla="*/ 244 w 270"/>
                <a:gd name="T7" fmla="*/ 0 h 296"/>
                <a:gd name="T8" fmla="*/ 270 w 270"/>
                <a:gd name="T9" fmla="*/ 296 h 296"/>
                <a:gd name="T10" fmla="*/ 270 w 270"/>
                <a:gd name="T11" fmla="*/ 296 h 296"/>
              </a:gdLst>
              <a:ahLst/>
              <a:cxnLst>
                <a:cxn ang="0">
                  <a:pos x="T0" y="T1"/>
                </a:cxn>
                <a:cxn ang="0">
                  <a:pos x="T2" y="T3"/>
                </a:cxn>
                <a:cxn ang="0">
                  <a:pos x="T4" y="T5"/>
                </a:cxn>
                <a:cxn ang="0">
                  <a:pos x="T6" y="T7"/>
                </a:cxn>
                <a:cxn ang="0">
                  <a:pos x="T8" y="T9"/>
                </a:cxn>
                <a:cxn ang="0">
                  <a:pos x="T10" y="T11"/>
                </a:cxn>
              </a:cxnLst>
              <a:rect l="0" t="0" r="r" b="b"/>
              <a:pathLst>
                <a:path w="270" h="296">
                  <a:moveTo>
                    <a:pt x="270" y="296"/>
                  </a:moveTo>
                  <a:lnTo>
                    <a:pt x="0" y="296"/>
                  </a:lnTo>
                  <a:lnTo>
                    <a:pt x="26" y="0"/>
                  </a:lnTo>
                  <a:lnTo>
                    <a:pt x="244" y="0"/>
                  </a:lnTo>
                  <a:lnTo>
                    <a:pt x="270" y="296"/>
                  </a:lnTo>
                  <a:lnTo>
                    <a:pt x="270" y="296"/>
                  </a:ln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23">
              <a:extLst>
                <a:ext uri="{FF2B5EF4-FFF2-40B4-BE49-F238E27FC236}">
                  <a16:creationId xmlns:a16="http://schemas.microsoft.com/office/drawing/2014/main" id="{1D827424-C43D-1EEA-2A90-1D64FE968EE9}"/>
                </a:ext>
              </a:extLst>
            </p:cNvPr>
            <p:cNvSpPr>
              <a:spLocks/>
            </p:cNvSpPr>
            <p:nvPr/>
          </p:nvSpPr>
          <p:spPr bwMode="auto">
            <a:xfrm>
              <a:off x="7397477" y="2108364"/>
              <a:ext cx="650494" cy="72702"/>
            </a:xfrm>
            <a:custGeom>
              <a:avLst/>
              <a:gdLst>
                <a:gd name="T0" fmla="*/ 10 w 170"/>
                <a:gd name="T1" fmla="*/ 0 h 19"/>
                <a:gd name="T2" fmla="*/ 160 w 170"/>
                <a:gd name="T3" fmla="*/ 0 h 19"/>
                <a:gd name="T4" fmla="*/ 170 w 170"/>
                <a:gd name="T5" fmla="*/ 9 h 19"/>
                <a:gd name="T6" fmla="*/ 160 w 170"/>
                <a:gd name="T7" fmla="*/ 19 h 19"/>
                <a:gd name="T8" fmla="*/ 10 w 170"/>
                <a:gd name="T9" fmla="*/ 19 h 19"/>
                <a:gd name="T10" fmla="*/ 0 w 170"/>
                <a:gd name="T11" fmla="*/ 9 h 19"/>
                <a:gd name="T12" fmla="*/ 10 w 170"/>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70" h="19">
                  <a:moveTo>
                    <a:pt x="10" y="0"/>
                  </a:moveTo>
                  <a:cubicBezTo>
                    <a:pt x="160" y="0"/>
                    <a:pt x="160" y="0"/>
                    <a:pt x="160" y="0"/>
                  </a:cubicBezTo>
                  <a:cubicBezTo>
                    <a:pt x="166" y="0"/>
                    <a:pt x="170" y="4"/>
                    <a:pt x="170" y="9"/>
                  </a:cubicBezTo>
                  <a:cubicBezTo>
                    <a:pt x="170" y="14"/>
                    <a:pt x="166" y="19"/>
                    <a:pt x="160" y="19"/>
                  </a:cubicBezTo>
                  <a:cubicBezTo>
                    <a:pt x="10" y="19"/>
                    <a:pt x="10" y="19"/>
                    <a:pt x="10" y="19"/>
                  </a:cubicBezTo>
                  <a:cubicBezTo>
                    <a:pt x="5" y="19"/>
                    <a:pt x="0" y="14"/>
                    <a:pt x="0" y="9"/>
                  </a:cubicBezTo>
                  <a:cubicBezTo>
                    <a:pt x="0" y="4"/>
                    <a:pt x="5" y="0"/>
                    <a:pt x="10" y="0"/>
                  </a:cubicBezTo>
                  <a:close/>
                </a:path>
              </a:pathLst>
            </a:custGeom>
            <a:solidFill>
              <a:srgbClr val="1621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4">
              <a:extLst>
                <a:ext uri="{FF2B5EF4-FFF2-40B4-BE49-F238E27FC236}">
                  <a16:creationId xmlns:a16="http://schemas.microsoft.com/office/drawing/2014/main" id="{415BEFA6-F0D5-06A1-96D5-BC492D84965C}"/>
                </a:ext>
              </a:extLst>
            </p:cNvPr>
            <p:cNvSpPr>
              <a:spLocks/>
            </p:cNvSpPr>
            <p:nvPr/>
          </p:nvSpPr>
          <p:spPr bwMode="auto">
            <a:xfrm>
              <a:off x="7204242" y="2181067"/>
              <a:ext cx="373077" cy="671539"/>
            </a:xfrm>
            <a:custGeom>
              <a:avLst/>
              <a:gdLst>
                <a:gd name="T0" fmla="*/ 66 w 97"/>
                <a:gd name="T1" fmla="*/ 0 h 175"/>
                <a:gd name="T2" fmla="*/ 0 w 97"/>
                <a:gd name="T3" fmla="*/ 82 h 175"/>
                <a:gd name="T4" fmla="*/ 41 w 97"/>
                <a:gd name="T5" fmla="*/ 175 h 175"/>
                <a:gd name="T6" fmla="*/ 31 w 97"/>
                <a:gd name="T7" fmla="*/ 79 h 175"/>
                <a:gd name="T8" fmla="*/ 97 w 97"/>
                <a:gd name="T9" fmla="*/ 0 h 175"/>
                <a:gd name="T10" fmla="*/ 66 w 97"/>
                <a:gd name="T11" fmla="*/ 0 h 175"/>
              </a:gdLst>
              <a:ahLst/>
              <a:cxnLst>
                <a:cxn ang="0">
                  <a:pos x="T0" y="T1"/>
                </a:cxn>
                <a:cxn ang="0">
                  <a:pos x="T2" y="T3"/>
                </a:cxn>
                <a:cxn ang="0">
                  <a:pos x="T4" y="T5"/>
                </a:cxn>
                <a:cxn ang="0">
                  <a:pos x="T6" y="T7"/>
                </a:cxn>
                <a:cxn ang="0">
                  <a:pos x="T8" y="T9"/>
                </a:cxn>
                <a:cxn ang="0">
                  <a:pos x="T10" y="T11"/>
                </a:cxn>
              </a:cxnLst>
              <a:rect l="0" t="0" r="r" b="b"/>
              <a:pathLst>
                <a:path w="97" h="175">
                  <a:moveTo>
                    <a:pt x="66" y="0"/>
                  </a:moveTo>
                  <a:cubicBezTo>
                    <a:pt x="0" y="82"/>
                    <a:pt x="0" y="82"/>
                    <a:pt x="0" y="82"/>
                  </a:cubicBezTo>
                  <a:cubicBezTo>
                    <a:pt x="41" y="175"/>
                    <a:pt x="41" y="175"/>
                    <a:pt x="41" y="175"/>
                  </a:cubicBezTo>
                  <a:cubicBezTo>
                    <a:pt x="41" y="175"/>
                    <a:pt x="82" y="175"/>
                    <a:pt x="31" y="79"/>
                  </a:cubicBezTo>
                  <a:cubicBezTo>
                    <a:pt x="97" y="0"/>
                    <a:pt x="97" y="0"/>
                    <a:pt x="97" y="0"/>
                  </a:cubicBezTo>
                  <a:cubicBezTo>
                    <a:pt x="66" y="0"/>
                    <a:pt x="66" y="0"/>
                    <a:pt x="66"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25">
              <a:extLst>
                <a:ext uri="{FF2B5EF4-FFF2-40B4-BE49-F238E27FC236}">
                  <a16:creationId xmlns:a16="http://schemas.microsoft.com/office/drawing/2014/main" id="{07F8FABB-419F-5EFB-9B49-E245A985B901}"/>
                </a:ext>
              </a:extLst>
            </p:cNvPr>
            <p:cNvSpPr>
              <a:spLocks/>
            </p:cNvSpPr>
            <p:nvPr/>
          </p:nvSpPr>
          <p:spPr bwMode="auto">
            <a:xfrm>
              <a:off x="7864302" y="2181067"/>
              <a:ext cx="367338" cy="671539"/>
            </a:xfrm>
            <a:custGeom>
              <a:avLst/>
              <a:gdLst>
                <a:gd name="T0" fmla="*/ 30 w 96"/>
                <a:gd name="T1" fmla="*/ 0 h 175"/>
                <a:gd name="T2" fmla="*/ 96 w 96"/>
                <a:gd name="T3" fmla="*/ 82 h 175"/>
                <a:gd name="T4" fmla="*/ 55 w 96"/>
                <a:gd name="T5" fmla="*/ 175 h 175"/>
                <a:gd name="T6" fmla="*/ 65 w 96"/>
                <a:gd name="T7" fmla="*/ 79 h 175"/>
                <a:gd name="T8" fmla="*/ 0 w 96"/>
                <a:gd name="T9" fmla="*/ 0 h 175"/>
                <a:gd name="T10" fmla="*/ 30 w 96"/>
                <a:gd name="T11" fmla="*/ 0 h 175"/>
              </a:gdLst>
              <a:ahLst/>
              <a:cxnLst>
                <a:cxn ang="0">
                  <a:pos x="T0" y="T1"/>
                </a:cxn>
                <a:cxn ang="0">
                  <a:pos x="T2" y="T3"/>
                </a:cxn>
                <a:cxn ang="0">
                  <a:pos x="T4" y="T5"/>
                </a:cxn>
                <a:cxn ang="0">
                  <a:pos x="T6" y="T7"/>
                </a:cxn>
                <a:cxn ang="0">
                  <a:pos x="T8" y="T9"/>
                </a:cxn>
                <a:cxn ang="0">
                  <a:pos x="T10" y="T11"/>
                </a:cxn>
              </a:cxnLst>
              <a:rect l="0" t="0" r="r" b="b"/>
              <a:pathLst>
                <a:path w="96" h="175">
                  <a:moveTo>
                    <a:pt x="30" y="0"/>
                  </a:moveTo>
                  <a:cubicBezTo>
                    <a:pt x="96" y="82"/>
                    <a:pt x="96" y="82"/>
                    <a:pt x="96" y="82"/>
                  </a:cubicBezTo>
                  <a:cubicBezTo>
                    <a:pt x="55" y="175"/>
                    <a:pt x="55" y="175"/>
                    <a:pt x="55" y="175"/>
                  </a:cubicBezTo>
                  <a:cubicBezTo>
                    <a:pt x="55" y="175"/>
                    <a:pt x="14" y="175"/>
                    <a:pt x="65" y="79"/>
                  </a:cubicBezTo>
                  <a:cubicBezTo>
                    <a:pt x="0" y="0"/>
                    <a:pt x="0" y="0"/>
                    <a:pt x="0" y="0"/>
                  </a:cubicBezTo>
                  <a:cubicBezTo>
                    <a:pt x="30" y="0"/>
                    <a:pt x="30" y="0"/>
                    <a:pt x="30" y="0"/>
                  </a:cubicBezTo>
                  <a:close/>
                </a:path>
              </a:pathLst>
            </a:custGeom>
            <a:solidFill>
              <a:srgbClr val="2230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6">
              <a:extLst>
                <a:ext uri="{FF2B5EF4-FFF2-40B4-BE49-F238E27FC236}">
                  <a16:creationId xmlns:a16="http://schemas.microsoft.com/office/drawing/2014/main" id="{A1E61D4C-305D-3D49-6F99-D726B06934BC}"/>
                </a:ext>
              </a:extLst>
            </p:cNvPr>
            <p:cNvSpPr>
              <a:spLocks/>
            </p:cNvSpPr>
            <p:nvPr/>
          </p:nvSpPr>
          <p:spPr bwMode="auto">
            <a:xfrm>
              <a:off x="7420436" y="2557970"/>
              <a:ext cx="596924" cy="593097"/>
            </a:xfrm>
            <a:custGeom>
              <a:avLst/>
              <a:gdLst>
                <a:gd name="T0" fmla="*/ 125 w 156"/>
                <a:gd name="T1" fmla="*/ 155 h 155"/>
                <a:gd name="T2" fmla="*/ 30 w 156"/>
                <a:gd name="T3" fmla="*/ 155 h 155"/>
                <a:gd name="T4" fmla="*/ 0 w 156"/>
                <a:gd name="T5" fmla="*/ 125 h 155"/>
                <a:gd name="T6" fmla="*/ 0 w 156"/>
                <a:gd name="T7" fmla="*/ 30 h 155"/>
                <a:gd name="T8" fmla="*/ 30 w 156"/>
                <a:gd name="T9" fmla="*/ 0 h 155"/>
                <a:gd name="T10" fmla="*/ 125 w 156"/>
                <a:gd name="T11" fmla="*/ 0 h 155"/>
                <a:gd name="T12" fmla="*/ 156 w 156"/>
                <a:gd name="T13" fmla="*/ 30 h 155"/>
                <a:gd name="T14" fmla="*/ 156 w 156"/>
                <a:gd name="T15" fmla="*/ 125 h 155"/>
                <a:gd name="T16" fmla="*/ 125 w 156"/>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155">
                  <a:moveTo>
                    <a:pt x="125" y="155"/>
                  </a:moveTo>
                  <a:cubicBezTo>
                    <a:pt x="30" y="155"/>
                    <a:pt x="30" y="155"/>
                    <a:pt x="30" y="155"/>
                  </a:cubicBezTo>
                  <a:cubicBezTo>
                    <a:pt x="14" y="155"/>
                    <a:pt x="0" y="141"/>
                    <a:pt x="0" y="125"/>
                  </a:cubicBezTo>
                  <a:cubicBezTo>
                    <a:pt x="0" y="30"/>
                    <a:pt x="0" y="30"/>
                    <a:pt x="0" y="30"/>
                  </a:cubicBezTo>
                  <a:cubicBezTo>
                    <a:pt x="0" y="13"/>
                    <a:pt x="14" y="0"/>
                    <a:pt x="30" y="0"/>
                  </a:cubicBezTo>
                  <a:cubicBezTo>
                    <a:pt x="125" y="0"/>
                    <a:pt x="125" y="0"/>
                    <a:pt x="125" y="0"/>
                  </a:cubicBezTo>
                  <a:cubicBezTo>
                    <a:pt x="142" y="0"/>
                    <a:pt x="156" y="13"/>
                    <a:pt x="156" y="30"/>
                  </a:cubicBezTo>
                  <a:cubicBezTo>
                    <a:pt x="156" y="125"/>
                    <a:pt x="156" y="125"/>
                    <a:pt x="156" y="125"/>
                  </a:cubicBezTo>
                  <a:cubicBezTo>
                    <a:pt x="156" y="141"/>
                    <a:pt x="142" y="155"/>
                    <a:pt x="125" y="155"/>
                  </a:cubicBezTo>
                  <a:close/>
                </a:path>
              </a:pathLst>
            </a:custGeom>
            <a:solidFill>
              <a:srgbClr val="F15F5B"/>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27">
              <a:extLst>
                <a:ext uri="{FF2B5EF4-FFF2-40B4-BE49-F238E27FC236}">
                  <a16:creationId xmlns:a16="http://schemas.microsoft.com/office/drawing/2014/main" id="{E66C9E4B-D0F8-1D51-3893-AC30B1EAE3EF}"/>
                </a:ext>
              </a:extLst>
            </p:cNvPr>
            <p:cNvSpPr>
              <a:spLocks noEditPoints="1"/>
            </p:cNvSpPr>
            <p:nvPr/>
          </p:nvSpPr>
          <p:spPr bwMode="auto">
            <a:xfrm>
              <a:off x="7500791" y="2634499"/>
              <a:ext cx="436214" cy="440040"/>
            </a:xfrm>
            <a:custGeom>
              <a:avLst/>
              <a:gdLst>
                <a:gd name="T0" fmla="*/ 57 w 114"/>
                <a:gd name="T1" fmla="*/ 92 h 115"/>
                <a:gd name="T2" fmla="*/ 22 w 114"/>
                <a:gd name="T3" fmla="*/ 57 h 115"/>
                <a:gd name="T4" fmla="*/ 57 w 114"/>
                <a:gd name="T5" fmla="*/ 23 h 115"/>
                <a:gd name="T6" fmla="*/ 91 w 114"/>
                <a:gd name="T7" fmla="*/ 57 h 115"/>
                <a:gd name="T8" fmla="*/ 57 w 114"/>
                <a:gd name="T9" fmla="*/ 92 h 115"/>
                <a:gd name="T10" fmla="*/ 114 w 114"/>
                <a:gd name="T11" fmla="*/ 69 h 115"/>
                <a:gd name="T12" fmla="*/ 114 w 114"/>
                <a:gd name="T13" fmla="*/ 46 h 115"/>
                <a:gd name="T14" fmla="*/ 100 w 114"/>
                <a:gd name="T15" fmla="*/ 43 h 115"/>
                <a:gd name="T16" fmla="*/ 97 w 114"/>
                <a:gd name="T17" fmla="*/ 37 h 115"/>
                <a:gd name="T18" fmla="*/ 105 w 114"/>
                <a:gd name="T19" fmla="*/ 25 h 115"/>
                <a:gd name="T20" fmla="*/ 89 w 114"/>
                <a:gd name="T21" fmla="*/ 9 h 115"/>
                <a:gd name="T22" fmla="*/ 77 w 114"/>
                <a:gd name="T23" fmla="*/ 17 h 115"/>
                <a:gd name="T24" fmla="*/ 71 w 114"/>
                <a:gd name="T25" fmla="*/ 14 h 115"/>
                <a:gd name="T26" fmla="*/ 68 w 114"/>
                <a:gd name="T27" fmla="*/ 0 h 115"/>
                <a:gd name="T28" fmla="*/ 57 w 114"/>
                <a:gd name="T29" fmla="*/ 0 h 115"/>
                <a:gd name="T30" fmla="*/ 45 w 114"/>
                <a:gd name="T31" fmla="*/ 0 h 115"/>
                <a:gd name="T32" fmla="*/ 43 w 114"/>
                <a:gd name="T33" fmla="*/ 14 h 115"/>
                <a:gd name="T34" fmla="*/ 36 w 114"/>
                <a:gd name="T35" fmla="*/ 17 h 115"/>
                <a:gd name="T36" fmla="*/ 25 w 114"/>
                <a:gd name="T37" fmla="*/ 9 h 115"/>
                <a:gd name="T38" fmla="*/ 8 w 114"/>
                <a:gd name="T39" fmla="*/ 25 h 115"/>
                <a:gd name="T40" fmla="*/ 16 w 114"/>
                <a:gd name="T41" fmla="*/ 37 h 115"/>
                <a:gd name="T42" fmla="*/ 14 w 114"/>
                <a:gd name="T43" fmla="*/ 43 h 115"/>
                <a:gd name="T44" fmla="*/ 0 w 114"/>
                <a:gd name="T45" fmla="*/ 46 h 115"/>
                <a:gd name="T46" fmla="*/ 0 w 114"/>
                <a:gd name="T47" fmla="*/ 69 h 115"/>
                <a:gd name="T48" fmla="*/ 14 w 114"/>
                <a:gd name="T49" fmla="*/ 71 h 115"/>
                <a:gd name="T50" fmla="*/ 16 w 114"/>
                <a:gd name="T51" fmla="*/ 78 h 115"/>
                <a:gd name="T52" fmla="*/ 8 w 114"/>
                <a:gd name="T53" fmla="*/ 90 h 115"/>
                <a:gd name="T54" fmla="*/ 25 w 114"/>
                <a:gd name="T55" fmla="*/ 106 h 115"/>
                <a:gd name="T56" fmla="*/ 36 w 114"/>
                <a:gd name="T57" fmla="*/ 98 h 115"/>
                <a:gd name="T58" fmla="*/ 43 w 114"/>
                <a:gd name="T59" fmla="*/ 100 h 115"/>
                <a:gd name="T60" fmla="*/ 45 w 114"/>
                <a:gd name="T61" fmla="*/ 115 h 115"/>
                <a:gd name="T62" fmla="*/ 57 w 114"/>
                <a:gd name="T63" fmla="*/ 115 h 115"/>
                <a:gd name="T64" fmla="*/ 68 w 114"/>
                <a:gd name="T65" fmla="*/ 115 h 115"/>
                <a:gd name="T66" fmla="*/ 71 w 114"/>
                <a:gd name="T67" fmla="*/ 100 h 115"/>
                <a:gd name="T68" fmla="*/ 77 w 114"/>
                <a:gd name="T69" fmla="*/ 98 h 115"/>
                <a:gd name="T70" fmla="*/ 89 w 114"/>
                <a:gd name="T71" fmla="*/ 106 h 115"/>
                <a:gd name="T72" fmla="*/ 105 w 114"/>
                <a:gd name="T73" fmla="*/ 90 h 115"/>
                <a:gd name="T74" fmla="*/ 97 w 114"/>
                <a:gd name="T75" fmla="*/ 78 h 115"/>
                <a:gd name="T76" fmla="*/ 100 w 114"/>
                <a:gd name="T77" fmla="*/ 71 h 115"/>
                <a:gd name="T78" fmla="*/ 114 w 114"/>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15">
                  <a:moveTo>
                    <a:pt x="57" y="92"/>
                  </a:moveTo>
                  <a:cubicBezTo>
                    <a:pt x="38" y="92"/>
                    <a:pt x="22" y="76"/>
                    <a:pt x="22" y="57"/>
                  </a:cubicBezTo>
                  <a:cubicBezTo>
                    <a:pt x="22" y="38"/>
                    <a:pt x="38" y="23"/>
                    <a:pt x="57" y="23"/>
                  </a:cubicBezTo>
                  <a:cubicBezTo>
                    <a:pt x="76" y="23"/>
                    <a:pt x="91" y="38"/>
                    <a:pt x="91" y="57"/>
                  </a:cubicBezTo>
                  <a:cubicBezTo>
                    <a:pt x="91" y="76"/>
                    <a:pt x="76" y="92"/>
                    <a:pt x="57" y="92"/>
                  </a:cubicBezTo>
                  <a:close/>
                  <a:moveTo>
                    <a:pt x="114" y="69"/>
                  </a:moveTo>
                  <a:cubicBezTo>
                    <a:pt x="114" y="46"/>
                    <a:pt x="114" y="46"/>
                    <a:pt x="114" y="46"/>
                  </a:cubicBezTo>
                  <a:cubicBezTo>
                    <a:pt x="100" y="43"/>
                    <a:pt x="100" y="43"/>
                    <a:pt x="100" y="43"/>
                  </a:cubicBezTo>
                  <a:cubicBezTo>
                    <a:pt x="99" y="41"/>
                    <a:pt x="98" y="39"/>
                    <a:pt x="97" y="37"/>
                  </a:cubicBezTo>
                  <a:cubicBezTo>
                    <a:pt x="105" y="25"/>
                    <a:pt x="105" y="25"/>
                    <a:pt x="105" y="25"/>
                  </a:cubicBezTo>
                  <a:cubicBezTo>
                    <a:pt x="89" y="9"/>
                    <a:pt x="89" y="9"/>
                    <a:pt x="89" y="9"/>
                  </a:cubicBezTo>
                  <a:cubicBezTo>
                    <a:pt x="77" y="17"/>
                    <a:pt x="77" y="17"/>
                    <a:pt x="77" y="17"/>
                  </a:cubicBezTo>
                  <a:cubicBezTo>
                    <a:pt x="75" y="16"/>
                    <a:pt x="73" y="15"/>
                    <a:pt x="71" y="14"/>
                  </a:cubicBezTo>
                  <a:cubicBezTo>
                    <a:pt x="68" y="0"/>
                    <a:pt x="68" y="0"/>
                    <a:pt x="68" y="0"/>
                  </a:cubicBezTo>
                  <a:cubicBezTo>
                    <a:pt x="57" y="0"/>
                    <a:pt x="57" y="0"/>
                    <a:pt x="57" y="0"/>
                  </a:cubicBezTo>
                  <a:cubicBezTo>
                    <a:pt x="45" y="0"/>
                    <a:pt x="45" y="0"/>
                    <a:pt x="45" y="0"/>
                  </a:cubicBezTo>
                  <a:cubicBezTo>
                    <a:pt x="43" y="14"/>
                    <a:pt x="43" y="14"/>
                    <a:pt x="43" y="14"/>
                  </a:cubicBezTo>
                  <a:cubicBezTo>
                    <a:pt x="40" y="15"/>
                    <a:pt x="38" y="16"/>
                    <a:pt x="36" y="17"/>
                  </a:cubicBezTo>
                  <a:cubicBezTo>
                    <a:pt x="25" y="9"/>
                    <a:pt x="25" y="9"/>
                    <a:pt x="25" y="9"/>
                  </a:cubicBezTo>
                  <a:cubicBezTo>
                    <a:pt x="8" y="25"/>
                    <a:pt x="8" y="25"/>
                    <a:pt x="8" y="25"/>
                  </a:cubicBezTo>
                  <a:cubicBezTo>
                    <a:pt x="16" y="37"/>
                    <a:pt x="16" y="37"/>
                    <a:pt x="16" y="37"/>
                  </a:cubicBezTo>
                  <a:cubicBezTo>
                    <a:pt x="15" y="39"/>
                    <a:pt x="14" y="41"/>
                    <a:pt x="14" y="43"/>
                  </a:cubicBezTo>
                  <a:cubicBezTo>
                    <a:pt x="0" y="46"/>
                    <a:pt x="0" y="46"/>
                    <a:pt x="0" y="46"/>
                  </a:cubicBezTo>
                  <a:cubicBezTo>
                    <a:pt x="0" y="69"/>
                    <a:pt x="0" y="69"/>
                    <a:pt x="0" y="69"/>
                  </a:cubicBezTo>
                  <a:cubicBezTo>
                    <a:pt x="14" y="71"/>
                    <a:pt x="14" y="71"/>
                    <a:pt x="14" y="71"/>
                  </a:cubicBezTo>
                  <a:cubicBezTo>
                    <a:pt x="14" y="74"/>
                    <a:pt x="15" y="76"/>
                    <a:pt x="16" y="78"/>
                  </a:cubicBezTo>
                  <a:cubicBezTo>
                    <a:pt x="8" y="90"/>
                    <a:pt x="8" y="90"/>
                    <a:pt x="8" y="90"/>
                  </a:cubicBezTo>
                  <a:cubicBezTo>
                    <a:pt x="25" y="106"/>
                    <a:pt x="25" y="106"/>
                    <a:pt x="25" y="106"/>
                  </a:cubicBezTo>
                  <a:cubicBezTo>
                    <a:pt x="36" y="98"/>
                    <a:pt x="36" y="98"/>
                    <a:pt x="36" y="98"/>
                  </a:cubicBezTo>
                  <a:cubicBezTo>
                    <a:pt x="38" y="99"/>
                    <a:pt x="40" y="100"/>
                    <a:pt x="43" y="100"/>
                  </a:cubicBezTo>
                  <a:cubicBezTo>
                    <a:pt x="45" y="115"/>
                    <a:pt x="45" y="115"/>
                    <a:pt x="45" y="115"/>
                  </a:cubicBezTo>
                  <a:cubicBezTo>
                    <a:pt x="57" y="115"/>
                    <a:pt x="57" y="115"/>
                    <a:pt x="57" y="115"/>
                  </a:cubicBezTo>
                  <a:cubicBezTo>
                    <a:pt x="68" y="115"/>
                    <a:pt x="68" y="115"/>
                    <a:pt x="68" y="115"/>
                  </a:cubicBezTo>
                  <a:cubicBezTo>
                    <a:pt x="71" y="100"/>
                    <a:pt x="71" y="100"/>
                    <a:pt x="71" y="100"/>
                  </a:cubicBezTo>
                  <a:cubicBezTo>
                    <a:pt x="73" y="100"/>
                    <a:pt x="75" y="99"/>
                    <a:pt x="77" y="98"/>
                  </a:cubicBezTo>
                  <a:cubicBezTo>
                    <a:pt x="89" y="106"/>
                    <a:pt x="89" y="106"/>
                    <a:pt x="89" y="106"/>
                  </a:cubicBezTo>
                  <a:cubicBezTo>
                    <a:pt x="105" y="90"/>
                    <a:pt x="105" y="90"/>
                    <a:pt x="105" y="90"/>
                  </a:cubicBezTo>
                  <a:cubicBezTo>
                    <a:pt x="97" y="78"/>
                    <a:pt x="97" y="78"/>
                    <a:pt x="97" y="78"/>
                  </a:cubicBezTo>
                  <a:cubicBezTo>
                    <a:pt x="98" y="76"/>
                    <a:pt x="99" y="74"/>
                    <a:pt x="100" y="71"/>
                  </a:cubicBezTo>
                  <a:cubicBezTo>
                    <a:pt x="114" y="69"/>
                    <a:pt x="114" y="69"/>
                    <a:pt x="114"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635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p:txBody>
          <a:bodyPr>
            <a:normAutofit/>
          </a:bodyPr>
          <a:lstStyle/>
          <a:p>
            <a:pPr algn="l"/>
            <a:r>
              <a:rPr lang="en-US" dirty="0">
                <a:latin typeface="Century Gothic"/>
              </a:rPr>
              <a:t>ADOPTION RATES</a:t>
            </a:r>
            <a:br>
              <a:rPr lang="en-US" dirty="0">
                <a:latin typeface="Century Gothic"/>
              </a:rPr>
            </a:br>
            <a:r>
              <a:rPr lang="en-US" sz="1400" b="0" dirty="0">
                <a:latin typeface="Century Gothic"/>
              </a:rPr>
              <a:t>Supporting Back-web Application for these applications</a:t>
            </a:r>
            <a:endParaRPr lang="en-US" sz="1400" dirty="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mtClean="0"/>
              <a:pPr/>
              <a:t>5</a:t>
            </a:fld>
            <a:endParaRPr lang="en-US"/>
          </a:p>
        </p:txBody>
      </p:sp>
      <p:grpSp>
        <p:nvGrpSpPr>
          <p:cNvPr id="56" name="Group 55">
            <a:extLst>
              <a:ext uri="{FF2B5EF4-FFF2-40B4-BE49-F238E27FC236}">
                <a16:creationId xmlns:a16="http://schemas.microsoft.com/office/drawing/2014/main" id="{F6231914-7591-42A4-AC05-D89DF7444CEE}"/>
              </a:ext>
            </a:extLst>
          </p:cNvPr>
          <p:cNvGrpSpPr/>
          <p:nvPr/>
        </p:nvGrpSpPr>
        <p:grpSpPr>
          <a:xfrm>
            <a:off x="4817642" y="1540501"/>
            <a:ext cx="2198100" cy="4739420"/>
            <a:chOff x="571501" y="1295401"/>
            <a:chExt cx="2279486" cy="4914899"/>
          </a:xfrm>
        </p:grpSpPr>
        <p:sp>
          <p:nvSpPr>
            <p:cNvPr id="57" name="Freeform 26">
              <a:extLst>
                <a:ext uri="{FF2B5EF4-FFF2-40B4-BE49-F238E27FC236}">
                  <a16:creationId xmlns:a16="http://schemas.microsoft.com/office/drawing/2014/main" id="{22D49922-44D2-4137-ABF2-48C116976F16}"/>
                </a:ext>
              </a:extLst>
            </p:cNvPr>
            <p:cNvSpPr>
              <a:spLocks/>
            </p:cNvSpPr>
            <p:nvPr/>
          </p:nvSpPr>
          <p:spPr bwMode="auto">
            <a:xfrm>
              <a:off x="571501" y="1295401"/>
              <a:ext cx="2279485" cy="4914899"/>
            </a:xfrm>
            <a:custGeom>
              <a:avLst/>
              <a:gdLst>
                <a:gd name="T0" fmla="*/ 370 w 405"/>
                <a:gd name="T1" fmla="*/ 0 h 872"/>
                <a:gd name="T2" fmla="*/ 34 w 405"/>
                <a:gd name="T3" fmla="*/ 0 h 872"/>
                <a:gd name="T4" fmla="*/ 0 w 405"/>
                <a:gd name="T5" fmla="*/ 34 h 872"/>
                <a:gd name="T6" fmla="*/ 0 w 405"/>
                <a:gd name="T7" fmla="*/ 837 h 872"/>
                <a:gd name="T8" fmla="*/ 34 w 405"/>
                <a:gd name="T9" fmla="*/ 872 h 872"/>
                <a:gd name="T10" fmla="*/ 370 w 405"/>
                <a:gd name="T11" fmla="*/ 872 h 872"/>
                <a:gd name="T12" fmla="*/ 405 w 405"/>
                <a:gd name="T13" fmla="*/ 837 h 872"/>
                <a:gd name="T14" fmla="*/ 405 w 405"/>
                <a:gd name="T15" fmla="*/ 34 h 872"/>
                <a:gd name="T16" fmla="*/ 370 w 405"/>
                <a:gd name="T17" fmla="*/ 0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5" h="872">
                  <a:moveTo>
                    <a:pt x="370" y="0"/>
                  </a:moveTo>
                  <a:cubicBezTo>
                    <a:pt x="34" y="0"/>
                    <a:pt x="34" y="0"/>
                    <a:pt x="34" y="0"/>
                  </a:cubicBezTo>
                  <a:cubicBezTo>
                    <a:pt x="15" y="0"/>
                    <a:pt x="0" y="15"/>
                    <a:pt x="0" y="34"/>
                  </a:cubicBezTo>
                  <a:cubicBezTo>
                    <a:pt x="0" y="837"/>
                    <a:pt x="0" y="837"/>
                    <a:pt x="0" y="837"/>
                  </a:cubicBezTo>
                  <a:cubicBezTo>
                    <a:pt x="0" y="856"/>
                    <a:pt x="15" y="872"/>
                    <a:pt x="34" y="872"/>
                  </a:cubicBezTo>
                  <a:cubicBezTo>
                    <a:pt x="370" y="872"/>
                    <a:pt x="370" y="872"/>
                    <a:pt x="370" y="872"/>
                  </a:cubicBezTo>
                  <a:cubicBezTo>
                    <a:pt x="389" y="872"/>
                    <a:pt x="405" y="856"/>
                    <a:pt x="405" y="837"/>
                  </a:cubicBezTo>
                  <a:cubicBezTo>
                    <a:pt x="405" y="34"/>
                    <a:pt x="405" y="34"/>
                    <a:pt x="405" y="34"/>
                  </a:cubicBezTo>
                  <a:cubicBezTo>
                    <a:pt x="405" y="15"/>
                    <a:pt x="389" y="0"/>
                    <a:pt x="370" y="0"/>
                  </a:cubicBezTo>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0">
                <a:latin typeface="Century Gothic"/>
              </a:endParaRPr>
            </a:p>
          </p:txBody>
        </p:sp>
        <p:sp>
          <p:nvSpPr>
            <p:cNvPr id="58" name="Freeform 27">
              <a:extLst>
                <a:ext uri="{FF2B5EF4-FFF2-40B4-BE49-F238E27FC236}">
                  <a16:creationId xmlns:a16="http://schemas.microsoft.com/office/drawing/2014/main" id="{43904D68-2A06-45D6-8EC1-938C94CDCCBE}"/>
                </a:ext>
              </a:extLst>
            </p:cNvPr>
            <p:cNvSpPr>
              <a:spLocks/>
            </p:cNvSpPr>
            <p:nvPr/>
          </p:nvSpPr>
          <p:spPr bwMode="auto">
            <a:xfrm>
              <a:off x="571501" y="1295401"/>
              <a:ext cx="2279485" cy="388748"/>
            </a:xfrm>
            <a:custGeom>
              <a:avLst/>
              <a:gdLst>
                <a:gd name="T0" fmla="*/ 370 w 405"/>
                <a:gd name="T1" fmla="*/ 0 h 69"/>
                <a:gd name="T2" fmla="*/ 34 w 405"/>
                <a:gd name="T3" fmla="*/ 0 h 69"/>
                <a:gd name="T4" fmla="*/ 0 w 405"/>
                <a:gd name="T5" fmla="*/ 34 h 69"/>
                <a:gd name="T6" fmla="*/ 0 w 405"/>
                <a:gd name="T7" fmla="*/ 69 h 69"/>
                <a:gd name="T8" fmla="*/ 405 w 405"/>
                <a:gd name="T9" fmla="*/ 69 h 69"/>
                <a:gd name="T10" fmla="*/ 405 w 405"/>
                <a:gd name="T11" fmla="*/ 34 h 69"/>
                <a:gd name="T12" fmla="*/ 370 w 405"/>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405" h="69">
                  <a:moveTo>
                    <a:pt x="370" y="0"/>
                  </a:moveTo>
                  <a:cubicBezTo>
                    <a:pt x="34" y="0"/>
                    <a:pt x="34" y="0"/>
                    <a:pt x="34" y="0"/>
                  </a:cubicBezTo>
                  <a:cubicBezTo>
                    <a:pt x="15" y="0"/>
                    <a:pt x="0" y="15"/>
                    <a:pt x="0" y="34"/>
                  </a:cubicBezTo>
                  <a:cubicBezTo>
                    <a:pt x="0" y="69"/>
                    <a:pt x="0" y="69"/>
                    <a:pt x="0" y="69"/>
                  </a:cubicBezTo>
                  <a:cubicBezTo>
                    <a:pt x="405" y="69"/>
                    <a:pt x="405" y="69"/>
                    <a:pt x="405" y="69"/>
                  </a:cubicBezTo>
                  <a:cubicBezTo>
                    <a:pt x="405" y="34"/>
                    <a:pt x="405" y="34"/>
                    <a:pt x="405" y="34"/>
                  </a:cubicBezTo>
                  <a:cubicBezTo>
                    <a:pt x="405" y="15"/>
                    <a:pt x="389" y="0"/>
                    <a:pt x="370" y="0"/>
                  </a:cubicBezTo>
                  <a:close/>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sz="1400">
                <a:latin typeface="Century Gothic"/>
              </a:endParaRPr>
            </a:p>
          </p:txBody>
        </p:sp>
        <p:sp>
          <p:nvSpPr>
            <p:cNvPr id="59" name="Freeform 28">
              <a:extLst>
                <a:ext uri="{FF2B5EF4-FFF2-40B4-BE49-F238E27FC236}">
                  <a16:creationId xmlns:a16="http://schemas.microsoft.com/office/drawing/2014/main" id="{692E7A7E-128B-4A8F-9127-E9EE5F194BCA}"/>
                </a:ext>
              </a:extLst>
            </p:cNvPr>
            <p:cNvSpPr>
              <a:spLocks/>
            </p:cNvSpPr>
            <p:nvPr/>
          </p:nvSpPr>
          <p:spPr bwMode="auto">
            <a:xfrm>
              <a:off x="571502" y="5766014"/>
              <a:ext cx="2279485" cy="444286"/>
            </a:xfrm>
            <a:custGeom>
              <a:avLst/>
              <a:gdLst>
                <a:gd name="T0" fmla="*/ 0 w 405"/>
                <a:gd name="T1" fmla="*/ 0 h 79"/>
                <a:gd name="T2" fmla="*/ 0 w 405"/>
                <a:gd name="T3" fmla="*/ 44 h 79"/>
                <a:gd name="T4" fmla="*/ 34 w 405"/>
                <a:gd name="T5" fmla="*/ 79 h 79"/>
                <a:gd name="T6" fmla="*/ 370 w 405"/>
                <a:gd name="T7" fmla="*/ 79 h 79"/>
                <a:gd name="T8" fmla="*/ 405 w 405"/>
                <a:gd name="T9" fmla="*/ 44 h 79"/>
                <a:gd name="T10" fmla="*/ 405 w 405"/>
                <a:gd name="T11" fmla="*/ 0 h 79"/>
                <a:gd name="T12" fmla="*/ 0 w 405"/>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05" h="79">
                  <a:moveTo>
                    <a:pt x="0" y="0"/>
                  </a:moveTo>
                  <a:cubicBezTo>
                    <a:pt x="0" y="44"/>
                    <a:pt x="0" y="44"/>
                    <a:pt x="0" y="44"/>
                  </a:cubicBezTo>
                  <a:cubicBezTo>
                    <a:pt x="0" y="63"/>
                    <a:pt x="15" y="79"/>
                    <a:pt x="34" y="79"/>
                  </a:cubicBezTo>
                  <a:cubicBezTo>
                    <a:pt x="370" y="79"/>
                    <a:pt x="370" y="79"/>
                    <a:pt x="370" y="79"/>
                  </a:cubicBezTo>
                  <a:cubicBezTo>
                    <a:pt x="389" y="79"/>
                    <a:pt x="405" y="63"/>
                    <a:pt x="405" y="44"/>
                  </a:cubicBezTo>
                  <a:cubicBezTo>
                    <a:pt x="405" y="0"/>
                    <a:pt x="405" y="0"/>
                    <a:pt x="405" y="0"/>
                  </a:cubicBezTo>
                  <a:cubicBezTo>
                    <a:pt x="0" y="0"/>
                    <a:pt x="0" y="0"/>
                    <a:pt x="0" y="0"/>
                  </a:cubicBezTo>
                </a:path>
              </a:pathLst>
            </a:custGeom>
            <a:solidFill>
              <a:srgbClr val="205DAB"/>
            </a:solidFill>
            <a:ln>
              <a:noFill/>
            </a:ln>
          </p:spPr>
          <p:txBody>
            <a:bodyPr vert="horz" wrap="square" lIns="91440" tIns="45720" rIns="91440" bIns="45720" numCol="1" anchor="t" anchorCtr="0" compatLnSpc="1">
              <a:prstTxWarp prst="textNoShape">
                <a:avLst/>
              </a:prstTxWarp>
            </a:bodyPr>
            <a:lstStyle/>
            <a:p>
              <a:endParaRPr lang="en-US" sz="1400">
                <a:latin typeface="Century Gothic"/>
              </a:endParaRPr>
            </a:p>
          </p:txBody>
        </p:sp>
        <p:grpSp>
          <p:nvGrpSpPr>
            <p:cNvPr id="60" name="Group 59">
              <a:extLst>
                <a:ext uri="{FF2B5EF4-FFF2-40B4-BE49-F238E27FC236}">
                  <a16:creationId xmlns:a16="http://schemas.microsoft.com/office/drawing/2014/main" id="{A188ED0E-FC3E-44D5-AC20-3E63AED86FAC}"/>
                </a:ext>
              </a:extLst>
            </p:cNvPr>
            <p:cNvGrpSpPr/>
            <p:nvPr/>
          </p:nvGrpSpPr>
          <p:grpSpPr>
            <a:xfrm>
              <a:off x="1043791" y="1450424"/>
              <a:ext cx="1334908" cy="101747"/>
              <a:chOff x="5403530" y="1737358"/>
              <a:chExt cx="1249683" cy="95251"/>
            </a:xfrm>
          </p:grpSpPr>
          <p:sp>
            <p:nvSpPr>
              <p:cNvPr id="66" name="Rectangle: Rounded Corners 65">
                <a:extLst>
                  <a:ext uri="{FF2B5EF4-FFF2-40B4-BE49-F238E27FC236}">
                    <a16:creationId xmlns:a16="http://schemas.microsoft.com/office/drawing/2014/main" id="{9B2583D0-5FE7-44A7-9054-543BB0707A8D}"/>
                  </a:ext>
                </a:extLst>
              </p:cNvPr>
              <p:cNvSpPr/>
              <p:nvPr/>
            </p:nvSpPr>
            <p:spPr>
              <a:xfrm>
                <a:off x="5616891" y="1737360"/>
                <a:ext cx="822960" cy="9144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en-US" sz="1400">
                  <a:latin typeface="Century Gothic"/>
                </a:endParaRPr>
              </a:p>
            </p:txBody>
          </p:sp>
          <p:sp>
            <p:nvSpPr>
              <p:cNvPr id="67" name="Oval 66">
                <a:extLst>
                  <a:ext uri="{FF2B5EF4-FFF2-40B4-BE49-F238E27FC236}">
                    <a16:creationId xmlns:a16="http://schemas.microsoft.com/office/drawing/2014/main" id="{2FFC1B9C-4E52-4181-9E70-041FEFAC2A06}"/>
                  </a:ext>
                </a:extLst>
              </p:cNvPr>
              <p:cNvSpPr/>
              <p:nvPr/>
            </p:nvSpPr>
            <p:spPr>
              <a:xfrm>
                <a:off x="6557962" y="1737358"/>
                <a:ext cx="95251" cy="95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en-US" sz="1400">
                  <a:latin typeface="Century Gothic"/>
                </a:endParaRPr>
              </a:p>
            </p:txBody>
          </p:sp>
          <p:sp>
            <p:nvSpPr>
              <p:cNvPr id="68" name="Oval 67">
                <a:extLst>
                  <a:ext uri="{FF2B5EF4-FFF2-40B4-BE49-F238E27FC236}">
                    <a16:creationId xmlns:a16="http://schemas.microsoft.com/office/drawing/2014/main" id="{65BC49D2-4362-4EF2-BDD5-D50868ADB5B3}"/>
                  </a:ext>
                </a:extLst>
              </p:cNvPr>
              <p:cNvSpPr/>
              <p:nvPr/>
            </p:nvSpPr>
            <p:spPr>
              <a:xfrm>
                <a:off x="5403530" y="1737358"/>
                <a:ext cx="95251" cy="952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en-US" sz="1400">
                  <a:latin typeface="Century Gothic"/>
                </a:endParaRPr>
              </a:p>
            </p:txBody>
          </p:sp>
        </p:grpSp>
        <p:sp>
          <p:nvSpPr>
            <p:cNvPr id="61" name="Oval 60">
              <a:extLst>
                <a:ext uri="{FF2B5EF4-FFF2-40B4-BE49-F238E27FC236}">
                  <a16:creationId xmlns:a16="http://schemas.microsoft.com/office/drawing/2014/main" id="{9A8A6016-21D2-4C95-AD01-F470A0282670}"/>
                </a:ext>
              </a:extLst>
            </p:cNvPr>
            <p:cNvSpPr/>
            <p:nvPr/>
          </p:nvSpPr>
          <p:spPr>
            <a:xfrm>
              <a:off x="1568799" y="5845904"/>
              <a:ext cx="284888" cy="2848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en-US" sz="1400">
                <a:latin typeface="Century Gothic"/>
              </a:endParaRPr>
            </a:p>
          </p:txBody>
        </p:sp>
        <p:sp>
          <p:nvSpPr>
            <p:cNvPr id="62" name="TextBox 61">
              <a:extLst>
                <a:ext uri="{FF2B5EF4-FFF2-40B4-BE49-F238E27FC236}">
                  <a16:creationId xmlns:a16="http://schemas.microsoft.com/office/drawing/2014/main" id="{E6C1A67C-6E9C-47CB-8156-EF01C417D2E1}"/>
                </a:ext>
              </a:extLst>
            </p:cNvPr>
            <p:cNvSpPr txBox="1"/>
            <p:nvPr/>
          </p:nvSpPr>
          <p:spPr>
            <a:xfrm flipH="1">
              <a:off x="862930" y="2934608"/>
              <a:ext cx="1696628" cy="223421"/>
            </a:xfrm>
            <a:prstGeom prst="rect">
              <a:avLst/>
            </a:prstGeom>
            <a:noFill/>
          </p:spPr>
          <p:txBody>
            <a:bodyPr wrap="square" lIns="0" tIns="0" rIns="0" bIns="0" rtlCol="0" anchor="ctr">
              <a:spAutoFit/>
            </a:bodyPr>
            <a:lstStyle/>
            <a:p>
              <a:pPr algn="ctr"/>
              <a:r>
                <a:rPr lang="en-US" sz="1400" b="1">
                  <a:solidFill>
                    <a:srgbClr val="F15F5B"/>
                  </a:solidFill>
                  <a:latin typeface="Century Gothic"/>
                  <a:cs typeface="Calibri"/>
                </a:rPr>
                <a:t>Production</a:t>
              </a:r>
              <a:endParaRPr lang="en-US" sz="2533">
                <a:latin typeface="Century Gothic"/>
              </a:endParaRPr>
            </a:p>
          </p:txBody>
        </p:sp>
        <p:sp>
          <p:nvSpPr>
            <p:cNvPr id="64" name="Oval 63">
              <a:extLst>
                <a:ext uri="{FF2B5EF4-FFF2-40B4-BE49-F238E27FC236}">
                  <a16:creationId xmlns:a16="http://schemas.microsoft.com/office/drawing/2014/main" id="{5F86524B-80B1-4FD3-8338-5FFC784EB48D}"/>
                </a:ext>
              </a:extLst>
            </p:cNvPr>
            <p:cNvSpPr/>
            <p:nvPr/>
          </p:nvSpPr>
          <p:spPr>
            <a:xfrm>
              <a:off x="1043791" y="1887166"/>
              <a:ext cx="809896" cy="809896"/>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en-US" sz="1400">
                <a:latin typeface="Century Gothic"/>
              </a:endParaRPr>
            </a:p>
          </p:txBody>
        </p:sp>
        <p:sp>
          <p:nvSpPr>
            <p:cNvPr id="65" name="TextBox 64">
              <a:extLst>
                <a:ext uri="{FF2B5EF4-FFF2-40B4-BE49-F238E27FC236}">
                  <a16:creationId xmlns:a16="http://schemas.microsoft.com/office/drawing/2014/main" id="{C48BA520-7CA8-484F-8D3D-5FBE3F5388E8}"/>
                </a:ext>
              </a:extLst>
            </p:cNvPr>
            <p:cNvSpPr txBox="1"/>
            <p:nvPr/>
          </p:nvSpPr>
          <p:spPr>
            <a:xfrm flipH="1">
              <a:off x="862930" y="1989020"/>
              <a:ext cx="1696628" cy="702178"/>
            </a:xfrm>
            <a:prstGeom prst="rect">
              <a:avLst/>
            </a:prstGeom>
            <a:noFill/>
          </p:spPr>
          <p:txBody>
            <a:bodyPr wrap="square" lIns="0" tIns="0" rIns="0" bIns="0" rtlCol="0" anchor="ctr">
              <a:spAutoFit/>
            </a:bodyPr>
            <a:lstStyle/>
            <a:p>
              <a:pPr algn="ctr"/>
              <a:r>
                <a:rPr lang="en-US" sz="4400" b="1">
                  <a:solidFill>
                    <a:srgbClr val="205DAB"/>
                  </a:solidFill>
                  <a:latin typeface="Century Gothic"/>
                  <a:cs typeface="Calibri"/>
                </a:rPr>
                <a:t>25</a:t>
              </a:r>
              <a:endParaRPr lang="en-US" sz="2533">
                <a:latin typeface="Century Gothic"/>
              </a:endParaRPr>
            </a:p>
          </p:txBody>
        </p:sp>
      </p:grpSp>
      <p:sp>
        <p:nvSpPr>
          <p:cNvPr id="14" name="TextBox 13">
            <a:extLst>
              <a:ext uri="{FF2B5EF4-FFF2-40B4-BE49-F238E27FC236}">
                <a16:creationId xmlns:a16="http://schemas.microsoft.com/office/drawing/2014/main" id="{4A6C78AD-2CDD-B8A5-D218-8CF6FB8363EB}"/>
              </a:ext>
            </a:extLst>
          </p:cNvPr>
          <p:cNvSpPr txBox="1"/>
          <p:nvPr/>
        </p:nvSpPr>
        <p:spPr>
          <a:xfrm>
            <a:off x="4834915" y="3520461"/>
            <a:ext cx="2183128" cy="1866345"/>
          </a:xfrm>
          <a:prstGeom prst="rect">
            <a:avLst/>
          </a:prstGeom>
          <a:noFill/>
        </p:spPr>
        <p:txBody>
          <a:bodyPr wrap="square" lIns="0" tIns="0" rIns="0" bIns="0" rtlCol="0" anchor="ctr">
            <a:spAutoFit/>
          </a:bodyPr>
          <a:lstStyle/>
          <a:p>
            <a:pPr marL="228594" indent="-228594">
              <a:buChar char="•"/>
            </a:pPr>
            <a:r>
              <a:rPr lang="en-US" sz="933">
                <a:latin typeface="Century Gothic"/>
              </a:rPr>
              <a:t>Car Plate Detector V7</a:t>
            </a:r>
            <a:endParaRPr lang="en-US" sz="2533">
              <a:latin typeface="Century Gothic"/>
            </a:endParaRPr>
          </a:p>
          <a:p>
            <a:pPr marL="228594" indent="-228594">
              <a:buChar char="•"/>
            </a:pPr>
            <a:r>
              <a:rPr lang="en-US" sz="933">
                <a:latin typeface="Century Gothic"/>
              </a:rPr>
              <a:t>Phoenix</a:t>
            </a:r>
            <a:endParaRPr lang="en-US" sz="2533">
              <a:latin typeface="Century Gothic"/>
            </a:endParaRPr>
          </a:p>
          <a:p>
            <a:pPr marL="228594" indent="-228594">
              <a:buChar char="•"/>
            </a:pPr>
            <a:r>
              <a:rPr lang="en-US" sz="933">
                <a:latin typeface="Century Gothic"/>
              </a:rPr>
              <a:t>Bankruptcy</a:t>
            </a:r>
            <a:endParaRPr lang="en-US" sz="2533">
              <a:latin typeface="Century Gothic"/>
            </a:endParaRPr>
          </a:p>
          <a:p>
            <a:pPr marL="228594" indent="-228594">
              <a:buChar char="•"/>
            </a:pPr>
            <a:r>
              <a:rPr lang="en-US" sz="933">
                <a:latin typeface="Century Gothic"/>
              </a:rPr>
              <a:t>My Protection</a:t>
            </a:r>
            <a:endParaRPr lang="en-US" sz="2533">
              <a:latin typeface="Century Gothic"/>
            </a:endParaRPr>
          </a:p>
          <a:p>
            <a:pPr marL="228594" indent="-228594">
              <a:buChar char="•"/>
            </a:pPr>
            <a:r>
              <a:rPr lang="en-US" sz="933">
                <a:latin typeface="Century Gothic"/>
              </a:rPr>
              <a:t>Digital Shelf - MBS (V7)</a:t>
            </a:r>
            <a:endParaRPr lang="en-US" sz="2533">
              <a:latin typeface="Century Gothic"/>
            </a:endParaRPr>
          </a:p>
          <a:p>
            <a:pPr marL="228594" indent="-228594">
              <a:buChar char="•"/>
            </a:pPr>
            <a:r>
              <a:rPr lang="en-US" sz="933">
                <a:latin typeface="Century Gothic"/>
              </a:rPr>
              <a:t>CSR Somwang V7</a:t>
            </a:r>
            <a:endParaRPr lang="en-US" sz="2533">
              <a:latin typeface="Century Gothic"/>
            </a:endParaRPr>
          </a:p>
          <a:p>
            <a:pPr marL="228594" indent="-228594">
              <a:buChar char="•"/>
            </a:pPr>
            <a:r>
              <a:rPr lang="en-US" sz="933">
                <a:latin typeface="Century Gothic"/>
              </a:rPr>
              <a:t>Lead Monitoring</a:t>
            </a:r>
            <a:endParaRPr lang="en-US" sz="2533">
              <a:latin typeface="Century Gothic"/>
            </a:endParaRPr>
          </a:p>
          <a:p>
            <a:pPr marL="228594" indent="-228594">
              <a:buChar char="•"/>
            </a:pPr>
            <a:r>
              <a:rPr lang="en-US" sz="933">
                <a:latin typeface="Century Gothic"/>
              </a:rPr>
              <a:t>(OWN) Consent Management &amp; Data Subject Right V7</a:t>
            </a:r>
            <a:endParaRPr lang="en-US" sz="2533">
              <a:latin typeface="Century Gothic"/>
            </a:endParaRPr>
          </a:p>
          <a:p>
            <a:pPr marL="228594" indent="-228594">
              <a:buChar char="•"/>
            </a:pPr>
            <a:r>
              <a:rPr lang="en-US" sz="933">
                <a:latin typeface="Century Gothic"/>
              </a:rPr>
              <a:t>e-KYC &amp; Customer Onboarding V7</a:t>
            </a:r>
            <a:endParaRPr lang="en-US" sz="2533">
              <a:latin typeface="Century Gothic"/>
            </a:endParaRPr>
          </a:p>
          <a:p>
            <a:pPr marL="380990" indent="-380990">
              <a:buChar char="•"/>
            </a:pPr>
            <a:endParaRPr lang="en-US" sz="933">
              <a:latin typeface="Century Gothic"/>
            </a:endParaRPr>
          </a:p>
          <a:p>
            <a:pPr algn="ctr"/>
            <a:r>
              <a:rPr lang="en-US" sz="933" b="1">
                <a:latin typeface="Century Gothic"/>
              </a:rPr>
              <a:t>And more...</a:t>
            </a:r>
            <a:endParaRPr lang="en-US" sz="2533">
              <a:latin typeface="Century Gothic"/>
            </a:endParaRPr>
          </a:p>
        </p:txBody>
      </p:sp>
      <p:sp>
        <p:nvSpPr>
          <p:cNvPr id="3" name="TextBox 2">
            <a:extLst>
              <a:ext uri="{FF2B5EF4-FFF2-40B4-BE49-F238E27FC236}">
                <a16:creationId xmlns:a16="http://schemas.microsoft.com/office/drawing/2014/main" id="{321382FC-A4E0-BDC5-AD08-7BBD96C52D92}"/>
              </a:ext>
            </a:extLst>
          </p:cNvPr>
          <p:cNvSpPr txBox="1"/>
          <p:nvPr/>
        </p:nvSpPr>
        <p:spPr>
          <a:xfrm>
            <a:off x="7319452" y="15898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entury Gothic"/>
            </a:endParaRPr>
          </a:p>
        </p:txBody>
      </p:sp>
    </p:spTree>
    <p:extLst>
      <p:ext uri="{BB962C8B-B14F-4D97-AF65-F5344CB8AC3E}">
        <p14:creationId xmlns:p14="http://schemas.microsoft.com/office/powerpoint/2010/main" val="149972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1500" y="435186"/>
            <a:ext cx="11049000" cy="609398"/>
          </a:xfrm>
        </p:spPr>
        <p:txBody>
          <a:bodyPr vert="horz" wrap="square" lIns="0" tIns="0" rIns="0" bIns="0" rtlCol="0" anchor="ctr">
            <a:spAutoFit/>
          </a:bodyPr>
          <a:lstStyle/>
          <a:p>
            <a:pPr algn="l"/>
            <a:r>
              <a:rPr lang="en-US" sz="4400" dirty="0">
                <a:latin typeface="Century Gothic"/>
              </a:rPr>
              <a:t>IMPROVEMENT</a:t>
            </a:r>
            <a:endParaRPr lang="en-US" sz="4400"/>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fld id="{9AD71B9F-3993-4306-BFF8-A983D4BB9097}" type="slidenum">
              <a:rPr lang="en-US" sz="1250" dirty="0" smtClean="0"/>
              <a:pPr/>
              <a:t>6</a:t>
            </a:fld>
            <a:endParaRPr lang="en-US" sz="1250"/>
          </a:p>
        </p:txBody>
      </p:sp>
      <p:sp>
        <p:nvSpPr>
          <p:cNvPr id="7" name="Rectangle 6">
            <a:extLst>
              <a:ext uri="{FF2B5EF4-FFF2-40B4-BE49-F238E27FC236}">
                <a16:creationId xmlns:a16="http://schemas.microsoft.com/office/drawing/2014/main" id="{3FA89141-10FC-48CE-9F48-A3D785C75D7D}"/>
              </a:ext>
            </a:extLst>
          </p:cNvPr>
          <p:cNvSpPr/>
          <p:nvPr/>
        </p:nvSpPr>
        <p:spPr>
          <a:xfrm>
            <a:off x="0" y="2935516"/>
            <a:ext cx="12192000" cy="493485"/>
          </a:xfrm>
          <a:prstGeom prst="rect">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a:extLst>
              <a:ext uri="{FF2B5EF4-FFF2-40B4-BE49-F238E27FC236}">
                <a16:creationId xmlns:a16="http://schemas.microsoft.com/office/drawing/2014/main" id="{91895AAC-84C5-4034-856C-D4F278B913C3}"/>
              </a:ext>
            </a:extLst>
          </p:cNvPr>
          <p:cNvSpPr/>
          <p:nvPr/>
        </p:nvSpPr>
        <p:spPr>
          <a:xfrm>
            <a:off x="9881242" y="2304998"/>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2" name="Oval 81">
            <a:extLst>
              <a:ext uri="{FF2B5EF4-FFF2-40B4-BE49-F238E27FC236}">
                <a16:creationId xmlns:a16="http://schemas.microsoft.com/office/drawing/2014/main" id="{F3317377-AE2E-4041-8054-0AB0D971431B}"/>
              </a:ext>
            </a:extLst>
          </p:cNvPr>
          <p:cNvSpPr/>
          <p:nvPr/>
        </p:nvSpPr>
        <p:spPr>
          <a:xfrm>
            <a:off x="9881242" y="2304998"/>
            <a:ext cx="1611085" cy="161108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70AD47"/>
              </a:solidFill>
            </a:endParaRPr>
          </a:p>
        </p:txBody>
      </p:sp>
      <p:sp>
        <p:nvSpPr>
          <p:cNvPr id="9" name="Arc 8">
            <a:extLst>
              <a:ext uri="{FF2B5EF4-FFF2-40B4-BE49-F238E27FC236}">
                <a16:creationId xmlns:a16="http://schemas.microsoft.com/office/drawing/2014/main" id="{94424FA5-C1E9-4E98-849B-7526C6C9AFCF}"/>
              </a:ext>
            </a:extLst>
          </p:cNvPr>
          <p:cNvSpPr/>
          <p:nvPr/>
        </p:nvSpPr>
        <p:spPr>
          <a:xfrm>
            <a:off x="10081175" y="2504931"/>
            <a:ext cx="1211219"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5" name="Arc 84">
            <a:extLst>
              <a:ext uri="{FF2B5EF4-FFF2-40B4-BE49-F238E27FC236}">
                <a16:creationId xmlns:a16="http://schemas.microsoft.com/office/drawing/2014/main" id="{ACD9E984-1450-4527-AADE-E436EE0F97B8}"/>
              </a:ext>
            </a:extLst>
          </p:cNvPr>
          <p:cNvSpPr/>
          <p:nvPr/>
        </p:nvSpPr>
        <p:spPr>
          <a:xfrm>
            <a:off x="10081175" y="2504931"/>
            <a:ext cx="1211219"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6" name="Arc 85">
            <a:extLst>
              <a:ext uri="{FF2B5EF4-FFF2-40B4-BE49-F238E27FC236}">
                <a16:creationId xmlns:a16="http://schemas.microsoft.com/office/drawing/2014/main" id="{B75B5CCE-A50F-4945-9B2C-17A1F4B84355}"/>
              </a:ext>
            </a:extLst>
          </p:cNvPr>
          <p:cNvSpPr/>
          <p:nvPr/>
        </p:nvSpPr>
        <p:spPr>
          <a:xfrm>
            <a:off x="10081175" y="2504931"/>
            <a:ext cx="1211219"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7" name="Arc 86">
            <a:extLst>
              <a:ext uri="{FF2B5EF4-FFF2-40B4-BE49-F238E27FC236}">
                <a16:creationId xmlns:a16="http://schemas.microsoft.com/office/drawing/2014/main" id="{E0655BEE-9F1F-431E-A27E-A49C41BDE1BB}"/>
              </a:ext>
            </a:extLst>
          </p:cNvPr>
          <p:cNvSpPr/>
          <p:nvPr/>
        </p:nvSpPr>
        <p:spPr>
          <a:xfrm>
            <a:off x="10081175" y="2504931"/>
            <a:ext cx="1211219"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89" name="TextBox 88">
            <a:extLst>
              <a:ext uri="{FF2B5EF4-FFF2-40B4-BE49-F238E27FC236}">
                <a16:creationId xmlns:a16="http://schemas.microsoft.com/office/drawing/2014/main" id="{6C309139-D3B5-4243-A291-6BC964B9A082}"/>
              </a:ext>
            </a:extLst>
          </p:cNvPr>
          <p:cNvSpPr txBox="1"/>
          <p:nvPr/>
        </p:nvSpPr>
        <p:spPr>
          <a:xfrm flipH="1">
            <a:off x="9577879" y="1776977"/>
            <a:ext cx="2217808" cy="215444"/>
          </a:xfrm>
          <a:prstGeom prst="rect">
            <a:avLst/>
          </a:prstGeom>
          <a:noFill/>
        </p:spPr>
        <p:txBody>
          <a:bodyPr wrap="square" lIns="0" tIns="0" rIns="0" bIns="0" rtlCol="0" anchor="ctr">
            <a:spAutoFit/>
          </a:bodyPr>
          <a:lstStyle/>
          <a:p>
            <a:pPr algn="ctr"/>
            <a:r>
              <a:rPr lang="en-US" sz="1400" b="1" dirty="0">
                <a:solidFill>
                  <a:srgbClr val="538135"/>
                </a:solidFill>
                <a:latin typeface="Century Gothic"/>
                <a:cs typeface="Calibri"/>
              </a:rPr>
              <a:t>Core Feature</a:t>
            </a:r>
            <a:endParaRPr lang="en-US" dirty="0"/>
          </a:p>
        </p:txBody>
      </p:sp>
      <p:sp>
        <p:nvSpPr>
          <p:cNvPr id="92" name="Oval 91">
            <a:extLst>
              <a:ext uri="{FF2B5EF4-FFF2-40B4-BE49-F238E27FC236}">
                <a16:creationId xmlns:a16="http://schemas.microsoft.com/office/drawing/2014/main" id="{12D919AF-B2DA-4850-B97D-D2DAB6EFD965}"/>
              </a:ext>
            </a:extLst>
          </p:cNvPr>
          <p:cNvSpPr/>
          <p:nvPr/>
        </p:nvSpPr>
        <p:spPr>
          <a:xfrm>
            <a:off x="941810" y="2322927"/>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3" name="Oval 92">
            <a:extLst>
              <a:ext uri="{FF2B5EF4-FFF2-40B4-BE49-F238E27FC236}">
                <a16:creationId xmlns:a16="http://schemas.microsoft.com/office/drawing/2014/main" id="{4A20BB2F-BC54-4E67-92FD-950CE1DB7D28}"/>
              </a:ext>
            </a:extLst>
          </p:cNvPr>
          <p:cNvSpPr/>
          <p:nvPr/>
        </p:nvSpPr>
        <p:spPr>
          <a:xfrm>
            <a:off x="941810" y="2322927"/>
            <a:ext cx="1611085" cy="161108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4" name="Arc 93">
            <a:extLst>
              <a:ext uri="{FF2B5EF4-FFF2-40B4-BE49-F238E27FC236}">
                <a16:creationId xmlns:a16="http://schemas.microsoft.com/office/drawing/2014/main" id="{3F0DDFF7-3069-41FA-B35F-FE6F72191B22}"/>
              </a:ext>
            </a:extLst>
          </p:cNvPr>
          <p:cNvSpPr/>
          <p:nvPr/>
        </p:nvSpPr>
        <p:spPr>
          <a:xfrm>
            <a:off x="1141743" y="2522860"/>
            <a:ext cx="1211219"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95" name="Arc 94">
            <a:extLst>
              <a:ext uri="{FF2B5EF4-FFF2-40B4-BE49-F238E27FC236}">
                <a16:creationId xmlns:a16="http://schemas.microsoft.com/office/drawing/2014/main" id="{AC31AA4C-0DA4-438D-9547-09C3B69D3554}"/>
              </a:ext>
            </a:extLst>
          </p:cNvPr>
          <p:cNvSpPr/>
          <p:nvPr/>
        </p:nvSpPr>
        <p:spPr>
          <a:xfrm>
            <a:off x="1141743" y="2522860"/>
            <a:ext cx="1211219"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96" name="Arc 95">
            <a:extLst>
              <a:ext uri="{FF2B5EF4-FFF2-40B4-BE49-F238E27FC236}">
                <a16:creationId xmlns:a16="http://schemas.microsoft.com/office/drawing/2014/main" id="{40BED25E-2308-4D29-9D84-A2C08758241D}"/>
              </a:ext>
            </a:extLst>
          </p:cNvPr>
          <p:cNvSpPr/>
          <p:nvPr/>
        </p:nvSpPr>
        <p:spPr>
          <a:xfrm>
            <a:off x="1141743" y="2522860"/>
            <a:ext cx="1211219"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97" name="Arc 96">
            <a:extLst>
              <a:ext uri="{FF2B5EF4-FFF2-40B4-BE49-F238E27FC236}">
                <a16:creationId xmlns:a16="http://schemas.microsoft.com/office/drawing/2014/main" id="{E88CA364-85B4-41A9-AA60-97AAE51BC301}"/>
              </a:ext>
            </a:extLst>
          </p:cNvPr>
          <p:cNvSpPr/>
          <p:nvPr/>
        </p:nvSpPr>
        <p:spPr>
          <a:xfrm>
            <a:off x="1141743" y="2522860"/>
            <a:ext cx="1211219"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1" name="TextBox 100">
            <a:extLst>
              <a:ext uri="{FF2B5EF4-FFF2-40B4-BE49-F238E27FC236}">
                <a16:creationId xmlns:a16="http://schemas.microsoft.com/office/drawing/2014/main" id="{3BF9705D-DBEE-4C59-A55D-F9B4B85CE880}"/>
              </a:ext>
            </a:extLst>
          </p:cNvPr>
          <p:cNvSpPr txBox="1"/>
          <p:nvPr/>
        </p:nvSpPr>
        <p:spPr>
          <a:xfrm flipH="1">
            <a:off x="638449" y="1779518"/>
            <a:ext cx="2217808" cy="246221"/>
          </a:xfrm>
          <a:prstGeom prst="rect">
            <a:avLst/>
          </a:prstGeom>
          <a:noFill/>
        </p:spPr>
        <p:txBody>
          <a:bodyPr wrap="square" lIns="0" tIns="0" rIns="0" bIns="0" rtlCol="0" anchor="ctr">
            <a:spAutoFit/>
          </a:bodyPr>
          <a:lstStyle/>
          <a:p>
            <a:pPr algn="ctr"/>
            <a:r>
              <a:rPr lang="en-US" sz="1400" b="1">
                <a:solidFill>
                  <a:srgbClr val="205DAB"/>
                </a:solidFill>
                <a:latin typeface="Century Gothic"/>
                <a:cs typeface="Calibri"/>
              </a:rPr>
              <a:t>UX</a:t>
            </a:r>
            <a:r>
              <a:rPr lang="en-US" sz="1600" b="1">
                <a:solidFill>
                  <a:srgbClr val="35328F"/>
                </a:solidFill>
                <a:latin typeface="Century Gothic"/>
              </a:rPr>
              <a:t>/</a:t>
            </a:r>
            <a:r>
              <a:rPr lang="en-US" sz="1400" b="1">
                <a:solidFill>
                  <a:srgbClr val="205DAB"/>
                </a:solidFill>
                <a:latin typeface="Century Gothic"/>
                <a:cs typeface="Calibri"/>
              </a:rPr>
              <a:t>UI</a:t>
            </a:r>
            <a:endParaRPr lang="en-US" sz="2533"/>
          </a:p>
        </p:txBody>
      </p:sp>
      <p:sp>
        <p:nvSpPr>
          <p:cNvPr id="104" name="Oval 103">
            <a:extLst>
              <a:ext uri="{FF2B5EF4-FFF2-40B4-BE49-F238E27FC236}">
                <a16:creationId xmlns:a16="http://schemas.microsoft.com/office/drawing/2014/main" id="{697EBA7B-6C62-4028-8392-B045F209A1D9}"/>
              </a:ext>
            </a:extLst>
          </p:cNvPr>
          <p:cNvSpPr/>
          <p:nvPr/>
        </p:nvSpPr>
        <p:spPr>
          <a:xfrm>
            <a:off x="3862686" y="2322927"/>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 name="Oval 104">
            <a:extLst>
              <a:ext uri="{FF2B5EF4-FFF2-40B4-BE49-F238E27FC236}">
                <a16:creationId xmlns:a16="http://schemas.microsoft.com/office/drawing/2014/main" id="{7009524E-163B-400A-ACA0-01FF5B57A75C}"/>
              </a:ext>
            </a:extLst>
          </p:cNvPr>
          <p:cNvSpPr/>
          <p:nvPr/>
        </p:nvSpPr>
        <p:spPr>
          <a:xfrm>
            <a:off x="3862684" y="2322927"/>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6" name="Arc 105">
            <a:extLst>
              <a:ext uri="{FF2B5EF4-FFF2-40B4-BE49-F238E27FC236}">
                <a16:creationId xmlns:a16="http://schemas.microsoft.com/office/drawing/2014/main" id="{77A57C68-999B-4CA5-9705-D3D5B375C5A9}"/>
              </a:ext>
            </a:extLst>
          </p:cNvPr>
          <p:cNvSpPr/>
          <p:nvPr/>
        </p:nvSpPr>
        <p:spPr>
          <a:xfrm>
            <a:off x="4062619" y="2522860"/>
            <a:ext cx="1211219"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7" name="Arc 106">
            <a:extLst>
              <a:ext uri="{FF2B5EF4-FFF2-40B4-BE49-F238E27FC236}">
                <a16:creationId xmlns:a16="http://schemas.microsoft.com/office/drawing/2014/main" id="{C5289BC8-4A96-4568-91E9-C163847553EC}"/>
              </a:ext>
            </a:extLst>
          </p:cNvPr>
          <p:cNvSpPr/>
          <p:nvPr/>
        </p:nvSpPr>
        <p:spPr>
          <a:xfrm>
            <a:off x="4062619" y="2522860"/>
            <a:ext cx="1211219"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8" name="Arc 107">
            <a:extLst>
              <a:ext uri="{FF2B5EF4-FFF2-40B4-BE49-F238E27FC236}">
                <a16:creationId xmlns:a16="http://schemas.microsoft.com/office/drawing/2014/main" id="{4898B381-BCA0-4710-9D6B-613641B7D074}"/>
              </a:ext>
            </a:extLst>
          </p:cNvPr>
          <p:cNvSpPr/>
          <p:nvPr/>
        </p:nvSpPr>
        <p:spPr>
          <a:xfrm>
            <a:off x="4062619" y="2522860"/>
            <a:ext cx="1211219"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09" name="Arc 108">
            <a:extLst>
              <a:ext uri="{FF2B5EF4-FFF2-40B4-BE49-F238E27FC236}">
                <a16:creationId xmlns:a16="http://schemas.microsoft.com/office/drawing/2014/main" id="{B78CFB43-F284-4098-9678-763A13B87A9C}"/>
              </a:ext>
            </a:extLst>
          </p:cNvPr>
          <p:cNvSpPr/>
          <p:nvPr/>
        </p:nvSpPr>
        <p:spPr>
          <a:xfrm>
            <a:off x="4062619" y="2522860"/>
            <a:ext cx="1211219"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1" name="TextBox 110">
            <a:extLst>
              <a:ext uri="{FF2B5EF4-FFF2-40B4-BE49-F238E27FC236}">
                <a16:creationId xmlns:a16="http://schemas.microsoft.com/office/drawing/2014/main" id="{8F86B4AA-88C5-49B7-8DB4-1B212DC7BA1B}"/>
              </a:ext>
            </a:extLst>
          </p:cNvPr>
          <p:cNvSpPr txBox="1"/>
          <p:nvPr/>
        </p:nvSpPr>
        <p:spPr>
          <a:xfrm flipH="1">
            <a:off x="3559323" y="1794906"/>
            <a:ext cx="2217808" cy="215444"/>
          </a:xfrm>
          <a:prstGeom prst="rect">
            <a:avLst/>
          </a:prstGeom>
          <a:noFill/>
        </p:spPr>
        <p:txBody>
          <a:bodyPr wrap="square" lIns="0" tIns="0" rIns="0" bIns="0" rtlCol="0" anchor="ctr">
            <a:spAutoFit/>
          </a:bodyPr>
          <a:lstStyle/>
          <a:p>
            <a:pPr algn="ctr"/>
            <a:r>
              <a:rPr lang="en-US" sz="1400" b="1">
                <a:solidFill>
                  <a:srgbClr val="F15F5B"/>
                </a:solidFill>
                <a:latin typeface="Century Gothic"/>
                <a:cs typeface="Calibri"/>
              </a:rPr>
              <a:t>Performance</a:t>
            </a:r>
          </a:p>
        </p:txBody>
      </p:sp>
      <p:sp>
        <p:nvSpPr>
          <p:cNvPr id="112" name="TextBox 111">
            <a:extLst>
              <a:ext uri="{FF2B5EF4-FFF2-40B4-BE49-F238E27FC236}">
                <a16:creationId xmlns:a16="http://schemas.microsoft.com/office/drawing/2014/main" id="{C46CA924-491B-4171-9E68-FB098C0E69F8}"/>
              </a:ext>
            </a:extLst>
          </p:cNvPr>
          <p:cNvSpPr txBox="1"/>
          <p:nvPr/>
        </p:nvSpPr>
        <p:spPr>
          <a:xfrm>
            <a:off x="780264" y="4220128"/>
            <a:ext cx="2352278" cy="2308324"/>
          </a:xfrm>
          <a:prstGeom prst="rect">
            <a:avLst/>
          </a:prstGeom>
          <a:noFill/>
        </p:spPr>
        <p:txBody>
          <a:bodyPr wrap="square" lIns="0" tIns="0" rIns="0" bIns="0" rtlCol="0" anchor="t">
            <a:spAutoFit/>
          </a:bodyPr>
          <a:lstStyle/>
          <a:p>
            <a:r>
              <a:rPr lang="en-US" sz="1250" b="1" u="sng" dirty="0">
                <a:solidFill>
                  <a:schemeClr val="tx1">
                    <a:lumMod val="85000"/>
                    <a:lumOff val="15000"/>
                  </a:schemeClr>
                </a:solidFill>
                <a:latin typeface="Calibri Light"/>
                <a:ea typeface="Calibri Light"/>
                <a:cs typeface="Calibri Light"/>
              </a:rPr>
              <a:t>Users</a:t>
            </a:r>
            <a:endParaRPr lang="en-US" sz="1250" u="sng">
              <a:solidFill>
                <a:schemeClr val="tx1">
                  <a:lumMod val="85000"/>
                  <a:lumOff val="15000"/>
                </a:schemeClr>
              </a:solidFill>
              <a:latin typeface="Calibri Light"/>
              <a:ea typeface="Calibri Light"/>
              <a:cs typeface="Calibri Light"/>
            </a:endParaRP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Revise User Experiences / User Interface</a:t>
            </a:r>
            <a:endParaRPr lang="en-US" sz="1250">
              <a:solidFill>
                <a:schemeClr val="tx1">
                  <a:lumMod val="85000"/>
                  <a:lumOff val="15000"/>
                </a:schemeClr>
              </a:solidFill>
            </a:endParaRP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Display Preference </a:t>
            </a:r>
          </a:p>
          <a:p>
            <a:pPr marL="227965" indent="-227965">
              <a:buFont typeface="Arial,Sans-Serif"/>
              <a:buChar char="•"/>
            </a:pPr>
            <a:endParaRPr lang="en-US" sz="1250" dirty="0">
              <a:solidFill>
                <a:schemeClr val="tx1">
                  <a:lumMod val="85000"/>
                  <a:lumOff val="15000"/>
                </a:schemeClr>
              </a:solidFill>
              <a:latin typeface="Calibri Light"/>
              <a:ea typeface="Calibri Light"/>
              <a:cs typeface="Calibri Light"/>
            </a:endParaRPr>
          </a:p>
          <a:p>
            <a:r>
              <a:rPr lang="en-US" sz="1250" b="1" u="sng" dirty="0">
                <a:solidFill>
                  <a:schemeClr val="tx1">
                    <a:lumMod val="85000"/>
                    <a:lumOff val="15000"/>
                  </a:schemeClr>
                </a:solidFill>
                <a:latin typeface="Calibri Light"/>
                <a:ea typeface="Calibri Light"/>
                <a:cs typeface="Calibri Light"/>
              </a:rPr>
              <a:t>Builder</a:t>
            </a:r>
            <a:endParaRPr lang="en-US" sz="1250" u="sng" dirty="0">
              <a:solidFill>
                <a:schemeClr val="tx1">
                  <a:lumMod val="85000"/>
                  <a:lumOff val="15000"/>
                </a:schemeClr>
              </a:solidFill>
              <a:latin typeface="Calibri Light"/>
              <a:ea typeface="Calibri Light"/>
              <a:cs typeface="Calibri Light"/>
            </a:endParaRP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Improve builder's experiences with intuitive way to build </a:t>
            </a: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Easier way to setup components</a:t>
            </a:r>
          </a:p>
          <a:p>
            <a:pPr marL="227965" indent="-227965">
              <a:buFont typeface="Arial,Sans-Serif"/>
              <a:buChar char="•"/>
            </a:pPr>
            <a:endParaRPr lang="en-US" sz="1250" dirty="0">
              <a:solidFill>
                <a:srgbClr val="262626"/>
              </a:solidFill>
              <a:latin typeface="Calibri Light"/>
              <a:ea typeface="Calibri Light"/>
              <a:cs typeface="Calibri Light"/>
            </a:endParaRPr>
          </a:p>
          <a:p>
            <a:pPr marL="227965" indent="-227965">
              <a:buFont typeface="Arial,Sans-Serif"/>
              <a:buChar char="•"/>
            </a:pPr>
            <a:endParaRPr lang="en-US" sz="1250">
              <a:solidFill>
                <a:srgbClr val="000000"/>
              </a:solidFill>
              <a:latin typeface="Calibri" panose="020F0502020204030204"/>
              <a:ea typeface="Calibri Light"/>
              <a:cs typeface="Calibri" panose="020F0502020204030204"/>
            </a:endParaRPr>
          </a:p>
          <a:p>
            <a:pPr marL="227965" indent="-227965">
              <a:buFont typeface="Arial,Sans-Serif"/>
              <a:buChar char="•"/>
            </a:pPr>
            <a:endParaRPr lang="en-US" sz="1250">
              <a:solidFill>
                <a:srgbClr val="262626"/>
              </a:solidFill>
              <a:latin typeface="Calibri Light" panose="020F0302020204030204"/>
              <a:ea typeface="Calibri Light"/>
              <a:cs typeface="Calibri Light"/>
            </a:endParaRPr>
          </a:p>
        </p:txBody>
      </p:sp>
      <p:sp>
        <p:nvSpPr>
          <p:cNvPr id="114" name="Oval 113">
            <a:extLst>
              <a:ext uri="{FF2B5EF4-FFF2-40B4-BE49-F238E27FC236}">
                <a16:creationId xmlns:a16="http://schemas.microsoft.com/office/drawing/2014/main" id="{E83DE779-5D9F-408A-AFF4-1426E6DC3E6D}"/>
              </a:ext>
            </a:extLst>
          </p:cNvPr>
          <p:cNvSpPr/>
          <p:nvPr/>
        </p:nvSpPr>
        <p:spPr>
          <a:xfrm>
            <a:off x="6783561" y="2322927"/>
            <a:ext cx="1611085" cy="1611085"/>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5" name="Oval 114">
            <a:extLst>
              <a:ext uri="{FF2B5EF4-FFF2-40B4-BE49-F238E27FC236}">
                <a16:creationId xmlns:a16="http://schemas.microsoft.com/office/drawing/2014/main" id="{B7FD6033-B878-4390-89BF-8A73D509F24F}"/>
              </a:ext>
            </a:extLst>
          </p:cNvPr>
          <p:cNvSpPr/>
          <p:nvPr/>
        </p:nvSpPr>
        <p:spPr>
          <a:xfrm>
            <a:off x="6783561" y="2322927"/>
            <a:ext cx="1611085" cy="161108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6" name="Arc 115">
            <a:extLst>
              <a:ext uri="{FF2B5EF4-FFF2-40B4-BE49-F238E27FC236}">
                <a16:creationId xmlns:a16="http://schemas.microsoft.com/office/drawing/2014/main" id="{16877F73-5BA0-4D1A-8404-7AEBD385AAA9}"/>
              </a:ext>
            </a:extLst>
          </p:cNvPr>
          <p:cNvSpPr/>
          <p:nvPr/>
        </p:nvSpPr>
        <p:spPr>
          <a:xfrm>
            <a:off x="6983494" y="2522860"/>
            <a:ext cx="1211219" cy="1211216"/>
          </a:xfrm>
          <a:prstGeom prst="arc">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7" name="Arc 116">
            <a:extLst>
              <a:ext uri="{FF2B5EF4-FFF2-40B4-BE49-F238E27FC236}">
                <a16:creationId xmlns:a16="http://schemas.microsoft.com/office/drawing/2014/main" id="{4CCF20DF-A089-4985-9C52-95BEC5071DAE}"/>
              </a:ext>
            </a:extLst>
          </p:cNvPr>
          <p:cNvSpPr/>
          <p:nvPr/>
        </p:nvSpPr>
        <p:spPr>
          <a:xfrm>
            <a:off x="6983494" y="2522860"/>
            <a:ext cx="1211219" cy="1211216"/>
          </a:xfrm>
          <a:prstGeom prst="arc">
            <a:avLst>
              <a:gd name="adj1" fmla="val 4569606"/>
              <a:gd name="adj2" fmla="val 14148666"/>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8" name="Arc 117">
            <a:extLst>
              <a:ext uri="{FF2B5EF4-FFF2-40B4-BE49-F238E27FC236}">
                <a16:creationId xmlns:a16="http://schemas.microsoft.com/office/drawing/2014/main" id="{7B0D9935-A296-4F28-8200-FE8ACE8478FC}"/>
              </a:ext>
            </a:extLst>
          </p:cNvPr>
          <p:cNvSpPr/>
          <p:nvPr/>
        </p:nvSpPr>
        <p:spPr>
          <a:xfrm>
            <a:off x="6983494" y="2522860"/>
            <a:ext cx="1211219" cy="1211216"/>
          </a:xfrm>
          <a:prstGeom prst="arc">
            <a:avLst>
              <a:gd name="adj1" fmla="val 462328"/>
              <a:gd name="adj2" fmla="val 4264860"/>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9" name="Arc 118">
            <a:extLst>
              <a:ext uri="{FF2B5EF4-FFF2-40B4-BE49-F238E27FC236}">
                <a16:creationId xmlns:a16="http://schemas.microsoft.com/office/drawing/2014/main" id="{87D76669-35E6-4370-B7C4-E20857D38632}"/>
              </a:ext>
            </a:extLst>
          </p:cNvPr>
          <p:cNvSpPr/>
          <p:nvPr/>
        </p:nvSpPr>
        <p:spPr>
          <a:xfrm>
            <a:off x="6983494" y="2522860"/>
            <a:ext cx="1211219" cy="1211216"/>
          </a:xfrm>
          <a:prstGeom prst="arc">
            <a:avLst>
              <a:gd name="adj1" fmla="val 14650465"/>
              <a:gd name="adj2" fmla="val 15685865"/>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21" name="TextBox 120">
            <a:extLst>
              <a:ext uri="{FF2B5EF4-FFF2-40B4-BE49-F238E27FC236}">
                <a16:creationId xmlns:a16="http://schemas.microsoft.com/office/drawing/2014/main" id="{5C444E73-6140-4240-A79A-15B2EE057B28}"/>
              </a:ext>
            </a:extLst>
          </p:cNvPr>
          <p:cNvSpPr txBox="1"/>
          <p:nvPr/>
        </p:nvSpPr>
        <p:spPr>
          <a:xfrm flipH="1">
            <a:off x="6480198" y="1794906"/>
            <a:ext cx="2217808" cy="215444"/>
          </a:xfrm>
          <a:prstGeom prst="rect">
            <a:avLst/>
          </a:prstGeom>
          <a:noFill/>
        </p:spPr>
        <p:txBody>
          <a:bodyPr wrap="square" lIns="0" tIns="0" rIns="0" bIns="0" rtlCol="0" anchor="ctr">
            <a:spAutoFit/>
          </a:bodyPr>
          <a:lstStyle/>
          <a:p>
            <a:pPr algn="ctr"/>
            <a:r>
              <a:rPr lang="en-US" sz="1400" b="1">
                <a:solidFill>
                  <a:srgbClr val="205DAB"/>
                </a:solidFill>
                <a:latin typeface="Century Gothic"/>
                <a:cs typeface="Calibri"/>
              </a:rPr>
              <a:t>Governance</a:t>
            </a:r>
            <a:endParaRPr lang="en-US" sz="2533"/>
          </a:p>
        </p:txBody>
      </p:sp>
      <p:grpSp>
        <p:nvGrpSpPr>
          <p:cNvPr id="125" name="Group 124">
            <a:extLst>
              <a:ext uri="{FF2B5EF4-FFF2-40B4-BE49-F238E27FC236}">
                <a16:creationId xmlns:a16="http://schemas.microsoft.com/office/drawing/2014/main" id="{E1A03C6E-E417-4840-9D13-770E518F86CD}"/>
              </a:ext>
            </a:extLst>
          </p:cNvPr>
          <p:cNvGrpSpPr/>
          <p:nvPr/>
        </p:nvGrpSpPr>
        <p:grpSpPr>
          <a:xfrm>
            <a:off x="1" y="3159399"/>
            <a:ext cx="823913" cy="45719"/>
            <a:chOff x="254000" y="3175000"/>
            <a:chExt cx="569913" cy="0"/>
          </a:xfrm>
        </p:grpSpPr>
        <p:cxnSp>
          <p:nvCxnSpPr>
            <p:cNvPr id="12" name="Straight Connector 11">
              <a:extLst>
                <a:ext uri="{FF2B5EF4-FFF2-40B4-BE49-F238E27FC236}">
                  <a16:creationId xmlns:a16="http://schemas.microsoft.com/office/drawing/2014/main" id="{9C5135CB-F5FB-4BDD-93E3-C13C221CC947}"/>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50804B8-B635-49CA-BCD3-75657A6549E0}"/>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2F3EF342-788B-4B7B-A529-C1102221FF4F}"/>
              </a:ext>
            </a:extLst>
          </p:cNvPr>
          <p:cNvGrpSpPr/>
          <p:nvPr/>
        </p:nvGrpSpPr>
        <p:grpSpPr>
          <a:xfrm>
            <a:off x="2797453" y="3159398"/>
            <a:ext cx="823913" cy="45719"/>
            <a:chOff x="254000" y="3175000"/>
            <a:chExt cx="569913" cy="0"/>
          </a:xfrm>
        </p:grpSpPr>
        <p:cxnSp>
          <p:nvCxnSpPr>
            <p:cNvPr id="127" name="Straight Connector 126">
              <a:extLst>
                <a:ext uri="{FF2B5EF4-FFF2-40B4-BE49-F238E27FC236}">
                  <a16:creationId xmlns:a16="http://schemas.microsoft.com/office/drawing/2014/main" id="{57694CBF-7341-4807-B96E-19BA8B36BE76}"/>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4CD7D5-1959-42D8-8284-8DAE78EC0539}"/>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E7742D55-83F1-4DC5-A34D-00FC5DDF40FA}"/>
              </a:ext>
            </a:extLst>
          </p:cNvPr>
          <p:cNvGrpSpPr/>
          <p:nvPr/>
        </p:nvGrpSpPr>
        <p:grpSpPr>
          <a:xfrm>
            <a:off x="5718328" y="3159398"/>
            <a:ext cx="823913" cy="45719"/>
            <a:chOff x="254000" y="3175000"/>
            <a:chExt cx="569913" cy="0"/>
          </a:xfrm>
        </p:grpSpPr>
        <p:cxnSp>
          <p:nvCxnSpPr>
            <p:cNvPr id="130" name="Straight Connector 129">
              <a:extLst>
                <a:ext uri="{FF2B5EF4-FFF2-40B4-BE49-F238E27FC236}">
                  <a16:creationId xmlns:a16="http://schemas.microsoft.com/office/drawing/2014/main" id="{DCBFA093-A5C2-4B9E-8731-4210D81792B4}"/>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57B7E24-7B8F-4AE5-9556-51F0A9E3BCB6}"/>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01F40894-3E5D-4766-B43E-1445038BD305}"/>
              </a:ext>
            </a:extLst>
          </p:cNvPr>
          <p:cNvGrpSpPr/>
          <p:nvPr/>
        </p:nvGrpSpPr>
        <p:grpSpPr>
          <a:xfrm>
            <a:off x="8639201" y="3159398"/>
            <a:ext cx="823913" cy="45719"/>
            <a:chOff x="254000" y="3175000"/>
            <a:chExt cx="569913" cy="0"/>
          </a:xfrm>
        </p:grpSpPr>
        <p:cxnSp>
          <p:nvCxnSpPr>
            <p:cNvPr id="133" name="Straight Connector 132">
              <a:extLst>
                <a:ext uri="{FF2B5EF4-FFF2-40B4-BE49-F238E27FC236}">
                  <a16:creationId xmlns:a16="http://schemas.microsoft.com/office/drawing/2014/main" id="{7B4090D6-744F-40BF-A139-735489F26D03}"/>
                </a:ext>
              </a:extLst>
            </p:cNvPr>
            <p:cNvCxnSpPr>
              <a:cxnSpLocks/>
            </p:cNvCxnSpPr>
            <p:nvPr/>
          </p:nvCxnSpPr>
          <p:spPr>
            <a:xfrm>
              <a:off x="254000" y="3175000"/>
              <a:ext cx="16033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FC3C545-DF23-42C1-903C-9491197A31B4}"/>
                </a:ext>
              </a:extLst>
            </p:cNvPr>
            <p:cNvCxnSpPr>
              <a:cxnSpLocks/>
            </p:cNvCxnSpPr>
            <p:nvPr/>
          </p:nvCxnSpPr>
          <p:spPr>
            <a:xfrm>
              <a:off x="479729" y="3175000"/>
              <a:ext cx="344184" cy="0"/>
            </a:xfrm>
            <a:prstGeom prst="line">
              <a:avLst/>
            </a:prstGeom>
            <a:ln w="25400" cap="rnd">
              <a:solidFill>
                <a:schemeClr val="bg1"/>
              </a:solidFill>
              <a:prstDash val="sysDot"/>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0433048-858D-4EEB-B65C-33ABCDCF7D77}"/>
              </a:ext>
            </a:extLst>
          </p:cNvPr>
          <p:cNvGrpSpPr/>
          <p:nvPr/>
        </p:nvGrpSpPr>
        <p:grpSpPr>
          <a:xfrm>
            <a:off x="10455521" y="2865330"/>
            <a:ext cx="462527" cy="490420"/>
            <a:chOff x="7750176" y="3625850"/>
            <a:chExt cx="315912" cy="334963"/>
          </a:xfrm>
          <a:solidFill>
            <a:schemeClr val="bg1"/>
          </a:solidFill>
          <a:effectLst>
            <a:outerShdw blurRad="50800" dist="38100" dir="5400000" algn="t" rotWithShape="0">
              <a:prstClr val="black">
                <a:alpha val="17000"/>
              </a:prstClr>
            </a:outerShdw>
          </a:effectLst>
        </p:grpSpPr>
        <p:sp>
          <p:nvSpPr>
            <p:cNvPr id="136" name="Freeform 5">
              <a:extLst>
                <a:ext uri="{FF2B5EF4-FFF2-40B4-BE49-F238E27FC236}">
                  <a16:creationId xmlns:a16="http://schemas.microsoft.com/office/drawing/2014/main" id="{613718FC-B563-4BD7-B93E-7AB8004DEAE7}"/>
                </a:ext>
              </a:extLst>
            </p:cNvPr>
            <p:cNvSpPr>
              <a:spLocks/>
            </p:cNvSpPr>
            <p:nvPr/>
          </p:nvSpPr>
          <p:spPr bwMode="auto">
            <a:xfrm>
              <a:off x="7810501" y="3687763"/>
              <a:ext cx="195263" cy="211138"/>
            </a:xfrm>
            <a:custGeom>
              <a:avLst/>
              <a:gdLst>
                <a:gd name="T0" fmla="*/ 26 w 52"/>
                <a:gd name="T1" fmla="*/ 0 h 56"/>
                <a:gd name="T2" fmla="*/ 0 w 52"/>
                <a:gd name="T3" fmla="*/ 26 h 56"/>
                <a:gd name="T4" fmla="*/ 18 w 52"/>
                <a:gd name="T5" fmla="*/ 51 h 56"/>
                <a:gd name="T6" fmla="*/ 18 w 52"/>
                <a:gd name="T7" fmla="*/ 54 h 56"/>
                <a:gd name="T8" fmla="*/ 20 w 52"/>
                <a:gd name="T9" fmla="*/ 56 h 56"/>
                <a:gd name="T10" fmla="*/ 32 w 52"/>
                <a:gd name="T11" fmla="*/ 56 h 56"/>
                <a:gd name="T12" fmla="*/ 34 w 52"/>
                <a:gd name="T13" fmla="*/ 54 h 56"/>
                <a:gd name="T14" fmla="*/ 34 w 52"/>
                <a:gd name="T15" fmla="*/ 51 h 56"/>
                <a:gd name="T16" fmla="*/ 52 w 52"/>
                <a:gd name="T17" fmla="*/ 26 h 56"/>
                <a:gd name="T18" fmla="*/ 26 w 52"/>
                <a:gd name="T1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6">
                  <a:moveTo>
                    <a:pt x="26" y="0"/>
                  </a:moveTo>
                  <a:cubicBezTo>
                    <a:pt x="12" y="0"/>
                    <a:pt x="0" y="12"/>
                    <a:pt x="0" y="26"/>
                  </a:cubicBezTo>
                  <a:cubicBezTo>
                    <a:pt x="0" y="37"/>
                    <a:pt x="7" y="47"/>
                    <a:pt x="18" y="51"/>
                  </a:cubicBezTo>
                  <a:cubicBezTo>
                    <a:pt x="18" y="54"/>
                    <a:pt x="18" y="54"/>
                    <a:pt x="18" y="54"/>
                  </a:cubicBezTo>
                  <a:cubicBezTo>
                    <a:pt x="18" y="55"/>
                    <a:pt x="19" y="56"/>
                    <a:pt x="20" y="56"/>
                  </a:cubicBezTo>
                  <a:cubicBezTo>
                    <a:pt x="32" y="56"/>
                    <a:pt x="32" y="56"/>
                    <a:pt x="32" y="56"/>
                  </a:cubicBezTo>
                  <a:cubicBezTo>
                    <a:pt x="33" y="56"/>
                    <a:pt x="34" y="55"/>
                    <a:pt x="34" y="54"/>
                  </a:cubicBezTo>
                  <a:cubicBezTo>
                    <a:pt x="34" y="51"/>
                    <a:pt x="34" y="51"/>
                    <a:pt x="34" y="51"/>
                  </a:cubicBezTo>
                  <a:cubicBezTo>
                    <a:pt x="45" y="47"/>
                    <a:pt x="52" y="37"/>
                    <a:pt x="52" y="26"/>
                  </a:cubicBezTo>
                  <a:cubicBezTo>
                    <a:pt x="52" y="12"/>
                    <a:pt x="40"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37" name="Freeform 6">
              <a:extLst>
                <a:ext uri="{FF2B5EF4-FFF2-40B4-BE49-F238E27FC236}">
                  <a16:creationId xmlns:a16="http://schemas.microsoft.com/office/drawing/2014/main" id="{D0618D8F-15D1-4540-8493-AA005995148C}"/>
                </a:ext>
              </a:extLst>
            </p:cNvPr>
            <p:cNvSpPr>
              <a:spLocks/>
            </p:cNvSpPr>
            <p:nvPr/>
          </p:nvSpPr>
          <p:spPr bwMode="auto">
            <a:xfrm>
              <a:off x="7893051" y="3944938"/>
              <a:ext cx="30163" cy="15875"/>
            </a:xfrm>
            <a:custGeom>
              <a:avLst/>
              <a:gdLst>
                <a:gd name="T0" fmla="*/ 6 w 8"/>
                <a:gd name="T1" fmla="*/ 0 h 4"/>
                <a:gd name="T2" fmla="*/ 2 w 8"/>
                <a:gd name="T3" fmla="*/ 0 h 4"/>
                <a:gd name="T4" fmla="*/ 0 w 8"/>
                <a:gd name="T5" fmla="*/ 2 h 4"/>
                <a:gd name="T6" fmla="*/ 2 w 8"/>
                <a:gd name="T7" fmla="*/ 4 h 4"/>
                <a:gd name="T8" fmla="*/ 6 w 8"/>
                <a:gd name="T9" fmla="*/ 4 h 4"/>
                <a:gd name="T10" fmla="*/ 8 w 8"/>
                <a:gd name="T11" fmla="*/ 2 h 4"/>
                <a:gd name="T12" fmla="*/ 6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6" y="0"/>
                  </a:moveTo>
                  <a:cubicBezTo>
                    <a:pt x="2" y="0"/>
                    <a:pt x="2" y="0"/>
                    <a:pt x="2" y="0"/>
                  </a:cubicBezTo>
                  <a:cubicBezTo>
                    <a:pt x="1" y="0"/>
                    <a:pt x="0" y="1"/>
                    <a:pt x="0" y="2"/>
                  </a:cubicBezTo>
                  <a:cubicBezTo>
                    <a:pt x="0" y="3"/>
                    <a:pt x="1" y="4"/>
                    <a:pt x="2" y="4"/>
                  </a:cubicBezTo>
                  <a:cubicBezTo>
                    <a:pt x="6" y="4"/>
                    <a:pt x="6" y="4"/>
                    <a:pt x="6" y="4"/>
                  </a:cubicBezTo>
                  <a:cubicBezTo>
                    <a:pt x="7" y="4"/>
                    <a:pt x="8" y="3"/>
                    <a:pt x="8" y="2"/>
                  </a:cubicBezTo>
                  <a:cubicBezTo>
                    <a:pt x="8" y="1"/>
                    <a:pt x="7"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38" name="Freeform 7">
              <a:extLst>
                <a:ext uri="{FF2B5EF4-FFF2-40B4-BE49-F238E27FC236}">
                  <a16:creationId xmlns:a16="http://schemas.microsoft.com/office/drawing/2014/main" id="{64499FCC-E157-4F94-88C8-4487FD67A04F}"/>
                </a:ext>
              </a:extLst>
            </p:cNvPr>
            <p:cNvSpPr>
              <a:spLocks/>
            </p:cNvSpPr>
            <p:nvPr/>
          </p:nvSpPr>
          <p:spPr bwMode="auto">
            <a:xfrm>
              <a:off x="7878763" y="3914775"/>
              <a:ext cx="60325" cy="14288"/>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39" name="Freeform 8">
              <a:extLst>
                <a:ext uri="{FF2B5EF4-FFF2-40B4-BE49-F238E27FC236}">
                  <a16:creationId xmlns:a16="http://schemas.microsoft.com/office/drawing/2014/main" id="{7697C3AD-53CC-496E-8306-E6CDB00653CA}"/>
                </a:ext>
              </a:extLst>
            </p:cNvPr>
            <p:cNvSpPr>
              <a:spLocks/>
            </p:cNvSpPr>
            <p:nvPr/>
          </p:nvSpPr>
          <p:spPr bwMode="auto">
            <a:xfrm>
              <a:off x="7900988" y="3625850"/>
              <a:ext cx="14288" cy="46038"/>
            </a:xfrm>
            <a:custGeom>
              <a:avLst/>
              <a:gdLst>
                <a:gd name="T0" fmla="*/ 2 w 4"/>
                <a:gd name="T1" fmla="*/ 12 h 12"/>
                <a:gd name="T2" fmla="*/ 4 w 4"/>
                <a:gd name="T3" fmla="*/ 10 h 12"/>
                <a:gd name="T4" fmla="*/ 4 w 4"/>
                <a:gd name="T5" fmla="*/ 2 h 12"/>
                <a:gd name="T6" fmla="*/ 2 w 4"/>
                <a:gd name="T7" fmla="*/ 0 h 12"/>
                <a:gd name="T8" fmla="*/ 0 w 4"/>
                <a:gd name="T9" fmla="*/ 2 h 12"/>
                <a:gd name="T10" fmla="*/ 0 w 4"/>
                <a:gd name="T11" fmla="*/ 10 h 12"/>
                <a:gd name="T12" fmla="*/ 2 w 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2" y="12"/>
                  </a:moveTo>
                  <a:cubicBezTo>
                    <a:pt x="3" y="12"/>
                    <a:pt x="4" y="11"/>
                    <a:pt x="4" y="10"/>
                  </a:cubicBezTo>
                  <a:cubicBezTo>
                    <a:pt x="4" y="2"/>
                    <a:pt x="4" y="2"/>
                    <a:pt x="4" y="2"/>
                  </a:cubicBezTo>
                  <a:cubicBezTo>
                    <a:pt x="4" y="1"/>
                    <a:pt x="3" y="0"/>
                    <a:pt x="2" y="0"/>
                  </a:cubicBezTo>
                  <a:cubicBezTo>
                    <a:pt x="1" y="0"/>
                    <a:pt x="0" y="1"/>
                    <a:pt x="0" y="2"/>
                  </a:cubicBezTo>
                  <a:cubicBezTo>
                    <a:pt x="0" y="10"/>
                    <a:pt x="0" y="10"/>
                    <a:pt x="0" y="10"/>
                  </a:cubicBezTo>
                  <a:cubicBezTo>
                    <a:pt x="0" y="11"/>
                    <a:pt x="1" y="12"/>
                    <a:pt x="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40" name="Freeform 9">
              <a:extLst>
                <a:ext uri="{FF2B5EF4-FFF2-40B4-BE49-F238E27FC236}">
                  <a16:creationId xmlns:a16="http://schemas.microsoft.com/office/drawing/2014/main" id="{6A88A344-2DCD-4841-8630-6A30E9BCA012}"/>
                </a:ext>
              </a:extLst>
            </p:cNvPr>
            <p:cNvSpPr>
              <a:spLocks/>
            </p:cNvSpPr>
            <p:nvPr/>
          </p:nvSpPr>
          <p:spPr bwMode="auto">
            <a:xfrm>
              <a:off x="8021638" y="3778250"/>
              <a:ext cx="44450"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41" name="Freeform 10">
              <a:extLst>
                <a:ext uri="{FF2B5EF4-FFF2-40B4-BE49-F238E27FC236}">
                  <a16:creationId xmlns:a16="http://schemas.microsoft.com/office/drawing/2014/main" id="{3802DF22-BF6F-4248-9498-A8BE325E20AD}"/>
                </a:ext>
              </a:extLst>
            </p:cNvPr>
            <p:cNvSpPr>
              <a:spLocks/>
            </p:cNvSpPr>
            <p:nvPr/>
          </p:nvSpPr>
          <p:spPr bwMode="auto">
            <a:xfrm>
              <a:off x="7750176" y="3778250"/>
              <a:ext cx="46038" cy="14288"/>
            </a:xfrm>
            <a:custGeom>
              <a:avLst/>
              <a:gdLst>
                <a:gd name="T0" fmla="*/ 10 w 12"/>
                <a:gd name="T1" fmla="*/ 0 h 4"/>
                <a:gd name="T2" fmla="*/ 2 w 12"/>
                <a:gd name="T3" fmla="*/ 0 h 4"/>
                <a:gd name="T4" fmla="*/ 0 w 12"/>
                <a:gd name="T5" fmla="*/ 2 h 4"/>
                <a:gd name="T6" fmla="*/ 2 w 12"/>
                <a:gd name="T7" fmla="*/ 4 h 4"/>
                <a:gd name="T8" fmla="*/ 10 w 12"/>
                <a:gd name="T9" fmla="*/ 4 h 4"/>
                <a:gd name="T10" fmla="*/ 12 w 12"/>
                <a:gd name="T11" fmla="*/ 2 h 4"/>
                <a:gd name="T12" fmla="*/ 10 w 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10" y="0"/>
                  </a:moveTo>
                  <a:cubicBezTo>
                    <a:pt x="2" y="0"/>
                    <a:pt x="2" y="0"/>
                    <a:pt x="2" y="0"/>
                  </a:cubicBezTo>
                  <a:cubicBezTo>
                    <a:pt x="1" y="0"/>
                    <a:pt x="0" y="1"/>
                    <a:pt x="0" y="2"/>
                  </a:cubicBezTo>
                  <a:cubicBezTo>
                    <a:pt x="0" y="3"/>
                    <a:pt x="1" y="4"/>
                    <a:pt x="2" y="4"/>
                  </a:cubicBezTo>
                  <a:cubicBezTo>
                    <a:pt x="10" y="4"/>
                    <a:pt x="10" y="4"/>
                    <a:pt x="10" y="4"/>
                  </a:cubicBezTo>
                  <a:cubicBezTo>
                    <a:pt x="11" y="4"/>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42" name="Freeform 11">
              <a:extLst>
                <a:ext uri="{FF2B5EF4-FFF2-40B4-BE49-F238E27FC236}">
                  <a16:creationId xmlns:a16="http://schemas.microsoft.com/office/drawing/2014/main" id="{408312D3-BB39-4954-9C60-57B310779B3F}"/>
                </a:ext>
              </a:extLst>
            </p:cNvPr>
            <p:cNvSpPr>
              <a:spLocks/>
            </p:cNvSpPr>
            <p:nvPr/>
          </p:nvSpPr>
          <p:spPr bwMode="auto">
            <a:xfrm>
              <a:off x="7785101" y="3660775"/>
              <a:ext cx="47625" cy="44450"/>
            </a:xfrm>
            <a:custGeom>
              <a:avLst/>
              <a:gdLst>
                <a:gd name="T0" fmla="*/ 9 w 13"/>
                <a:gd name="T1" fmla="*/ 12 h 12"/>
                <a:gd name="T2" fmla="*/ 10 w 13"/>
                <a:gd name="T3" fmla="*/ 12 h 12"/>
                <a:gd name="T4" fmla="*/ 12 w 13"/>
                <a:gd name="T5" fmla="*/ 12 h 12"/>
                <a:gd name="T6" fmla="*/ 12 w 13"/>
                <a:gd name="T7" fmla="*/ 9 h 12"/>
                <a:gd name="T8" fmla="*/ 3 w 13"/>
                <a:gd name="T9" fmla="*/ 1 h 12"/>
                <a:gd name="T10" fmla="*/ 0 w 13"/>
                <a:gd name="T11" fmla="*/ 1 h 12"/>
                <a:gd name="T12" fmla="*/ 0 w 13"/>
                <a:gd name="T13" fmla="*/ 3 h 12"/>
                <a:gd name="T14" fmla="*/ 9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9" y="12"/>
                  </a:moveTo>
                  <a:cubicBezTo>
                    <a:pt x="9" y="12"/>
                    <a:pt x="10" y="12"/>
                    <a:pt x="10" y="12"/>
                  </a:cubicBezTo>
                  <a:cubicBezTo>
                    <a:pt x="11" y="12"/>
                    <a:pt x="11" y="12"/>
                    <a:pt x="12" y="12"/>
                  </a:cubicBezTo>
                  <a:cubicBezTo>
                    <a:pt x="13" y="11"/>
                    <a:pt x="13" y="10"/>
                    <a:pt x="12" y="9"/>
                  </a:cubicBezTo>
                  <a:cubicBezTo>
                    <a:pt x="3" y="1"/>
                    <a:pt x="3" y="1"/>
                    <a:pt x="3" y="1"/>
                  </a:cubicBezTo>
                  <a:cubicBezTo>
                    <a:pt x="3" y="0"/>
                    <a:pt x="1" y="0"/>
                    <a:pt x="0" y="1"/>
                  </a:cubicBezTo>
                  <a:cubicBezTo>
                    <a:pt x="0" y="1"/>
                    <a:pt x="0" y="3"/>
                    <a:pt x="0" y="3"/>
                  </a:cubicBezTo>
                  <a:lnTo>
                    <a:pt x="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43" name="Freeform 12">
              <a:extLst>
                <a:ext uri="{FF2B5EF4-FFF2-40B4-BE49-F238E27FC236}">
                  <a16:creationId xmlns:a16="http://schemas.microsoft.com/office/drawing/2014/main" id="{425D2286-017F-4ABF-982B-F196106570EA}"/>
                </a:ext>
              </a:extLst>
            </p:cNvPr>
            <p:cNvSpPr>
              <a:spLocks/>
            </p:cNvSpPr>
            <p:nvPr/>
          </p:nvSpPr>
          <p:spPr bwMode="auto">
            <a:xfrm>
              <a:off x="7983538" y="3660775"/>
              <a:ext cx="49213" cy="44450"/>
            </a:xfrm>
            <a:custGeom>
              <a:avLst/>
              <a:gdLst>
                <a:gd name="T0" fmla="*/ 3 w 13"/>
                <a:gd name="T1" fmla="*/ 12 h 12"/>
                <a:gd name="T2" fmla="*/ 4 w 13"/>
                <a:gd name="T3" fmla="*/ 12 h 12"/>
                <a:gd name="T4" fmla="*/ 13 w 13"/>
                <a:gd name="T5" fmla="*/ 3 h 12"/>
                <a:gd name="T6" fmla="*/ 13 w 13"/>
                <a:gd name="T7" fmla="*/ 1 h 12"/>
                <a:gd name="T8" fmla="*/ 10 w 13"/>
                <a:gd name="T9" fmla="*/ 1 h 12"/>
                <a:gd name="T10" fmla="*/ 1 w 13"/>
                <a:gd name="T11" fmla="*/ 9 h 12"/>
                <a:gd name="T12" fmla="*/ 1 w 13"/>
                <a:gd name="T13" fmla="*/ 12 h 12"/>
                <a:gd name="T14" fmla="*/ 3 w 1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2">
                  <a:moveTo>
                    <a:pt x="3" y="12"/>
                  </a:moveTo>
                  <a:cubicBezTo>
                    <a:pt x="3" y="12"/>
                    <a:pt x="4" y="12"/>
                    <a:pt x="4" y="12"/>
                  </a:cubicBezTo>
                  <a:cubicBezTo>
                    <a:pt x="13" y="3"/>
                    <a:pt x="13" y="3"/>
                    <a:pt x="13" y="3"/>
                  </a:cubicBezTo>
                  <a:cubicBezTo>
                    <a:pt x="13" y="3"/>
                    <a:pt x="13" y="1"/>
                    <a:pt x="13" y="1"/>
                  </a:cubicBezTo>
                  <a:cubicBezTo>
                    <a:pt x="12" y="0"/>
                    <a:pt x="10" y="0"/>
                    <a:pt x="10" y="1"/>
                  </a:cubicBezTo>
                  <a:cubicBezTo>
                    <a:pt x="1" y="9"/>
                    <a:pt x="1" y="9"/>
                    <a:pt x="1" y="9"/>
                  </a:cubicBezTo>
                  <a:cubicBezTo>
                    <a:pt x="0" y="10"/>
                    <a:pt x="0" y="11"/>
                    <a:pt x="1" y="12"/>
                  </a:cubicBezTo>
                  <a:cubicBezTo>
                    <a:pt x="2" y="12"/>
                    <a:pt x="2" y="12"/>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grpSp>
      <p:grpSp>
        <p:nvGrpSpPr>
          <p:cNvPr id="145" name="Group 144">
            <a:extLst>
              <a:ext uri="{FF2B5EF4-FFF2-40B4-BE49-F238E27FC236}">
                <a16:creationId xmlns:a16="http://schemas.microsoft.com/office/drawing/2014/main" id="{7A519FC9-43EC-4C44-9955-9CB91DCE0363}"/>
              </a:ext>
            </a:extLst>
          </p:cNvPr>
          <p:cNvGrpSpPr/>
          <p:nvPr/>
        </p:nvGrpSpPr>
        <p:grpSpPr>
          <a:xfrm>
            <a:off x="7352607" y="2882318"/>
            <a:ext cx="529932" cy="529932"/>
            <a:chOff x="3390900" y="3971925"/>
            <a:chExt cx="361950" cy="361950"/>
          </a:xfrm>
          <a:solidFill>
            <a:schemeClr val="bg1"/>
          </a:solidFill>
          <a:effectLst>
            <a:outerShdw blurRad="50800" dist="38100" dir="5400000" algn="t" rotWithShape="0">
              <a:prstClr val="black">
                <a:alpha val="17000"/>
              </a:prstClr>
            </a:outerShdw>
          </a:effectLst>
        </p:grpSpPr>
        <p:sp>
          <p:nvSpPr>
            <p:cNvPr id="146" name="Freeform 67">
              <a:extLst>
                <a:ext uri="{FF2B5EF4-FFF2-40B4-BE49-F238E27FC236}">
                  <a16:creationId xmlns:a16="http://schemas.microsoft.com/office/drawing/2014/main" id="{A58FB364-26CE-4C76-B78D-A78265C4F12D}"/>
                </a:ext>
              </a:extLst>
            </p:cNvPr>
            <p:cNvSpPr>
              <a:spLocks noEditPoints="1"/>
            </p:cNvSpPr>
            <p:nvPr/>
          </p:nvSpPr>
          <p:spPr bwMode="auto">
            <a:xfrm>
              <a:off x="3390900" y="3971925"/>
              <a:ext cx="361950" cy="361950"/>
            </a:xfrm>
            <a:custGeom>
              <a:avLst/>
              <a:gdLst>
                <a:gd name="T0" fmla="*/ 95 w 96"/>
                <a:gd name="T1" fmla="*/ 89 h 96"/>
                <a:gd name="T2" fmla="*/ 74 w 96"/>
                <a:gd name="T3" fmla="*/ 69 h 96"/>
                <a:gd name="T4" fmla="*/ 84 w 96"/>
                <a:gd name="T5" fmla="*/ 42 h 96"/>
                <a:gd name="T6" fmla="*/ 42 w 96"/>
                <a:gd name="T7" fmla="*/ 0 h 96"/>
                <a:gd name="T8" fmla="*/ 0 w 96"/>
                <a:gd name="T9" fmla="*/ 42 h 96"/>
                <a:gd name="T10" fmla="*/ 42 w 96"/>
                <a:gd name="T11" fmla="*/ 84 h 96"/>
                <a:gd name="T12" fmla="*/ 69 w 96"/>
                <a:gd name="T13" fmla="*/ 74 h 96"/>
                <a:gd name="T14" fmla="*/ 89 w 96"/>
                <a:gd name="T15" fmla="*/ 95 h 96"/>
                <a:gd name="T16" fmla="*/ 92 w 96"/>
                <a:gd name="T17" fmla="*/ 96 h 96"/>
                <a:gd name="T18" fmla="*/ 95 w 96"/>
                <a:gd name="T19" fmla="*/ 95 h 96"/>
                <a:gd name="T20" fmla="*/ 95 w 96"/>
                <a:gd name="T21" fmla="*/ 89 h 96"/>
                <a:gd name="T22" fmla="*/ 64 w 96"/>
                <a:gd name="T23" fmla="*/ 45 h 96"/>
                <a:gd name="T24" fmla="*/ 69 w 96"/>
                <a:gd name="T25" fmla="*/ 48 h 96"/>
                <a:gd name="T26" fmla="*/ 69 w 96"/>
                <a:gd name="T27" fmla="*/ 49 h 96"/>
                <a:gd name="T28" fmla="*/ 69 w 96"/>
                <a:gd name="T29" fmla="*/ 51 h 96"/>
                <a:gd name="T30" fmla="*/ 63 w 96"/>
                <a:gd name="T31" fmla="*/ 61 h 96"/>
                <a:gd name="T32" fmla="*/ 62 w 96"/>
                <a:gd name="T33" fmla="*/ 62 h 96"/>
                <a:gd name="T34" fmla="*/ 60 w 96"/>
                <a:gd name="T35" fmla="*/ 62 h 96"/>
                <a:gd name="T36" fmla="*/ 56 w 96"/>
                <a:gd name="T37" fmla="*/ 59 h 96"/>
                <a:gd name="T38" fmla="*/ 50 w 96"/>
                <a:gd name="T39" fmla="*/ 62 h 96"/>
                <a:gd name="T40" fmla="*/ 50 w 96"/>
                <a:gd name="T41" fmla="*/ 68 h 96"/>
                <a:gd name="T42" fmla="*/ 48 w 96"/>
                <a:gd name="T43" fmla="*/ 70 h 96"/>
                <a:gd name="T44" fmla="*/ 36 w 96"/>
                <a:gd name="T45" fmla="*/ 70 h 96"/>
                <a:gd name="T46" fmla="*/ 34 w 96"/>
                <a:gd name="T47" fmla="*/ 68 h 96"/>
                <a:gd name="T48" fmla="*/ 34 w 96"/>
                <a:gd name="T49" fmla="*/ 63 h 96"/>
                <a:gd name="T50" fmla="*/ 28 w 96"/>
                <a:gd name="T51" fmla="*/ 59 h 96"/>
                <a:gd name="T52" fmla="*/ 23 w 96"/>
                <a:gd name="T53" fmla="*/ 62 h 96"/>
                <a:gd name="T54" fmla="*/ 21 w 96"/>
                <a:gd name="T55" fmla="*/ 61 h 96"/>
                <a:gd name="T56" fmla="*/ 15 w 96"/>
                <a:gd name="T57" fmla="*/ 51 h 96"/>
                <a:gd name="T58" fmla="*/ 15 w 96"/>
                <a:gd name="T59" fmla="*/ 49 h 96"/>
                <a:gd name="T60" fmla="*/ 15 w 96"/>
                <a:gd name="T61" fmla="*/ 48 h 96"/>
                <a:gd name="T62" fmla="*/ 20 w 96"/>
                <a:gd name="T63" fmla="*/ 45 h 96"/>
                <a:gd name="T64" fmla="*/ 20 w 96"/>
                <a:gd name="T65" fmla="*/ 39 h 96"/>
                <a:gd name="T66" fmla="*/ 16 w 96"/>
                <a:gd name="T67" fmla="*/ 36 h 96"/>
                <a:gd name="T68" fmla="*/ 15 w 96"/>
                <a:gd name="T69" fmla="*/ 35 h 96"/>
                <a:gd name="T70" fmla="*/ 15 w 96"/>
                <a:gd name="T71" fmla="*/ 33 h 96"/>
                <a:gd name="T72" fmla="*/ 21 w 96"/>
                <a:gd name="T73" fmla="*/ 23 h 96"/>
                <a:gd name="T74" fmla="*/ 24 w 96"/>
                <a:gd name="T75" fmla="*/ 22 h 96"/>
                <a:gd name="T76" fmla="*/ 28 w 96"/>
                <a:gd name="T77" fmla="*/ 25 h 96"/>
                <a:gd name="T78" fmla="*/ 34 w 96"/>
                <a:gd name="T79" fmla="*/ 21 h 96"/>
                <a:gd name="T80" fmla="*/ 34 w 96"/>
                <a:gd name="T81" fmla="*/ 16 h 96"/>
                <a:gd name="T82" fmla="*/ 36 w 96"/>
                <a:gd name="T83" fmla="*/ 14 h 96"/>
                <a:gd name="T84" fmla="*/ 48 w 96"/>
                <a:gd name="T85" fmla="*/ 14 h 96"/>
                <a:gd name="T86" fmla="*/ 50 w 96"/>
                <a:gd name="T87" fmla="*/ 16 h 96"/>
                <a:gd name="T88" fmla="*/ 50 w 96"/>
                <a:gd name="T89" fmla="*/ 22 h 96"/>
                <a:gd name="T90" fmla="*/ 56 w 96"/>
                <a:gd name="T91" fmla="*/ 25 h 96"/>
                <a:gd name="T92" fmla="*/ 60 w 96"/>
                <a:gd name="T93" fmla="*/ 22 h 96"/>
                <a:gd name="T94" fmla="*/ 62 w 96"/>
                <a:gd name="T95" fmla="*/ 22 h 96"/>
                <a:gd name="T96" fmla="*/ 63 w 96"/>
                <a:gd name="T97" fmla="*/ 23 h 96"/>
                <a:gd name="T98" fmla="*/ 69 w 96"/>
                <a:gd name="T99" fmla="*/ 33 h 96"/>
                <a:gd name="T100" fmla="*/ 69 w 96"/>
                <a:gd name="T101" fmla="*/ 35 h 96"/>
                <a:gd name="T102" fmla="*/ 69 w 96"/>
                <a:gd name="T103" fmla="*/ 36 h 96"/>
                <a:gd name="T104" fmla="*/ 64 w 96"/>
                <a:gd name="T105" fmla="*/ 39 h 96"/>
                <a:gd name="T106" fmla="*/ 64 w 96"/>
                <a:gd name="T107" fmla="*/ 4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6" h="96">
                  <a:moveTo>
                    <a:pt x="95" y="89"/>
                  </a:moveTo>
                  <a:cubicBezTo>
                    <a:pt x="74" y="69"/>
                    <a:pt x="74" y="69"/>
                    <a:pt x="74" y="69"/>
                  </a:cubicBezTo>
                  <a:cubicBezTo>
                    <a:pt x="80" y="61"/>
                    <a:pt x="84" y="52"/>
                    <a:pt x="84" y="42"/>
                  </a:cubicBezTo>
                  <a:cubicBezTo>
                    <a:pt x="84" y="19"/>
                    <a:pt x="65" y="0"/>
                    <a:pt x="42" y="0"/>
                  </a:cubicBezTo>
                  <a:cubicBezTo>
                    <a:pt x="19" y="0"/>
                    <a:pt x="0" y="19"/>
                    <a:pt x="0" y="42"/>
                  </a:cubicBezTo>
                  <a:cubicBezTo>
                    <a:pt x="0" y="65"/>
                    <a:pt x="19" y="84"/>
                    <a:pt x="42" y="84"/>
                  </a:cubicBezTo>
                  <a:cubicBezTo>
                    <a:pt x="52" y="84"/>
                    <a:pt x="61" y="80"/>
                    <a:pt x="69" y="74"/>
                  </a:cubicBezTo>
                  <a:cubicBezTo>
                    <a:pt x="89" y="95"/>
                    <a:pt x="89" y="95"/>
                    <a:pt x="89" y="95"/>
                  </a:cubicBezTo>
                  <a:cubicBezTo>
                    <a:pt x="90" y="96"/>
                    <a:pt x="91" y="96"/>
                    <a:pt x="92" y="96"/>
                  </a:cubicBezTo>
                  <a:cubicBezTo>
                    <a:pt x="93" y="96"/>
                    <a:pt x="94" y="96"/>
                    <a:pt x="95" y="95"/>
                  </a:cubicBezTo>
                  <a:cubicBezTo>
                    <a:pt x="96" y="93"/>
                    <a:pt x="96" y="91"/>
                    <a:pt x="95" y="89"/>
                  </a:cubicBezTo>
                  <a:close/>
                  <a:moveTo>
                    <a:pt x="64" y="45"/>
                  </a:moveTo>
                  <a:cubicBezTo>
                    <a:pt x="69" y="48"/>
                    <a:pt x="69" y="48"/>
                    <a:pt x="69" y="48"/>
                  </a:cubicBezTo>
                  <a:cubicBezTo>
                    <a:pt x="69" y="48"/>
                    <a:pt x="69" y="49"/>
                    <a:pt x="69" y="49"/>
                  </a:cubicBezTo>
                  <a:cubicBezTo>
                    <a:pt x="70" y="50"/>
                    <a:pt x="70" y="50"/>
                    <a:pt x="69" y="51"/>
                  </a:cubicBezTo>
                  <a:cubicBezTo>
                    <a:pt x="63" y="61"/>
                    <a:pt x="63" y="61"/>
                    <a:pt x="63" y="61"/>
                  </a:cubicBezTo>
                  <a:cubicBezTo>
                    <a:pt x="63" y="62"/>
                    <a:pt x="63" y="62"/>
                    <a:pt x="62" y="62"/>
                  </a:cubicBezTo>
                  <a:cubicBezTo>
                    <a:pt x="61" y="62"/>
                    <a:pt x="61" y="62"/>
                    <a:pt x="60" y="62"/>
                  </a:cubicBezTo>
                  <a:cubicBezTo>
                    <a:pt x="56" y="59"/>
                    <a:pt x="56" y="59"/>
                    <a:pt x="56" y="59"/>
                  </a:cubicBezTo>
                  <a:cubicBezTo>
                    <a:pt x="55" y="60"/>
                    <a:pt x="53" y="61"/>
                    <a:pt x="50" y="62"/>
                  </a:cubicBezTo>
                  <a:cubicBezTo>
                    <a:pt x="50" y="68"/>
                    <a:pt x="50" y="68"/>
                    <a:pt x="50" y="68"/>
                  </a:cubicBezTo>
                  <a:cubicBezTo>
                    <a:pt x="50" y="69"/>
                    <a:pt x="50" y="70"/>
                    <a:pt x="48" y="70"/>
                  </a:cubicBezTo>
                  <a:cubicBezTo>
                    <a:pt x="36" y="70"/>
                    <a:pt x="36" y="70"/>
                    <a:pt x="36" y="70"/>
                  </a:cubicBezTo>
                  <a:cubicBezTo>
                    <a:pt x="35" y="70"/>
                    <a:pt x="34" y="69"/>
                    <a:pt x="34" y="68"/>
                  </a:cubicBezTo>
                  <a:cubicBezTo>
                    <a:pt x="34" y="63"/>
                    <a:pt x="34" y="63"/>
                    <a:pt x="34" y="63"/>
                  </a:cubicBezTo>
                  <a:cubicBezTo>
                    <a:pt x="32" y="62"/>
                    <a:pt x="30" y="61"/>
                    <a:pt x="28" y="59"/>
                  </a:cubicBezTo>
                  <a:cubicBezTo>
                    <a:pt x="23" y="62"/>
                    <a:pt x="23" y="62"/>
                    <a:pt x="23" y="62"/>
                  </a:cubicBezTo>
                  <a:cubicBezTo>
                    <a:pt x="23" y="62"/>
                    <a:pt x="21" y="62"/>
                    <a:pt x="21" y="61"/>
                  </a:cubicBezTo>
                  <a:cubicBezTo>
                    <a:pt x="15" y="51"/>
                    <a:pt x="15" y="51"/>
                    <a:pt x="15" y="51"/>
                  </a:cubicBezTo>
                  <a:cubicBezTo>
                    <a:pt x="14" y="50"/>
                    <a:pt x="14" y="50"/>
                    <a:pt x="15" y="49"/>
                  </a:cubicBezTo>
                  <a:cubicBezTo>
                    <a:pt x="15" y="49"/>
                    <a:pt x="15" y="48"/>
                    <a:pt x="15" y="48"/>
                  </a:cubicBezTo>
                  <a:cubicBezTo>
                    <a:pt x="20" y="45"/>
                    <a:pt x="20" y="45"/>
                    <a:pt x="20" y="45"/>
                  </a:cubicBezTo>
                  <a:cubicBezTo>
                    <a:pt x="20" y="43"/>
                    <a:pt x="20" y="41"/>
                    <a:pt x="20" y="39"/>
                  </a:cubicBezTo>
                  <a:cubicBezTo>
                    <a:pt x="16" y="36"/>
                    <a:pt x="16" y="36"/>
                    <a:pt x="16" y="36"/>
                  </a:cubicBezTo>
                  <a:cubicBezTo>
                    <a:pt x="15" y="36"/>
                    <a:pt x="15" y="35"/>
                    <a:pt x="15" y="35"/>
                  </a:cubicBezTo>
                  <a:cubicBezTo>
                    <a:pt x="14" y="34"/>
                    <a:pt x="15" y="34"/>
                    <a:pt x="15" y="33"/>
                  </a:cubicBezTo>
                  <a:cubicBezTo>
                    <a:pt x="21" y="23"/>
                    <a:pt x="21" y="23"/>
                    <a:pt x="21" y="23"/>
                  </a:cubicBezTo>
                  <a:cubicBezTo>
                    <a:pt x="21" y="22"/>
                    <a:pt x="23" y="22"/>
                    <a:pt x="24" y="22"/>
                  </a:cubicBezTo>
                  <a:cubicBezTo>
                    <a:pt x="28" y="25"/>
                    <a:pt x="28" y="25"/>
                    <a:pt x="28" y="25"/>
                  </a:cubicBezTo>
                  <a:cubicBezTo>
                    <a:pt x="30" y="23"/>
                    <a:pt x="32" y="22"/>
                    <a:pt x="34" y="21"/>
                  </a:cubicBezTo>
                  <a:cubicBezTo>
                    <a:pt x="34" y="16"/>
                    <a:pt x="34" y="16"/>
                    <a:pt x="34" y="16"/>
                  </a:cubicBezTo>
                  <a:cubicBezTo>
                    <a:pt x="34" y="15"/>
                    <a:pt x="35" y="14"/>
                    <a:pt x="36" y="14"/>
                  </a:cubicBezTo>
                  <a:cubicBezTo>
                    <a:pt x="48" y="14"/>
                    <a:pt x="48" y="14"/>
                    <a:pt x="48" y="14"/>
                  </a:cubicBezTo>
                  <a:cubicBezTo>
                    <a:pt x="50" y="14"/>
                    <a:pt x="50" y="15"/>
                    <a:pt x="50" y="16"/>
                  </a:cubicBezTo>
                  <a:cubicBezTo>
                    <a:pt x="50" y="22"/>
                    <a:pt x="50" y="22"/>
                    <a:pt x="50" y="22"/>
                  </a:cubicBezTo>
                  <a:cubicBezTo>
                    <a:pt x="53" y="23"/>
                    <a:pt x="54" y="24"/>
                    <a:pt x="56" y="25"/>
                  </a:cubicBezTo>
                  <a:cubicBezTo>
                    <a:pt x="60" y="22"/>
                    <a:pt x="60" y="22"/>
                    <a:pt x="60" y="22"/>
                  </a:cubicBezTo>
                  <a:cubicBezTo>
                    <a:pt x="61" y="22"/>
                    <a:pt x="61" y="22"/>
                    <a:pt x="62" y="22"/>
                  </a:cubicBezTo>
                  <a:cubicBezTo>
                    <a:pt x="63" y="22"/>
                    <a:pt x="63" y="22"/>
                    <a:pt x="63" y="23"/>
                  </a:cubicBezTo>
                  <a:cubicBezTo>
                    <a:pt x="69" y="33"/>
                    <a:pt x="69" y="33"/>
                    <a:pt x="69" y="33"/>
                  </a:cubicBezTo>
                  <a:cubicBezTo>
                    <a:pt x="70" y="34"/>
                    <a:pt x="70" y="34"/>
                    <a:pt x="69" y="35"/>
                  </a:cubicBezTo>
                  <a:cubicBezTo>
                    <a:pt x="69" y="35"/>
                    <a:pt x="69" y="36"/>
                    <a:pt x="69" y="36"/>
                  </a:cubicBezTo>
                  <a:cubicBezTo>
                    <a:pt x="64" y="39"/>
                    <a:pt x="64" y="39"/>
                    <a:pt x="64" y="39"/>
                  </a:cubicBezTo>
                  <a:cubicBezTo>
                    <a:pt x="64" y="41"/>
                    <a:pt x="64" y="43"/>
                    <a:pt x="6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47" name="Oval 146">
              <a:extLst>
                <a:ext uri="{FF2B5EF4-FFF2-40B4-BE49-F238E27FC236}">
                  <a16:creationId xmlns:a16="http://schemas.microsoft.com/office/drawing/2014/main" id="{4423E176-A656-40BD-A61E-31374779D46B}"/>
                </a:ext>
              </a:extLst>
            </p:cNvPr>
            <p:cNvSpPr>
              <a:spLocks noChangeArrowheads="1"/>
            </p:cNvSpPr>
            <p:nvPr/>
          </p:nvSpPr>
          <p:spPr bwMode="auto">
            <a:xfrm>
              <a:off x="3511550" y="4092575"/>
              <a:ext cx="74613" cy="76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grpSp>
      <p:grpSp>
        <p:nvGrpSpPr>
          <p:cNvPr id="148" name="Group 147">
            <a:extLst>
              <a:ext uri="{FF2B5EF4-FFF2-40B4-BE49-F238E27FC236}">
                <a16:creationId xmlns:a16="http://schemas.microsoft.com/office/drawing/2014/main" id="{B55EB533-9C14-458D-8F02-7B012710F393}"/>
              </a:ext>
            </a:extLst>
          </p:cNvPr>
          <p:cNvGrpSpPr/>
          <p:nvPr/>
        </p:nvGrpSpPr>
        <p:grpSpPr>
          <a:xfrm>
            <a:off x="1548379" y="2834117"/>
            <a:ext cx="397449" cy="532256"/>
            <a:chOff x="5627688" y="2882900"/>
            <a:chExt cx="271463" cy="363538"/>
          </a:xfrm>
          <a:solidFill>
            <a:schemeClr val="bg1"/>
          </a:solidFill>
          <a:effectLst>
            <a:outerShdw blurRad="50800" dist="38100" dir="5400000" algn="t" rotWithShape="0">
              <a:prstClr val="black">
                <a:alpha val="17000"/>
              </a:prstClr>
            </a:outerShdw>
          </a:effectLst>
        </p:grpSpPr>
        <p:sp>
          <p:nvSpPr>
            <p:cNvPr id="149" name="Freeform 117">
              <a:extLst>
                <a:ext uri="{FF2B5EF4-FFF2-40B4-BE49-F238E27FC236}">
                  <a16:creationId xmlns:a16="http://schemas.microsoft.com/office/drawing/2014/main" id="{F7D3327E-2A8E-43EF-9F13-8D5C1A440125}"/>
                </a:ext>
              </a:extLst>
            </p:cNvPr>
            <p:cNvSpPr>
              <a:spLocks noEditPoints="1"/>
            </p:cNvSpPr>
            <p:nvPr/>
          </p:nvSpPr>
          <p:spPr bwMode="auto">
            <a:xfrm>
              <a:off x="5627688" y="2882900"/>
              <a:ext cx="271463" cy="363538"/>
            </a:xfrm>
            <a:custGeom>
              <a:avLst/>
              <a:gdLst>
                <a:gd name="T0" fmla="*/ 62 w 72"/>
                <a:gd name="T1" fmla="*/ 0 h 96"/>
                <a:gd name="T2" fmla="*/ 10 w 72"/>
                <a:gd name="T3" fmla="*/ 0 h 96"/>
                <a:gd name="T4" fmla="*/ 0 w 72"/>
                <a:gd name="T5" fmla="*/ 10 h 96"/>
                <a:gd name="T6" fmla="*/ 0 w 72"/>
                <a:gd name="T7" fmla="*/ 86 h 96"/>
                <a:gd name="T8" fmla="*/ 10 w 72"/>
                <a:gd name="T9" fmla="*/ 96 h 96"/>
                <a:gd name="T10" fmla="*/ 62 w 72"/>
                <a:gd name="T11" fmla="*/ 96 h 96"/>
                <a:gd name="T12" fmla="*/ 72 w 72"/>
                <a:gd name="T13" fmla="*/ 86 h 96"/>
                <a:gd name="T14" fmla="*/ 72 w 72"/>
                <a:gd name="T15" fmla="*/ 10 h 96"/>
                <a:gd name="T16" fmla="*/ 62 w 72"/>
                <a:gd name="T17" fmla="*/ 0 h 96"/>
                <a:gd name="T18" fmla="*/ 36 w 72"/>
                <a:gd name="T19" fmla="*/ 6 h 96"/>
                <a:gd name="T20" fmla="*/ 38 w 72"/>
                <a:gd name="T21" fmla="*/ 8 h 96"/>
                <a:gd name="T22" fmla="*/ 36 w 72"/>
                <a:gd name="T23" fmla="*/ 10 h 96"/>
                <a:gd name="T24" fmla="*/ 34 w 72"/>
                <a:gd name="T25" fmla="*/ 8 h 96"/>
                <a:gd name="T26" fmla="*/ 36 w 72"/>
                <a:gd name="T27" fmla="*/ 6 h 96"/>
                <a:gd name="T28" fmla="*/ 36 w 72"/>
                <a:gd name="T29" fmla="*/ 90 h 96"/>
                <a:gd name="T30" fmla="*/ 32 w 72"/>
                <a:gd name="T31" fmla="*/ 86 h 96"/>
                <a:gd name="T32" fmla="*/ 36 w 72"/>
                <a:gd name="T33" fmla="*/ 82 h 96"/>
                <a:gd name="T34" fmla="*/ 40 w 72"/>
                <a:gd name="T35" fmla="*/ 86 h 96"/>
                <a:gd name="T36" fmla="*/ 36 w 72"/>
                <a:gd name="T37" fmla="*/ 90 h 96"/>
                <a:gd name="T38" fmla="*/ 64 w 72"/>
                <a:gd name="T39" fmla="*/ 78 h 96"/>
                <a:gd name="T40" fmla="*/ 62 w 72"/>
                <a:gd name="T41" fmla="*/ 80 h 96"/>
                <a:gd name="T42" fmla="*/ 10 w 72"/>
                <a:gd name="T43" fmla="*/ 80 h 96"/>
                <a:gd name="T44" fmla="*/ 8 w 72"/>
                <a:gd name="T45" fmla="*/ 78 h 96"/>
                <a:gd name="T46" fmla="*/ 8 w 72"/>
                <a:gd name="T47" fmla="*/ 14 h 96"/>
                <a:gd name="T48" fmla="*/ 10 w 72"/>
                <a:gd name="T49" fmla="*/ 12 h 96"/>
                <a:gd name="T50" fmla="*/ 62 w 72"/>
                <a:gd name="T51" fmla="*/ 12 h 96"/>
                <a:gd name="T52" fmla="*/ 64 w 72"/>
                <a:gd name="T53" fmla="*/ 14 h 96"/>
                <a:gd name="T54" fmla="*/ 64 w 72"/>
                <a:gd name="T55" fmla="*/ 7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96">
                  <a:moveTo>
                    <a:pt x="62" y="0"/>
                  </a:moveTo>
                  <a:cubicBezTo>
                    <a:pt x="10" y="0"/>
                    <a:pt x="10" y="0"/>
                    <a:pt x="10" y="0"/>
                  </a:cubicBezTo>
                  <a:cubicBezTo>
                    <a:pt x="4" y="0"/>
                    <a:pt x="0" y="4"/>
                    <a:pt x="0" y="10"/>
                  </a:cubicBezTo>
                  <a:cubicBezTo>
                    <a:pt x="0" y="86"/>
                    <a:pt x="0" y="86"/>
                    <a:pt x="0" y="86"/>
                  </a:cubicBezTo>
                  <a:cubicBezTo>
                    <a:pt x="0" y="92"/>
                    <a:pt x="4" y="96"/>
                    <a:pt x="10" y="96"/>
                  </a:cubicBezTo>
                  <a:cubicBezTo>
                    <a:pt x="62" y="96"/>
                    <a:pt x="62" y="96"/>
                    <a:pt x="62" y="96"/>
                  </a:cubicBezTo>
                  <a:cubicBezTo>
                    <a:pt x="68" y="96"/>
                    <a:pt x="72" y="92"/>
                    <a:pt x="72" y="86"/>
                  </a:cubicBezTo>
                  <a:cubicBezTo>
                    <a:pt x="72" y="10"/>
                    <a:pt x="72" y="10"/>
                    <a:pt x="72" y="10"/>
                  </a:cubicBezTo>
                  <a:cubicBezTo>
                    <a:pt x="72" y="4"/>
                    <a:pt x="68" y="0"/>
                    <a:pt x="62" y="0"/>
                  </a:cubicBezTo>
                  <a:close/>
                  <a:moveTo>
                    <a:pt x="36" y="6"/>
                  </a:moveTo>
                  <a:cubicBezTo>
                    <a:pt x="37" y="6"/>
                    <a:pt x="38" y="7"/>
                    <a:pt x="38" y="8"/>
                  </a:cubicBezTo>
                  <a:cubicBezTo>
                    <a:pt x="38" y="9"/>
                    <a:pt x="37" y="10"/>
                    <a:pt x="36" y="10"/>
                  </a:cubicBezTo>
                  <a:cubicBezTo>
                    <a:pt x="35" y="10"/>
                    <a:pt x="34" y="9"/>
                    <a:pt x="34" y="8"/>
                  </a:cubicBezTo>
                  <a:cubicBezTo>
                    <a:pt x="34" y="7"/>
                    <a:pt x="35" y="6"/>
                    <a:pt x="36" y="6"/>
                  </a:cubicBezTo>
                  <a:close/>
                  <a:moveTo>
                    <a:pt x="36" y="90"/>
                  </a:moveTo>
                  <a:cubicBezTo>
                    <a:pt x="34" y="90"/>
                    <a:pt x="32" y="88"/>
                    <a:pt x="32" y="86"/>
                  </a:cubicBezTo>
                  <a:cubicBezTo>
                    <a:pt x="32" y="84"/>
                    <a:pt x="34" y="82"/>
                    <a:pt x="36" y="82"/>
                  </a:cubicBezTo>
                  <a:cubicBezTo>
                    <a:pt x="38" y="82"/>
                    <a:pt x="40" y="84"/>
                    <a:pt x="40" y="86"/>
                  </a:cubicBezTo>
                  <a:cubicBezTo>
                    <a:pt x="40" y="88"/>
                    <a:pt x="38" y="90"/>
                    <a:pt x="36" y="90"/>
                  </a:cubicBezTo>
                  <a:close/>
                  <a:moveTo>
                    <a:pt x="64" y="78"/>
                  </a:moveTo>
                  <a:cubicBezTo>
                    <a:pt x="64" y="79"/>
                    <a:pt x="63" y="80"/>
                    <a:pt x="62" y="80"/>
                  </a:cubicBezTo>
                  <a:cubicBezTo>
                    <a:pt x="10" y="80"/>
                    <a:pt x="10" y="80"/>
                    <a:pt x="10" y="80"/>
                  </a:cubicBezTo>
                  <a:cubicBezTo>
                    <a:pt x="9" y="80"/>
                    <a:pt x="8" y="79"/>
                    <a:pt x="8" y="78"/>
                  </a:cubicBezTo>
                  <a:cubicBezTo>
                    <a:pt x="8" y="14"/>
                    <a:pt x="8" y="14"/>
                    <a:pt x="8" y="14"/>
                  </a:cubicBezTo>
                  <a:cubicBezTo>
                    <a:pt x="8" y="13"/>
                    <a:pt x="9" y="12"/>
                    <a:pt x="10" y="12"/>
                  </a:cubicBezTo>
                  <a:cubicBezTo>
                    <a:pt x="62" y="12"/>
                    <a:pt x="62" y="12"/>
                    <a:pt x="62" y="12"/>
                  </a:cubicBezTo>
                  <a:cubicBezTo>
                    <a:pt x="63" y="12"/>
                    <a:pt x="64" y="13"/>
                    <a:pt x="64" y="14"/>
                  </a:cubicBezTo>
                  <a:lnTo>
                    <a:pt x="6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0" name="Rectangle 118">
              <a:extLst>
                <a:ext uri="{FF2B5EF4-FFF2-40B4-BE49-F238E27FC236}">
                  <a16:creationId xmlns:a16="http://schemas.microsoft.com/office/drawing/2014/main" id="{7801B958-248A-4BD4-BF41-D238E8035835}"/>
                </a:ext>
              </a:extLst>
            </p:cNvPr>
            <p:cNvSpPr>
              <a:spLocks noChangeArrowheads="1"/>
            </p:cNvSpPr>
            <p:nvPr/>
          </p:nvSpPr>
          <p:spPr bwMode="auto">
            <a:xfrm>
              <a:off x="570388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1" name="Rectangle 119">
              <a:extLst>
                <a:ext uri="{FF2B5EF4-FFF2-40B4-BE49-F238E27FC236}">
                  <a16:creationId xmlns:a16="http://schemas.microsoft.com/office/drawing/2014/main" id="{817E55C5-8CE6-4D03-814B-3EFF5FB157D0}"/>
                </a:ext>
              </a:extLst>
            </p:cNvPr>
            <p:cNvSpPr>
              <a:spLocks noChangeArrowheads="1"/>
            </p:cNvSpPr>
            <p:nvPr/>
          </p:nvSpPr>
          <p:spPr bwMode="auto">
            <a:xfrm>
              <a:off x="5748338" y="2973388"/>
              <a:ext cx="3016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2" name="Rectangle 120">
              <a:extLst>
                <a:ext uri="{FF2B5EF4-FFF2-40B4-BE49-F238E27FC236}">
                  <a16:creationId xmlns:a16="http://schemas.microsoft.com/office/drawing/2014/main" id="{9E193CCD-3C06-4898-A7CE-17022FAFA152}"/>
                </a:ext>
              </a:extLst>
            </p:cNvPr>
            <p:cNvSpPr>
              <a:spLocks noChangeArrowheads="1"/>
            </p:cNvSpPr>
            <p:nvPr/>
          </p:nvSpPr>
          <p:spPr bwMode="auto">
            <a:xfrm>
              <a:off x="5794375" y="2973388"/>
              <a:ext cx="2857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3" name="Rectangle 121">
              <a:extLst>
                <a:ext uri="{FF2B5EF4-FFF2-40B4-BE49-F238E27FC236}">
                  <a16:creationId xmlns:a16="http://schemas.microsoft.com/office/drawing/2014/main" id="{7C8670CE-A42A-4FD9-B95D-B8248A8B105D}"/>
                </a:ext>
              </a:extLst>
            </p:cNvPr>
            <p:cNvSpPr>
              <a:spLocks noChangeArrowheads="1"/>
            </p:cNvSpPr>
            <p:nvPr/>
          </p:nvSpPr>
          <p:spPr bwMode="auto">
            <a:xfrm>
              <a:off x="570388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4" name="Rectangle 122">
              <a:extLst>
                <a:ext uri="{FF2B5EF4-FFF2-40B4-BE49-F238E27FC236}">
                  <a16:creationId xmlns:a16="http://schemas.microsoft.com/office/drawing/2014/main" id="{E9884870-5D15-4470-81D1-8FC4A4A5E4A1}"/>
                </a:ext>
              </a:extLst>
            </p:cNvPr>
            <p:cNvSpPr>
              <a:spLocks noChangeArrowheads="1"/>
            </p:cNvSpPr>
            <p:nvPr/>
          </p:nvSpPr>
          <p:spPr bwMode="auto">
            <a:xfrm>
              <a:off x="5748338" y="3019425"/>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5" name="Rectangle 123">
              <a:extLst>
                <a:ext uri="{FF2B5EF4-FFF2-40B4-BE49-F238E27FC236}">
                  <a16:creationId xmlns:a16="http://schemas.microsoft.com/office/drawing/2014/main" id="{CAB73D6F-A70D-4688-96DB-7765BE2A4D34}"/>
                </a:ext>
              </a:extLst>
            </p:cNvPr>
            <p:cNvSpPr>
              <a:spLocks noChangeArrowheads="1"/>
            </p:cNvSpPr>
            <p:nvPr/>
          </p:nvSpPr>
          <p:spPr bwMode="auto">
            <a:xfrm>
              <a:off x="5794375" y="3019425"/>
              <a:ext cx="285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6" name="Rectangle 124">
              <a:extLst>
                <a:ext uri="{FF2B5EF4-FFF2-40B4-BE49-F238E27FC236}">
                  <a16:creationId xmlns:a16="http://schemas.microsoft.com/office/drawing/2014/main" id="{50F332DB-0B34-4C33-A005-797D1BA0FDD8}"/>
                </a:ext>
              </a:extLst>
            </p:cNvPr>
            <p:cNvSpPr>
              <a:spLocks noChangeArrowheads="1"/>
            </p:cNvSpPr>
            <p:nvPr/>
          </p:nvSpPr>
          <p:spPr bwMode="auto">
            <a:xfrm>
              <a:off x="570388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sp>
          <p:nvSpPr>
            <p:cNvPr id="157" name="Rectangle 125">
              <a:extLst>
                <a:ext uri="{FF2B5EF4-FFF2-40B4-BE49-F238E27FC236}">
                  <a16:creationId xmlns:a16="http://schemas.microsoft.com/office/drawing/2014/main" id="{13C984C7-ED61-4997-B598-5915C0425FF4}"/>
                </a:ext>
              </a:extLst>
            </p:cNvPr>
            <p:cNvSpPr>
              <a:spLocks noChangeArrowheads="1"/>
            </p:cNvSpPr>
            <p:nvPr/>
          </p:nvSpPr>
          <p:spPr bwMode="auto">
            <a:xfrm>
              <a:off x="5748338" y="3065463"/>
              <a:ext cx="30163"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sz="1400"/>
            </a:p>
          </p:txBody>
        </p:sp>
      </p:grpSp>
      <p:grpSp>
        <p:nvGrpSpPr>
          <p:cNvPr id="20" name="Group 19">
            <a:extLst>
              <a:ext uri="{FF2B5EF4-FFF2-40B4-BE49-F238E27FC236}">
                <a16:creationId xmlns:a16="http://schemas.microsoft.com/office/drawing/2014/main" id="{A37CF9AC-D38F-D3D6-8ED4-8337449C2DE6}"/>
              </a:ext>
            </a:extLst>
          </p:cNvPr>
          <p:cNvGrpSpPr/>
          <p:nvPr/>
        </p:nvGrpSpPr>
        <p:grpSpPr>
          <a:xfrm>
            <a:off x="4434623" y="2886409"/>
            <a:ext cx="458974" cy="484840"/>
            <a:chOff x="3035300" y="3243263"/>
            <a:chExt cx="360363" cy="368300"/>
          </a:xfrm>
          <a:solidFill>
            <a:schemeClr val="bg1"/>
          </a:solidFill>
          <a:effectLst>
            <a:outerShdw blurRad="50800" dist="38100" dir="5400000" algn="t" rotWithShape="0">
              <a:prstClr val="black">
                <a:alpha val="28000"/>
              </a:prstClr>
            </a:outerShdw>
          </a:effectLst>
        </p:grpSpPr>
        <p:sp>
          <p:nvSpPr>
            <p:cNvPr id="15" name="Freeform 5">
              <a:extLst>
                <a:ext uri="{FF2B5EF4-FFF2-40B4-BE49-F238E27FC236}">
                  <a16:creationId xmlns:a16="http://schemas.microsoft.com/office/drawing/2014/main" id="{D0398154-5A52-5F33-9268-A296E69CD468}"/>
                </a:ext>
              </a:extLst>
            </p:cNvPr>
            <p:cNvSpPr>
              <a:spLocks/>
            </p:cNvSpPr>
            <p:nvPr/>
          </p:nvSpPr>
          <p:spPr bwMode="auto">
            <a:xfrm>
              <a:off x="3151188" y="3243263"/>
              <a:ext cx="244475" cy="247650"/>
            </a:xfrm>
            <a:custGeom>
              <a:avLst/>
              <a:gdLst>
                <a:gd name="T0" fmla="*/ 64 w 65"/>
                <a:gd name="T1" fmla="*/ 1 h 64"/>
                <a:gd name="T2" fmla="*/ 62 w 65"/>
                <a:gd name="T3" fmla="*/ 0 h 64"/>
                <a:gd name="T4" fmla="*/ 40 w 65"/>
                <a:gd name="T5" fmla="*/ 8 h 64"/>
                <a:gd name="T6" fmla="*/ 0 w 65"/>
                <a:gd name="T7" fmla="*/ 47 h 64"/>
                <a:gd name="T8" fmla="*/ 17 w 65"/>
                <a:gd name="T9" fmla="*/ 64 h 64"/>
                <a:gd name="T10" fmla="*/ 57 w 65"/>
                <a:gd name="T11" fmla="*/ 25 h 64"/>
                <a:gd name="T12" fmla="*/ 65 w 65"/>
                <a:gd name="T13" fmla="*/ 2 h 64"/>
                <a:gd name="T14" fmla="*/ 64 w 65"/>
                <a:gd name="T15" fmla="*/ 1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4">
                  <a:moveTo>
                    <a:pt x="64" y="1"/>
                  </a:moveTo>
                  <a:cubicBezTo>
                    <a:pt x="64" y="0"/>
                    <a:pt x="63" y="0"/>
                    <a:pt x="62" y="0"/>
                  </a:cubicBezTo>
                  <a:cubicBezTo>
                    <a:pt x="61" y="0"/>
                    <a:pt x="45" y="3"/>
                    <a:pt x="40" y="8"/>
                  </a:cubicBezTo>
                  <a:cubicBezTo>
                    <a:pt x="38" y="10"/>
                    <a:pt x="13" y="35"/>
                    <a:pt x="0" y="47"/>
                  </a:cubicBezTo>
                  <a:cubicBezTo>
                    <a:pt x="17" y="64"/>
                    <a:pt x="17" y="64"/>
                    <a:pt x="17" y="64"/>
                  </a:cubicBezTo>
                  <a:cubicBezTo>
                    <a:pt x="57" y="25"/>
                    <a:pt x="57" y="25"/>
                    <a:pt x="57" y="25"/>
                  </a:cubicBezTo>
                  <a:cubicBezTo>
                    <a:pt x="62" y="20"/>
                    <a:pt x="64" y="4"/>
                    <a:pt x="65" y="2"/>
                  </a:cubicBezTo>
                  <a:cubicBezTo>
                    <a:pt x="65" y="2"/>
                    <a:pt x="65" y="1"/>
                    <a:pt x="6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6" name="Freeform 6">
              <a:extLst>
                <a:ext uri="{FF2B5EF4-FFF2-40B4-BE49-F238E27FC236}">
                  <a16:creationId xmlns:a16="http://schemas.microsoft.com/office/drawing/2014/main" id="{1DC29D2B-1330-7271-A924-B985DABD5163}"/>
                </a:ext>
              </a:extLst>
            </p:cNvPr>
            <p:cNvSpPr>
              <a:spLocks/>
            </p:cNvSpPr>
            <p:nvPr/>
          </p:nvSpPr>
          <p:spPr bwMode="auto">
            <a:xfrm>
              <a:off x="3125788" y="3436938"/>
              <a:ext cx="82550" cy="85725"/>
            </a:xfrm>
            <a:custGeom>
              <a:avLst/>
              <a:gdLst>
                <a:gd name="T0" fmla="*/ 22 w 22"/>
                <a:gd name="T1" fmla="*/ 17 h 22"/>
                <a:gd name="T2" fmla="*/ 5 w 22"/>
                <a:gd name="T3" fmla="*/ 0 h 22"/>
                <a:gd name="T4" fmla="*/ 0 w 22"/>
                <a:gd name="T5" fmla="*/ 4 h 22"/>
                <a:gd name="T6" fmla="*/ 0 w 22"/>
                <a:gd name="T7" fmla="*/ 7 h 22"/>
                <a:gd name="T8" fmla="*/ 15 w 22"/>
                <a:gd name="T9" fmla="*/ 21 h 22"/>
                <a:gd name="T10" fmla="*/ 16 w 22"/>
                <a:gd name="T11" fmla="*/ 22 h 22"/>
                <a:gd name="T12" fmla="*/ 17 w 22"/>
                <a:gd name="T13" fmla="*/ 21 h 22"/>
                <a:gd name="T14" fmla="*/ 22 w 22"/>
                <a:gd name="T15" fmla="*/ 17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2">
                  <a:moveTo>
                    <a:pt x="22" y="17"/>
                  </a:moveTo>
                  <a:cubicBezTo>
                    <a:pt x="5" y="0"/>
                    <a:pt x="5" y="0"/>
                    <a:pt x="5" y="0"/>
                  </a:cubicBezTo>
                  <a:cubicBezTo>
                    <a:pt x="2" y="3"/>
                    <a:pt x="0" y="4"/>
                    <a:pt x="0" y="4"/>
                  </a:cubicBezTo>
                  <a:cubicBezTo>
                    <a:pt x="0" y="5"/>
                    <a:pt x="0" y="6"/>
                    <a:pt x="0" y="7"/>
                  </a:cubicBezTo>
                  <a:cubicBezTo>
                    <a:pt x="15" y="21"/>
                    <a:pt x="15" y="21"/>
                    <a:pt x="15" y="21"/>
                  </a:cubicBezTo>
                  <a:cubicBezTo>
                    <a:pt x="15" y="22"/>
                    <a:pt x="15" y="22"/>
                    <a:pt x="16" y="22"/>
                  </a:cubicBezTo>
                  <a:cubicBezTo>
                    <a:pt x="16" y="22"/>
                    <a:pt x="17" y="22"/>
                    <a:pt x="17" y="21"/>
                  </a:cubicBezTo>
                  <a:lnTo>
                    <a:pt x="22"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7">
              <a:extLst>
                <a:ext uri="{FF2B5EF4-FFF2-40B4-BE49-F238E27FC236}">
                  <a16:creationId xmlns:a16="http://schemas.microsoft.com/office/drawing/2014/main" id="{E8CCE64E-9B16-1114-92FF-1509FA6307F9}"/>
                </a:ext>
              </a:extLst>
            </p:cNvPr>
            <p:cNvSpPr>
              <a:spLocks/>
            </p:cNvSpPr>
            <p:nvPr/>
          </p:nvSpPr>
          <p:spPr bwMode="auto">
            <a:xfrm>
              <a:off x="3186113" y="3455988"/>
              <a:ext cx="93663" cy="155575"/>
            </a:xfrm>
            <a:custGeom>
              <a:avLst/>
              <a:gdLst>
                <a:gd name="T0" fmla="*/ 25 w 25"/>
                <a:gd name="T1" fmla="*/ 2 h 40"/>
                <a:gd name="T2" fmla="*/ 23 w 25"/>
                <a:gd name="T3" fmla="*/ 0 h 40"/>
                <a:gd name="T4" fmla="*/ 21 w 25"/>
                <a:gd name="T5" fmla="*/ 1 h 40"/>
                <a:gd name="T6" fmla="*/ 3 w 25"/>
                <a:gd name="T7" fmla="*/ 19 h 40"/>
                <a:gd name="T8" fmla="*/ 2 w 25"/>
                <a:gd name="T9" fmla="*/ 20 h 40"/>
                <a:gd name="T10" fmla="*/ 0 w 25"/>
                <a:gd name="T11" fmla="*/ 38 h 40"/>
                <a:gd name="T12" fmla="*/ 1 w 25"/>
                <a:gd name="T13" fmla="*/ 40 h 40"/>
                <a:gd name="T14" fmla="*/ 2 w 25"/>
                <a:gd name="T15" fmla="*/ 40 h 40"/>
                <a:gd name="T16" fmla="*/ 3 w 25"/>
                <a:gd name="T17" fmla="*/ 40 h 40"/>
                <a:gd name="T18" fmla="*/ 18 w 25"/>
                <a:gd name="T19" fmla="*/ 25 h 40"/>
                <a:gd name="T20" fmla="*/ 24 w 25"/>
                <a:gd name="T21" fmla="*/ 16 h 40"/>
                <a:gd name="T22" fmla="*/ 25 w 25"/>
                <a:gd name="T23" fmla="*/ 4 h 40"/>
                <a:gd name="T24" fmla="*/ 25 w 25"/>
                <a:gd name="T25"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40">
                  <a:moveTo>
                    <a:pt x="25" y="2"/>
                  </a:moveTo>
                  <a:cubicBezTo>
                    <a:pt x="25" y="1"/>
                    <a:pt x="24" y="1"/>
                    <a:pt x="23" y="0"/>
                  </a:cubicBezTo>
                  <a:cubicBezTo>
                    <a:pt x="23" y="0"/>
                    <a:pt x="22" y="0"/>
                    <a:pt x="21" y="1"/>
                  </a:cubicBezTo>
                  <a:cubicBezTo>
                    <a:pt x="3" y="19"/>
                    <a:pt x="3" y="19"/>
                    <a:pt x="3" y="19"/>
                  </a:cubicBezTo>
                  <a:cubicBezTo>
                    <a:pt x="2" y="20"/>
                    <a:pt x="2" y="20"/>
                    <a:pt x="2" y="20"/>
                  </a:cubicBezTo>
                  <a:cubicBezTo>
                    <a:pt x="0" y="38"/>
                    <a:pt x="0" y="38"/>
                    <a:pt x="0" y="38"/>
                  </a:cubicBezTo>
                  <a:cubicBezTo>
                    <a:pt x="0" y="39"/>
                    <a:pt x="0" y="40"/>
                    <a:pt x="1" y="40"/>
                  </a:cubicBezTo>
                  <a:cubicBezTo>
                    <a:pt x="1" y="40"/>
                    <a:pt x="2" y="40"/>
                    <a:pt x="2" y="40"/>
                  </a:cubicBezTo>
                  <a:cubicBezTo>
                    <a:pt x="3" y="40"/>
                    <a:pt x="3" y="40"/>
                    <a:pt x="3" y="40"/>
                  </a:cubicBezTo>
                  <a:cubicBezTo>
                    <a:pt x="18" y="25"/>
                    <a:pt x="18" y="25"/>
                    <a:pt x="18" y="25"/>
                  </a:cubicBezTo>
                  <a:cubicBezTo>
                    <a:pt x="19" y="24"/>
                    <a:pt x="23" y="19"/>
                    <a:pt x="24" y="16"/>
                  </a:cubicBezTo>
                  <a:cubicBezTo>
                    <a:pt x="25" y="12"/>
                    <a:pt x="25" y="7"/>
                    <a:pt x="25" y="4"/>
                  </a:cubicBezTo>
                  <a:cubicBezTo>
                    <a:pt x="25" y="3"/>
                    <a:pt x="25" y="3"/>
                    <a:pt x="2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8">
              <a:extLst>
                <a:ext uri="{FF2B5EF4-FFF2-40B4-BE49-F238E27FC236}">
                  <a16:creationId xmlns:a16="http://schemas.microsoft.com/office/drawing/2014/main" id="{156FB778-136F-E1A9-2EB0-3E8658D26CF4}"/>
                </a:ext>
              </a:extLst>
            </p:cNvPr>
            <p:cNvSpPr>
              <a:spLocks/>
            </p:cNvSpPr>
            <p:nvPr/>
          </p:nvSpPr>
          <p:spPr bwMode="auto">
            <a:xfrm>
              <a:off x="3035300" y="3359151"/>
              <a:ext cx="153988" cy="101600"/>
            </a:xfrm>
            <a:custGeom>
              <a:avLst/>
              <a:gdLst>
                <a:gd name="T0" fmla="*/ 22 w 41"/>
                <a:gd name="T1" fmla="*/ 22 h 26"/>
                <a:gd name="T2" fmla="*/ 40 w 41"/>
                <a:gd name="T3" fmla="*/ 4 h 26"/>
                <a:gd name="T4" fmla="*/ 41 w 41"/>
                <a:gd name="T5" fmla="*/ 2 h 26"/>
                <a:gd name="T6" fmla="*/ 39 w 41"/>
                <a:gd name="T7" fmla="*/ 0 h 26"/>
                <a:gd name="T8" fmla="*/ 24 w 41"/>
                <a:gd name="T9" fmla="*/ 2 h 26"/>
                <a:gd name="T10" fmla="*/ 15 w 41"/>
                <a:gd name="T11" fmla="*/ 8 h 26"/>
                <a:gd name="T12" fmla="*/ 1 w 41"/>
                <a:gd name="T13" fmla="*/ 22 h 26"/>
                <a:gd name="T14" fmla="*/ 1 w 41"/>
                <a:gd name="T15" fmla="*/ 25 h 26"/>
                <a:gd name="T16" fmla="*/ 2 w 41"/>
                <a:gd name="T17" fmla="*/ 26 h 26"/>
                <a:gd name="T18" fmla="*/ 3 w 41"/>
                <a:gd name="T19" fmla="*/ 26 h 26"/>
                <a:gd name="T20" fmla="*/ 21 w 41"/>
                <a:gd name="T21" fmla="*/ 23 h 26"/>
                <a:gd name="T22" fmla="*/ 22 w 41"/>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26">
                  <a:moveTo>
                    <a:pt x="22" y="22"/>
                  </a:moveTo>
                  <a:cubicBezTo>
                    <a:pt x="40" y="4"/>
                    <a:pt x="40" y="4"/>
                    <a:pt x="40" y="4"/>
                  </a:cubicBezTo>
                  <a:cubicBezTo>
                    <a:pt x="41" y="4"/>
                    <a:pt x="41" y="3"/>
                    <a:pt x="41" y="2"/>
                  </a:cubicBezTo>
                  <a:cubicBezTo>
                    <a:pt x="41" y="2"/>
                    <a:pt x="41" y="0"/>
                    <a:pt x="39" y="0"/>
                  </a:cubicBezTo>
                  <a:cubicBezTo>
                    <a:pt x="37" y="0"/>
                    <a:pt x="28" y="1"/>
                    <a:pt x="24" y="2"/>
                  </a:cubicBezTo>
                  <a:cubicBezTo>
                    <a:pt x="21" y="3"/>
                    <a:pt x="17" y="6"/>
                    <a:pt x="15" y="8"/>
                  </a:cubicBezTo>
                  <a:cubicBezTo>
                    <a:pt x="1" y="22"/>
                    <a:pt x="1" y="22"/>
                    <a:pt x="1" y="22"/>
                  </a:cubicBezTo>
                  <a:cubicBezTo>
                    <a:pt x="0" y="23"/>
                    <a:pt x="0" y="24"/>
                    <a:pt x="1" y="25"/>
                  </a:cubicBezTo>
                  <a:cubicBezTo>
                    <a:pt x="1" y="25"/>
                    <a:pt x="2" y="26"/>
                    <a:pt x="2" y="26"/>
                  </a:cubicBezTo>
                  <a:cubicBezTo>
                    <a:pt x="3" y="26"/>
                    <a:pt x="3" y="26"/>
                    <a:pt x="3" y="26"/>
                  </a:cubicBezTo>
                  <a:cubicBezTo>
                    <a:pt x="21" y="23"/>
                    <a:pt x="21" y="23"/>
                    <a:pt x="21" y="23"/>
                  </a:cubicBezTo>
                  <a:cubicBezTo>
                    <a:pt x="22" y="23"/>
                    <a:pt x="22" y="23"/>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9">
              <a:extLst>
                <a:ext uri="{FF2B5EF4-FFF2-40B4-BE49-F238E27FC236}">
                  <a16:creationId xmlns:a16="http://schemas.microsoft.com/office/drawing/2014/main" id="{864A4771-D986-63BB-47CA-90F495ED72A9}"/>
                </a:ext>
              </a:extLst>
            </p:cNvPr>
            <p:cNvSpPr>
              <a:spLocks/>
            </p:cNvSpPr>
            <p:nvPr/>
          </p:nvSpPr>
          <p:spPr bwMode="auto">
            <a:xfrm>
              <a:off x="3054350" y="3475038"/>
              <a:ext cx="115888" cy="115888"/>
            </a:xfrm>
            <a:custGeom>
              <a:avLst/>
              <a:gdLst>
                <a:gd name="T0" fmla="*/ 22 w 31"/>
                <a:gd name="T1" fmla="*/ 3 h 30"/>
                <a:gd name="T2" fmla="*/ 9 w 31"/>
                <a:gd name="T3" fmla="*/ 4 h 30"/>
                <a:gd name="T4" fmla="*/ 0 w 31"/>
                <a:gd name="T5" fmla="*/ 28 h 30"/>
                <a:gd name="T6" fmla="*/ 1 w 31"/>
                <a:gd name="T7" fmla="*/ 30 h 30"/>
                <a:gd name="T8" fmla="*/ 2 w 31"/>
                <a:gd name="T9" fmla="*/ 30 h 30"/>
                <a:gd name="T10" fmla="*/ 3 w 31"/>
                <a:gd name="T11" fmla="*/ 30 h 30"/>
                <a:gd name="T12" fmla="*/ 26 w 31"/>
                <a:gd name="T13" fmla="*/ 21 h 30"/>
                <a:gd name="T14" fmla="*/ 28 w 31"/>
                <a:gd name="T15" fmla="*/ 8 h 30"/>
                <a:gd name="T16" fmla="*/ 22 w 31"/>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22" y="3"/>
                  </a:moveTo>
                  <a:cubicBezTo>
                    <a:pt x="19" y="0"/>
                    <a:pt x="14" y="0"/>
                    <a:pt x="9" y="4"/>
                  </a:cubicBezTo>
                  <a:cubicBezTo>
                    <a:pt x="5" y="8"/>
                    <a:pt x="1" y="26"/>
                    <a:pt x="0" y="28"/>
                  </a:cubicBezTo>
                  <a:cubicBezTo>
                    <a:pt x="0" y="29"/>
                    <a:pt x="0" y="29"/>
                    <a:pt x="1" y="30"/>
                  </a:cubicBezTo>
                  <a:cubicBezTo>
                    <a:pt x="1" y="30"/>
                    <a:pt x="2" y="30"/>
                    <a:pt x="2" y="30"/>
                  </a:cubicBezTo>
                  <a:cubicBezTo>
                    <a:pt x="3" y="30"/>
                    <a:pt x="3" y="30"/>
                    <a:pt x="3" y="30"/>
                  </a:cubicBezTo>
                  <a:cubicBezTo>
                    <a:pt x="5" y="30"/>
                    <a:pt x="22" y="25"/>
                    <a:pt x="26" y="21"/>
                  </a:cubicBezTo>
                  <a:cubicBezTo>
                    <a:pt x="31" y="17"/>
                    <a:pt x="31" y="12"/>
                    <a:pt x="28" y="8"/>
                  </a:cubicBezTo>
                  <a:lnTo>
                    <a:pt x="2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 name="TextBox 20">
            <a:extLst>
              <a:ext uri="{FF2B5EF4-FFF2-40B4-BE49-F238E27FC236}">
                <a16:creationId xmlns:a16="http://schemas.microsoft.com/office/drawing/2014/main" id="{F3DF51ED-B011-3701-C6F3-F171A2BCEADD}"/>
              </a:ext>
            </a:extLst>
          </p:cNvPr>
          <p:cNvSpPr txBox="1"/>
          <p:nvPr/>
        </p:nvSpPr>
        <p:spPr>
          <a:xfrm>
            <a:off x="3783440" y="4220128"/>
            <a:ext cx="2217808" cy="961802"/>
          </a:xfrm>
          <a:prstGeom prst="rect">
            <a:avLst/>
          </a:prstGeom>
          <a:noFill/>
        </p:spPr>
        <p:txBody>
          <a:bodyPr wrap="square" lIns="0" tIns="0" rIns="0" bIns="0" rtlCol="0" anchor="t">
            <a:spAutoFit/>
          </a:bodyPr>
          <a:lstStyle/>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Launcher Runtime Performance</a:t>
            </a:r>
            <a:endParaRPr lang="en-US" sz="1250" dirty="0">
              <a:solidFill>
                <a:schemeClr val="tx1">
                  <a:lumMod val="85000"/>
                  <a:lumOff val="15000"/>
                </a:schemeClr>
              </a:solidFill>
              <a:latin typeface="Calibri" panose="020F0502020204030204"/>
              <a:ea typeface="Calibri Light"/>
              <a:cs typeface="Calibri" panose="020F0502020204030204"/>
            </a:endParaRPr>
          </a:p>
          <a:p>
            <a:pPr marL="227965" indent="-227965">
              <a:buFont typeface="Arial,Sans-Serif"/>
              <a:buChar char="•"/>
            </a:pPr>
            <a:r>
              <a:rPr lang="en-US" sz="1250" dirty="0">
                <a:solidFill>
                  <a:schemeClr val="tx1">
                    <a:lumMod val="85000"/>
                    <a:lumOff val="15000"/>
                  </a:schemeClr>
                </a:solidFill>
                <a:latin typeface="+mj-lt"/>
                <a:ea typeface="Calibri Light"/>
                <a:cs typeface="Calibri Light"/>
              </a:rPr>
              <a:t>Improve widget / standard processes</a:t>
            </a:r>
          </a:p>
          <a:p>
            <a:pPr marL="227965" indent="-227965">
              <a:buFont typeface="Arial,Sans-Serif"/>
              <a:buChar char="•"/>
            </a:pPr>
            <a:endParaRPr lang="en-US" sz="1250">
              <a:solidFill>
                <a:schemeClr val="tx1">
                  <a:lumMod val="85000"/>
                  <a:lumOff val="15000"/>
                </a:schemeClr>
              </a:solidFill>
              <a:latin typeface="+mj-lt"/>
              <a:ea typeface="Calibri Light"/>
              <a:cs typeface="Calibri Light"/>
            </a:endParaRPr>
          </a:p>
        </p:txBody>
      </p:sp>
      <p:sp>
        <p:nvSpPr>
          <p:cNvPr id="22" name="TextBox 21">
            <a:extLst>
              <a:ext uri="{FF2B5EF4-FFF2-40B4-BE49-F238E27FC236}">
                <a16:creationId xmlns:a16="http://schemas.microsoft.com/office/drawing/2014/main" id="{E387DB35-FBD6-934E-F3BE-FEA61720BAF8}"/>
              </a:ext>
            </a:extLst>
          </p:cNvPr>
          <p:cNvSpPr txBox="1"/>
          <p:nvPr/>
        </p:nvSpPr>
        <p:spPr>
          <a:xfrm>
            <a:off x="6714899" y="4220128"/>
            <a:ext cx="2217808" cy="1538883"/>
          </a:xfrm>
          <a:prstGeom prst="rect">
            <a:avLst/>
          </a:prstGeom>
          <a:noFill/>
        </p:spPr>
        <p:txBody>
          <a:bodyPr wrap="square" lIns="0" tIns="0" rIns="0" bIns="0" rtlCol="0" anchor="t">
            <a:spAutoFit/>
          </a:bodyPr>
          <a:lstStyle/>
          <a:p>
            <a:pPr marL="227965" indent="-227965">
              <a:buFont typeface="Arial,Sans-Serif"/>
              <a:buChar char="•"/>
            </a:pPr>
            <a:r>
              <a:rPr lang="en-US" sz="1250" dirty="0">
                <a:solidFill>
                  <a:schemeClr val="tx1">
                    <a:lumMod val="85000"/>
                    <a:lumOff val="15000"/>
                  </a:schemeClr>
                </a:solidFill>
                <a:latin typeface="Calibri Light"/>
                <a:cs typeface="Calibri Light"/>
              </a:rPr>
              <a:t>User Activity Traceability</a:t>
            </a: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Dashboards for different aspects</a:t>
            </a: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Change alert based on subscriptions </a:t>
            </a:r>
          </a:p>
          <a:p>
            <a:pPr marL="227965" indent="-227965">
              <a:buFont typeface="Arial,Sans-Serif"/>
              <a:buChar char="•"/>
            </a:pPr>
            <a:endParaRPr lang="en-US" sz="1250" dirty="0">
              <a:solidFill>
                <a:schemeClr val="tx1">
                  <a:lumMod val="85000"/>
                  <a:lumOff val="15000"/>
                </a:schemeClr>
              </a:solidFill>
              <a:latin typeface="Calibri Light"/>
              <a:ea typeface="Calibri Light"/>
              <a:cs typeface="Calibri Light"/>
            </a:endParaRPr>
          </a:p>
          <a:p>
            <a:pPr marL="227965" indent="-227965">
              <a:buFont typeface="Arial,Sans-Serif"/>
              <a:buChar char="•"/>
            </a:pPr>
            <a:endParaRPr lang="en-US" sz="1250">
              <a:ea typeface="Calibri Light"/>
              <a:cs typeface="Calibri" panose="020F0502020204030204"/>
            </a:endParaRPr>
          </a:p>
          <a:p>
            <a:pPr marL="227965" indent="-227965">
              <a:buFont typeface="Arial,Sans-Serif"/>
              <a:buChar char="•"/>
            </a:pPr>
            <a:endParaRPr lang="en-US" sz="1250">
              <a:solidFill>
                <a:schemeClr val="tx1">
                  <a:lumMod val="85000"/>
                  <a:lumOff val="15000"/>
                </a:schemeClr>
              </a:solidFill>
              <a:latin typeface="+mj-lt"/>
              <a:ea typeface="Calibri Light"/>
              <a:cs typeface="Calibri Light"/>
            </a:endParaRPr>
          </a:p>
        </p:txBody>
      </p:sp>
      <p:sp>
        <p:nvSpPr>
          <p:cNvPr id="23" name="TextBox 22">
            <a:extLst>
              <a:ext uri="{FF2B5EF4-FFF2-40B4-BE49-F238E27FC236}">
                <a16:creationId xmlns:a16="http://schemas.microsoft.com/office/drawing/2014/main" id="{E4E51637-1E8C-4DC9-1FD0-395DF871A68E}"/>
              </a:ext>
            </a:extLst>
          </p:cNvPr>
          <p:cNvSpPr txBox="1"/>
          <p:nvPr/>
        </p:nvSpPr>
        <p:spPr>
          <a:xfrm>
            <a:off x="9718075" y="4220128"/>
            <a:ext cx="2217808" cy="1346522"/>
          </a:xfrm>
          <a:prstGeom prst="rect">
            <a:avLst/>
          </a:prstGeom>
          <a:noFill/>
        </p:spPr>
        <p:txBody>
          <a:bodyPr wrap="square" lIns="0" tIns="0" rIns="0" bIns="0" rtlCol="0" anchor="t">
            <a:spAutoFit/>
          </a:bodyPr>
          <a:lstStyle/>
          <a:p>
            <a:pPr marL="227965" indent="-227965">
              <a:buFont typeface="Arial,Sans-Serif"/>
              <a:buChar char="•"/>
            </a:pPr>
            <a:r>
              <a:rPr lang="en-US" sz="1250" dirty="0">
                <a:solidFill>
                  <a:schemeClr val="tx1">
                    <a:lumMod val="85000"/>
                    <a:lumOff val="15000"/>
                  </a:schemeClr>
                </a:solidFill>
                <a:latin typeface="Calibri Light"/>
                <a:cs typeface="Calibri Light"/>
              </a:rPr>
              <a:t>Multiple Dataset View / Entry</a:t>
            </a: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API as Common MBS</a:t>
            </a: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Automate Deployment</a:t>
            </a:r>
          </a:p>
          <a:p>
            <a:pPr marL="227965" indent="-227965">
              <a:buFont typeface="Arial,Sans-Serif"/>
              <a:buChar char="•"/>
            </a:pPr>
            <a:r>
              <a:rPr lang="en-US" sz="1250" dirty="0">
                <a:solidFill>
                  <a:schemeClr val="tx1">
                    <a:lumMod val="85000"/>
                    <a:lumOff val="15000"/>
                  </a:schemeClr>
                </a:solidFill>
                <a:latin typeface="Calibri Light"/>
                <a:cs typeface="Calibri Light"/>
              </a:rPr>
              <a:t>Platform Privacy</a:t>
            </a:r>
            <a:endParaRPr lang="en-US" sz="1250" dirty="0">
              <a:solidFill>
                <a:schemeClr val="tx1">
                  <a:lumMod val="85000"/>
                  <a:lumOff val="15000"/>
                </a:schemeClr>
              </a:solidFill>
            </a:endParaRPr>
          </a:p>
          <a:p>
            <a:pPr marL="227965" indent="-227965">
              <a:buFont typeface="Arial,Sans-Serif"/>
              <a:buChar char="•"/>
            </a:pPr>
            <a:r>
              <a:rPr lang="en-US" sz="1250" dirty="0">
                <a:solidFill>
                  <a:schemeClr val="tx1">
                    <a:lumMod val="85000"/>
                    <a:lumOff val="15000"/>
                  </a:schemeClr>
                </a:solidFill>
                <a:latin typeface="Calibri Light"/>
                <a:ea typeface="Calibri Light"/>
                <a:cs typeface="Calibri Light"/>
              </a:rPr>
              <a:t>Platform Connector</a:t>
            </a:r>
          </a:p>
          <a:p>
            <a:pPr marL="227965" indent="-227965">
              <a:buFont typeface="Arial,Sans-Serif"/>
              <a:buChar char="•"/>
            </a:pPr>
            <a:endParaRPr lang="en-US" sz="1250">
              <a:solidFill>
                <a:srgbClr val="000000"/>
              </a:solidFill>
              <a:latin typeface="Calibri" panose="020F0502020204030204"/>
              <a:ea typeface="Calibri Light"/>
              <a:cs typeface="Calibri" panose="020F0502020204030204"/>
            </a:endParaRPr>
          </a:p>
          <a:p>
            <a:pPr marL="227965" indent="-227965">
              <a:buFont typeface="Arial,Sans-Serif"/>
              <a:buChar char="•"/>
            </a:pPr>
            <a:endParaRPr lang="en-US" sz="1250">
              <a:solidFill>
                <a:schemeClr val="tx1">
                  <a:lumMod val="85000"/>
                  <a:lumOff val="15000"/>
                </a:schemeClr>
              </a:solidFill>
              <a:latin typeface="+mj-lt"/>
              <a:ea typeface="Calibri Light"/>
              <a:cs typeface="Calibri Light"/>
            </a:endParaRPr>
          </a:p>
        </p:txBody>
      </p:sp>
    </p:spTree>
    <p:extLst>
      <p:ext uri="{BB962C8B-B14F-4D97-AF65-F5344CB8AC3E}">
        <p14:creationId xmlns:p14="http://schemas.microsoft.com/office/powerpoint/2010/main" val="1882782746"/>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Cover and End Slide Master</vt:lpstr>
      <vt:lpstr>Contents Slide Master</vt:lpstr>
      <vt:lpstr>Section Break Slide Master</vt:lpstr>
      <vt:lpstr>Office Theme</vt:lpstr>
      <vt:lpstr>COMPOSER &amp; LAUNCHER</vt:lpstr>
      <vt:lpstr>PowerPoint Presentation</vt:lpstr>
      <vt:lpstr>PowerPoint Presentation</vt:lpstr>
      <vt:lpstr>KEY BENEFITS</vt:lpstr>
      <vt:lpstr>ADOPTION RATES Supporting Back-web Application for these applications</vt:lpstr>
      <vt:lpstr>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revision>797</cp:revision>
  <dcterms:created xsi:type="dcterms:W3CDTF">2020-01-20T05:08:25Z</dcterms:created>
  <dcterms:modified xsi:type="dcterms:W3CDTF">2022-10-18T16:01:50Z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27ff6f-279a-49f8-b5c4-82561f62452a_Enabled">
    <vt:lpwstr>true</vt:lpwstr>
  </property>
  <property fmtid="{D5CDD505-2E9C-101B-9397-08002B2CF9AE}" pid="3" name="MSIP_Label_0227ff6f-279a-49f8-b5c4-82561f62452a_SetDate">
    <vt:lpwstr>2022-10-11T16:13:17Z</vt:lpwstr>
  </property>
  <property fmtid="{D5CDD505-2E9C-101B-9397-08002B2CF9AE}" pid="4" name="MSIP_Label_0227ff6f-279a-49f8-b5c4-82561f62452a_Method">
    <vt:lpwstr>Standard</vt:lpwstr>
  </property>
  <property fmtid="{D5CDD505-2E9C-101B-9397-08002B2CF9AE}" pid="5" name="MSIP_Label_0227ff6f-279a-49f8-b5c4-82561f62452a_Name">
    <vt:lpwstr>Restricted</vt:lpwstr>
  </property>
  <property fmtid="{D5CDD505-2E9C-101B-9397-08002B2CF9AE}" pid="6" name="MSIP_Label_0227ff6f-279a-49f8-b5c4-82561f62452a_SiteId">
    <vt:lpwstr>53d38d00-9c19-4b16-87ba-d00ff16b6038</vt:lpwstr>
  </property>
  <property fmtid="{D5CDD505-2E9C-101B-9397-08002B2CF9AE}" pid="7" name="MSIP_Label_0227ff6f-279a-49f8-b5c4-82561f62452a_ActionId">
    <vt:lpwstr>093e1ee3-759c-4243-a60f-bb19e706bf50</vt:lpwstr>
  </property>
  <property fmtid="{D5CDD505-2E9C-101B-9397-08002B2CF9AE}" pid="8" name="MSIP_Label_0227ff6f-279a-49f8-b5c4-82561f62452a_ContentBits">
    <vt:lpwstr>0</vt:lpwstr>
  </property>
</Properties>
</file>