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 id="270" r:id="rId14"/>
    <p:sldId id="271"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25" d="100"/>
          <a:sy n="125" d="100"/>
        </p:scale>
        <p:origin x="-1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6DFAFAE-96CA-4C93-825D-3533444A4126}" type="datetimeFigureOut">
              <a:rPr lang="ru-RU" smtClean="0"/>
              <a:t>02.06.2015</a:t>
            </a:fld>
            <a:endParaRPr lang="ru-RU"/>
          </a:p>
        </p:txBody>
      </p:sp>
      <p:sp>
        <p:nvSpPr>
          <p:cNvPr id="5" name="Footer Placeholder 4"/>
          <p:cNvSpPr>
            <a:spLocks noGrp="1"/>
          </p:cNvSpPr>
          <p:nvPr>
            <p:ph type="ftr" sz="quarter" idx="11"/>
          </p:nvPr>
        </p:nvSpPr>
        <p:spPr>
          <a:xfrm>
            <a:off x="5332412" y="5883275"/>
            <a:ext cx="4324044" cy="365125"/>
          </a:xfrm>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19103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6DFAFAE-96CA-4C93-825D-3533444A4126}" type="datetimeFigureOut">
              <a:rPr lang="ru-RU" smtClean="0"/>
              <a:t>02.06.2015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668368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6DFAFAE-96CA-4C93-825D-3533444A4126}" type="datetimeFigureOut">
              <a:rPr lang="ru-RU" smtClean="0"/>
              <a:t>02.06.2015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2512444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6DFAFAE-96CA-4C93-825D-3533444A4126}" type="datetimeFigureOut">
              <a:rPr lang="ru-RU" smtClean="0"/>
              <a:t>02.06.2015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28530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6DFAFAE-96CA-4C93-825D-3533444A4126}" type="datetimeFigureOut">
              <a:rPr lang="ru-RU" smtClean="0"/>
              <a:t>02.06.2015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535740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6DFAFAE-96CA-4C93-825D-3533444A4126}" type="datetimeFigureOut">
              <a:rPr lang="ru-RU" smtClean="0"/>
              <a:t>02.06.2015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622277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6DFAFAE-96CA-4C93-825D-3533444A4126}" type="datetimeFigureOut">
              <a:rPr lang="ru-RU" smtClean="0"/>
              <a:t>02.06.2015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196832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6DFAFAE-96CA-4C93-825D-3533444A4126}" type="datetimeFigureOut">
              <a:rPr lang="ru-RU" smtClean="0"/>
              <a:t>02.06.2015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2031668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6DFAFAE-96CA-4C93-825D-3533444A4126}" type="datetimeFigureOut">
              <a:rPr lang="ru-RU" smtClean="0"/>
              <a:t>02.06.2015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92597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6DFAFAE-96CA-4C93-825D-3533444A4126}" type="datetimeFigureOut">
              <a:rPr lang="ru-RU" smtClean="0"/>
              <a:t>02.06.2015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10951856" y="5867131"/>
            <a:ext cx="551167" cy="365125"/>
          </a:xfrm>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48192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6DFAFAE-96CA-4C93-825D-3533444A4126}" type="datetimeFigureOut">
              <a:rPr lang="ru-RU" smtClean="0"/>
              <a:t>02.06.2015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3998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6DFAFAE-96CA-4C93-825D-3533444A4126}" type="datetimeFigureOut">
              <a:rPr lang="ru-RU" smtClean="0"/>
              <a:t>02.06.2015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66113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6DFAFAE-96CA-4C93-825D-3533444A4126}" type="datetimeFigureOut">
              <a:rPr lang="ru-RU" smtClean="0"/>
              <a:t>02.06.2015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45807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6DFAFAE-96CA-4C93-825D-3533444A4126}" type="datetimeFigureOut">
              <a:rPr lang="ru-RU" smtClean="0"/>
              <a:t>02.06.2015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11815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FAFAE-96CA-4C93-825D-3533444A4126}" type="datetimeFigureOut">
              <a:rPr lang="ru-RU" smtClean="0"/>
              <a:t>02.06.2015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331486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6DFAFAE-96CA-4C93-825D-3533444A4126}" type="datetimeFigureOut">
              <a:rPr lang="ru-RU" smtClean="0"/>
              <a:t>02.06.2015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366395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6DFAFAE-96CA-4C93-825D-3533444A4126}" type="datetimeFigureOut">
              <a:rPr lang="ru-RU" smtClean="0"/>
              <a:t>02.06.2015</a:t>
            </a:fld>
            <a:endParaRPr lang="ru-R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58708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DFAFAE-96CA-4C93-825D-3533444A4126}" type="datetimeFigureOut">
              <a:rPr lang="ru-RU" smtClean="0"/>
              <a:t>02.06.2015</a:t>
            </a:fld>
            <a:endParaRPr lang="ru-RU"/>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0B7683-5A52-4D8E-91E5-73F3B077C8F7}" type="slidenum">
              <a:rPr lang="ru-RU" smtClean="0"/>
              <a:t>‹#›</a:t>
            </a:fld>
            <a:endParaRPr lang="ru-RU"/>
          </a:p>
        </p:txBody>
      </p:sp>
    </p:spTree>
    <p:extLst>
      <p:ext uri="{BB962C8B-B14F-4D97-AF65-F5344CB8AC3E}">
        <p14:creationId xmlns:p14="http://schemas.microsoft.com/office/powerpoint/2010/main" val="3947678653"/>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 id="21474840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479132" y="980303"/>
            <a:ext cx="7766936" cy="2477409"/>
          </a:xfrm>
        </p:spPr>
        <p:txBody>
          <a:bodyPr>
            <a:normAutofit fontScale="90000"/>
          </a:bodyPr>
          <a:lstStyle/>
          <a:p>
            <a:pPr algn="ctr"/>
            <a:r>
              <a:rPr lang="ru-RU" sz="4800" b="1" dirty="0" smtClean="0">
                <a:effectLst>
                  <a:outerShdw blurRad="38100" dist="38100" dir="2700000" algn="tl">
                    <a:srgbClr val="000000">
                      <a:alpha val="43137"/>
                    </a:srgbClr>
                  </a:outerShdw>
                </a:effectLst>
              </a:rPr>
              <a:t>Бакалаврская работа</a:t>
            </a:r>
            <a:br>
              <a:rPr lang="ru-RU" sz="4800" b="1" dirty="0" smtClean="0">
                <a:effectLst>
                  <a:outerShdw blurRad="38100" dist="38100" dir="2700000" algn="tl">
                    <a:srgbClr val="000000">
                      <a:alpha val="43137"/>
                    </a:srgbClr>
                  </a:outerShdw>
                </a:effectLst>
              </a:rPr>
            </a:br>
            <a:r>
              <a:rPr lang="ru-RU" sz="4800" b="1" dirty="0">
                <a:effectLst>
                  <a:outerShdw blurRad="38100" dist="38100" dir="2700000" algn="tl">
                    <a:srgbClr val="000000">
                      <a:alpha val="43137"/>
                    </a:srgbClr>
                  </a:outerShdw>
                </a:effectLst>
              </a:rPr>
              <a:t/>
            </a:r>
            <a:br>
              <a:rPr lang="ru-RU" sz="4800" b="1" dirty="0">
                <a:effectLst>
                  <a:outerShdw blurRad="38100" dist="38100" dir="2700000" algn="tl">
                    <a:srgbClr val="000000">
                      <a:alpha val="43137"/>
                    </a:srgbClr>
                  </a:outerShdw>
                </a:effectLst>
              </a:rPr>
            </a:br>
            <a:r>
              <a:rPr lang="ru-RU" sz="3600" dirty="0" smtClean="0">
                <a:latin typeface="+mn-lt"/>
              </a:rPr>
              <a:t>Разработка </a:t>
            </a:r>
            <a:r>
              <a:rPr lang="ru-RU" sz="3600" dirty="0">
                <a:latin typeface="+mn-lt"/>
              </a:rPr>
              <a:t>канального протокола с </a:t>
            </a:r>
            <a:r>
              <a:rPr lang="ru-RU" sz="3600" dirty="0" smtClean="0">
                <a:latin typeface="+mn-lt"/>
              </a:rPr>
              <a:t>прямым исправлением </a:t>
            </a:r>
            <a:r>
              <a:rPr lang="ru-RU" sz="3600" dirty="0">
                <a:latin typeface="+mn-lt"/>
              </a:rPr>
              <a:t>ошибок </a:t>
            </a:r>
          </a:p>
        </p:txBody>
      </p:sp>
      <p:sp>
        <p:nvSpPr>
          <p:cNvPr id="3" name="Подзаголовок 2"/>
          <p:cNvSpPr>
            <a:spLocks noGrp="1"/>
          </p:cNvSpPr>
          <p:nvPr>
            <p:ph type="subTitle" idx="1"/>
          </p:nvPr>
        </p:nvSpPr>
        <p:spPr/>
        <p:txBody>
          <a:bodyPr>
            <a:normAutofit/>
          </a:bodyPr>
          <a:lstStyle/>
          <a:p>
            <a:pPr algn="just"/>
            <a:r>
              <a:rPr lang="ru-RU" dirty="0" smtClean="0"/>
              <a:t>	</a:t>
            </a:r>
            <a:r>
              <a:rPr lang="ru-RU" dirty="0"/>
              <a:t>	</a:t>
            </a:r>
            <a:r>
              <a:rPr lang="ru-RU" dirty="0" smtClean="0"/>
              <a:t>Выполнил студент гр. 43504/21		</a:t>
            </a:r>
            <a:r>
              <a:rPr lang="en-US" dirty="0" smtClean="0"/>
              <a:t> </a:t>
            </a:r>
            <a:r>
              <a:rPr lang="ru-RU" dirty="0" smtClean="0"/>
              <a:t>А.В. Савгиря</a:t>
            </a:r>
            <a:endParaRPr lang="ru-RU" dirty="0"/>
          </a:p>
          <a:p>
            <a:pPr algn="just"/>
            <a:r>
              <a:rPr lang="ru-RU" dirty="0" smtClean="0"/>
              <a:t>		Руководитель		 				 В.В. Хромов</a:t>
            </a:r>
            <a:endParaRPr lang="ru-RU" dirty="0"/>
          </a:p>
        </p:txBody>
      </p:sp>
    </p:spTree>
    <p:extLst>
      <p:ext uri="{BB962C8B-B14F-4D97-AF65-F5344CB8AC3E}">
        <p14:creationId xmlns:p14="http://schemas.microsoft.com/office/powerpoint/2010/main" val="2688489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3165" y="0"/>
            <a:ext cx="10018713" cy="656968"/>
          </a:xfrm>
        </p:spPr>
        <p:txBody>
          <a:bodyPr>
            <a:normAutofit fontScale="90000"/>
          </a:bodyPr>
          <a:lstStyle/>
          <a:p>
            <a:r>
              <a:rPr lang="ru-RU" dirty="0" smtClean="0"/>
              <a:t>Метрики</a:t>
            </a:r>
            <a:endParaRPr lang="ru-RU" dirty="0"/>
          </a:p>
        </p:txBody>
      </p:sp>
      <p:sp>
        <p:nvSpPr>
          <p:cNvPr id="3" name="Объект 2"/>
          <p:cNvSpPr>
            <a:spLocks noGrp="1"/>
          </p:cNvSpPr>
          <p:nvPr>
            <p:ph idx="1"/>
          </p:nvPr>
        </p:nvSpPr>
        <p:spPr>
          <a:xfrm>
            <a:off x="2569464" y="656968"/>
            <a:ext cx="8046114" cy="1935892"/>
          </a:xfrm>
        </p:spPr>
        <p:txBody>
          <a:bodyPr>
            <a:normAutofit lnSpcReduction="10000"/>
          </a:bodyPr>
          <a:lstStyle/>
          <a:p>
            <a:r>
              <a:rPr lang="ru-RU" dirty="0" smtClean="0"/>
              <a:t>Модель ошибок по ДСК: 35 строк программного кода</a:t>
            </a:r>
          </a:p>
          <a:p>
            <a:r>
              <a:rPr lang="ru-RU" dirty="0" smtClean="0"/>
              <a:t>Модель ошибок по ОПП: 37 строк программного кода</a:t>
            </a:r>
          </a:p>
          <a:p>
            <a:r>
              <a:rPr lang="ru-RU" dirty="0" smtClean="0"/>
              <a:t>Протоколы: 150 строк программного кода</a:t>
            </a:r>
          </a:p>
          <a:p>
            <a:r>
              <a:rPr lang="ru-RU" dirty="0" smtClean="0"/>
              <a:t>Вспомогательные функции: 70 строк программного кода</a:t>
            </a:r>
            <a:endParaRPr lang="ru-RU" dirty="0"/>
          </a:p>
        </p:txBody>
      </p:sp>
      <p:pic>
        <p:nvPicPr>
          <p:cNvPr id="7" name="Рисунок 6"/>
          <p:cNvPicPr>
            <a:picLocks noChangeAspect="1"/>
          </p:cNvPicPr>
          <p:nvPr/>
        </p:nvPicPr>
        <p:blipFill>
          <a:blip r:embed="rId2"/>
          <a:stretch>
            <a:fillRect/>
          </a:stretch>
        </p:blipFill>
        <p:spPr>
          <a:xfrm>
            <a:off x="5715000" y="2592861"/>
            <a:ext cx="6476999" cy="4265140"/>
          </a:xfrm>
          <a:prstGeom prst="rect">
            <a:avLst/>
          </a:prstGeom>
        </p:spPr>
      </p:pic>
      <p:sp>
        <p:nvSpPr>
          <p:cNvPr id="8" name="TextBox 7"/>
          <p:cNvSpPr txBox="1"/>
          <p:nvPr/>
        </p:nvSpPr>
        <p:spPr>
          <a:xfrm>
            <a:off x="1162051" y="2771775"/>
            <a:ext cx="4552950" cy="3139321"/>
          </a:xfrm>
          <a:prstGeom prst="rect">
            <a:avLst/>
          </a:prstGeom>
          <a:noFill/>
        </p:spPr>
        <p:txBody>
          <a:bodyPr wrap="square" rtlCol="0">
            <a:spAutoFit/>
          </a:bodyPr>
          <a:lstStyle/>
          <a:p>
            <a:r>
              <a:rPr lang="ru-RU" dirty="0" smtClean="0"/>
              <a:t>Руководство по использованию программы</a:t>
            </a:r>
            <a:r>
              <a:rPr lang="en-US" dirty="0" smtClean="0"/>
              <a:t>:</a:t>
            </a:r>
            <a:endParaRPr lang="ru-RU" dirty="0" smtClean="0"/>
          </a:p>
          <a:p>
            <a:pPr marL="342900" indent="-342900">
              <a:buAutoNum type="arabicParenR"/>
            </a:pPr>
            <a:r>
              <a:rPr lang="ru-RU" dirty="0" smtClean="0"/>
              <a:t>Выбрать тип моделируемого протокола передачи данных</a:t>
            </a:r>
          </a:p>
          <a:p>
            <a:pPr marL="342900" indent="-342900">
              <a:buAutoNum type="arabicParenR"/>
            </a:pPr>
            <a:r>
              <a:rPr lang="ru-RU" dirty="0" smtClean="0"/>
              <a:t>Выбрать тип модели потока ошибок</a:t>
            </a:r>
          </a:p>
          <a:p>
            <a:pPr marL="342900" indent="-342900">
              <a:buAutoNum type="arabicParenR"/>
            </a:pPr>
            <a:r>
              <a:rPr lang="ru-RU" dirty="0" smtClean="0"/>
              <a:t>Установить размер потока данных, размер блоков, размер пакета</a:t>
            </a:r>
          </a:p>
          <a:p>
            <a:pPr marL="342900" indent="-342900">
              <a:buAutoNum type="arabicParenR"/>
            </a:pPr>
            <a:r>
              <a:rPr lang="ru-RU" dirty="0" smtClean="0"/>
              <a:t>Установить параметры модели потока ошибок</a:t>
            </a:r>
          </a:p>
          <a:p>
            <a:pPr marL="342900" indent="-342900">
              <a:buAutoNum type="arabicParenR"/>
            </a:pPr>
            <a:r>
              <a:rPr lang="ru-RU" dirty="0" smtClean="0"/>
              <a:t>Установить параметры кода для моделирования</a:t>
            </a:r>
            <a:endParaRPr lang="en-US" dirty="0" smtClean="0"/>
          </a:p>
        </p:txBody>
      </p:sp>
    </p:spTree>
    <p:extLst>
      <p:ext uri="{BB962C8B-B14F-4D97-AF65-F5344CB8AC3E}">
        <p14:creationId xmlns:p14="http://schemas.microsoft.com/office/powerpoint/2010/main" val="3271579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0"/>
            <a:ext cx="10018713" cy="542924"/>
          </a:xfrm>
        </p:spPr>
        <p:txBody>
          <a:bodyPr>
            <a:normAutofit fontScale="90000"/>
          </a:bodyPr>
          <a:lstStyle/>
          <a:p>
            <a:r>
              <a:rPr lang="ru-RU" dirty="0" smtClean="0"/>
              <a:t>Проблемы, которые возникли в ходе работы</a:t>
            </a:r>
            <a:endParaRPr lang="ru-RU" dirty="0"/>
          </a:p>
        </p:txBody>
      </p:sp>
      <p:sp>
        <p:nvSpPr>
          <p:cNvPr id="3" name="Объект 2"/>
          <p:cNvSpPr>
            <a:spLocks noGrp="1"/>
          </p:cNvSpPr>
          <p:nvPr>
            <p:ph idx="1"/>
          </p:nvPr>
        </p:nvSpPr>
        <p:spPr>
          <a:xfrm>
            <a:off x="1484310" y="1362074"/>
            <a:ext cx="10018713" cy="3124201"/>
          </a:xfrm>
        </p:spPr>
        <p:txBody>
          <a:bodyPr/>
          <a:lstStyle/>
          <a:p>
            <a:r>
              <a:rPr lang="ru-RU" dirty="0" smtClean="0"/>
              <a:t>Синхронизация потоков выполнения программы</a:t>
            </a:r>
          </a:p>
          <a:p>
            <a:r>
              <a:rPr lang="ru-RU" dirty="0" smtClean="0"/>
              <a:t>Проблемы с алгоритмами генерации </a:t>
            </a:r>
            <a:r>
              <a:rPr lang="ru-RU" dirty="0" err="1" smtClean="0"/>
              <a:t>криптоблоков</a:t>
            </a:r>
            <a:r>
              <a:rPr lang="ru-RU" dirty="0" smtClean="0"/>
              <a:t> и пакетов</a:t>
            </a:r>
          </a:p>
          <a:p>
            <a:r>
              <a:rPr lang="ru-RU" dirty="0" smtClean="0"/>
              <a:t>Создание графического интерфейса пользователя</a:t>
            </a:r>
            <a:endParaRPr lang="ru-RU" dirty="0"/>
          </a:p>
        </p:txBody>
      </p:sp>
    </p:spTree>
    <p:extLst>
      <p:ext uri="{BB962C8B-B14F-4D97-AF65-F5344CB8AC3E}">
        <p14:creationId xmlns:p14="http://schemas.microsoft.com/office/powerpoint/2010/main" val="1667887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0"/>
            <a:ext cx="10018713" cy="981075"/>
          </a:xfrm>
        </p:spPr>
        <p:txBody>
          <a:bodyPr>
            <a:normAutofit fontScale="90000"/>
          </a:bodyPr>
          <a:lstStyle/>
          <a:p>
            <a:r>
              <a:rPr lang="ru-RU" dirty="0" smtClean="0"/>
              <a:t>Предпринятые меры для устранения проблем</a:t>
            </a:r>
            <a:endParaRPr lang="ru-RU" dirty="0"/>
          </a:p>
        </p:txBody>
      </p:sp>
      <p:sp>
        <p:nvSpPr>
          <p:cNvPr id="3" name="Объект 2"/>
          <p:cNvSpPr>
            <a:spLocks noGrp="1"/>
          </p:cNvSpPr>
          <p:nvPr>
            <p:ph idx="1"/>
          </p:nvPr>
        </p:nvSpPr>
        <p:spPr>
          <a:xfrm>
            <a:off x="1484309" y="1276349"/>
            <a:ext cx="10018713" cy="3124201"/>
          </a:xfrm>
        </p:spPr>
        <p:txBody>
          <a:bodyPr/>
          <a:lstStyle/>
          <a:p>
            <a:r>
              <a:rPr lang="ru-RU" dirty="0" smtClean="0"/>
              <a:t>Для устранения проблем синхронизации потоков, было предпринято устранение и уменьшение критических секции программ</a:t>
            </a:r>
          </a:p>
          <a:p>
            <a:r>
              <a:rPr lang="ru-RU" dirty="0" smtClean="0"/>
              <a:t>Устранение проблем алгоритмов генерации крипто</a:t>
            </a:r>
            <a:r>
              <a:rPr lang="en-US" dirty="0" smtClean="0"/>
              <a:t> </a:t>
            </a:r>
            <a:r>
              <a:rPr lang="ru-RU" dirty="0" smtClean="0"/>
              <a:t>блоков и пакетов </a:t>
            </a:r>
            <a:endParaRPr lang="en-US" dirty="0" smtClean="0"/>
          </a:p>
          <a:p>
            <a:r>
              <a:rPr lang="ru-RU" dirty="0" smtClean="0"/>
              <a:t>Графический интерфейс пользователя не был реализован</a:t>
            </a:r>
          </a:p>
          <a:p>
            <a:endParaRPr lang="ru-RU" dirty="0"/>
          </a:p>
        </p:txBody>
      </p:sp>
    </p:spTree>
    <p:extLst>
      <p:ext uri="{BB962C8B-B14F-4D97-AF65-F5344CB8AC3E}">
        <p14:creationId xmlns:p14="http://schemas.microsoft.com/office/powerpoint/2010/main" val="3257789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0"/>
            <a:ext cx="10018713" cy="981075"/>
          </a:xfrm>
        </p:spPr>
        <p:txBody>
          <a:bodyPr>
            <a:normAutofit/>
          </a:bodyPr>
          <a:lstStyle/>
          <a:p>
            <a:r>
              <a:rPr lang="ru-RU" dirty="0" smtClean="0"/>
              <a:t>Результаты</a:t>
            </a:r>
            <a:endParaRPr lang="ru-RU" dirty="0"/>
          </a:p>
        </p:txBody>
      </p:sp>
      <p:sp>
        <p:nvSpPr>
          <p:cNvPr id="3" name="Объект 2"/>
          <p:cNvSpPr>
            <a:spLocks noGrp="1"/>
          </p:cNvSpPr>
          <p:nvPr>
            <p:ph idx="1"/>
          </p:nvPr>
        </p:nvSpPr>
        <p:spPr>
          <a:xfrm>
            <a:off x="1484309" y="1276349"/>
            <a:ext cx="10018713" cy="3124201"/>
          </a:xfrm>
        </p:spPr>
        <p:txBody>
          <a:bodyPr/>
          <a:lstStyle/>
          <a:p>
            <a:pPr marL="0" indent="0">
              <a:buNone/>
            </a:pPr>
            <a:r>
              <a:rPr lang="ru-RU" dirty="0"/>
              <a:t>Для исследования характеристик предложенного протокола </a:t>
            </a:r>
            <a:r>
              <a:rPr lang="ru-RU" dirty="0" smtClean="0"/>
              <a:t>разработана программа имитационного моделирования </a:t>
            </a:r>
            <a:r>
              <a:rPr lang="ru-RU" dirty="0"/>
              <a:t>системы включающую в себя</a:t>
            </a:r>
            <a:r>
              <a:rPr lang="en-US" dirty="0"/>
              <a:t>:</a:t>
            </a:r>
          </a:p>
          <a:p>
            <a:r>
              <a:rPr lang="ru-RU" dirty="0"/>
              <a:t>Моделирование потока </a:t>
            </a:r>
            <a:r>
              <a:rPr lang="ru-RU" dirty="0" smtClean="0"/>
              <a:t>данных;</a:t>
            </a:r>
            <a:endParaRPr lang="en-US" dirty="0"/>
          </a:p>
          <a:p>
            <a:r>
              <a:rPr lang="ru-RU" dirty="0"/>
              <a:t>Моделирование потока </a:t>
            </a:r>
            <a:r>
              <a:rPr lang="ru-RU" dirty="0" smtClean="0"/>
              <a:t>ошибок;</a:t>
            </a:r>
            <a:endParaRPr lang="ru-RU" dirty="0"/>
          </a:p>
          <a:p>
            <a:r>
              <a:rPr lang="ru-RU" dirty="0"/>
              <a:t>Моделирования  кодирования и декодирования </a:t>
            </a:r>
            <a:r>
              <a:rPr lang="ru-RU" dirty="0" smtClean="0"/>
              <a:t>данных;</a:t>
            </a:r>
            <a:endParaRPr lang="ru-RU" dirty="0"/>
          </a:p>
          <a:p>
            <a:r>
              <a:rPr lang="ru-RU" dirty="0" smtClean="0"/>
              <a:t>Разработана </a:t>
            </a:r>
            <a:r>
              <a:rPr lang="ru-RU" dirty="0"/>
              <a:t>методики синтеза </a:t>
            </a:r>
            <a:r>
              <a:rPr lang="ru-RU" dirty="0" smtClean="0"/>
              <a:t>протоколов канального </a:t>
            </a:r>
            <a:r>
              <a:rPr lang="ru-RU" dirty="0" smtClean="0"/>
              <a:t>уровня;</a:t>
            </a:r>
            <a:endParaRPr lang="ru-RU" dirty="0"/>
          </a:p>
          <a:p>
            <a:endParaRPr lang="ru-RU" dirty="0"/>
          </a:p>
        </p:txBody>
      </p:sp>
    </p:spTree>
    <p:extLst>
      <p:ext uri="{BB962C8B-B14F-4D97-AF65-F5344CB8AC3E}">
        <p14:creationId xmlns:p14="http://schemas.microsoft.com/office/powerpoint/2010/main" val="616259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40471" y="2103120"/>
            <a:ext cx="10018713" cy="1752599"/>
          </a:xfrm>
        </p:spPr>
        <p:txBody>
          <a:bodyPr/>
          <a:lstStyle/>
          <a:p>
            <a:r>
              <a:rPr lang="ru-RU" dirty="0" smtClean="0"/>
              <a:t>Спасибо за внимание!</a:t>
            </a:r>
            <a:endParaRPr lang="en-US" dirty="0"/>
          </a:p>
        </p:txBody>
      </p:sp>
    </p:spTree>
    <p:extLst>
      <p:ext uri="{BB962C8B-B14F-4D97-AF65-F5344CB8AC3E}">
        <p14:creationId xmlns:p14="http://schemas.microsoft.com/office/powerpoint/2010/main" val="2239115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0"/>
            <a:ext cx="10018713" cy="599303"/>
          </a:xfrm>
        </p:spPr>
        <p:txBody>
          <a:bodyPr>
            <a:normAutofit fontScale="90000"/>
          </a:bodyPr>
          <a:lstStyle/>
          <a:p>
            <a:r>
              <a:rPr lang="ru-RU" dirty="0" smtClean="0"/>
              <a:t>Актуальность разработки</a:t>
            </a:r>
            <a:endParaRPr lang="ru-RU" dirty="0"/>
          </a:p>
        </p:txBody>
      </p:sp>
      <p:sp>
        <p:nvSpPr>
          <p:cNvPr id="3" name="Объект 2"/>
          <p:cNvSpPr>
            <a:spLocks noGrp="1"/>
          </p:cNvSpPr>
          <p:nvPr>
            <p:ph idx="1"/>
          </p:nvPr>
        </p:nvSpPr>
        <p:spPr>
          <a:xfrm>
            <a:off x="1484310" y="1596082"/>
            <a:ext cx="10018713" cy="3124201"/>
          </a:xfrm>
        </p:spPr>
        <p:txBody>
          <a:bodyPr/>
          <a:lstStyle/>
          <a:p>
            <a:r>
              <a:rPr lang="ru-RU" dirty="0" smtClean="0"/>
              <a:t>В настоящее время  рост передаваемой информации, создается большое количество каналов связи различных типов. Важны скорость и надежность передачи данных, однако увеличивая скорость передачи увеличивается количество ошибок. Для повышения качества приема используют различные средства, такие как помехоустойчивые коды, разработка новых протоколов передачи данных, улучшение физических параметров самого канала связи.</a:t>
            </a:r>
            <a:endParaRPr lang="ru-RU" dirty="0"/>
          </a:p>
        </p:txBody>
      </p:sp>
    </p:spTree>
    <p:extLst>
      <p:ext uri="{BB962C8B-B14F-4D97-AF65-F5344CB8AC3E}">
        <p14:creationId xmlns:p14="http://schemas.microsoft.com/office/powerpoint/2010/main" val="3773258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0"/>
            <a:ext cx="10018713" cy="461318"/>
          </a:xfrm>
        </p:spPr>
        <p:txBody>
          <a:bodyPr>
            <a:normAutofit fontScale="90000"/>
          </a:bodyPr>
          <a:lstStyle/>
          <a:p>
            <a:r>
              <a:rPr lang="ru-RU" dirty="0" smtClean="0"/>
              <a:t>Новизна</a:t>
            </a:r>
            <a:endParaRPr lang="ru-RU" dirty="0"/>
          </a:p>
        </p:txBody>
      </p:sp>
      <p:sp>
        <p:nvSpPr>
          <p:cNvPr id="3" name="Объект 2"/>
          <p:cNvSpPr>
            <a:spLocks noGrp="1"/>
          </p:cNvSpPr>
          <p:nvPr>
            <p:ph idx="1"/>
          </p:nvPr>
        </p:nvSpPr>
        <p:spPr>
          <a:xfrm>
            <a:off x="1484311" y="1184188"/>
            <a:ext cx="10018713" cy="3124201"/>
          </a:xfrm>
        </p:spPr>
        <p:txBody>
          <a:bodyPr>
            <a:normAutofit lnSpcReduction="10000"/>
          </a:bodyPr>
          <a:lstStyle/>
          <a:p>
            <a:r>
              <a:rPr lang="ru-RU" dirty="0" smtClean="0"/>
              <a:t>В данной работе представлен один из способов увеличить качество связи, с помощью нового протокола передачи информации. Разрабатываемый протокол предназначен для использования в плохих каналах связи, где вероятности ошибки достаточно велики, а требования качества приема тоже велико, поэтому. Примером такого «плохого» канала является радиоканал. Для разработки такого протокола необходима достаточно большая исследовательская работа, требующая глубокого моделирования поведения ошибок в канале </a:t>
            </a:r>
            <a:r>
              <a:rPr lang="ru-RU" smtClean="0"/>
              <a:t>связи.</a:t>
            </a:r>
            <a:endParaRPr lang="ru-RU" dirty="0" smtClean="0"/>
          </a:p>
        </p:txBody>
      </p:sp>
    </p:spTree>
    <p:extLst>
      <p:ext uri="{BB962C8B-B14F-4D97-AF65-F5344CB8AC3E}">
        <p14:creationId xmlns:p14="http://schemas.microsoft.com/office/powerpoint/2010/main" val="1655327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0"/>
            <a:ext cx="10018713" cy="533400"/>
          </a:xfrm>
        </p:spPr>
        <p:txBody>
          <a:bodyPr>
            <a:normAutofit fontScale="90000"/>
          </a:bodyPr>
          <a:lstStyle/>
          <a:p>
            <a:r>
              <a:rPr lang="ru-RU" dirty="0" smtClean="0"/>
              <a:t>Постановка задачи</a:t>
            </a:r>
            <a:endParaRPr lang="ru-RU" dirty="0"/>
          </a:p>
        </p:txBody>
      </p:sp>
      <p:sp>
        <p:nvSpPr>
          <p:cNvPr id="3" name="Объект 2"/>
          <p:cNvSpPr>
            <a:spLocks noGrp="1"/>
          </p:cNvSpPr>
          <p:nvPr>
            <p:ph idx="1"/>
          </p:nvPr>
        </p:nvSpPr>
        <p:spPr>
          <a:xfrm>
            <a:off x="1484310" y="1414847"/>
            <a:ext cx="10018713" cy="3124201"/>
          </a:xfrm>
        </p:spPr>
        <p:txBody>
          <a:bodyPr>
            <a:normAutofit fontScale="92500" lnSpcReduction="10000"/>
          </a:bodyPr>
          <a:lstStyle/>
          <a:p>
            <a:pPr marL="0" indent="0">
              <a:buNone/>
            </a:pPr>
            <a:r>
              <a:rPr lang="ru-RU" dirty="0" smtClean="0"/>
              <a:t>Для исследования характеристик предложенного протокола требуется создать имитационную модель системы включающую в себя</a:t>
            </a:r>
            <a:r>
              <a:rPr lang="en-US" dirty="0" smtClean="0"/>
              <a:t>:</a:t>
            </a:r>
          </a:p>
          <a:p>
            <a:r>
              <a:rPr lang="ru-RU" dirty="0" smtClean="0"/>
              <a:t>Моделирование потока </a:t>
            </a:r>
            <a:r>
              <a:rPr lang="ru-RU" dirty="0" smtClean="0"/>
              <a:t>данных;</a:t>
            </a:r>
            <a:endParaRPr lang="en-US" dirty="0" smtClean="0"/>
          </a:p>
          <a:p>
            <a:r>
              <a:rPr lang="ru-RU" dirty="0" smtClean="0"/>
              <a:t>Моделирование потока </a:t>
            </a:r>
            <a:r>
              <a:rPr lang="ru-RU" dirty="0" smtClean="0"/>
              <a:t>ошибок;</a:t>
            </a:r>
            <a:endParaRPr lang="ru-RU" dirty="0" smtClean="0"/>
          </a:p>
          <a:p>
            <a:r>
              <a:rPr lang="ru-RU" dirty="0" smtClean="0"/>
              <a:t>Моделирования  кодирования и декодирования </a:t>
            </a:r>
            <a:r>
              <a:rPr lang="ru-RU" dirty="0" smtClean="0"/>
              <a:t>данных;</a:t>
            </a:r>
            <a:endParaRPr lang="ru-RU" dirty="0" smtClean="0"/>
          </a:p>
          <a:p>
            <a:r>
              <a:rPr lang="ru-RU" dirty="0" smtClean="0"/>
              <a:t>Разработка методики синтеза </a:t>
            </a:r>
            <a:r>
              <a:rPr lang="ru-RU" dirty="0" smtClean="0"/>
              <a:t>протоколов;</a:t>
            </a:r>
          </a:p>
          <a:p>
            <a:r>
              <a:rPr lang="ru-RU" dirty="0" smtClean="0"/>
              <a:t>Систему предоставления данных в удобном для анализа виде.</a:t>
            </a:r>
            <a:endParaRPr lang="ru-RU" dirty="0"/>
          </a:p>
        </p:txBody>
      </p:sp>
    </p:spTree>
    <p:extLst>
      <p:ext uri="{BB962C8B-B14F-4D97-AF65-F5344CB8AC3E}">
        <p14:creationId xmlns:p14="http://schemas.microsoft.com/office/powerpoint/2010/main" val="3988601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08" y="0"/>
            <a:ext cx="10018713" cy="1173345"/>
          </a:xfrm>
        </p:spPr>
        <p:txBody>
          <a:bodyPr>
            <a:normAutofit fontScale="90000"/>
          </a:bodyPr>
          <a:lstStyle/>
          <a:p>
            <a:r>
              <a:rPr lang="ru-RU" dirty="0" smtClean="0"/>
              <a:t>Используемый инструментарий и среда разработки ПО</a:t>
            </a:r>
            <a:endParaRPr lang="ru-RU" dirty="0"/>
          </a:p>
        </p:txBody>
      </p:sp>
      <p:pic>
        <p:nvPicPr>
          <p:cNvPr id="9" name="Рисунок 8"/>
          <p:cNvPicPr>
            <a:picLocks noChangeAspect="1"/>
          </p:cNvPicPr>
          <p:nvPr/>
        </p:nvPicPr>
        <p:blipFill>
          <a:blip r:embed="rId2"/>
          <a:stretch>
            <a:fillRect/>
          </a:stretch>
        </p:blipFill>
        <p:spPr>
          <a:xfrm>
            <a:off x="1484307" y="1173346"/>
            <a:ext cx="3033946" cy="1818108"/>
          </a:xfrm>
          <a:prstGeom prst="rect">
            <a:avLst/>
          </a:prstGeom>
        </p:spPr>
      </p:pic>
      <p:sp>
        <p:nvSpPr>
          <p:cNvPr id="12" name="TextBox 11"/>
          <p:cNvSpPr txBox="1"/>
          <p:nvPr/>
        </p:nvSpPr>
        <p:spPr>
          <a:xfrm>
            <a:off x="1408106" y="2980213"/>
            <a:ext cx="3110147" cy="369332"/>
          </a:xfrm>
          <a:prstGeom prst="rect">
            <a:avLst/>
          </a:prstGeom>
          <a:noFill/>
        </p:spPr>
        <p:txBody>
          <a:bodyPr wrap="none" rtlCol="0">
            <a:spAutoFit/>
          </a:bodyPr>
          <a:lstStyle/>
          <a:p>
            <a:r>
              <a:rPr lang="ru-RU" dirty="0" smtClean="0"/>
              <a:t>Язык программирования </a:t>
            </a:r>
            <a:r>
              <a:rPr lang="en-US" b="1" dirty="0" smtClean="0"/>
              <a:t>C++</a:t>
            </a:r>
            <a:endParaRPr lang="en-US" dirty="0"/>
          </a:p>
        </p:txBody>
      </p:sp>
      <p:pic>
        <p:nvPicPr>
          <p:cNvPr id="13" name="Рисунок 12"/>
          <p:cNvPicPr>
            <a:picLocks noChangeAspect="1"/>
          </p:cNvPicPr>
          <p:nvPr/>
        </p:nvPicPr>
        <p:blipFill>
          <a:blip r:embed="rId3"/>
          <a:stretch>
            <a:fillRect/>
          </a:stretch>
        </p:blipFill>
        <p:spPr>
          <a:xfrm>
            <a:off x="6537960" y="1173344"/>
            <a:ext cx="4965062" cy="1806869"/>
          </a:xfrm>
          <a:prstGeom prst="rect">
            <a:avLst/>
          </a:prstGeom>
        </p:spPr>
      </p:pic>
      <p:sp>
        <p:nvSpPr>
          <p:cNvPr id="14" name="TextBox 13"/>
          <p:cNvSpPr txBox="1"/>
          <p:nvPr/>
        </p:nvSpPr>
        <p:spPr>
          <a:xfrm>
            <a:off x="7104293" y="2991454"/>
            <a:ext cx="3588226" cy="369332"/>
          </a:xfrm>
          <a:prstGeom prst="rect">
            <a:avLst/>
          </a:prstGeom>
          <a:noFill/>
        </p:spPr>
        <p:txBody>
          <a:bodyPr wrap="none" rtlCol="0">
            <a:spAutoFit/>
          </a:bodyPr>
          <a:lstStyle/>
          <a:p>
            <a:r>
              <a:rPr lang="ru-RU" dirty="0" smtClean="0"/>
              <a:t>Среда разработки </a:t>
            </a:r>
            <a:r>
              <a:rPr lang="en-US" b="1" dirty="0" err="1" smtClean="0"/>
              <a:t>JetBrains</a:t>
            </a:r>
            <a:r>
              <a:rPr lang="ru-RU" b="1" dirty="0" smtClean="0"/>
              <a:t> </a:t>
            </a:r>
            <a:r>
              <a:rPr lang="en-US" b="1" dirty="0" err="1" smtClean="0"/>
              <a:t>CLion</a:t>
            </a:r>
            <a:endParaRPr lang="en-US" b="1" dirty="0"/>
          </a:p>
        </p:txBody>
      </p:sp>
      <p:pic>
        <p:nvPicPr>
          <p:cNvPr id="15" name="Рисунок 14"/>
          <p:cNvPicPr>
            <a:picLocks noChangeAspect="1"/>
          </p:cNvPicPr>
          <p:nvPr/>
        </p:nvPicPr>
        <p:blipFill>
          <a:blip r:embed="rId4"/>
          <a:stretch>
            <a:fillRect/>
          </a:stretch>
        </p:blipFill>
        <p:spPr>
          <a:xfrm>
            <a:off x="1484307" y="3406420"/>
            <a:ext cx="3033946" cy="1843760"/>
          </a:xfrm>
          <a:prstGeom prst="rect">
            <a:avLst/>
          </a:prstGeom>
        </p:spPr>
      </p:pic>
      <p:sp>
        <p:nvSpPr>
          <p:cNvPr id="16" name="TextBox 15"/>
          <p:cNvSpPr txBox="1"/>
          <p:nvPr/>
        </p:nvSpPr>
        <p:spPr>
          <a:xfrm>
            <a:off x="1484307" y="5295815"/>
            <a:ext cx="2249142" cy="369332"/>
          </a:xfrm>
          <a:prstGeom prst="rect">
            <a:avLst/>
          </a:prstGeom>
          <a:noFill/>
        </p:spPr>
        <p:txBody>
          <a:bodyPr wrap="none" rtlCol="0">
            <a:spAutoFit/>
          </a:bodyPr>
          <a:lstStyle/>
          <a:p>
            <a:r>
              <a:rPr lang="ru-RU" dirty="0" smtClean="0"/>
              <a:t>Библиотека </a:t>
            </a:r>
            <a:r>
              <a:rPr lang="en-US" b="1" dirty="0" smtClean="0"/>
              <a:t>OpenGL</a:t>
            </a:r>
            <a:endParaRPr lang="en-US" b="1" dirty="0"/>
          </a:p>
        </p:txBody>
      </p:sp>
      <p:pic>
        <p:nvPicPr>
          <p:cNvPr id="19" name="Рисунок 18"/>
          <p:cNvPicPr>
            <a:picLocks noChangeAspect="1"/>
          </p:cNvPicPr>
          <p:nvPr/>
        </p:nvPicPr>
        <p:blipFill>
          <a:blip r:embed="rId5"/>
          <a:stretch>
            <a:fillRect/>
          </a:stretch>
        </p:blipFill>
        <p:spPr>
          <a:xfrm>
            <a:off x="6537959" y="3406420"/>
            <a:ext cx="4965061" cy="1843760"/>
          </a:xfrm>
          <a:prstGeom prst="rect">
            <a:avLst/>
          </a:prstGeom>
        </p:spPr>
      </p:pic>
      <p:sp>
        <p:nvSpPr>
          <p:cNvPr id="20" name="TextBox 19"/>
          <p:cNvSpPr txBox="1"/>
          <p:nvPr/>
        </p:nvSpPr>
        <p:spPr>
          <a:xfrm>
            <a:off x="6537959" y="5295815"/>
            <a:ext cx="4965061" cy="646331"/>
          </a:xfrm>
          <a:prstGeom prst="rect">
            <a:avLst/>
          </a:prstGeom>
          <a:noFill/>
        </p:spPr>
        <p:txBody>
          <a:bodyPr wrap="square" rtlCol="0">
            <a:spAutoFit/>
          </a:bodyPr>
          <a:lstStyle/>
          <a:p>
            <a:r>
              <a:rPr lang="ru-RU" dirty="0" smtClean="0"/>
              <a:t>Система автоматизации сборки программного обеспечения </a:t>
            </a:r>
            <a:r>
              <a:rPr lang="en-US" b="1" dirty="0" err="1" smtClean="0"/>
              <a:t>CMake</a:t>
            </a:r>
            <a:endParaRPr lang="en-US" b="1" dirty="0"/>
          </a:p>
        </p:txBody>
      </p:sp>
    </p:spTree>
    <p:extLst>
      <p:ext uri="{BB962C8B-B14F-4D97-AF65-F5344CB8AC3E}">
        <p14:creationId xmlns:p14="http://schemas.microsoft.com/office/powerpoint/2010/main" val="149776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41116" y="0"/>
            <a:ext cx="8596668" cy="436605"/>
          </a:xfrm>
        </p:spPr>
        <p:txBody>
          <a:bodyPr>
            <a:normAutofit fontScale="90000"/>
          </a:bodyPr>
          <a:lstStyle/>
          <a:p>
            <a:r>
              <a:rPr lang="ru-RU" dirty="0" smtClean="0"/>
              <a:t>Алгоритмы</a:t>
            </a:r>
            <a:endParaRPr lang="ru-RU" dirty="0"/>
          </a:p>
        </p:txBody>
      </p:sp>
      <p:sp>
        <p:nvSpPr>
          <p:cNvPr id="4" name="Прямоугольник 3"/>
          <p:cNvSpPr/>
          <p:nvPr/>
        </p:nvSpPr>
        <p:spPr>
          <a:xfrm>
            <a:off x="3752850" y="1478280"/>
            <a:ext cx="1379220" cy="883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Передатчик</a:t>
            </a:r>
          </a:p>
        </p:txBody>
      </p:sp>
      <p:sp>
        <p:nvSpPr>
          <p:cNvPr id="5" name="Прямоугольник 4"/>
          <p:cNvSpPr/>
          <p:nvPr/>
        </p:nvSpPr>
        <p:spPr>
          <a:xfrm>
            <a:off x="5537835" y="1478280"/>
            <a:ext cx="1493520" cy="883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Канал связи</a:t>
            </a:r>
          </a:p>
        </p:txBody>
      </p:sp>
      <p:sp>
        <p:nvSpPr>
          <p:cNvPr id="6" name="Прямоугольник 5"/>
          <p:cNvSpPr/>
          <p:nvPr/>
        </p:nvSpPr>
        <p:spPr>
          <a:xfrm>
            <a:off x="7519987" y="1478280"/>
            <a:ext cx="1584960" cy="883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Приемник</a:t>
            </a:r>
          </a:p>
        </p:txBody>
      </p:sp>
      <p:sp>
        <p:nvSpPr>
          <p:cNvPr id="9" name="Блок-схема: данные 8"/>
          <p:cNvSpPr/>
          <p:nvPr/>
        </p:nvSpPr>
        <p:spPr>
          <a:xfrm>
            <a:off x="1280160" y="1478280"/>
            <a:ext cx="2232660" cy="883920"/>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Исходные данные</a:t>
            </a:r>
            <a:endParaRPr lang="en-US" dirty="0"/>
          </a:p>
        </p:txBody>
      </p:sp>
      <p:sp>
        <p:nvSpPr>
          <p:cNvPr id="10" name="Блок-схема: данные 9"/>
          <p:cNvSpPr/>
          <p:nvPr/>
        </p:nvSpPr>
        <p:spPr>
          <a:xfrm>
            <a:off x="9593579" y="1478280"/>
            <a:ext cx="2011680" cy="883920"/>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Принятые данные</a:t>
            </a:r>
            <a:endParaRPr lang="en-US" dirty="0"/>
          </a:p>
        </p:txBody>
      </p:sp>
      <p:sp>
        <p:nvSpPr>
          <p:cNvPr id="11" name="Прямоугольник 10"/>
          <p:cNvSpPr/>
          <p:nvPr/>
        </p:nvSpPr>
        <p:spPr>
          <a:xfrm>
            <a:off x="5537835" y="3115448"/>
            <a:ext cx="1493520" cy="883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Генератор ошибок</a:t>
            </a:r>
          </a:p>
        </p:txBody>
      </p:sp>
      <p:cxnSp>
        <p:nvCxnSpPr>
          <p:cNvPr id="13" name="Прямая со стрелкой 12"/>
          <p:cNvCxnSpPr>
            <a:stCxn id="11" idx="0"/>
            <a:endCxn id="5" idx="2"/>
          </p:cNvCxnSpPr>
          <p:nvPr/>
        </p:nvCxnSpPr>
        <p:spPr>
          <a:xfrm flipV="1">
            <a:off x="6284595" y="2362200"/>
            <a:ext cx="0" cy="7532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Прямая со стрелкой 14"/>
          <p:cNvCxnSpPr>
            <a:stCxn id="9" idx="5"/>
            <a:endCxn id="4" idx="1"/>
          </p:cNvCxnSpPr>
          <p:nvPr/>
        </p:nvCxnSpPr>
        <p:spPr>
          <a:xfrm>
            <a:off x="3289554" y="1920240"/>
            <a:ext cx="4632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Прямая со стрелкой 16"/>
          <p:cNvCxnSpPr>
            <a:stCxn id="4" idx="3"/>
            <a:endCxn id="5" idx="1"/>
          </p:cNvCxnSpPr>
          <p:nvPr/>
        </p:nvCxnSpPr>
        <p:spPr>
          <a:xfrm>
            <a:off x="5132070" y="1920240"/>
            <a:ext cx="4057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Прямая со стрелкой 18"/>
          <p:cNvCxnSpPr>
            <a:stCxn id="5" idx="3"/>
            <a:endCxn id="6" idx="1"/>
          </p:cNvCxnSpPr>
          <p:nvPr/>
        </p:nvCxnSpPr>
        <p:spPr>
          <a:xfrm>
            <a:off x="7031355" y="1920240"/>
            <a:ext cx="48863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a:stCxn id="6" idx="3"/>
            <a:endCxn id="10" idx="2"/>
          </p:cNvCxnSpPr>
          <p:nvPr/>
        </p:nvCxnSpPr>
        <p:spPr>
          <a:xfrm>
            <a:off x="9104947" y="1920240"/>
            <a:ext cx="689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Соединительная линия уступом 22"/>
          <p:cNvCxnSpPr>
            <a:stCxn id="6" idx="0"/>
            <a:endCxn id="4" idx="0"/>
          </p:cNvCxnSpPr>
          <p:nvPr/>
        </p:nvCxnSpPr>
        <p:spPr>
          <a:xfrm rot="16200000" flipV="1">
            <a:off x="6377464" y="-456724"/>
            <a:ext cx="12700" cy="3870007"/>
          </a:xfrm>
          <a:prstGeom prst="bentConnector3">
            <a:avLst>
              <a:gd name="adj1" fmla="val 1800000"/>
            </a:avLst>
          </a:prstGeom>
          <a:ln>
            <a:tailEnd type="triangle"/>
          </a:ln>
        </p:spPr>
        <p:style>
          <a:lnRef idx="2">
            <a:schemeClr val="dk1"/>
          </a:lnRef>
          <a:fillRef idx="1">
            <a:schemeClr val="lt1"/>
          </a:fillRef>
          <a:effectRef idx="0">
            <a:schemeClr val="dk1"/>
          </a:effectRef>
          <a:fontRef idx="minor">
            <a:schemeClr val="dk1"/>
          </a:fontRef>
        </p:style>
      </p:cxnSp>
      <p:sp>
        <p:nvSpPr>
          <p:cNvPr id="24" name="Прямоугольник 23"/>
          <p:cNvSpPr/>
          <p:nvPr/>
        </p:nvSpPr>
        <p:spPr>
          <a:xfrm>
            <a:off x="3752849" y="4596971"/>
            <a:ext cx="1784986" cy="3255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Модель ДСК</a:t>
            </a:r>
          </a:p>
        </p:txBody>
      </p:sp>
      <p:sp>
        <p:nvSpPr>
          <p:cNvPr id="25" name="Прямоугольник 24"/>
          <p:cNvSpPr/>
          <p:nvPr/>
        </p:nvSpPr>
        <p:spPr>
          <a:xfrm>
            <a:off x="7319961" y="4596970"/>
            <a:ext cx="1784986" cy="3255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Модель ОПП</a:t>
            </a:r>
          </a:p>
        </p:txBody>
      </p:sp>
      <p:cxnSp>
        <p:nvCxnSpPr>
          <p:cNvPr id="27" name="Прямая соединительная линия 26"/>
          <p:cNvCxnSpPr>
            <a:stCxn id="24" idx="0"/>
            <a:endCxn id="11" idx="2"/>
          </p:cNvCxnSpPr>
          <p:nvPr/>
        </p:nvCxnSpPr>
        <p:spPr>
          <a:xfrm flipV="1">
            <a:off x="4645342" y="3999368"/>
            <a:ext cx="1639253" cy="597603"/>
          </a:xfrm>
          <a:prstGeom prst="line">
            <a:avLst/>
          </a:prstGeom>
        </p:spPr>
        <p:style>
          <a:lnRef idx="2">
            <a:schemeClr val="dk1"/>
          </a:lnRef>
          <a:fillRef idx="1">
            <a:schemeClr val="lt1"/>
          </a:fillRef>
          <a:effectRef idx="0">
            <a:schemeClr val="dk1"/>
          </a:effectRef>
          <a:fontRef idx="minor">
            <a:schemeClr val="dk1"/>
          </a:fontRef>
        </p:style>
      </p:cxnSp>
      <p:cxnSp>
        <p:nvCxnSpPr>
          <p:cNvPr id="29" name="Прямая соединительная линия 28"/>
          <p:cNvCxnSpPr>
            <a:stCxn id="25" idx="0"/>
            <a:endCxn id="11" idx="2"/>
          </p:cNvCxnSpPr>
          <p:nvPr/>
        </p:nvCxnSpPr>
        <p:spPr>
          <a:xfrm flipH="1" flipV="1">
            <a:off x="6284595" y="3999368"/>
            <a:ext cx="1927859" cy="597602"/>
          </a:xfrm>
          <a:prstGeom prst="line">
            <a:avLst/>
          </a:prstGeom>
        </p:spPr>
        <p:style>
          <a:lnRef idx="2">
            <a:schemeClr val="dk1"/>
          </a:lnRef>
          <a:fillRef idx="1">
            <a:schemeClr val="lt1"/>
          </a:fillRef>
          <a:effectRef idx="0">
            <a:schemeClr val="dk1"/>
          </a:effectRef>
          <a:fontRef idx="minor">
            <a:schemeClr val="dk1"/>
          </a:fontRef>
        </p:style>
      </p:cxnSp>
      <p:sp>
        <p:nvSpPr>
          <p:cNvPr id="30" name="TextBox 29"/>
          <p:cNvSpPr txBox="1"/>
          <p:nvPr/>
        </p:nvSpPr>
        <p:spPr>
          <a:xfrm>
            <a:off x="5246370" y="944843"/>
            <a:ext cx="2584747" cy="369332"/>
          </a:xfrm>
          <a:prstGeom prst="rect">
            <a:avLst/>
          </a:prstGeom>
          <a:noFill/>
        </p:spPr>
        <p:txBody>
          <a:bodyPr wrap="none" rtlCol="0">
            <a:spAutoFit/>
          </a:bodyPr>
          <a:lstStyle/>
          <a:p>
            <a:r>
              <a:rPr lang="ru-RU" dirty="0" smtClean="0"/>
              <a:t>Подтверждение приема</a:t>
            </a:r>
            <a:endParaRPr lang="en-US" dirty="0"/>
          </a:p>
        </p:txBody>
      </p:sp>
      <p:sp>
        <p:nvSpPr>
          <p:cNvPr id="48" name="TextBox 47"/>
          <p:cNvSpPr txBox="1"/>
          <p:nvPr/>
        </p:nvSpPr>
        <p:spPr>
          <a:xfrm>
            <a:off x="3752849" y="5520121"/>
            <a:ext cx="5594224" cy="369332"/>
          </a:xfrm>
          <a:prstGeom prst="rect">
            <a:avLst/>
          </a:prstGeom>
          <a:noFill/>
        </p:spPr>
        <p:txBody>
          <a:bodyPr wrap="none" rtlCol="0">
            <a:spAutoFit/>
          </a:bodyPr>
          <a:lstStyle/>
          <a:p>
            <a:r>
              <a:rPr lang="ru-RU" b="1" dirty="0" smtClean="0"/>
              <a:t>Схема системы </a:t>
            </a:r>
            <a:r>
              <a:rPr lang="ru-RU" dirty="0" smtClean="0"/>
              <a:t>для моделирования передачи данных</a:t>
            </a:r>
            <a:endParaRPr lang="en-US" b="1" dirty="0"/>
          </a:p>
        </p:txBody>
      </p:sp>
    </p:spTree>
    <p:extLst>
      <p:ext uri="{BB962C8B-B14F-4D97-AF65-F5344CB8AC3E}">
        <p14:creationId xmlns:p14="http://schemas.microsoft.com/office/powerpoint/2010/main" val="2016657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0"/>
            <a:ext cx="10018713" cy="566351"/>
          </a:xfrm>
        </p:spPr>
        <p:txBody>
          <a:bodyPr>
            <a:normAutofit fontScale="90000"/>
          </a:bodyPr>
          <a:lstStyle/>
          <a:p>
            <a:r>
              <a:rPr lang="ru-RU" dirty="0" smtClean="0"/>
              <a:t>Структура программы на системном уровне</a:t>
            </a:r>
            <a:endParaRPr lang="ru-RU" dirty="0"/>
          </a:p>
        </p:txBody>
      </p:sp>
      <p:sp>
        <p:nvSpPr>
          <p:cNvPr id="5" name="Прямоугольник 4"/>
          <p:cNvSpPr/>
          <p:nvPr/>
        </p:nvSpPr>
        <p:spPr>
          <a:xfrm>
            <a:off x="4729035" y="1505243"/>
            <a:ext cx="3529263" cy="777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Разрабатываемый продукт</a:t>
            </a:r>
            <a:endParaRPr lang="ru-RU" dirty="0"/>
          </a:p>
        </p:txBody>
      </p:sp>
      <p:sp>
        <p:nvSpPr>
          <p:cNvPr id="6" name="Прямоугольник 5"/>
          <p:cNvSpPr/>
          <p:nvPr/>
        </p:nvSpPr>
        <p:spPr>
          <a:xfrm>
            <a:off x="8258298" y="4032378"/>
            <a:ext cx="2310241" cy="11903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Тестирование и отладка</a:t>
            </a:r>
            <a:endParaRPr lang="ru-RU" dirty="0"/>
          </a:p>
        </p:txBody>
      </p:sp>
      <p:sp>
        <p:nvSpPr>
          <p:cNvPr id="7" name="Прямоугольник 6"/>
          <p:cNvSpPr/>
          <p:nvPr/>
        </p:nvSpPr>
        <p:spPr>
          <a:xfrm>
            <a:off x="2387064" y="4032378"/>
            <a:ext cx="2341971" cy="11903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Требования и поставленные задачи к разрабатываемому продукту</a:t>
            </a:r>
            <a:endParaRPr lang="ru-RU" dirty="0"/>
          </a:p>
        </p:txBody>
      </p:sp>
      <p:sp>
        <p:nvSpPr>
          <p:cNvPr id="8" name="Двойная стрелка вверх/вниз 7"/>
          <p:cNvSpPr/>
          <p:nvPr/>
        </p:nvSpPr>
        <p:spPr>
          <a:xfrm rot="2565429">
            <a:off x="3913787" y="2045930"/>
            <a:ext cx="536995" cy="2168831"/>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9" name="Двойная стрелка вверх/вниз 8"/>
          <p:cNvSpPr/>
          <p:nvPr/>
        </p:nvSpPr>
        <p:spPr>
          <a:xfrm rot="19112014">
            <a:off x="8528532" y="2055536"/>
            <a:ext cx="536995" cy="2187088"/>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292334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0"/>
            <a:ext cx="10018713" cy="648729"/>
          </a:xfrm>
        </p:spPr>
        <p:txBody>
          <a:bodyPr>
            <a:normAutofit fontScale="90000"/>
          </a:bodyPr>
          <a:lstStyle/>
          <a:p>
            <a:r>
              <a:rPr lang="ru-RU" dirty="0" smtClean="0"/>
              <a:t>Архитектурный уровень программы</a:t>
            </a:r>
            <a:endParaRPr lang="ru-RU" dirty="0"/>
          </a:p>
        </p:txBody>
      </p:sp>
      <p:sp>
        <p:nvSpPr>
          <p:cNvPr id="3" name="Прямоугольник 2"/>
          <p:cNvSpPr/>
          <p:nvPr/>
        </p:nvSpPr>
        <p:spPr>
          <a:xfrm>
            <a:off x="1519310" y="1026942"/>
            <a:ext cx="1575582" cy="475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Пользователь</a:t>
            </a:r>
            <a:endParaRPr lang="ru-RU" dirty="0"/>
          </a:p>
        </p:txBody>
      </p:sp>
      <p:sp>
        <p:nvSpPr>
          <p:cNvPr id="4" name="Прямоугольник 3"/>
          <p:cNvSpPr/>
          <p:nvPr/>
        </p:nvSpPr>
        <p:spPr>
          <a:xfrm>
            <a:off x="5076091" y="1026942"/>
            <a:ext cx="1957755" cy="475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Интерфейс программы (графический или консольный)</a:t>
            </a:r>
            <a:endParaRPr lang="ru-RU" dirty="0"/>
          </a:p>
        </p:txBody>
      </p:sp>
      <p:sp>
        <p:nvSpPr>
          <p:cNvPr id="5" name="Прямоугольник 4"/>
          <p:cNvSpPr/>
          <p:nvPr/>
        </p:nvSpPr>
        <p:spPr>
          <a:xfrm>
            <a:off x="9015045" y="1026942"/>
            <a:ext cx="1957755" cy="475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Программа моделирования протокола связи</a:t>
            </a:r>
            <a:endParaRPr lang="ru-RU" dirty="0"/>
          </a:p>
        </p:txBody>
      </p:sp>
      <p:sp>
        <p:nvSpPr>
          <p:cNvPr id="6" name="Стрелка вправо 5"/>
          <p:cNvSpPr/>
          <p:nvPr/>
        </p:nvSpPr>
        <p:spPr>
          <a:xfrm>
            <a:off x="3094892" y="1982804"/>
            <a:ext cx="1981199" cy="3368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7" name="Стрелка вправо 6"/>
          <p:cNvSpPr/>
          <p:nvPr/>
        </p:nvSpPr>
        <p:spPr>
          <a:xfrm>
            <a:off x="7057290" y="1982804"/>
            <a:ext cx="1957755" cy="3368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8" name="TextBox 7"/>
          <p:cNvSpPr txBox="1"/>
          <p:nvPr/>
        </p:nvSpPr>
        <p:spPr>
          <a:xfrm>
            <a:off x="3094893" y="1613472"/>
            <a:ext cx="1736990" cy="415498"/>
          </a:xfrm>
          <a:prstGeom prst="rect">
            <a:avLst/>
          </a:prstGeom>
          <a:noFill/>
        </p:spPr>
        <p:txBody>
          <a:bodyPr wrap="square" rtlCol="0">
            <a:spAutoFit/>
          </a:bodyPr>
          <a:lstStyle/>
          <a:p>
            <a:r>
              <a:rPr lang="ru-RU" sz="1050" dirty="0" smtClean="0"/>
              <a:t>Условия пользовательской задачи</a:t>
            </a:r>
            <a:endParaRPr lang="ru-RU" sz="1050" dirty="0"/>
          </a:p>
        </p:txBody>
      </p:sp>
      <p:sp>
        <p:nvSpPr>
          <p:cNvPr id="10" name="TextBox 9"/>
          <p:cNvSpPr txBox="1"/>
          <p:nvPr/>
        </p:nvSpPr>
        <p:spPr>
          <a:xfrm>
            <a:off x="7057290" y="1613472"/>
            <a:ext cx="1736990" cy="415498"/>
          </a:xfrm>
          <a:prstGeom prst="rect">
            <a:avLst/>
          </a:prstGeom>
          <a:noFill/>
        </p:spPr>
        <p:txBody>
          <a:bodyPr wrap="square" rtlCol="0">
            <a:spAutoFit/>
          </a:bodyPr>
          <a:lstStyle/>
          <a:p>
            <a:r>
              <a:rPr lang="ru-RU" sz="1050" dirty="0" smtClean="0"/>
              <a:t>Условия пользовательской задачи</a:t>
            </a:r>
            <a:endParaRPr lang="ru-RU" sz="1050" dirty="0"/>
          </a:p>
        </p:txBody>
      </p:sp>
      <p:sp>
        <p:nvSpPr>
          <p:cNvPr id="11" name="Стрелка влево 10"/>
          <p:cNvSpPr/>
          <p:nvPr/>
        </p:nvSpPr>
        <p:spPr>
          <a:xfrm>
            <a:off x="7057290" y="4533499"/>
            <a:ext cx="1957755" cy="37538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2" name="Стрелка влево 11"/>
          <p:cNvSpPr/>
          <p:nvPr/>
        </p:nvSpPr>
        <p:spPr>
          <a:xfrm>
            <a:off x="3094892" y="4533498"/>
            <a:ext cx="1957755" cy="37538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3" name="TextBox 12"/>
          <p:cNvSpPr txBox="1"/>
          <p:nvPr/>
        </p:nvSpPr>
        <p:spPr>
          <a:xfrm>
            <a:off x="7254611" y="4242781"/>
            <a:ext cx="1736990" cy="415498"/>
          </a:xfrm>
          <a:prstGeom prst="rect">
            <a:avLst/>
          </a:prstGeom>
          <a:noFill/>
        </p:spPr>
        <p:txBody>
          <a:bodyPr wrap="square" rtlCol="0">
            <a:spAutoFit/>
          </a:bodyPr>
          <a:lstStyle/>
          <a:p>
            <a:r>
              <a:rPr lang="ru-RU" sz="1050" dirty="0" smtClean="0"/>
              <a:t>Результаты работы программы</a:t>
            </a:r>
            <a:endParaRPr lang="ru-RU" sz="1050" dirty="0"/>
          </a:p>
        </p:txBody>
      </p:sp>
      <p:sp>
        <p:nvSpPr>
          <p:cNvPr id="14" name="TextBox 13"/>
          <p:cNvSpPr txBox="1"/>
          <p:nvPr/>
        </p:nvSpPr>
        <p:spPr>
          <a:xfrm>
            <a:off x="3292213" y="4242780"/>
            <a:ext cx="1736990" cy="253916"/>
          </a:xfrm>
          <a:prstGeom prst="rect">
            <a:avLst/>
          </a:prstGeom>
          <a:noFill/>
        </p:spPr>
        <p:txBody>
          <a:bodyPr wrap="square" rtlCol="0">
            <a:spAutoFit/>
          </a:bodyPr>
          <a:lstStyle/>
          <a:p>
            <a:r>
              <a:rPr lang="ru-RU" sz="1050" dirty="0" smtClean="0"/>
              <a:t>Данные для анализа</a:t>
            </a:r>
            <a:endParaRPr lang="ru-RU" sz="1050" dirty="0"/>
          </a:p>
        </p:txBody>
      </p:sp>
    </p:spTree>
    <p:extLst>
      <p:ext uri="{BB962C8B-B14F-4D97-AF65-F5344CB8AC3E}">
        <p14:creationId xmlns:p14="http://schemas.microsoft.com/office/powerpoint/2010/main" val="1207087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0"/>
            <a:ext cx="10018713" cy="648730"/>
          </a:xfrm>
        </p:spPr>
        <p:txBody>
          <a:bodyPr>
            <a:normAutofit fontScale="90000"/>
          </a:bodyPr>
          <a:lstStyle/>
          <a:p>
            <a:r>
              <a:rPr lang="ru-RU" dirty="0" smtClean="0"/>
              <a:t>Программная реализация</a:t>
            </a:r>
            <a:endParaRPr lang="ru-RU" dirty="0"/>
          </a:p>
        </p:txBody>
      </p:sp>
      <p:sp>
        <p:nvSpPr>
          <p:cNvPr id="4" name="Блок-схема: процесс 3"/>
          <p:cNvSpPr/>
          <p:nvPr/>
        </p:nvSpPr>
        <p:spPr>
          <a:xfrm>
            <a:off x="4868561" y="611933"/>
            <a:ext cx="2471353" cy="524889"/>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4852085" y="556562"/>
            <a:ext cx="2751439" cy="646331"/>
          </a:xfrm>
          <a:prstGeom prst="rect">
            <a:avLst/>
          </a:prstGeom>
          <a:noFill/>
        </p:spPr>
        <p:txBody>
          <a:bodyPr wrap="square" rtlCol="0">
            <a:spAutoFit/>
          </a:bodyPr>
          <a:lstStyle/>
          <a:p>
            <a:r>
              <a:rPr lang="ru-RU" dirty="0" smtClean="0"/>
              <a:t>Модель потока ошибок</a:t>
            </a:r>
          </a:p>
          <a:p>
            <a:r>
              <a:rPr lang="en-US" dirty="0" smtClean="0"/>
              <a:t> abstract class</a:t>
            </a:r>
            <a:endParaRPr lang="ru-RU" dirty="0"/>
          </a:p>
        </p:txBody>
      </p:sp>
      <p:sp>
        <p:nvSpPr>
          <p:cNvPr id="6" name="Блок-схема: процесс 5"/>
          <p:cNvSpPr/>
          <p:nvPr/>
        </p:nvSpPr>
        <p:spPr>
          <a:xfrm>
            <a:off x="2854409" y="1500036"/>
            <a:ext cx="1919417" cy="757881"/>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ОПП</a:t>
            </a:r>
            <a:endParaRPr lang="ru-RU" dirty="0">
              <a:solidFill>
                <a:schemeClr val="tx1"/>
              </a:solidFill>
            </a:endParaRPr>
          </a:p>
        </p:txBody>
      </p:sp>
      <p:sp>
        <p:nvSpPr>
          <p:cNvPr id="7" name="Блок-схема: процесс 6"/>
          <p:cNvSpPr/>
          <p:nvPr/>
        </p:nvSpPr>
        <p:spPr>
          <a:xfrm>
            <a:off x="7241060" y="1500036"/>
            <a:ext cx="1919417" cy="757881"/>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ДСК</a:t>
            </a:r>
            <a:endParaRPr lang="ru-RU" dirty="0">
              <a:solidFill>
                <a:schemeClr val="tx1"/>
              </a:solidFill>
            </a:endParaRPr>
          </a:p>
        </p:txBody>
      </p:sp>
      <p:sp>
        <p:nvSpPr>
          <p:cNvPr id="8" name="Блок-схема: процесс 7"/>
          <p:cNvSpPr/>
          <p:nvPr/>
        </p:nvSpPr>
        <p:spPr>
          <a:xfrm>
            <a:off x="4852085" y="4126469"/>
            <a:ext cx="2487829" cy="757881"/>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Протокол</a:t>
            </a:r>
            <a:endParaRPr lang="ru-RU" dirty="0">
              <a:solidFill>
                <a:schemeClr val="tx1"/>
              </a:solidFill>
            </a:endParaRPr>
          </a:p>
        </p:txBody>
      </p:sp>
      <p:cxnSp>
        <p:nvCxnSpPr>
          <p:cNvPr id="12" name="Соединительная линия уступом 11"/>
          <p:cNvCxnSpPr>
            <a:stCxn id="4" idx="2"/>
            <a:endCxn id="6" idx="0"/>
          </p:cNvCxnSpPr>
          <p:nvPr/>
        </p:nvCxnSpPr>
        <p:spPr>
          <a:xfrm rot="5400000">
            <a:off x="4777571" y="173369"/>
            <a:ext cx="363214" cy="229012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5" name="Соединительная линия уступом 14"/>
          <p:cNvCxnSpPr>
            <a:stCxn id="4" idx="2"/>
            <a:endCxn id="7" idx="0"/>
          </p:cNvCxnSpPr>
          <p:nvPr/>
        </p:nvCxnSpPr>
        <p:spPr>
          <a:xfrm rot="16200000" flipH="1">
            <a:off x="6970896" y="270163"/>
            <a:ext cx="363214" cy="209653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16" name="Прямоугольник 15"/>
          <p:cNvSpPr/>
          <p:nvPr/>
        </p:nvSpPr>
        <p:spPr>
          <a:xfrm>
            <a:off x="5354594" y="2792438"/>
            <a:ext cx="1482810" cy="7854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Поток информации</a:t>
            </a:r>
            <a:endParaRPr lang="ru-RU" dirty="0"/>
          </a:p>
        </p:txBody>
      </p:sp>
      <p:cxnSp>
        <p:nvCxnSpPr>
          <p:cNvPr id="9" name="Соединительная линия уступом 8"/>
          <p:cNvCxnSpPr>
            <a:stCxn id="6" idx="2"/>
            <a:endCxn id="16" idx="0"/>
          </p:cNvCxnSpPr>
          <p:nvPr/>
        </p:nvCxnSpPr>
        <p:spPr>
          <a:xfrm rot="16200000" flipH="1">
            <a:off x="4687798" y="1384236"/>
            <a:ext cx="534521" cy="228188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1" name="Соединительная линия уступом 10"/>
          <p:cNvCxnSpPr>
            <a:stCxn id="7" idx="2"/>
            <a:endCxn id="16" idx="0"/>
          </p:cNvCxnSpPr>
          <p:nvPr/>
        </p:nvCxnSpPr>
        <p:spPr>
          <a:xfrm rot="5400000">
            <a:off x="6881124" y="1472792"/>
            <a:ext cx="534521" cy="210477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8" name="Прямая со стрелкой 27"/>
          <p:cNvCxnSpPr>
            <a:stCxn id="16" idx="2"/>
            <a:endCxn id="8" idx="0"/>
          </p:cNvCxnSpPr>
          <p:nvPr/>
        </p:nvCxnSpPr>
        <p:spPr>
          <a:xfrm>
            <a:off x="6095999" y="3577842"/>
            <a:ext cx="1" cy="5486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Прямоугольник 41"/>
          <p:cNvSpPr/>
          <p:nvPr/>
        </p:nvSpPr>
        <p:spPr>
          <a:xfrm>
            <a:off x="1383956" y="5432977"/>
            <a:ext cx="1565186" cy="3026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err="1" smtClean="0"/>
              <a:t>Криптоблоки</a:t>
            </a:r>
            <a:endParaRPr lang="ru-RU" dirty="0"/>
          </a:p>
        </p:txBody>
      </p:sp>
      <p:cxnSp>
        <p:nvCxnSpPr>
          <p:cNvPr id="49" name="Соединительная линия уступом 48"/>
          <p:cNvCxnSpPr>
            <a:stCxn id="8" idx="1"/>
            <a:endCxn id="42" idx="0"/>
          </p:cNvCxnSpPr>
          <p:nvPr/>
        </p:nvCxnSpPr>
        <p:spPr>
          <a:xfrm rot="10800000" flipV="1">
            <a:off x="2166549" y="4505409"/>
            <a:ext cx="2685536" cy="92756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54" name="Прямоугольник 53"/>
          <p:cNvSpPr/>
          <p:nvPr/>
        </p:nvSpPr>
        <p:spPr>
          <a:xfrm>
            <a:off x="5321643" y="5432977"/>
            <a:ext cx="1565186" cy="3026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Пакеты</a:t>
            </a:r>
            <a:endParaRPr lang="ru-RU" dirty="0"/>
          </a:p>
        </p:txBody>
      </p:sp>
      <p:cxnSp>
        <p:nvCxnSpPr>
          <p:cNvPr id="56" name="Прямая со стрелкой 55"/>
          <p:cNvCxnSpPr>
            <a:stCxn id="42" idx="3"/>
            <a:endCxn id="54" idx="1"/>
          </p:cNvCxnSpPr>
          <p:nvPr/>
        </p:nvCxnSpPr>
        <p:spPr>
          <a:xfrm>
            <a:off x="2949142" y="5584317"/>
            <a:ext cx="237250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Прямая со стрелкой 58"/>
          <p:cNvCxnSpPr>
            <a:stCxn id="54" idx="0"/>
            <a:endCxn id="8" idx="2"/>
          </p:cNvCxnSpPr>
          <p:nvPr/>
        </p:nvCxnSpPr>
        <p:spPr>
          <a:xfrm flipH="1" flipV="1">
            <a:off x="6096000" y="4884350"/>
            <a:ext cx="8236" cy="5486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Прямоугольник 61"/>
          <p:cNvSpPr/>
          <p:nvPr/>
        </p:nvSpPr>
        <p:spPr>
          <a:xfrm>
            <a:off x="9160477" y="4354069"/>
            <a:ext cx="1565186" cy="3026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Статистика</a:t>
            </a:r>
            <a:endParaRPr lang="ru-RU" dirty="0"/>
          </a:p>
        </p:txBody>
      </p:sp>
      <p:cxnSp>
        <p:nvCxnSpPr>
          <p:cNvPr id="66" name="Прямая со стрелкой 65"/>
          <p:cNvCxnSpPr>
            <a:stCxn id="8" idx="3"/>
            <a:endCxn id="62" idx="1"/>
          </p:cNvCxnSpPr>
          <p:nvPr/>
        </p:nvCxnSpPr>
        <p:spPr>
          <a:xfrm flipV="1">
            <a:off x="7339914" y="4505409"/>
            <a:ext cx="1820563"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Прямоугольник 2"/>
          <p:cNvSpPr/>
          <p:nvPr/>
        </p:nvSpPr>
        <p:spPr>
          <a:xfrm>
            <a:off x="8827874" y="5347036"/>
            <a:ext cx="1451506"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Текстовые данные</a:t>
            </a:r>
            <a:endParaRPr lang="en-US" dirty="0"/>
          </a:p>
        </p:txBody>
      </p:sp>
      <p:sp>
        <p:nvSpPr>
          <p:cNvPr id="22" name="Прямоугольник 21"/>
          <p:cNvSpPr/>
          <p:nvPr/>
        </p:nvSpPr>
        <p:spPr>
          <a:xfrm>
            <a:off x="10668000" y="5347036"/>
            <a:ext cx="1468603"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Графические данные</a:t>
            </a:r>
            <a:endParaRPr lang="en-US" dirty="0"/>
          </a:p>
        </p:txBody>
      </p:sp>
      <p:cxnSp>
        <p:nvCxnSpPr>
          <p:cNvPr id="14" name="Прямая со стрелкой 13"/>
          <p:cNvCxnSpPr>
            <a:stCxn id="62" idx="2"/>
            <a:endCxn id="3" idx="0"/>
          </p:cNvCxnSpPr>
          <p:nvPr/>
        </p:nvCxnSpPr>
        <p:spPr>
          <a:xfrm flipH="1">
            <a:off x="9553627" y="4656748"/>
            <a:ext cx="389443" cy="6902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Прямая со стрелкой 17"/>
          <p:cNvCxnSpPr>
            <a:stCxn id="62" idx="2"/>
            <a:endCxn id="22" idx="0"/>
          </p:cNvCxnSpPr>
          <p:nvPr/>
        </p:nvCxnSpPr>
        <p:spPr>
          <a:xfrm>
            <a:off x="9943070" y="4656748"/>
            <a:ext cx="1459232" cy="6902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793297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Параллакс">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TM03457496[[fn=Параллакс]]</Template>
  <TotalTime>554</TotalTime>
  <Words>448</Words>
  <Application>Microsoft Office PowerPoint</Application>
  <PresentationFormat>Широкоэкранный</PresentationFormat>
  <Paragraphs>80</Paragraphs>
  <Slides>14</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14</vt:i4>
      </vt:variant>
    </vt:vector>
  </HeadingPairs>
  <TitlesOfParts>
    <vt:vector size="17" baseType="lpstr">
      <vt:lpstr>Arial</vt:lpstr>
      <vt:lpstr>Corbel</vt:lpstr>
      <vt:lpstr>Параллакс</vt:lpstr>
      <vt:lpstr>Бакалаврская работа  Разработка канального протокола с прямым исправлением ошибок </vt:lpstr>
      <vt:lpstr>Актуальность разработки</vt:lpstr>
      <vt:lpstr>Новизна</vt:lpstr>
      <vt:lpstr>Постановка задачи</vt:lpstr>
      <vt:lpstr>Используемый инструментарий и среда разработки ПО</vt:lpstr>
      <vt:lpstr>Алгоритмы</vt:lpstr>
      <vt:lpstr>Структура программы на системном уровне</vt:lpstr>
      <vt:lpstr>Архитектурный уровень программы</vt:lpstr>
      <vt:lpstr>Программная реализация</vt:lpstr>
      <vt:lpstr>Метрики</vt:lpstr>
      <vt:lpstr>Проблемы, которые возникли в ходе работы</vt:lpstr>
      <vt:lpstr>Предпринятые меры для устранения проблем</vt:lpstr>
      <vt:lpstr>Результаты</vt:lpstr>
      <vt:lpstr>Спасибо за внимание!</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Alexander Savgirja</dc:creator>
  <cp:lastModifiedBy>Alexander Savgirja</cp:lastModifiedBy>
  <cp:revision>62</cp:revision>
  <dcterms:created xsi:type="dcterms:W3CDTF">2015-05-14T08:36:48Z</dcterms:created>
  <dcterms:modified xsi:type="dcterms:W3CDTF">2015-06-02T12:54:28Z</dcterms:modified>
</cp:coreProperties>
</file>