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0"/>
  </p:notesMasterIdLst>
  <p:sldIdLst>
    <p:sldId id="27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00" r:id="rId14"/>
    <p:sldId id="301" r:id="rId15"/>
    <p:sldId id="302" r:id="rId16"/>
    <p:sldId id="303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00"/>
            <p14:sldId id="301"/>
            <p14:sldId id="302"/>
            <p14:sldId id="303"/>
          </p14:sldIdLst>
        </p14:section>
        <p14:section name="Commands, Comments, Teamwork, Selection Pane, Sign In" id="{B9B51309-D148-4332-87C2-07BE32FBCA3B}">
          <p14:sldIdLst>
            <p14:sldId id="297"/>
            <p14:sldId id="29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274" autoAdjust="0"/>
  </p:normalViewPr>
  <p:slideViewPr>
    <p:cSldViewPr snapToGrid="0">
      <p:cViewPr>
        <p:scale>
          <a:sx n="123" d="100"/>
          <a:sy n="123" d="100"/>
        </p:scale>
        <p:origin x="18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39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1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3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2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0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8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InputStream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lang/Object.html" TargetMode="External"/><Relationship Id="rId5" Type="http://schemas.openxmlformats.org/officeDocument/2006/relationships/hyperlink" Target="https://docs.oracle.com/javase/8/docs/api/java/lang/String.html" TargetMode="External"/><Relationship Id="rId4" Type="http://schemas.openxmlformats.org/officeDocument/2006/relationships/hyperlink" Target="https://docs.oracle.com/javase/8/docs/api/java/io/PrintStream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Technologies-I (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Java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51766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Sandeep Kulange</a:t>
            </a:r>
          </a:p>
          <a:p>
            <a:pPr marL="0" indent="0" algn="r">
              <a:buNone/>
            </a:pP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Secure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485900"/>
            <a:ext cx="10934423" cy="500841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Java is intended to be used in networked/distributed environments. Toward  that end, a lot of emphasis has been placed on security. Java enables the construction of virus-free, tamper-free systems.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From the beginning, Java was designed to make certain kinds of attacks impossible, among them: 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A common attack of worms and viruses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 Corrupting memory outside its own process space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Reading or writing files without permission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High Performance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485900"/>
            <a:ext cx="10934423" cy="500841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Dynamic class loading.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On the fly converting Bytecode into machine code.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Use of JIT to cache the machine code.</a:t>
            </a:r>
          </a:p>
        </p:txBody>
      </p:sp>
    </p:spTree>
    <p:extLst>
      <p:ext uri="{BB962C8B-B14F-4D97-AF65-F5344CB8AC3E}">
        <p14:creationId xmlns:p14="http://schemas.microsoft.com/office/powerpoint/2010/main" val="228431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Distributed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485900"/>
            <a:ext cx="10934423" cy="500841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Java has an extensive library of routines for coping with TCP/IP protocols like HTTP and FTP. Java applications can open and access objects across the Net via URLs with the same ease as when accessing a local file system. 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Since Java supports RMI, it is distributed.</a:t>
            </a:r>
          </a:p>
        </p:txBody>
      </p:sp>
    </p:spTree>
    <p:extLst>
      <p:ext uri="{BB962C8B-B14F-4D97-AF65-F5344CB8AC3E}">
        <p14:creationId xmlns:p14="http://schemas.microsoft.com/office/powerpoint/2010/main" val="11049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Access Modifiers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240E31-A545-0349-8624-BCED8853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729920"/>
            <a:ext cx="5432281" cy="36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4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Access Modifiers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6877B-5FD0-414C-A98E-1CE3E764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873250"/>
            <a:ext cx="11976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Entry Point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825624"/>
            <a:ext cx="10934423" cy="4411889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According to JVM specification, “main” is entry point method of Java application.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Syntax: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latin typeface="Courier" pitchFamily="2" charset="0"/>
              </a:rPr>
              <a:t>	public static void main( String[] </a:t>
            </a:r>
            <a:r>
              <a:rPr lang="en-IN" sz="1800" dirty="0" err="1">
                <a:latin typeface="Courier" pitchFamily="2" charset="0"/>
              </a:rPr>
              <a:t>args</a:t>
            </a:r>
            <a:r>
              <a:rPr lang="en-IN" sz="1800" dirty="0">
                <a:latin typeface="Courier" pitchFamily="2" charset="0"/>
              </a:rPr>
              <a:t> );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During execution of application JVM starts execution of 2 threads: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Main thread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Garbage Collector(GC). It is also called as finalizer.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Main thread is responsible for calling main method.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We can define main method per class but only one method can be considered as entry point method.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We can overload main method in Java.</a:t>
            </a:r>
          </a:p>
        </p:txBody>
      </p:sp>
    </p:spTree>
    <p:extLst>
      <p:ext uri="{BB962C8B-B14F-4D97-AF65-F5344CB8AC3E}">
        <p14:creationId xmlns:p14="http://schemas.microsoft.com/office/powerpoint/2010/main" val="31602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If main method is non static and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825624"/>
            <a:ext cx="10934423" cy="441188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If developer declares class abstract.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If class is concrete but it doesn’t contain default constructor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If class contains default constructor and if it is private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800" dirty="0">
              <a:latin typeface="Courier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To overcome these problems, main must be static member function of a class.</a:t>
            </a:r>
          </a:p>
        </p:txBody>
      </p:sp>
    </p:spTree>
    <p:extLst>
      <p:ext uri="{BB962C8B-B14F-4D97-AF65-F5344CB8AC3E}">
        <p14:creationId xmlns:p14="http://schemas.microsoft.com/office/powerpoint/2010/main" val="195602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825624"/>
            <a:ext cx="10934423" cy="4411889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System is a final class declared in </a:t>
            </a:r>
            <a:r>
              <a:rPr lang="en-IN" sz="1800" dirty="0" err="1">
                <a:latin typeface="Courier" pitchFamily="2" charset="0"/>
              </a:rPr>
              <a:t>java.lang</a:t>
            </a:r>
            <a:r>
              <a:rPr lang="en-IN" sz="1800" dirty="0">
                <a:latin typeface="Courier" pitchFamily="2" charset="0"/>
              </a:rPr>
              <a:t> package.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Field’s of System class: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public static final </a:t>
            </a:r>
            <a:r>
              <a:rPr lang="en-IN" sz="1800" dirty="0">
                <a:latin typeface="Courier" pitchFamily="2" charset="0"/>
                <a:hlinkClick r:id="rId3" tooltip="class in java.io"/>
              </a:rPr>
              <a:t>InputStream</a:t>
            </a:r>
            <a:r>
              <a:rPr lang="en-IN" sz="1800" dirty="0">
                <a:latin typeface="Courier" pitchFamily="2" charset="0"/>
              </a:rPr>
              <a:t> in;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public static final </a:t>
            </a:r>
            <a:r>
              <a:rPr lang="en-IN" sz="1800" dirty="0">
                <a:latin typeface="Courier" pitchFamily="2" charset="0"/>
                <a:hlinkClick r:id="rId4" tooltip="class in java.io"/>
              </a:rPr>
              <a:t>PrintStream</a:t>
            </a:r>
            <a:r>
              <a:rPr lang="en-IN" sz="1800" dirty="0">
                <a:latin typeface="Courier" pitchFamily="2" charset="0"/>
              </a:rPr>
              <a:t> out;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public static final </a:t>
            </a:r>
            <a:r>
              <a:rPr lang="en-IN" sz="1800" dirty="0">
                <a:latin typeface="Courier" pitchFamily="2" charset="0"/>
                <a:hlinkClick r:id="rId4" tooltip="class in java.io"/>
              </a:rPr>
              <a:t>PrintStream</a:t>
            </a:r>
            <a:r>
              <a:rPr lang="en-IN" sz="1800" dirty="0">
                <a:latin typeface="Courier" pitchFamily="2" charset="0"/>
              </a:rPr>
              <a:t> err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Following are overloaded methods of </a:t>
            </a:r>
            <a:r>
              <a:rPr lang="en-IN" sz="1800" dirty="0" err="1">
                <a:latin typeface="Courier" pitchFamily="2" charset="0"/>
              </a:rPr>
              <a:t>java.io.PrintStream</a:t>
            </a:r>
            <a:r>
              <a:rPr lang="en-IN" sz="1800" dirty="0">
                <a:latin typeface="Courier" pitchFamily="2" charset="0"/>
              </a:rPr>
              <a:t> class: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public void print(</a:t>
            </a:r>
            <a:r>
              <a:rPr lang="en-IN" sz="1800" dirty="0">
                <a:latin typeface="Courier" pitchFamily="2" charset="0"/>
                <a:hlinkClick r:id="rId5" tooltip="class in java.lang"/>
              </a:rPr>
              <a:t>String</a:t>
            </a:r>
            <a:r>
              <a:rPr lang="en-IN" sz="1800" dirty="0">
                <a:latin typeface="Courier" pitchFamily="2" charset="0"/>
              </a:rPr>
              <a:t> s);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public </a:t>
            </a:r>
            <a:r>
              <a:rPr lang="en-IN" sz="1800" dirty="0">
                <a:latin typeface="Courier" pitchFamily="2" charset="0"/>
                <a:hlinkClick r:id="rId4" tooltip="class in java.io"/>
              </a:rPr>
              <a:t>PrintStream</a:t>
            </a:r>
            <a:r>
              <a:rPr lang="en-IN" sz="1800" dirty="0">
                <a:latin typeface="Courier" pitchFamily="2" charset="0"/>
              </a:rPr>
              <a:t> printf(</a:t>
            </a:r>
            <a:r>
              <a:rPr lang="en-IN" sz="1800" dirty="0">
                <a:latin typeface="Courier" pitchFamily="2" charset="0"/>
                <a:hlinkClick r:id="rId5" tooltip="class in java.lang"/>
              </a:rPr>
              <a:t>String</a:t>
            </a:r>
            <a:r>
              <a:rPr lang="en-IN" sz="1800" dirty="0">
                <a:latin typeface="Courier" pitchFamily="2" charset="0"/>
              </a:rPr>
              <a:t> format, </a:t>
            </a:r>
            <a:r>
              <a:rPr lang="en-IN" sz="1800" dirty="0">
                <a:latin typeface="Courier" pitchFamily="2" charset="0"/>
                <a:hlinkClick r:id="rId6" tooltip="class in java.lang"/>
              </a:rPr>
              <a:t>Object</a:t>
            </a:r>
            <a:r>
              <a:rPr lang="en-IN" sz="1800" dirty="0">
                <a:latin typeface="Courier" pitchFamily="2" charset="0"/>
              </a:rPr>
              <a:t>... </a:t>
            </a:r>
            <a:r>
              <a:rPr lang="en-IN" sz="1800" dirty="0" err="1">
                <a:latin typeface="Courier" pitchFamily="2" charset="0"/>
              </a:rPr>
              <a:t>args</a:t>
            </a:r>
            <a:r>
              <a:rPr lang="en-IN" sz="1800" dirty="0">
                <a:latin typeface="Courier" pitchFamily="2" charset="0"/>
              </a:rPr>
              <a:t>);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public void </a:t>
            </a:r>
            <a:r>
              <a:rPr lang="en-IN" sz="1800" dirty="0" err="1">
                <a:latin typeface="Courier" pitchFamily="2" charset="0"/>
              </a:rPr>
              <a:t>println</a:t>
            </a:r>
            <a:r>
              <a:rPr lang="en-IN" sz="1800" dirty="0">
                <a:latin typeface="Courier" pitchFamily="2" charset="0"/>
              </a:rPr>
              <a:t>(</a:t>
            </a:r>
            <a:r>
              <a:rPr lang="en-IN" sz="1800" dirty="0">
                <a:latin typeface="Courier" pitchFamily="2" charset="0"/>
                <a:hlinkClick r:id="rId5" tooltip="class in java.lang"/>
              </a:rPr>
              <a:t>String</a:t>
            </a:r>
            <a:r>
              <a:rPr lang="en-IN" sz="1800" dirty="0">
                <a:latin typeface="Courier" pitchFamily="2" charset="0"/>
              </a:rPr>
              <a:t> x)</a:t>
            </a:r>
            <a:br>
              <a:rPr lang="en-IN" sz="1800" dirty="0">
                <a:latin typeface="Courier" pitchFamily="2" charset="0"/>
              </a:rPr>
            </a:br>
            <a:endParaRPr lang="en-IN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5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Wrapper Class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B048ECF-65DA-E84A-9343-0E233056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6979" y="1825625"/>
            <a:ext cx="8370417" cy="44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Buzzwords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825624"/>
            <a:ext cx="10934423" cy="441188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Simple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Object Oriented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Architecture Neutral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Portable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Robust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Multithreaded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Dynamic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Secure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High Performance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latin typeface="Courier" pitchFamily="2" charset="0"/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52940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Simple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825624"/>
            <a:ext cx="10934423" cy="466869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Java language is derived from C and C++.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Syntax of java is simpler than C/C++: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header files and no global definitions.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Copy constructor and operator overloading.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default arguments and constructor member initializer list.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delete operator and destructor.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friend function and class.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multiple implementation inheritance, Diamond problem and virtual base class.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private and protected mode of inheritance.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advanced typecasting operators.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No pointers and pointer arithmetic.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Size of software required to develop Java application is small.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2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Object Oriented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825624"/>
            <a:ext cx="10934423" cy="466869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According to Grady Booch, every object oriented programming language support to at least major pillars and some of the minor pillars of oops.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Four major pillars of oops: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Abstraction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Encapsulation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Modularity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Hierarchy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Three minor pillars of oops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Typing / </a:t>
            </a:r>
            <a:r>
              <a:rPr lang="en-IN" sz="1600" dirty="0" err="1">
                <a:latin typeface="Courier" pitchFamily="2" charset="0"/>
              </a:rPr>
              <a:t>Polymosphism</a:t>
            </a:r>
            <a:endParaRPr lang="en-IN" sz="1600" dirty="0">
              <a:latin typeface="Courier" pitchFamily="2" charset="0"/>
            </a:endParaRP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Concurrency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Persistence.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Java support to all major and minor pillars of oops.</a:t>
            </a:r>
          </a:p>
        </p:txBody>
      </p:sp>
    </p:spTree>
    <p:extLst>
      <p:ext uri="{BB962C8B-B14F-4D97-AF65-F5344CB8AC3E}">
        <p14:creationId xmlns:p14="http://schemas.microsoft.com/office/powerpoint/2010/main" val="377738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Architecture Neutral Prog.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825624"/>
            <a:ext cx="10934423" cy="466869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Processor architecture's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ARM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Power PC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X86 Intel's – IA32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Alpha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MIPS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SPARC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Java compiler do not generate native CPU code. 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Java compiler generates code for virtual machine that we can execute any where in presence of JVM.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Bytecode makes java application architecture neutral.</a:t>
            </a:r>
          </a:p>
        </p:txBody>
      </p:sp>
    </p:spTree>
    <p:extLst>
      <p:ext uri="{BB962C8B-B14F-4D97-AF65-F5344CB8AC3E}">
        <p14:creationId xmlns:p14="http://schemas.microsoft.com/office/powerpoint/2010/main" val="263362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Portable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506682"/>
            <a:ext cx="10934423" cy="512271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Size of data types on all the platforms is constant.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Since java is portable, it doesn’t require sizeof operator.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Since java is architecture neutral it is portable too.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Courier" pitchFamily="2" charset="0"/>
              </a:rPr>
              <a:t>		    Java’s slogan is </a:t>
            </a:r>
            <a:r>
              <a:rPr lang="en-IN" sz="1800" b="1" dirty="0">
                <a:latin typeface="Courier" pitchFamily="2" charset="0"/>
              </a:rPr>
              <a:t>“Write Once Run Anywhere”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sz="1800" dirty="0"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D6A20-7ACD-A541-AF32-C53D834E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45" y="2608118"/>
            <a:ext cx="5029200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Robust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825624"/>
            <a:ext cx="10934423" cy="4668694"/>
          </a:xfrm>
        </p:spPr>
        <p:txBody>
          <a:bodyPr>
            <a:noAutofit/>
          </a:bodyPr>
          <a:lstStyle/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It is architecture neutral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z="1600" dirty="0">
              <a:latin typeface="Courier" pitchFamily="2" charset="0"/>
            </a:endParaRP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It is object oriented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z="1600" dirty="0">
              <a:latin typeface="Courier" pitchFamily="2" charset="0"/>
            </a:endParaRP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It is having robust memory management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z="1600" dirty="0">
              <a:latin typeface="Courier" pitchFamily="2" charset="0"/>
            </a:endParaRP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It’s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67228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Multithreaded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485900"/>
            <a:ext cx="10934423" cy="500841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When JVM starts execution of execution of application, it also starts execution of main thread and garbage collector(GC). 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Main thread is responsible for calling main method.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Garbage collector(GC) / Finalizer is responsible for deallocating/releasing memory of unused objects.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Thread is Non java resource/OS resource.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To use OS thread, java application developer need not to do native coding. Java has given built in support to thread. Just import package and start using threads: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 err="1">
                <a:latin typeface="Courier" pitchFamily="2" charset="0"/>
              </a:rPr>
              <a:t>java.lang</a:t>
            </a:r>
            <a:r>
              <a:rPr lang="en-IN" sz="1600" dirty="0">
                <a:latin typeface="Courier" pitchFamily="2" charset="0"/>
              </a:rPr>
              <a:t>.*;</a:t>
            </a:r>
          </a:p>
          <a:p>
            <a:pPr marL="1028700" lvl="1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1600" dirty="0" err="1">
                <a:latin typeface="Courier" pitchFamily="2" charset="0"/>
              </a:rPr>
              <a:t>java.util.concurrent</a:t>
            </a:r>
            <a:r>
              <a:rPr lang="en-IN" sz="1600" dirty="0">
                <a:latin typeface="Courier" pitchFamily="2" charset="0"/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412980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Java is Dynamic Programming Language.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E317E-341D-CF42-A411-7C6DD0A9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485900"/>
            <a:ext cx="10934423" cy="500841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Courier" pitchFamily="2" charset="0"/>
              </a:rPr>
              <a:t>Except constructor and static method all th</a:t>
            </a:r>
            <a:r>
              <a:rPr lang="en-IN" dirty="0">
                <a:latin typeface="Courier" pitchFamily="2" charset="0"/>
              </a:rPr>
              <a:t>e methods are by default virtual.</a:t>
            </a:r>
          </a:p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ourier" pitchFamily="2" charset="0"/>
              </a:rPr>
              <a:t>It was designed to adapt to an evolving environment.</a:t>
            </a:r>
          </a:p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ourier" pitchFamily="2" charset="0"/>
              </a:rPr>
              <a:t>Libraries can freely add new methods and variable without affecting client.</a:t>
            </a:r>
          </a:p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ourier" pitchFamily="2" charset="0"/>
              </a:rPr>
              <a:t>Reflection helps to get information of any type or instance anytime.</a:t>
            </a:r>
            <a:endParaRPr lang="en-IN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5516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899</Words>
  <Application>Microsoft Macintosh PowerPoint</Application>
  <PresentationFormat>Widescreen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WelcomeDoc</vt:lpstr>
      <vt:lpstr>Java Technologies-I (Core Java)</vt:lpstr>
      <vt:lpstr>Java Buzzwords</vt:lpstr>
      <vt:lpstr>Java is Simple Programming Language.</vt:lpstr>
      <vt:lpstr>Java is Object Oriented Programming Language.</vt:lpstr>
      <vt:lpstr>Java is Architecture Neutral Prog. Language.</vt:lpstr>
      <vt:lpstr>Java is Portable Programming Language.</vt:lpstr>
      <vt:lpstr>Java is Robust Programming Language.</vt:lpstr>
      <vt:lpstr>Java is Multithreaded Programming Language.</vt:lpstr>
      <vt:lpstr>Java is Dynamic Programming Language.</vt:lpstr>
      <vt:lpstr>Java is Secure Programming Language.</vt:lpstr>
      <vt:lpstr>Java is High Performance Programming Language.</vt:lpstr>
      <vt:lpstr>Java is Distributed Programming Language.</vt:lpstr>
      <vt:lpstr>Access Modifiers </vt:lpstr>
      <vt:lpstr>Access Modifiers </vt:lpstr>
      <vt:lpstr>Entry Point Method</vt:lpstr>
      <vt:lpstr>If main method is non static and …</vt:lpstr>
      <vt:lpstr>System.out.println</vt:lpstr>
      <vt:lpstr>Wrapper Class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Sandeep Kulange</dc:creator>
  <cp:keywords/>
  <dc:description/>
  <cp:lastModifiedBy/>
  <cp:revision>1</cp:revision>
  <dcterms:created xsi:type="dcterms:W3CDTF">2020-10-25T03:37:15Z</dcterms:created>
  <dcterms:modified xsi:type="dcterms:W3CDTF">2020-10-27T05:34:24Z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