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5441" autoAdjust="0"/>
  </p:normalViewPr>
  <p:slideViewPr>
    <p:cSldViewPr snapToGrid="0">
      <p:cViewPr varScale="1">
        <p:scale>
          <a:sx n="84" d="100"/>
          <a:sy n="84" d="100"/>
        </p:scale>
        <p:origin x="60"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96CCDC8-D3CD-47E5-9B98-58052050B466}"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CB5B8A9-26E0-4C06-9A8F-A8AE5D4E2F17}" type="slidenum">
              <a:rPr lang="en-US" smtClean="0"/>
              <a:t>‹#›</a:t>
            </a:fld>
            <a:endParaRPr lang="en-US"/>
          </a:p>
        </p:txBody>
      </p:sp>
    </p:spTree>
    <p:extLst>
      <p:ext uri="{BB962C8B-B14F-4D97-AF65-F5344CB8AC3E}">
        <p14:creationId xmlns:p14="http://schemas.microsoft.com/office/powerpoint/2010/main" val="766189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96CCDC8-D3CD-47E5-9B98-58052050B466}"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CB5B8A9-26E0-4C06-9A8F-A8AE5D4E2F17}" type="slidenum">
              <a:rPr lang="en-US" smtClean="0"/>
              <a:t>‹#›</a:t>
            </a:fld>
            <a:endParaRPr lang="en-US"/>
          </a:p>
        </p:txBody>
      </p:sp>
    </p:spTree>
    <p:extLst>
      <p:ext uri="{BB962C8B-B14F-4D97-AF65-F5344CB8AC3E}">
        <p14:creationId xmlns:p14="http://schemas.microsoft.com/office/powerpoint/2010/main" val="1067178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96CCDC8-D3CD-47E5-9B98-58052050B466}"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CB5B8A9-26E0-4C06-9A8F-A8AE5D4E2F17}"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11352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96CCDC8-D3CD-47E5-9B98-58052050B466}"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CB5B8A9-26E0-4C06-9A8F-A8AE5D4E2F17}" type="slidenum">
              <a:rPr lang="en-US" smtClean="0"/>
              <a:t>‹#›</a:t>
            </a:fld>
            <a:endParaRPr lang="en-US"/>
          </a:p>
        </p:txBody>
      </p:sp>
    </p:spTree>
    <p:extLst>
      <p:ext uri="{BB962C8B-B14F-4D97-AF65-F5344CB8AC3E}">
        <p14:creationId xmlns:p14="http://schemas.microsoft.com/office/powerpoint/2010/main" val="13385385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96CCDC8-D3CD-47E5-9B98-58052050B466}"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CB5B8A9-26E0-4C06-9A8F-A8AE5D4E2F17}"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699175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96CCDC8-D3CD-47E5-9B98-58052050B466}"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CB5B8A9-26E0-4C06-9A8F-A8AE5D4E2F17}" type="slidenum">
              <a:rPr lang="en-US" smtClean="0"/>
              <a:t>‹#›</a:t>
            </a:fld>
            <a:endParaRPr lang="en-US"/>
          </a:p>
        </p:txBody>
      </p:sp>
    </p:spTree>
    <p:extLst>
      <p:ext uri="{BB962C8B-B14F-4D97-AF65-F5344CB8AC3E}">
        <p14:creationId xmlns:p14="http://schemas.microsoft.com/office/powerpoint/2010/main" val="1503253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6CCDC8-D3CD-47E5-9B98-58052050B466}"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CB5B8A9-26E0-4C06-9A8F-A8AE5D4E2F17}" type="slidenum">
              <a:rPr lang="en-US" smtClean="0"/>
              <a:t>‹#›</a:t>
            </a:fld>
            <a:endParaRPr lang="en-US"/>
          </a:p>
        </p:txBody>
      </p:sp>
    </p:spTree>
    <p:extLst>
      <p:ext uri="{BB962C8B-B14F-4D97-AF65-F5344CB8AC3E}">
        <p14:creationId xmlns:p14="http://schemas.microsoft.com/office/powerpoint/2010/main" val="1321301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6CCDC8-D3CD-47E5-9B98-58052050B466}"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CB5B8A9-26E0-4C06-9A8F-A8AE5D4E2F17}" type="slidenum">
              <a:rPr lang="en-US" smtClean="0"/>
              <a:t>‹#›</a:t>
            </a:fld>
            <a:endParaRPr lang="en-US"/>
          </a:p>
        </p:txBody>
      </p:sp>
    </p:spTree>
    <p:extLst>
      <p:ext uri="{BB962C8B-B14F-4D97-AF65-F5344CB8AC3E}">
        <p14:creationId xmlns:p14="http://schemas.microsoft.com/office/powerpoint/2010/main" val="332671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6CCDC8-D3CD-47E5-9B98-58052050B466}"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CB5B8A9-26E0-4C06-9A8F-A8AE5D4E2F17}" type="slidenum">
              <a:rPr lang="en-US" smtClean="0"/>
              <a:t>‹#›</a:t>
            </a:fld>
            <a:endParaRPr lang="en-US"/>
          </a:p>
        </p:txBody>
      </p:sp>
    </p:spTree>
    <p:extLst>
      <p:ext uri="{BB962C8B-B14F-4D97-AF65-F5344CB8AC3E}">
        <p14:creationId xmlns:p14="http://schemas.microsoft.com/office/powerpoint/2010/main" val="1350353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96CCDC8-D3CD-47E5-9B98-58052050B466}"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CB5B8A9-26E0-4C06-9A8F-A8AE5D4E2F17}" type="slidenum">
              <a:rPr lang="en-US" smtClean="0"/>
              <a:t>‹#›</a:t>
            </a:fld>
            <a:endParaRPr lang="en-US"/>
          </a:p>
        </p:txBody>
      </p:sp>
    </p:spTree>
    <p:extLst>
      <p:ext uri="{BB962C8B-B14F-4D97-AF65-F5344CB8AC3E}">
        <p14:creationId xmlns:p14="http://schemas.microsoft.com/office/powerpoint/2010/main" val="62093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96CCDC8-D3CD-47E5-9B98-58052050B466}"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CB5B8A9-26E0-4C06-9A8F-A8AE5D4E2F17}" type="slidenum">
              <a:rPr lang="en-US" smtClean="0"/>
              <a:t>‹#›</a:t>
            </a:fld>
            <a:endParaRPr lang="en-US"/>
          </a:p>
        </p:txBody>
      </p:sp>
    </p:spTree>
    <p:extLst>
      <p:ext uri="{BB962C8B-B14F-4D97-AF65-F5344CB8AC3E}">
        <p14:creationId xmlns:p14="http://schemas.microsoft.com/office/powerpoint/2010/main" val="4291527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96CCDC8-D3CD-47E5-9B98-58052050B466}" type="datetimeFigureOut">
              <a:rPr lang="en-US" smtClean="0"/>
              <a:t>11/1/2023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CB5B8A9-26E0-4C06-9A8F-A8AE5D4E2F17}" type="slidenum">
              <a:rPr lang="en-US" smtClean="0"/>
              <a:t>‹#›</a:t>
            </a:fld>
            <a:endParaRPr lang="en-US"/>
          </a:p>
        </p:txBody>
      </p:sp>
    </p:spTree>
    <p:extLst>
      <p:ext uri="{BB962C8B-B14F-4D97-AF65-F5344CB8AC3E}">
        <p14:creationId xmlns:p14="http://schemas.microsoft.com/office/powerpoint/2010/main" val="4171567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96CCDC8-D3CD-47E5-9B98-58052050B466}" type="datetimeFigureOut">
              <a:rPr lang="en-US" smtClean="0"/>
              <a:t>11/1/2023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CB5B8A9-26E0-4C06-9A8F-A8AE5D4E2F17}" type="slidenum">
              <a:rPr lang="en-US" smtClean="0"/>
              <a:t>‹#›</a:t>
            </a:fld>
            <a:endParaRPr lang="en-US"/>
          </a:p>
        </p:txBody>
      </p:sp>
    </p:spTree>
    <p:extLst>
      <p:ext uri="{BB962C8B-B14F-4D97-AF65-F5344CB8AC3E}">
        <p14:creationId xmlns:p14="http://schemas.microsoft.com/office/powerpoint/2010/main" val="3277139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6CCDC8-D3CD-47E5-9B98-58052050B466}" type="datetimeFigureOut">
              <a:rPr lang="en-US" smtClean="0"/>
              <a:t>11/1/2023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CB5B8A9-26E0-4C06-9A8F-A8AE5D4E2F17}" type="slidenum">
              <a:rPr lang="en-US" smtClean="0"/>
              <a:t>‹#›</a:t>
            </a:fld>
            <a:endParaRPr lang="en-US"/>
          </a:p>
        </p:txBody>
      </p:sp>
    </p:spTree>
    <p:extLst>
      <p:ext uri="{BB962C8B-B14F-4D97-AF65-F5344CB8AC3E}">
        <p14:creationId xmlns:p14="http://schemas.microsoft.com/office/powerpoint/2010/main" val="2177547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96CCDC8-D3CD-47E5-9B98-58052050B466}"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CB5B8A9-26E0-4C06-9A8F-A8AE5D4E2F17}" type="slidenum">
              <a:rPr lang="en-US" smtClean="0"/>
              <a:t>‹#›</a:t>
            </a:fld>
            <a:endParaRPr lang="en-US"/>
          </a:p>
        </p:txBody>
      </p:sp>
    </p:spTree>
    <p:extLst>
      <p:ext uri="{BB962C8B-B14F-4D97-AF65-F5344CB8AC3E}">
        <p14:creationId xmlns:p14="http://schemas.microsoft.com/office/powerpoint/2010/main" val="3360828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96CCDC8-D3CD-47E5-9B98-58052050B466}"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CB5B8A9-26E0-4C06-9A8F-A8AE5D4E2F17}" type="slidenum">
              <a:rPr lang="en-US" smtClean="0"/>
              <a:t>‹#›</a:t>
            </a:fld>
            <a:endParaRPr lang="en-US"/>
          </a:p>
        </p:txBody>
      </p:sp>
    </p:spTree>
    <p:extLst>
      <p:ext uri="{BB962C8B-B14F-4D97-AF65-F5344CB8AC3E}">
        <p14:creationId xmlns:p14="http://schemas.microsoft.com/office/powerpoint/2010/main" val="2365133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96CCDC8-D3CD-47E5-9B98-58052050B466}" type="datetimeFigureOut">
              <a:rPr lang="en-US" smtClean="0"/>
              <a:t>11/1/2023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CB5B8A9-26E0-4C06-9A8F-A8AE5D4E2F17}" type="slidenum">
              <a:rPr lang="en-US" smtClean="0"/>
              <a:t>‹#›</a:t>
            </a:fld>
            <a:endParaRPr lang="en-US"/>
          </a:p>
        </p:txBody>
      </p:sp>
    </p:spTree>
    <p:extLst>
      <p:ext uri="{BB962C8B-B14F-4D97-AF65-F5344CB8AC3E}">
        <p14:creationId xmlns:p14="http://schemas.microsoft.com/office/powerpoint/2010/main" val="414639710"/>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 id="2147483882" r:id="rId13"/>
    <p:sldLayoutId id="2147483883" r:id="rId14"/>
    <p:sldLayoutId id="2147483884" r:id="rId15"/>
    <p:sldLayoutId id="2147483885"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6900" y="-149772"/>
            <a:ext cx="8825658" cy="3502571"/>
          </a:xfrm>
        </p:spPr>
        <p:txBody>
          <a:bodyPr/>
          <a:lstStyle/>
          <a:p>
            <a:pPr algn="ctr"/>
            <a:r>
              <a:rPr lang="en-US" dirty="0" smtClean="0">
                <a:solidFill>
                  <a:schemeClr val="accent1">
                    <a:lumMod val="75000"/>
                  </a:schemeClr>
                </a:solidFill>
                <a:latin typeface="Algerian" panose="04020705040A02060702" pitchFamily="82" charset="0"/>
              </a:rPr>
              <a:t>Public</a:t>
            </a:r>
            <a:r>
              <a:rPr lang="en-US" dirty="0" smtClean="0">
                <a:latin typeface="Algerian" panose="04020705040A02060702" pitchFamily="82" charset="0"/>
              </a:rPr>
              <a:t> </a:t>
            </a:r>
            <a:r>
              <a:rPr lang="en-US" dirty="0" smtClean="0">
                <a:solidFill>
                  <a:schemeClr val="accent1">
                    <a:lumMod val="75000"/>
                  </a:schemeClr>
                </a:solidFill>
                <a:latin typeface="Algerian" panose="04020705040A02060702" pitchFamily="82" charset="0"/>
              </a:rPr>
              <a:t>Transport Optimization</a:t>
            </a:r>
            <a:endParaRPr lang="en-US" dirty="0">
              <a:solidFill>
                <a:schemeClr val="accent1">
                  <a:lumMod val="75000"/>
                </a:schemeClr>
              </a:solidFill>
              <a:latin typeface="Algerian" panose="04020705040A02060702" pitchFamily="82" charset="0"/>
            </a:endParaRPr>
          </a:p>
        </p:txBody>
      </p:sp>
      <p:sp>
        <p:nvSpPr>
          <p:cNvPr id="7" name="Subtitle 6"/>
          <p:cNvSpPr>
            <a:spLocks noGrp="1"/>
          </p:cNvSpPr>
          <p:nvPr>
            <p:ph type="subTitle" idx="1"/>
          </p:nvPr>
        </p:nvSpPr>
        <p:spPr>
          <a:xfrm>
            <a:off x="5077609" y="3613085"/>
            <a:ext cx="10754453" cy="1220875"/>
          </a:xfrm>
        </p:spPr>
        <p:txBody>
          <a:bodyPr/>
          <a:lstStyle/>
          <a:p>
            <a:r>
              <a:rPr lang="en-US" b="1" dirty="0" smtClean="0">
                <a:solidFill>
                  <a:schemeClr val="accent3"/>
                </a:solidFill>
                <a:latin typeface="Algerian" panose="04020705040A02060702" pitchFamily="82" charset="0"/>
              </a:rPr>
              <a:t>IOT_PHASE 5</a:t>
            </a:r>
            <a:endParaRPr lang="en-US" b="1" dirty="0">
              <a:solidFill>
                <a:schemeClr val="accent3"/>
              </a:solidFill>
              <a:latin typeface="Algerian" panose="04020705040A02060702" pitchFamily="82" charset="0"/>
            </a:endParaRPr>
          </a:p>
        </p:txBody>
      </p:sp>
    </p:spTree>
    <p:extLst>
      <p:ext uri="{BB962C8B-B14F-4D97-AF65-F5344CB8AC3E}">
        <p14:creationId xmlns:p14="http://schemas.microsoft.com/office/powerpoint/2010/main" val="40946296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1531" y="557561"/>
            <a:ext cx="9843080" cy="825191"/>
          </a:xfrm>
        </p:spPr>
        <p:txBody>
          <a:bodyPr/>
          <a:lstStyle/>
          <a:p>
            <a:r>
              <a:rPr lang="en-US" dirty="0" smtClean="0">
                <a:latin typeface="Baskerville Old Face" panose="02020602080505020303" pitchFamily="18" charset="0"/>
              </a:rPr>
              <a:t>CODE IMPLEMENTATION:</a:t>
            </a:r>
            <a:endParaRPr lang="en-US" dirty="0">
              <a:latin typeface="Baskerville Old Face" panose="02020602080505020303" pitchFamily="18" charset="0"/>
            </a:endParaRPr>
          </a:p>
        </p:txBody>
      </p:sp>
      <p:sp>
        <p:nvSpPr>
          <p:cNvPr id="3" name="Content Placeholder 2"/>
          <p:cNvSpPr>
            <a:spLocks noGrp="1"/>
          </p:cNvSpPr>
          <p:nvPr>
            <p:ph idx="1"/>
          </p:nvPr>
        </p:nvSpPr>
        <p:spPr>
          <a:xfrm>
            <a:off x="1773043" y="1862255"/>
            <a:ext cx="8828319" cy="4259765"/>
          </a:xfrm>
        </p:spPr>
        <p:txBody>
          <a:bodyPr>
            <a:noAutofit/>
          </a:bodyPr>
          <a:lstStyle/>
          <a:p>
            <a:r>
              <a:rPr lang="en-US" sz="1600" dirty="0"/>
              <a:t>Platform UI Code for Public Transport Optimization</a:t>
            </a:r>
            <a:r>
              <a:rPr lang="en-US" sz="1600" dirty="0" smtClean="0"/>
              <a:t>:</a:t>
            </a:r>
          </a:p>
          <a:p>
            <a:pPr marL="0" indent="0">
              <a:buNone/>
            </a:pPr>
            <a:r>
              <a:rPr lang="en-US" sz="1600" dirty="0" smtClean="0"/>
              <a:t>&lt;!</a:t>
            </a:r>
            <a:r>
              <a:rPr lang="en-US" sz="1600" dirty="0"/>
              <a:t>DOCTYPE html</a:t>
            </a:r>
            <a:r>
              <a:rPr lang="en-US" sz="1600" dirty="0" smtClean="0"/>
              <a:t>&gt;</a:t>
            </a:r>
          </a:p>
          <a:p>
            <a:pPr marL="0" indent="0">
              <a:buNone/>
            </a:pPr>
            <a:r>
              <a:rPr lang="en-US" sz="1600" dirty="0" smtClean="0"/>
              <a:t>&lt;</a:t>
            </a:r>
            <a:r>
              <a:rPr lang="en-US" sz="1600" dirty="0"/>
              <a:t>html</a:t>
            </a:r>
            <a:r>
              <a:rPr lang="en-US" sz="1600" dirty="0" smtClean="0"/>
              <a:t>&gt;</a:t>
            </a:r>
          </a:p>
          <a:p>
            <a:pPr marL="0" indent="0">
              <a:buNone/>
            </a:pPr>
            <a:r>
              <a:rPr lang="en-US" sz="1600" dirty="0" smtClean="0"/>
              <a:t>&lt;</a:t>
            </a:r>
            <a:r>
              <a:rPr lang="en-US" sz="1600" dirty="0"/>
              <a:t>head&gt;  </a:t>
            </a:r>
            <a:endParaRPr lang="en-US" sz="1600" dirty="0" smtClean="0"/>
          </a:p>
          <a:p>
            <a:pPr marL="0" indent="0">
              <a:buNone/>
            </a:pPr>
            <a:r>
              <a:rPr lang="en-US" sz="1600" dirty="0" smtClean="0"/>
              <a:t>  </a:t>
            </a:r>
            <a:r>
              <a:rPr lang="en-US" sz="1600" dirty="0"/>
              <a:t>&lt;title&gt;Bus Passenger Counter&lt;/title</a:t>
            </a:r>
            <a:r>
              <a:rPr lang="en-US" sz="1600" dirty="0" smtClean="0"/>
              <a:t>&gt;</a:t>
            </a:r>
          </a:p>
          <a:p>
            <a:pPr marL="0" indent="0">
              <a:buNone/>
            </a:pPr>
            <a:r>
              <a:rPr lang="en-US" sz="1600" dirty="0" smtClean="0"/>
              <a:t>&lt;/</a:t>
            </a:r>
            <a:r>
              <a:rPr lang="en-US" sz="1600" dirty="0"/>
              <a:t>head</a:t>
            </a:r>
            <a:r>
              <a:rPr lang="en-US" sz="1600" dirty="0" smtClean="0"/>
              <a:t>&gt;</a:t>
            </a:r>
          </a:p>
          <a:p>
            <a:pPr marL="0" indent="0">
              <a:buNone/>
            </a:pPr>
            <a:r>
              <a:rPr lang="en-US" sz="1600" dirty="0" smtClean="0"/>
              <a:t>&lt;</a:t>
            </a:r>
            <a:r>
              <a:rPr lang="en-US" sz="1600" dirty="0"/>
              <a:t>body&gt;  </a:t>
            </a:r>
            <a:endParaRPr lang="en-US" sz="1600" dirty="0" smtClean="0"/>
          </a:p>
          <a:p>
            <a:pPr marL="0" indent="0">
              <a:buNone/>
            </a:pPr>
            <a:r>
              <a:rPr lang="en-US" sz="1600" dirty="0" smtClean="0"/>
              <a:t>  </a:t>
            </a:r>
            <a:r>
              <a:rPr lang="en-US" sz="1600" dirty="0"/>
              <a:t>&lt;h1&gt;Bus Passenger Counter&lt;/h1&gt;  </a:t>
            </a:r>
            <a:endParaRPr lang="en-US" sz="1600" dirty="0" smtClean="0"/>
          </a:p>
          <a:p>
            <a:pPr marL="0" indent="0">
              <a:buNone/>
            </a:pPr>
            <a:r>
              <a:rPr lang="en-US" sz="1600" dirty="0" smtClean="0"/>
              <a:t>  </a:t>
            </a:r>
            <a:r>
              <a:rPr lang="en-US" sz="1600" dirty="0"/>
              <a:t>&lt;p&gt;Passenger Count: &lt;</a:t>
            </a:r>
            <a:r>
              <a:rPr lang="en-US" sz="1600" dirty="0" smtClean="0"/>
              <a:t>span </a:t>
            </a:r>
            <a:r>
              <a:rPr lang="en-US" sz="1600" dirty="0"/>
              <a:t>id="</a:t>
            </a:r>
            <a:r>
              <a:rPr lang="en-US" sz="1600" dirty="0" err="1"/>
              <a:t>passengerCount</a:t>
            </a:r>
            <a:r>
              <a:rPr lang="en-US" sz="1600" dirty="0"/>
              <a:t>"&gt;Loading...&lt;/span&gt;&lt;/p&gt;    &lt;script&gt;      </a:t>
            </a:r>
            <a:endParaRPr lang="en-US" sz="1600" dirty="0" smtClean="0"/>
          </a:p>
          <a:p>
            <a:pPr marL="0" indent="0">
              <a:buNone/>
            </a:pPr>
            <a:r>
              <a:rPr lang="en-US" sz="1600" dirty="0" smtClean="0"/>
              <a:t>  </a:t>
            </a:r>
            <a:r>
              <a:rPr lang="en-US" sz="1600" dirty="0"/>
              <a:t>// Function to update passenger count from </a:t>
            </a:r>
            <a:r>
              <a:rPr lang="en-US" sz="1600" dirty="0" err="1"/>
              <a:t>ThingSpeak</a:t>
            </a:r>
            <a:r>
              <a:rPr lang="en-US" sz="1600" dirty="0"/>
              <a:t>   </a:t>
            </a:r>
            <a:endParaRPr lang="en-US" sz="1600" dirty="0" smtClean="0"/>
          </a:p>
          <a:p>
            <a:pPr marL="0" indent="0">
              <a:buNone/>
            </a:pPr>
            <a:r>
              <a:rPr lang="en-US" sz="1600" dirty="0" smtClean="0"/>
              <a:t>     </a:t>
            </a:r>
            <a:r>
              <a:rPr lang="en-US" sz="1600" dirty="0"/>
              <a:t>function </a:t>
            </a:r>
            <a:r>
              <a:rPr lang="en-US" sz="1600" dirty="0" err="1"/>
              <a:t>updatePassengerCount</a:t>
            </a:r>
            <a:r>
              <a:rPr lang="en-US" sz="1600" dirty="0"/>
              <a:t>() {        </a:t>
            </a:r>
            <a:endParaRPr lang="en-US" sz="1600" dirty="0" smtClean="0"/>
          </a:p>
          <a:p>
            <a:pPr marL="0" indent="0">
              <a:buNone/>
            </a:pPr>
            <a:r>
              <a:rPr lang="en-US" sz="1600" dirty="0" smtClean="0"/>
              <a:t>           </a:t>
            </a:r>
          </a:p>
          <a:p>
            <a:pPr marL="0" indent="0">
              <a:buNone/>
            </a:pPr>
            <a:endParaRPr lang="en-US" sz="1600" dirty="0" smtClean="0"/>
          </a:p>
          <a:p>
            <a:endParaRPr lang="en-US" sz="1600" dirty="0" smtClean="0"/>
          </a:p>
          <a:p>
            <a:endParaRPr lang="en-US" sz="1600" dirty="0"/>
          </a:p>
        </p:txBody>
      </p:sp>
    </p:spTree>
    <p:extLst>
      <p:ext uri="{BB962C8B-B14F-4D97-AF65-F5344CB8AC3E}">
        <p14:creationId xmlns:p14="http://schemas.microsoft.com/office/powerpoint/2010/main" val="6291103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568334" y="757169"/>
            <a:ext cx="10623666" cy="45719"/>
          </a:xfrm>
        </p:spPr>
        <p:txBody>
          <a:bodyPr>
            <a:normAutofit fontScale="90000"/>
          </a:bodyPr>
          <a:lstStyle/>
          <a:p>
            <a:endParaRPr lang="en-US" dirty="0"/>
          </a:p>
        </p:txBody>
      </p:sp>
      <p:sp>
        <p:nvSpPr>
          <p:cNvPr id="3" name="Content Placeholder 2"/>
          <p:cNvSpPr>
            <a:spLocks noGrp="1"/>
          </p:cNvSpPr>
          <p:nvPr>
            <p:ph idx="1"/>
          </p:nvPr>
        </p:nvSpPr>
        <p:spPr>
          <a:xfrm>
            <a:off x="1708266" y="802889"/>
            <a:ext cx="8915400" cy="4539622"/>
          </a:xfrm>
        </p:spPr>
        <p:txBody>
          <a:bodyPr>
            <a:noAutofit/>
          </a:bodyPr>
          <a:lstStyle/>
          <a:p>
            <a:pPr marL="0" indent="0">
              <a:buNone/>
            </a:pPr>
            <a:r>
              <a:rPr lang="en-US" sz="1200" dirty="0"/>
              <a:t> // Make an AJAX request to fetch the passenger count from </a:t>
            </a:r>
            <a:r>
              <a:rPr lang="en-US" sz="1200" dirty="0" err="1"/>
              <a:t>ThingSpeak</a:t>
            </a:r>
            <a:r>
              <a:rPr lang="en-US" sz="1200" dirty="0"/>
              <a:t>  </a:t>
            </a:r>
          </a:p>
          <a:p>
            <a:pPr marL="0" indent="0">
              <a:buNone/>
            </a:pPr>
            <a:r>
              <a:rPr lang="en-US" sz="1200" dirty="0"/>
              <a:t>          </a:t>
            </a:r>
            <a:r>
              <a:rPr lang="en-US" sz="1200" dirty="0" err="1"/>
              <a:t>var</a:t>
            </a:r>
            <a:r>
              <a:rPr lang="en-US" sz="1200" dirty="0"/>
              <a:t> </a:t>
            </a:r>
            <a:r>
              <a:rPr lang="en-US" sz="1200" dirty="0" err="1"/>
              <a:t>xhr</a:t>
            </a:r>
            <a:r>
              <a:rPr lang="en-US" sz="1200" dirty="0"/>
              <a:t> = new </a:t>
            </a:r>
            <a:r>
              <a:rPr lang="en-US" sz="1200" dirty="0" err="1"/>
              <a:t>XMLHttpRequest</a:t>
            </a:r>
            <a:r>
              <a:rPr lang="en-US" sz="1200" dirty="0"/>
              <a:t>();       </a:t>
            </a:r>
          </a:p>
          <a:p>
            <a:pPr marL="0" indent="0">
              <a:buNone/>
            </a:pPr>
            <a:r>
              <a:rPr lang="en-US" sz="1200" dirty="0"/>
              <a:t>     </a:t>
            </a:r>
            <a:r>
              <a:rPr lang="en-US" sz="1200" dirty="0" err="1"/>
              <a:t>xhr.open</a:t>
            </a:r>
            <a:r>
              <a:rPr lang="en-US" sz="1200" dirty="0"/>
              <a:t>("GET", "https://api.thingspeak.com/</a:t>
            </a:r>
            <a:r>
              <a:rPr lang="en-US" sz="1200" dirty="0" err="1"/>
              <a:t>update?api_key</a:t>
            </a:r>
            <a:r>
              <a:rPr lang="en-US" sz="1200" dirty="0"/>
              <a:t>=OL6MICDSS2G0VN7J&amp;field1=0", true);  </a:t>
            </a:r>
          </a:p>
          <a:p>
            <a:pPr marL="0" indent="0">
              <a:buNone/>
            </a:pPr>
            <a:r>
              <a:rPr lang="en-US" sz="1200" dirty="0"/>
              <a:t>          </a:t>
            </a:r>
            <a:r>
              <a:rPr lang="en-US" sz="1200" dirty="0" err="1"/>
              <a:t>xhr.onreadystatechange</a:t>
            </a:r>
            <a:r>
              <a:rPr lang="en-US" sz="1200" dirty="0"/>
              <a:t> = function () {             </a:t>
            </a:r>
          </a:p>
          <a:p>
            <a:pPr marL="0" indent="0">
              <a:buNone/>
            </a:pPr>
            <a:r>
              <a:rPr lang="en-US" sz="1200" dirty="0"/>
              <a:t>   if (</a:t>
            </a:r>
            <a:r>
              <a:rPr lang="en-US" sz="1200" dirty="0" err="1"/>
              <a:t>xhr.readyState</a:t>
            </a:r>
            <a:r>
              <a:rPr lang="en-US" sz="1200" dirty="0"/>
              <a:t> == 4 &amp;&amp; </a:t>
            </a:r>
            <a:r>
              <a:rPr lang="en-US" sz="1200" dirty="0" err="1"/>
              <a:t>xhr.status</a:t>
            </a:r>
            <a:r>
              <a:rPr lang="en-US" sz="1200" dirty="0"/>
              <a:t> == 200) {               </a:t>
            </a:r>
          </a:p>
          <a:p>
            <a:pPr marL="0" indent="0">
              <a:buNone/>
            </a:pPr>
            <a:r>
              <a:rPr lang="en-US" sz="1200" dirty="0"/>
              <a:t>     </a:t>
            </a:r>
            <a:r>
              <a:rPr lang="en-US" sz="1200" dirty="0" err="1"/>
              <a:t>var</a:t>
            </a:r>
            <a:r>
              <a:rPr lang="en-US" sz="1200" dirty="0"/>
              <a:t> count = </a:t>
            </a:r>
            <a:r>
              <a:rPr lang="en-US" sz="1200" dirty="0" err="1"/>
              <a:t>xhr.responseText</a:t>
            </a:r>
            <a:r>
              <a:rPr lang="en-US" sz="1200" dirty="0"/>
              <a:t>;                   </a:t>
            </a:r>
          </a:p>
          <a:p>
            <a:pPr marL="0" indent="0">
              <a:buNone/>
            </a:pPr>
            <a:r>
              <a:rPr lang="en-US" sz="1200" dirty="0"/>
              <a:t> </a:t>
            </a:r>
            <a:r>
              <a:rPr lang="en-US" sz="1200" dirty="0" err="1"/>
              <a:t>document.getElementById</a:t>
            </a:r>
            <a:r>
              <a:rPr lang="en-US" sz="1200" dirty="0"/>
              <a:t>("</a:t>
            </a:r>
            <a:r>
              <a:rPr lang="en-US" sz="1200" dirty="0" err="1"/>
              <a:t>passengerCount</a:t>
            </a:r>
            <a:r>
              <a:rPr lang="en-US" sz="1200" dirty="0"/>
              <a:t>").</a:t>
            </a:r>
            <a:r>
              <a:rPr lang="en-US" sz="1200" dirty="0" err="1"/>
              <a:t>textContent</a:t>
            </a:r>
            <a:r>
              <a:rPr lang="en-US" sz="1200" dirty="0"/>
              <a:t> = count;     </a:t>
            </a:r>
          </a:p>
          <a:p>
            <a:pPr marL="0" indent="0">
              <a:buNone/>
            </a:pPr>
            <a:r>
              <a:rPr lang="en-US" sz="1200" dirty="0"/>
              <a:t>           }     </a:t>
            </a:r>
          </a:p>
          <a:p>
            <a:pPr marL="0" indent="0">
              <a:buNone/>
            </a:pPr>
            <a:r>
              <a:rPr lang="en-US" sz="1200" dirty="0"/>
              <a:t>       };       </a:t>
            </a:r>
          </a:p>
          <a:p>
            <a:pPr marL="0" indent="0">
              <a:buNone/>
            </a:pPr>
            <a:r>
              <a:rPr lang="en-US" sz="1200" dirty="0"/>
              <a:t>     </a:t>
            </a:r>
            <a:r>
              <a:rPr lang="en-US" sz="1200" dirty="0" err="1"/>
              <a:t>xhr.send</a:t>
            </a:r>
            <a:r>
              <a:rPr lang="en-US" sz="1200" dirty="0"/>
              <a:t>();    </a:t>
            </a:r>
          </a:p>
          <a:p>
            <a:pPr marL="0" indent="0">
              <a:buNone/>
            </a:pPr>
            <a:r>
              <a:rPr lang="en-US" sz="1200" dirty="0"/>
              <a:t>    }  </a:t>
            </a:r>
          </a:p>
          <a:p>
            <a:pPr marL="0" indent="0">
              <a:buNone/>
            </a:pPr>
            <a:r>
              <a:rPr lang="en-US" sz="1200" dirty="0"/>
              <a:t>      // Periodically update passenger count (e.g., every 10 seconds)</a:t>
            </a:r>
          </a:p>
          <a:p>
            <a:pPr marL="0" indent="0">
              <a:buNone/>
            </a:pPr>
            <a:r>
              <a:rPr lang="en-US" sz="1200" dirty="0"/>
              <a:t>        </a:t>
            </a:r>
            <a:r>
              <a:rPr lang="en-US" sz="1200" dirty="0" err="1"/>
              <a:t>setInterval</a:t>
            </a:r>
            <a:r>
              <a:rPr lang="en-US" sz="1200" dirty="0"/>
              <a:t>(</a:t>
            </a:r>
            <a:r>
              <a:rPr lang="en-US" sz="1200" dirty="0" err="1"/>
              <a:t>updatePassengerCount</a:t>
            </a:r>
            <a:r>
              <a:rPr lang="en-US" sz="1200" dirty="0"/>
              <a:t>, 10000);      </a:t>
            </a:r>
          </a:p>
          <a:p>
            <a:pPr marL="0" indent="0">
              <a:buNone/>
            </a:pPr>
            <a:r>
              <a:rPr lang="en-US" sz="1200" dirty="0"/>
              <a:t>  // Initial update     </a:t>
            </a:r>
          </a:p>
          <a:p>
            <a:pPr marL="0" indent="0">
              <a:buNone/>
            </a:pPr>
            <a:r>
              <a:rPr lang="en-US" sz="1200" dirty="0"/>
              <a:t>   </a:t>
            </a:r>
            <a:r>
              <a:rPr lang="en-US" sz="1200" dirty="0" err="1"/>
              <a:t>updatePassengerCount</a:t>
            </a:r>
            <a:r>
              <a:rPr lang="en-US" sz="1200" dirty="0"/>
              <a:t>();   </a:t>
            </a:r>
          </a:p>
          <a:p>
            <a:pPr marL="0" indent="0">
              <a:buNone/>
            </a:pPr>
            <a:r>
              <a:rPr lang="en-US" sz="1200" dirty="0"/>
              <a:t> &lt;/script&gt;</a:t>
            </a:r>
          </a:p>
          <a:p>
            <a:pPr marL="0" indent="0">
              <a:buNone/>
            </a:pPr>
            <a:r>
              <a:rPr lang="en-US" sz="1200" dirty="0"/>
              <a:t>&lt;/body&gt;</a:t>
            </a:r>
          </a:p>
          <a:p>
            <a:pPr marL="0" indent="0">
              <a:buNone/>
            </a:pPr>
            <a:r>
              <a:rPr lang="en-US" sz="1200" dirty="0"/>
              <a:t>&lt;/html&gt;</a:t>
            </a:r>
          </a:p>
          <a:p>
            <a:pPr marL="0" indent="0">
              <a:buNone/>
            </a:pPr>
            <a:endParaRPr lang="en-US" sz="1200" dirty="0"/>
          </a:p>
        </p:txBody>
      </p:sp>
    </p:spTree>
    <p:extLst>
      <p:ext uri="{BB962C8B-B14F-4D97-AF65-F5344CB8AC3E}">
        <p14:creationId xmlns:p14="http://schemas.microsoft.com/office/powerpoint/2010/main" val="13033043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8079" y="624110"/>
            <a:ext cx="9787324" cy="1280890"/>
          </a:xfrm>
        </p:spPr>
        <p:txBody>
          <a:bodyPr/>
          <a:lstStyle/>
          <a:p>
            <a:r>
              <a:rPr lang="en-US" dirty="0" smtClean="0">
                <a:latin typeface="Baskerville Old Face" panose="02020602080505020303" pitchFamily="18" charset="0"/>
              </a:rPr>
              <a:t>OUTPUT:</a:t>
            </a:r>
            <a:endParaRPr lang="en-US" dirty="0">
              <a:latin typeface="Baskerville Old Face" panose="02020602080505020303" pitchFamily="18" charset="0"/>
            </a:endParaRPr>
          </a:p>
        </p:txBody>
      </p:sp>
      <p:sp>
        <p:nvSpPr>
          <p:cNvPr id="3" name="Content Placeholder 2"/>
          <p:cNvSpPr>
            <a:spLocks noGrp="1"/>
          </p:cNvSpPr>
          <p:nvPr>
            <p:ph idx="1"/>
          </p:nvPr>
        </p:nvSpPr>
        <p:spPr>
          <a:xfrm>
            <a:off x="1795347" y="1465277"/>
            <a:ext cx="8915400" cy="5392723"/>
          </a:xfrm>
        </p:spPr>
        <p:txBody>
          <a:bodyPr>
            <a:normAutofit fontScale="70000" lnSpcReduction="20000"/>
          </a:bodyPr>
          <a:lstStyle/>
          <a:p>
            <a:pPr marL="0" indent="0">
              <a:buNone/>
            </a:pPr>
            <a:r>
              <a:rPr lang="en-US" dirty="0" smtClean="0"/>
              <a:t>Bus Passenger Counter</a:t>
            </a:r>
          </a:p>
          <a:p>
            <a:pPr marL="0" indent="0">
              <a:buNone/>
            </a:pPr>
            <a:r>
              <a:rPr lang="en-US" dirty="0" smtClean="0"/>
              <a:t>Passenger Count: 12</a:t>
            </a:r>
          </a:p>
          <a:p>
            <a:pPr marL="0" indent="0">
              <a:buNone/>
            </a:pPr>
            <a:r>
              <a:rPr lang="en-US" dirty="0" smtClean="0">
                <a:solidFill>
                  <a:schemeClr val="accent4"/>
                </a:solidFill>
              </a:rPr>
              <a:t>PYTHON SCRIPT:</a:t>
            </a:r>
          </a:p>
          <a:p>
            <a:pPr marL="0" indent="0">
              <a:buNone/>
            </a:pPr>
            <a:r>
              <a:rPr lang="en-US" sz="1400" dirty="0">
                <a:solidFill>
                  <a:schemeClr val="tx1">
                    <a:lumMod val="95000"/>
                    <a:lumOff val="5000"/>
                  </a:schemeClr>
                </a:solidFill>
              </a:rPr>
              <a:t>#define BLYNK_TEMPLATE_ID "</a:t>
            </a:r>
            <a:r>
              <a:rPr lang="en-US" sz="1400" dirty="0" smtClean="0">
                <a:solidFill>
                  <a:schemeClr val="tx1">
                    <a:lumMod val="95000"/>
                    <a:lumOff val="5000"/>
                  </a:schemeClr>
                </a:solidFill>
              </a:rPr>
              <a:t>TMPL26V4fGv5q“</a:t>
            </a:r>
          </a:p>
          <a:p>
            <a:pPr marL="0" indent="0">
              <a:buNone/>
            </a:pPr>
            <a:r>
              <a:rPr lang="en-US" sz="1400" dirty="0" smtClean="0">
                <a:solidFill>
                  <a:schemeClr val="tx1">
                    <a:lumMod val="95000"/>
                    <a:lumOff val="5000"/>
                  </a:schemeClr>
                </a:solidFill>
              </a:rPr>
              <a:t>#</a:t>
            </a:r>
            <a:r>
              <a:rPr lang="en-US" sz="1400" dirty="0">
                <a:solidFill>
                  <a:schemeClr val="tx1">
                    <a:lumMod val="95000"/>
                    <a:lumOff val="5000"/>
                  </a:schemeClr>
                </a:solidFill>
              </a:rPr>
              <a:t>define BLYNK_TEMPLATE_NAME "</a:t>
            </a:r>
            <a:r>
              <a:rPr lang="en-US" sz="1400" dirty="0" smtClean="0">
                <a:solidFill>
                  <a:schemeClr val="tx1">
                    <a:lumMod val="95000"/>
                    <a:lumOff val="5000"/>
                  </a:schemeClr>
                </a:solidFill>
              </a:rPr>
              <a:t>Test“</a:t>
            </a:r>
          </a:p>
          <a:p>
            <a:pPr marL="0" indent="0">
              <a:buNone/>
            </a:pPr>
            <a:r>
              <a:rPr lang="en-US" sz="1400" dirty="0" smtClean="0">
                <a:solidFill>
                  <a:schemeClr val="tx1">
                    <a:lumMod val="95000"/>
                    <a:lumOff val="5000"/>
                  </a:schemeClr>
                </a:solidFill>
              </a:rPr>
              <a:t>#</a:t>
            </a:r>
            <a:r>
              <a:rPr lang="en-US" sz="1400" dirty="0">
                <a:solidFill>
                  <a:schemeClr val="tx1">
                    <a:lumMod val="95000"/>
                    <a:lumOff val="5000"/>
                  </a:schemeClr>
                </a:solidFill>
              </a:rPr>
              <a:t>define </a:t>
            </a:r>
            <a:r>
              <a:rPr lang="en-US" sz="1400" dirty="0" smtClean="0">
                <a:solidFill>
                  <a:schemeClr val="tx1">
                    <a:lumMod val="95000"/>
                    <a:lumOff val="5000"/>
                  </a:schemeClr>
                </a:solidFill>
              </a:rPr>
              <a:t>BLYNK_AUTH_TOKEN</a:t>
            </a:r>
          </a:p>
          <a:p>
            <a:pPr marL="0" indent="0">
              <a:buNone/>
            </a:pPr>
            <a:r>
              <a:rPr lang="en-US" sz="1400" dirty="0" smtClean="0">
                <a:solidFill>
                  <a:schemeClr val="tx1">
                    <a:lumMod val="95000"/>
                    <a:lumOff val="5000"/>
                  </a:schemeClr>
                </a:solidFill>
              </a:rPr>
              <a:t> </a:t>
            </a:r>
            <a:r>
              <a:rPr lang="en-US" sz="1400" dirty="0">
                <a:solidFill>
                  <a:schemeClr val="tx1">
                    <a:lumMod val="95000"/>
                    <a:lumOff val="5000"/>
                  </a:schemeClr>
                </a:solidFill>
              </a:rPr>
              <a:t>"</a:t>
            </a:r>
            <a:r>
              <a:rPr lang="en-US" sz="1400" dirty="0" smtClean="0">
                <a:solidFill>
                  <a:schemeClr val="tx1">
                    <a:lumMod val="95000"/>
                    <a:lumOff val="5000"/>
                  </a:schemeClr>
                </a:solidFill>
              </a:rPr>
              <a:t>XEHxNF_Ur1Nt2p7wB5B20dNI1ZUwj34P“</a:t>
            </a:r>
          </a:p>
          <a:p>
            <a:pPr marL="0" indent="0">
              <a:buNone/>
            </a:pPr>
            <a:r>
              <a:rPr lang="en-US" sz="1400" dirty="0" smtClean="0">
                <a:solidFill>
                  <a:schemeClr val="tx1">
                    <a:lumMod val="95000"/>
                    <a:lumOff val="5000"/>
                  </a:schemeClr>
                </a:solidFill>
              </a:rPr>
              <a:t>#</a:t>
            </a:r>
            <a:r>
              <a:rPr lang="en-US" sz="1400" dirty="0">
                <a:solidFill>
                  <a:schemeClr val="tx1">
                    <a:lumMod val="95000"/>
                    <a:lumOff val="5000"/>
                  </a:schemeClr>
                </a:solidFill>
              </a:rPr>
              <a:t>include &lt;</a:t>
            </a:r>
            <a:r>
              <a:rPr lang="en-US" sz="1400" dirty="0" err="1">
                <a:solidFill>
                  <a:schemeClr val="tx1">
                    <a:lumMod val="95000"/>
                    <a:lumOff val="5000"/>
                  </a:schemeClr>
                </a:solidFill>
              </a:rPr>
              <a:t>WiFi.h</a:t>
            </a:r>
            <a:r>
              <a:rPr lang="en-US" sz="1400" dirty="0" smtClean="0">
                <a:solidFill>
                  <a:schemeClr val="tx1">
                    <a:lumMod val="95000"/>
                    <a:lumOff val="5000"/>
                  </a:schemeClr>
                </a:solidFill>
              </a:rPr>
              <a:t>&gt;</a:t>
            </a:r>
          </a:p>
          <a:p>
            <a:pPr marL="0" indent="0">
              <a:buNone/>
            </a:pPr>
            <a:r>
              <a:rPr lang="en-US" sz="1400" dirty="0" smtClean="0">
                <a:solidFill>
                  <a:schemeClr val="tx1">
                    <a:lumMod val="95000"/>
                    <a:lumOff val="5000"/>
                  </a:schemeClr>
                </a:solidFill>
              </a:rPr>
              <a:t>#</a:t>
            </a:r>
            <a:r>
              <a:rPr lang="en-US" sz="1400" dirty="0">
                <a:solidFill>
                  <a:schemeClr val="tx1">
                    <a:lumMod val="95000"/>
                    <a:lumOff val="5000"/>
                  </a:schemeClr>
                </a:solidFill>
              </a:rPr>
              <a:t>include &lt;</a:t>
            </a:r>
            <a:r>
              <a:rPr lang="en-US" sz="1400" dirty="0" err="1">
                <a:solidFill>
                  <a:schemeClr val="tx1">
                    <a:lumMod val="95000"/>
                    <a:lumOff val="5000"/>
                  </a:schemeClr>
                </a:solidFill>
              </a:rPr>
              <a:t>WiFiClient.h</a:t>
            </a:r>
            <a:r>
              <a:rPr lang="en-US" sz="1400" dirty="0" smtClean="0">
                <a:solidFill>
                  <a:schemeClr val="tx1">
                    <a:lumMod val="95000"/>
                    <a:lumOff val="5000"/>
                  </a:schemeClr>
                </a:solidFill>
              </a:rPr>
              <a:t>&gt;</a:t>
            </a:r>
          </a:p>
          <a:p>
            <a:pPr marL="0" indent="0">
              <a:buNone/>
            </a:pPr>
            <a:r>
              <a:rPr lang="en-US" sz="1400" dirty="0" smtClean="0">
                <a:solidFill>
                  <a:schemeClr val="tx1">
                    <a:lumMod val="95000"/>
                    <a:lumOff val="5000"/>
                  </a:schemeClr>
                </a:solidFill>
              </a:rPr>
              <a:t>#</a:t>
            </a:r>
            <a:r>
              <a:rPr lang="en-US" sz="1400" dirty="0">
                <a:solidFill>
                  <a:schemeClr val="tx1">
                    <a:lumMod val="95000"/>
                    <a:lumOff val="5000"/>
                  </a:schemeClr>
                </a:solidFill>
              </a:rPr>
              <a:t>include &lt;BlynkSimpleEsp32.h</a:t>
            </a:r>
            <a:r>
              <a:rPr lang="en-US" sz="1400" dirty="0" smtClean="0">
                <a:solidFill>
                  <a:schemeClr val="tx1">
                    <a:lumMod val="95000"/>
                    <a:lumOff val="5000"/>
                  </a:schemeClr>
                </a:solidFill>
              </a:rPr>
              <a:t>&gt;</a:t>
            </a:r>
          </a:p>
          <a:p>
            <a:pPr marL="0" indent="0">
              <a:buNone/>
            </a:pPr>
            <a:r>
              <a:rPr lang="en-US" sz="1400" dirty="0" err="1" smtClean="0">
                <a:solidFill>
                  <a:schemeClr val="tx1">
                    <a:lumMod val="95000"/>
                    <a:lumOff val="5000"/>
                  </a:schemeClr>
                </a:solidFill>
              </a:rPr>
              <a:t>int</a:t>
            </a:r>
            <a:r>
              <a:rPr lang="en-US" sz="1400" dirty="0" smtClean="0">
                <a:solidFill>
                  <a:schemeClr val="tx1">
                    <a:lumMod val="95000"/>
                    <a:lumOff val="5000"/>
                  </a:schemeClr>
                </a:solidFill>
              </a:rPr>
              <a:t> </a:t>
            </a:r>
            <a:r>
              <a:rPr lang="en-US" sz="1400" dirty="0">
                <a:solidFill>
                  <a:schemeClr val="tx1">
                    <a:lumMod val="95000"/>
                    <a:lumOff val="5000"/>
                  </a:schemeClr>
                </a:solidFill>
              </a:rPr>
              <a:t>duration1 = 0</a:t>
            </a:r>
            <a:r>
              <a:rPr lang="en-US" sz="1400" dirty="0" smtClean="0">
                <a:solidFill>
                  <a:schemeClr val="tx1">
                    <a:lumMod val="95000"/>
                    <a:lumOff val="5000"/>
                  </a:schemeClr>
                </a:solidFill>
              </a:rPr>
              <a:t>;</a:t>
            </a:r>
          </a:p>
          <a:p>
            <a:pPr marL="0" indent="0">
              <a:buNone/>
            </a:pPr>
            <a:r>
              <a:rPr lang="en-US" sz="1400" dirty="0" err="1" smtClean="0">
                <a:solidFill>
                  <a:schemeClr val="tx1">
                    <a:lumMod val="95000"/>
                    <a:lumOff val="5000"/>
                  </a:schemeClr>
                </a:solidFill>
              </a:rPr>
              <a:t>int</a:t>
            </a:r>
            <a:r>
              <a:rPr lang="en-US" sz="1400" dirty="0" smtClean="0">
                <a:solidFill>
                  <a:schemeClr val="tx1">
                    <a:lumMod val="95000"/>
                    <a:lumOff val="5000"/>
                  </a:schemeClr>
                </a:solidFill>
              </a:rPr>
              <a:t> </a:t>
            </a:r>
            <a:r>
              <a:rPr lang="en-US" sz="1400" dirty="0">
                <a:solidFill>
                  <a:schemeClr val="tx1">
                    <a:lumMod val="95000"/>
                    <a:lumOff val="5000"/>
                  </a:schemeClr>
                </a:solidFill>
              </a:rPr>
              <a:t>distance1 = </a:t>
            </a:r>
            <a:r>
              <a:rPr lang="en-US" sz="1400" dirty="0" smtClean="0">
                <a:solidFill>
                  <a:schemeClr val="tx1">
                    <a:lumMod val="95000"/>
                    <a:lumOff val="5000"/>
                  </a:schemeClr>
                </a:solidFill>
              </a:rPr>
              <a:t>0;</a:t>
            </a:r>
          </a:p>
          <a:p>
            <a:pPr marL="0" indent="0">
              <a:buNone/>
            </a:pPr>
            <a:r>
              <a:rPr lang="en-US" sz="1400" dirty="0" err="1" smtClean="0">
                <a:solidFill>
                  <a:schemeClr val="tx1">
                    <a:lumMod val="95000"/>
                    <a:lumOff val="5000"/>
                  </a:schemeClr>
                </a:solidFill>
              </a:rPr>
              <a:t>int</a:t>
            </a:r>
            <a:r>
              <a:rPr lang="en-US" sz="1400" dirty="0" smtClean="0">
                <a:solidFill>
                  <a:schemeClr val="tx1">
                    <a:lumMod val="95000"/>
                    <a:lumOff val="5000"/>
                  </a:schemeClr>
                </a:solidFill>
              </a:rPr>
              <a:t> </a:t>
            </a:r>
            <a:r>
              <a:rPr lang="en-US" sz="1400" dirty="0">
                <a:solidFill>
                  <a:schemeClr val="tx1">
                    <a:lumMod val="95000"/>
                    <a:lumOff val="5000"/>
                  </a:schemeClr>
                </a:solidFill>
              </a:rPr>
              <a:t>duration2 = 0</a:t>
            </a:r>
            <a:r>
              <a:rPr lang="en-US" sz="1400" dirty="0" smtClean="0">
                <a:solidFill>
                  <a:schemeClr val="tx1">
                    <a:lumMod val="95000"/>
                    <a:lumOff val="5000"/>
                  </a:schemeClr>
                </a:solidFill>
              </a:rPr>
              <a:t>;</a:t>
            </a:r>
          </a:p>
          <a:p>
            <a:pPr marL="0" indent="0">
              <a:buNone/>
            </a:pPr>
            <a:r>
              <a:rPr lang="en-US" sz="1400" dirty="0" err="1" smtClean="0">
                <a:solidFill>
                  <a:schemeClr val="tx1">
                    <a:lumMod val="95000"/>
                    <a:lumOff val="5000"/>
                  </a:schemeClr>
                </a:solidFill>
              </a:rPr>
              <a:t>int</a:t>
            </a:r>
            <a:r>
              <a:rPr lang="en-US" sz="1400" dirty="0" smtClean="0">
                <a:solidFill>
                  <a:schemeClr val="tx1">
                    <a:lumMod val="95000"/>
                    <a:lumOff val="5000"/>
                  </a:schemeClr>
                </a:solidFill>
              </a:rPr>
              <a:t> </a:t>
            </a:r>
            <a:r>
              <a:rPr lang="en-US" sz="1400" dirty="0">
                <a:solidFill>
                  <a:schemeClr val="tx1">
                    <a:lumMod val="95000"/>
                    <a:lumOff val="5000"/>
                  </a:schemeClr>
                </a:solidFill>
              </a:rPr>
              <a:t>distance2 = </a:t>
            </a:r>
            <a:r>
              <a:rPr lang="en-US" sz="1400" dirty="0" smtClean="0">
                <a:solidFill>
                  <a:schemeClr val="tx1">
                    <a:lumMod val="95000"/>
                    <a:lumOff val="5000"/>
                  </a:schemeClr>
                </a:solidFill>
              </a:rPr>
              <a:t>0;</a:t>
            </a:r>
          </a:p>
          <a:p>
            <a:pPr marL="0" indent="0">
              <a:buNone/>
            </a:pPr>
            <a:r>
              <a:rPr lang="en-US" sz="1400" dirty="0" err="1" smtClean="0">
                <a:solidFill>
                  <a:schemeClr val="tx1">
                    <a:lumMod val="95000"/>
                    <a:lumOff val="5000"/>
                  </a:schemeClr>
                </a:solidFill>
              </a:rPr>
              <a:t>int</a:t>
            </a:r>
            <a:r>
              <a:rPr lang="en-US" sz="1400" dirty="0" smtClean="0">
                <a:solidFill>
                  <a:schemeClr val="tx1">
                    <a:lumMod val="95000"/>
                    <a:lumOff val="5000"/>
                  </a:schemeClr>
                </a:solidFill>
              </a:rPr>
              <a:t> </a:t>
            </a:r>
            <a:r>
              <a:rPr lang="en-US" sz="1400" dirty="0">
                <a:solidFill>
                  <a:schemeClr val="tx1">
                    <a:lumMod val="95000"/>
                    <a:lumOff val="5000"/>
                  </a:schemeClr>
                </a:solidFill>
              </a:rPr>
              <a:t>dis1 = 0</a:t>
            </a:r>
            <a:r>
              <a:rPr lang="en-US" sz="1400" dirty="0" smtClean="0">
                <a:solidFill>
                  <a:schemeClr val="tx1">
                    <a:lumMod val="95000"/>
                    <a:lumOff val="5000"/>
                  </a:schemeClr>
                </a:solidFill>
              </a:rPr>
              <a:t>;</a:t>
            </a:r>
          </a:p>
          <a:p>
            <a:pPr marL="0" indent="0">
              <a:buNone/>
            </a:pPr>
            <a:r>
              <a:rPr lang="en-US" sz="1400" dirty="0" err="1" smtClean="0">
                <a:solidFill>
                  <a:schemeClr val="tx1">
                    <a:lumMod val="95000"/>
                    <a:lumOff val="5000"/>
                  </a:schemeClr>
                </a:solidFill>
              </a:rPr>
              <a:t>int</a:t>
            </a:r>
            <a:r>
              <a:rPr lang="en-US" sz="1400" dirty="0" smtClean="0">
                <a:solidFill>
                  <a:schemeClr val="tx1">
                    <a:lumMod val="95000"/>
                    <a:lumOff val="5000"/>
                  </a:schemeClr>
                </a:solidFill>
              </a:rPr>
              <a:t> </a:t>
            </a:r>
            <a:r>
              <a:rPr lang="en-US" sz="1400" dirty="0">
                <a:solidFill>
                  <a:schemeClr val="tx1">
                    <a:lumMod val="95000"/>
                    <a:lumOff val="5000"/>
                  </a:schemeClr>
                </a:solidFill>
              </a:rPr>
              <a:t>dis2 = 0</a:t>
            </a:r>
            <a:r>
              <a:rPr lang="en-US" sz="1400" dirty="0" smtClean="0">
                <a:solidFill>
                  <a:schemeClr val="tx1">
                    <a:lumMod val="95000"/>
                    <a:lumOff val="5000"/>
                  </a:schemeClr>
                </a:solidFill>
              </a:rPr>
              <a:t>;</a:t>
            </a:r>
          </a:p>
          <a:p>
            <a:pPr marL="0" indent="0">
              <a:buNone/>
            </a:pPr>
            <a:r>
              <a:rPr lang="en-US" sz="1400" dirty="0" err="1" smtClean="0">
                <a:solidFill>
                  <a:schemeClr val="tx1">
                    <a:lumMod val="95000"/>
                    <a:lumOff val="5000"/>
                  </a:schemeClr>
                </a:solidFill>
              </a:rPr>
              <a:t>int</a:t>
            </a:r>
            <a:r>
              <a:rPr lang="en-US" sz="1400" dirty="0" smtClean="0">
                <a:solidFill>
                  <a:schemeClr val="tx1">
                    <a:lumMod val="95000"/>
                    <a:lumOff val="5000"/>
                  </a:schemeClr>
                </a:solidFill>
              </a:rPr>
              <a:t> </a:t>
            </a:r>
            <a:r>
              <a:rPr lang="en-US" sz="1400" dirty="0">
                <a:solidFill>
                  <a:schemeClr val="tx1">
                    <a:lumMod val="95000"/>
                    <a:lumOff val="5000"/>
                  </a:schemeClr>
                </a:solidFill>
              </a:rPr>
              <a:t>dis_new1 = 0</a:t>
            </a:r>
            <a:r>
              <a:rPr lang="en-US" sz="1400" dirty="0" smtClean="0">
                <a:solidFill>
                  <a:schemeClr val="tx1">
                    <a:lumMod val="95000"/>
                    <a:lumOff val="5000"/>
                  </a:schemeClr>
                </a:solidFill>
              </a:rPr>
              <a:t>;</a:t>
            </a:r>
          </a:p>
          <a:p>
            <a:pPr marL="0" indent="0">
              <a:buNone/>
            </a:pPr>
            <a:r>
              <a:rPr lang="en-US" sz="1400" dirty="0" err="1" smtClean="0">
                <a:solidFill>
                  <a:schemeClr val="tx1">
                    <a:lumMod val="95000"/>
                    <a:lumOff val="5000"/>
                  </a:schemeClr>
                </a:solidFill>
              </a:rPr>
              <a:t>int</a:t>
            </a:r>
            <a:r>
              <a:rPr lang="en-US" sz="1400" dirty="0" smtClean="0">
                <a:solidFill>
                  <a:schemeClr val="tx1">
                    <a:lumMod val="95000"/>
                    <a:lumOff val="5000"/>
                  </a:schemeClr>
                </a:solidFill>
              </a:rPr>
              <a:t> </a:t>
            </a:r>
            <a:r>
              <a:rPr lang="en-US" sz="1400" dirty="0">
                <a:solidFill>
                  <a:schemeClr val="tx1">
                    <a:lumMod val="95000"/>
                    <a:lumOff val="5000"/>
                  </a:schemeClr>
                </a:solidFill>
              </a:rPr>
              <a:t>dis_new2 = 0</a:t>
            </a:r>
            <a:r>
              <a:rPr lang="en-US" sz="1400" dirty="0" smtClean="0">
                <a:solidFill>
                  <a:schemeClr val="tx1">
                    <a:lumMod val="95000"/>
                    <a:lumOff val="5000"/>
                  </a:schemeClr>
                </a:solidFill>
              </a:rPr>
              <a:t>;</a:t>
            </a:r>
          </a:p>
          <a:p>
            <a:pPr marL="0" indent="0">
              <a:buNone/>
            </a:pPr>
            <a:r>
              <a:rPr lang="en-US" sz="1400" dirty="0" err="1" smtClean="0">
                <a:solidFill>
                  <a:schemeClr val="tx1">
                    <a:lumMod val="95000"/>
                    <a:lumOff val="5000"/>
                  </a:schemeClr>
                </a:solidFill>
              </a:rPr>
              <a:t>int</a:t>
            </a:r>
            <a:r>
              <a:rPr lang="en-US" sz="1400" dirty="0" smtClean="0">
                <a:solidFill>
                  <a:schemeClr val="tx1">
                    <a:lumMod val="95000"/>
                    <a:lumOff val="5000"/>
                  </a:schemeClr>
                </a:solidFill>
              </a:rPr>
              <a:t> </a:t>
            </a:r>
            <a:r>
              <a:rPr lang="en-US" sz="1400" dirty="0">
                <a:solidFill>
                  <a:schemeClr val="tx1">
                    <a:lumMod val="95000"/>
                    <a:lumOff val="5000"/>
                  </a:schemeClr>
                </a:solidFill>
              </a:rPr>
              <a:t>entered = 0</a:t>
            </a:r>
            <a:r>
              <a:rPr lang="en-US" sz="1400" dirty="0" smtClean="0">
                <a:solidFill>
                  <a:schemeClr val="tx1">
                    <a:lumMod val="95000"/>
                    <a:lumOff val="5000"/>
                  </a:schemeClr>
                </a:solidFill>
              </a:rPr>
              <a:t>;</a:t>
            </a:r>
          </a:p>
          <a:p>
            <a:pPr marL="0" indent="0">
              <a:buNone/>
            </a:pPr>
            <a:r>
              <a:rPr lang="en-US" sz="1400" dirty="0" err="1" smtClean="0">
                <a:solidFill>
                  <a:schemeClr val="tx1">
                    <a:lumMod val="95000"/>
                    <a:lumOff val="5000"/>
                  </a:schemeClr>
                </a:solidFill>
              </a:rPr>
              <a:t>int</a:t>
            </a:r>
            <a:r>
              <a:rPr lang="en-US" sz="1400" dirty="0" smtClean="0">
                <a:solidFill>
                  <a:schemeClr val="tx1">
                    <a:lumMod val="95000"/>
                    <a:lumOff val="5000"/>
                  </a:schemeClr>
                </a:solidFill>
              </a:rPr>
              <a:t> </a:t>
            </a:r>
            <a:r>
              <a:rPr lang="en-US" sz="1400" dirty="0">
                <a:solidFill>
                  <a:schemeClr val="tx1">
                    <a:lumMod val="95000"/>
                    <a:lumOff val="5000"/>
                  </a:schemeClr>
                </a:solidFill>
              </a:rPr>
              <a:t>left = 0</a:t>
            </a:r>
            <a:r>
              <a:rPr lang="en-US" sz="1400" dirty="0" smtClean="0">
                <a:solidFill>
                  <a:schemeClr val="tx1">
                    <a:lumMod val="95000"/>
                    <a:lumOff val="5000"/>
                  </a:schemeClr>
                </a:solidFill>
              </a:rPr>
              <a:t>;</a:t>
            </a:r>
          </a:p>
          <a:p>
            <a:pPr marL="0" indent="0">
              <a:buNone/>
            </a:pPr>
            <a:r>
              <a:rPr lang="en-US" sz="1400" dirty="0" err="1" smtClean="0">
                <a:solidFill>
                  <a:schemeClr val="tx1">
                    <a:lumMod val="95000"/>
                    <a:lumOff val="5000"/>
                  </a:schemeClr>
                </a:solidFill>
              </a:rPr>
              <a:t>int</a:t>
            </a:r>
            <a:r>
              <a:rPr lang="en-US" sz="1400" dirty="0" smtClean="0">
                <a:solidFill>
                  <a:schemeClr val="tx1">
                    <a:lumMod val="95000"/>
                    <a:lumOff val="5000"/>
                  </a:schemeClr>
                </a:solidFill>
              </a:rPr>
              <a:t> </a:t>
            </a:r>
            <a:r>
              <a:rPr lang="en-US" sz="1400" dirty="0">
                <a:solidFill>
                  <a:schemeClr val="tx1">
                    <a:lumMod val="95000"/>
                    <a:lumOff val="5000"/>
                  </a:schemeClr>
                </a:solidFill>
              </a:rPr>
              <a:t>inside = 0;</a:t>
            </a:r>
          </a:p>
        </p:txBody>
      </p:sp>
    </p:spTree>
    <p:extLst>
      <p:ext uri="{BB962C8B-B14F-4D97-AF65-F5344CB8AC3E}">
        <p14:creationId xmlns:p14="http://schemas.microsoft.com/office/powerpoint/2010/main" val="16659543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672683" y="512956"/>
            <a:ext cx="9831929" cy="111154"/>
          </a:xfrm>
        </p:spPr>
        <p:txBody>
          <a:bodyPr>
            <a:normAutofit fontScale="90000"/>
          </a:bodyPr>
          <a:lstStyle/>
          <a:p>
            <a:endParaRPr lang="en-US" dirty="0"/>
          </a:p>
        </p:txBody>
      </p:sp>
      <p:sp>
        <p:nvSpPr>
          <p:cNvPr id="3" name="Content Placeholder 2"/>
          <p:cNvSpPr>
            <a:spLocks noGrp="1"/>
          </p:cNvSpPr>
          <p:nvPr>
            <p:ph idx="1"/>
          </p:nvPr>
        </p:nvSpPr>
        <p:spPr>
          <a:xfrm>
            <a:off x="1864383" y="802888"/>
            <a:ext cx="8915400" cy="6055112"/>
          </a:xfrm>
        </p:spPr>
        <p:txBody>
          <a:bodyPr>
            <a:normAutofit fontScale="70000" lnSpcReduction="20000"/>
          </a:bodyPr>
          <a:lstStyle/>
          <a:p>
            <a:pPr marL="0" indent="0">
              <a:buNone/>
            </a:pPr>
            <a:r>
              <a:rPr lang="en-US" dirty="0"/>
              <a:t>#define LED </a:t>
            </a:r>
            <a:r>
              <a:rPr lang="en-US" dirty="0" smtClean="0"/>
              <a:t>2</a:t>
            </a:r>
          </a:p>
          <a:p>
            <a:pPr marL="0" indent="0">
              <a:buNone/>
            </a:pPr>
            <a:r>
              <a:rPr lang="en-US" dirty="0" smtClean="0"/>
              <a:t>#</a:t>
            </a:r>
            <a:r>
              <a:rPr lang="en-US" dirty="0"/>
              <a:t>define PIN_TRIG1 </a:t>
            </a:r>
            <a:r>
              <a:rPr lang="en-US" dirty="0" smtClean="0"/>
              <a:t>15</a:t>
            </a:r>
          </a:p>
          <a:p>
            <a:pPr marL="0" indent="0">
              <a:buNone/>
            </a:pPr>
            <a:r>
              <a:rPr lang="en-US" dirty="0" smtClean="0"/>
              <a:t>#</a:t>
            </a:r>
            <a:r>
              <a:rPr lang="en-US" dirty="0"/>
              <a:t>define PIN_ECHO1 </a:t>
            </a:r>
            <a:r>
              <a:rPr lang="en-US" dirty="0" smtClean="0"/>
              <a:t>14</a:t>
            </a:r>
          </a:p>
          <a:p>
            <a:pPr marL="0" indent="0">
              <a:buNone/>
            </a:pPr>
            <a:r>
              <a:rPr lang="en-US" dirty="0" smtClean="0"/>
              <a:t>#</a:t>
            </a:r>
            <a:r>
              <a:rPr lang="en-US" dirty="0"/>
              <a:t>define PIN_TRIG2 </a:t>
            </a:r>
            <a:r>
              <a:rPr lang="en-US" dirty="0" smtClean="0"/>
              <a:t>13</a:t>
            </a:r>
          </a:p>
          <a:p>
            <a:pPr marL="0" indent="0">
              <a:buNone/>
            </a:pPr>
            <a:r>
              <a:rPr lang="en-US" dirty="0" smtClean="0"/>
              <a:t>#</a:t>
            </a:r>
            <a:r>
              <a:rPr lang="en-US" dirty="0"/>
              <a:t>define PIN_ECHO2 </a:t>
            </a:r>
            <a:r>
              <a:rPr lang="en-US" dirty="0" smtClean="0"/>
              <a:t>12</a:t>
            </a:r>
          </a:p>
          <a:p>
            <a:pPr marL="0" indent="0">
              <a:buNone/>
            </a:pPr>
            <a:r>
              <a:rPr lang="en-US" dirty="0" err="1" smtClean="0"/>
              <a:t>BlynkTimer</a:t>
            </a:r>
            <a:r>
              <a:rPr lang="en-US" dirty="0" smtClean="0"/>
              <a:t> </a:t>
            </a:r>
            <a:r>
              <a:rPr lang="en-US" dirty="0"/>
              <a:t>timer</a:t>
            </a:r>
            <a:r>
              <a:rPr lang="en-US" dirty="0" smtClean="0"/>
              <a:t>;</a:t>
            </a:r>
          </a:p>
          <a:p>
            <a:pPr marL="0" indent="0">
              <a:buNone/>
            </a:pPr>
            <a:r>
              <a:rPr lang="en-US" dirty="0" smtClean="0"/>
              <a:t>char </a:t>
            </a:r>
            <a:r>
              <a:rPr lang="en-US" dirty="0" err="1"/>
              <a:t>auth</a:t>
            </a:r>
            <a:r>
              <a:rPr lang="en-US" dirty="0"/>
              <a:t>[] = </a:t>
            </a:r>
            <a:r>
              <a:rPr lang="en-US" dirty="0" smtClean="0"/>
              <a:t>BLYNK_AUTH_TOKEN;</a:t>
            </a:r>
          </a:p>
          <a:p>
            <a:pPr marL="0" indent="0">
              <a:buNone/>
            </a:pPr>
            <a:r>
              <a:rPr lang="en-US" dirty="0" smtClean="0"/>
              <a:t>char </a:t>
            </a:r>
            <a:r>
              <a:rPr lang="en-US" dirty="0" err="1"/>
              <a:t>ssid</a:t>
            </a:r>
            <a:r>
              <a:rPr lang="en-US" dirty="0"/>
              <a:t>[] = "</a:t>
            </a:r>
            <a:r>
              <a:rPr lang="en-US" dirty="0" err="1"/>
              <a:t>Wokwi</a:t>
            </a:r>
            <a:r>
              <a:rPr lang="en-US" dirty="0"/>
              <a:t>-GUEST";   // your network </a:t>
            </a:r>
            <a:endParaRPr lang="en-US" dirty="0" smtClean="0"/>
          </a:p>
          <a:p>
            <a:pPr marL="0" indent="0">
              <a:buNone/>
            </a:pPr>
            <a:r>
              <a:rPr lang="en-US" dirty="0" smtClean="0"/>
              <a:t>SSID </a:t>
            </a:r>
            <a:r>
              <a:rPr lang="en-US" dirty="0"/>
              <a:t>(name</a:t>
            </a:r>
            <a:r>
              <a:rPr lang="en-US" dirty="0" smtClean="0"/>
              <a:t>)</a:t>
            </a:r>
          </a:p>
          <a:p>
            <a:pPr marL="0" indent="0">
              <a:buNone/>
            </a:pPr>
            <a:r>
              <a:rPr lang="en-US" dirty="0" smtClean="0"/>
              <a:t>char </a:t>
            </a:r>
            <a:r>
              <a:rPr lang="en-US" dirty="0"/>
              <a:t>pass[] = </a:t>
            </a:r>
            <a:r>
              <a:rPr lang="en-US" dirty="0" smtClean="0"/>
              <a:t>"";</a:t>
            </a:r>
          </a:p>
          <a:p>
            <a:pPr marL="0" indent="0">
              <a:buNone/>
            </a:pPr>
            <a:r>
              <a:rPr lang="en-US" dirty="0" smtClean="0"/>
              <a:t>#</a:t>
            </a:r>
            <a:r>
              <a:rPr lang="en-US" dirty="0"/>
              <a:t>define BLYNK_PRINT </a:t>
            </a:r>
            <a:r>
              <a:rPr lang="en-US" dirty="0" smtClean="0"/>
              <a:t>Serial</a:t>
            </a:r>
          </a:p>
          <a:p>
            <a:pPr marL="0" indent="0">
              <a:buNone/>
            </a:pPr>
            <a:r>
              <a:rPr lang="en-US" dirty="0" smtClean="0"/>
              <a:t>long </a:t>
            </a:r>
            <a:r>
              <a:rPr lang="en-US" dirty="0"/>
              <a:t>get_distance1() { </a:t>
            </a:r>
            <a:endParaRPr lang="en-US" dirty="0" smtClean="0"/>
          </a:p>
          <a:p>
            <a:pPr marL="0" indent="0">
              <a:buNone/>
            </a:pPr>
            <a:r>
              <a:rPr lang="en-US" dirty="0" smtClean="0"/>
              <a:t> </a:t>
            </a:r>
            <a:r>
              <a:rPr lang="en-US" dirty="0"/>
              <a:t>// Start a new measurement: </a:t>
            </a:r>
            <a:endParaRPr lang="en-US" dirty="0" smtClean="0"/>
          </a:p>
          <a:p>
            <a:pPr marL="0" indent="0">
              <a:buNone/>
            </a:pPr>
            <a:r>
              <a:rPr lang="en-US" dirty="0" smtClean="0"/>
              <a:t> </a:t>
            </a:r>
            <a:r>
              <a:rPr lang="en-US" dirty="0" err="1"/>
              <a:t>digitalWrite</a:t>
            </a:r>
            <a:r>
              <a:rPr lang="en-US" dirty="0"/>
              <a:t>(PIN_TRIG1, HIGH</a:t>
            </a:r>
            <a:r>
              <a:rPr lang="en-US" dirty="0" smtClean="0"/>
              <a:t>);</a:t>
            </a:r>
          </a:p>
          <a:p>
            <a:pPr marL="0" indent="0">
              <a:buNone/>
            </a:pPr>
            <a:r>
              <a:rPr lang="en-US" dirty="0" smtClean="0"/>
              <a:t>  </a:t>
            </a:r>
            <a:r>
              <a:rPr lang="en-US" dirty="0" err="1"/>
              <a:t>delayMicroseconds</a:t>
            </a:r>
            <a:r>
              <a:rPr lang="en-US" dirty="0"/>
              <a:t>(10);  </a:t>
            </a:r>
            <a:endParaRPr lang="en-US" dirty="0" smtClean="0"/>
          </a:p>
          <a:p>
            <a:pPr marL="0" indent="0">
              <a:buNone/>
            </a:pPr>
            <a:r>
              <a:rPr lang="en-US" dirty="0" err="1" smtClean="0"/>
              <a:t>digitalWrite</a:t>
            </a:r>
            <a:r>
              <a:rPr lang="en-US" dirty="0" smtClean="0"/>
              <a:t>(PIN_TRIG1</a:t>
            </a:r>
            <a:r>
              <a:rPr lang="en-US" dirty="0"/>
              <a:t>, LOW); </a:t>
            </a:r>
            <a:endParaRPr lang="en-US" dirty="0" smtClean="0"/>
          </a:p>
          <a:p>
            <a:pPr marL="0" indent="0">
              <a:buNone/>
            </a:pPr>
            <a:r>
              <a:rPr lang="en-US" dirty="0" smtClean="0"/>
              <a:t> </a:t>
            </a:r>
            <a:r>
              <a:rPr lang="en-US" dirty="0"/>
              <a:t>// Read the result: </a:t>
            </a:r>
            <a:endParaRPr lang="en-US" dirty="0" smtClean="0"/>
          </a:p>
          <a:p>
            <a:pPr marL="0" indent="0">
              <a:buNone/>
            </a:pPr>
            <a:r>
              <a:rPr lang="en-US" dirty="0" smtClean="0"/>
              <a:t> </a:t>
            </a:r>
            <a:r>
              <a:rPr lang="en-US" dirty="0"/>
              <a:t>duration1 = </a:t>
            </a:r>
            <a:r>
              <a:rPr lang="en-US" dirty="0" err="1"/>
              <a:t>pulseIn</a:t>
            </a:r>
            <a:r>
              <a:rPr lang="en-US" dirty="0"/>
              <a:t>(PIN_ECHO1, HIGH</a:t>
            </a:r>
            <a:r>
              <a:rPr lang="en-US" dirty="0" smtClean="0"/>
              <a:t>);</a:t>
            </a:r>
          </a:p>
          <a:p>
            <a:pPr marL="0" indent="0">
              <a:buNone/>
            </a:pPr>
            <a:r>
              <a:rPr lang="en-US" dirty="0" smtClean="0"/>
              <a:t>  </a:t>
            </a:r>
            <a:r>
              <a:rPr lang="en-US" dirty="0"/>
              <a:t>distance1 = duration1 / 58; </a:t>
            </a:r>
            <a:endParaRPr lang="en-US" dirty="0" smtClean="0"/>
          </a:p>
          <a:p>
            <a:pPr marL="0" indent="0">
              <a:buNone/>
            </a:pPr>
            <a:r>
              <a:rPr lang="en-US" dirty="0" smtClean="0"/>
              <a:t> </a:t>
            </a:r>
            <a:r>
              <a:rPr lang="en-US" dirty="0"/>
              <a:t>return distance1</a:t>
            </a:r>
            <a:r>
              <a:rPr lang="en-US" dirty="0" smtClean="0"/>
              <a:t>;</a:t>
            </a:r>
          </a:p>
          <a:p>
            <a:pPr marL="0" indent="0">
              <a:buNone/>
            </a:pPr>
            <a:r>
              <a:rPr lang="en-US" dirty="0" smtClean="0"/>
              <a:t>}</a:t>
            </a:r>
            <a:endParaRPr lang="en-US" dirty="0"/>
          </a:p>
        </p:txBody>
      </p:sp>
    </p:spTree>
    <p:extLst>
      <p:ext uri="{BB962C8B-B14F-4D97-AF65-F5344CB8AC3E}">
        <p14:creationId xmlns:p14="http://schemas.microsoft.com/office/powerpoint/2010/main" val="24256819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775173" y="312234"/>
            <a:ext cx="8915400" cy="6423102"/>
          </a:xfrm>
        </p:spPr>
        <p:txBody>
          <a:bodyPr>
            <a:normAutofit fontScale="47500" lnSpcReduction="20000"/>
          </a:bodyPr>
          <a:lstStyle/>
          <a:p>
            <a:pPr marL="0" indent="0">
              <a:buNone/>
            </a:pPr>
            <a:r>
              <a:rPr lang="en-US" dirty="0"/>
              <a:t>long get_distance2() { </a:t>
            </a:r>
            <a:endParaRPr lang="en-US" dirty="0" smtClean="0"/>
          </a:p>
          <a:p>
            <a:pPr marL="0" indent="0">
              <a:buNone/>
            </a:pPr>
            <a:r>
              <a:rPr lang="en-US" dirty="0" smtClean="0"/>
              <a:t> </a:t>
            </a:r>
            <a:r>
              <a:rPr lang="en-US" dirty="0"/>
              <a:t>// Start a new measurement</a:t>
            </a:r>
            <a:r>
              <a:rPr lang="en-US" dirty="0" smtClean="0"/>
              <a:t>:</a:t>
            </a:r>
          </a:p>
          <a:p>
            <a:pPr marL="0" indent="0">
              <a:buNone/>
            </a:pPr>
            <a:r>
              <a:rPr lang="en-US" dirty="0" smtClean="0"/>
              <a:t>  </a:t>
            </a:r>
            <a:r>
              <a:rPr lang="en-US" dirty="0" err="1"/>
              <a:t>digitalWrite</a:t>
            </a:r>
            <a:r>
              <a:rPr lang="en-US" dirty="0"/>
              <a:t>(PIN_TRIG2, HIGH</a:t>
            </a:r>
            <a:r>
              <a:rPr lang="en-US" dirty="0" smtClean="0"/>
              <a:t>);</a:t>
            </a:r>
          </a:p>
          <a:p>
            <a:pPr marL="0" indent="0">
              <a:buNone/>
            </a:pPr>
            <a:r>
              <a:rPr lang="en-US" dirty="0" smtClean="0"/>
              <a:t>  </a:t>
            </a:r>
            <a:r>
              <a:rPr lang="en-US" dirty="0" err="1"/>
              <a:t>delayMicroseconds</a:t>
            </a:r>
            <a:r>
              <a:rPr lang="en-US" dirty="0"/>
              <a:t>(10</a:t>
            </a:r>
            <a:r>
              <a:rPr lang="en-US" dirty="0" smtClean="0"/>
              <a:t>);</a:t>
            </a:r>
          </a:p>
          <a:p>
            <a:pPr marL="0" indent="0">
              <a:buNone/>
            </a:pPr>
            <a:r>
              <a:rPr lang="en-US" dirty="0" smtClean="0"/>
              <a:t>  </a:t>
            </a:r>
            <a:r>
              <a:rPr lang="en-US" dirty="0" err="1"/>
              <a:t>digitalWrite</a:t>
            </a:r>
            <a:r>
              <a:rPr lang="en-US" dirty="0"/>
              <a:t>(PIN_TRIG2, LOW</a:t>
            </a:r>
            <a:r>
              <a:rPr lang="en-US" dirty="0" smtClean="0"/>
              <a:t>);</a:t>
            </a:r>
          </a:p>
          <a:p>
            <a:pPr marL="0" indent="0">
              <a:buNone/>
            </a:pPr>
            <a:r>
              <a:rPr lang="en-US" dirty="0" smtClean="0"/>
              <a:t>  </a:t>
            </a:r>
            <a:r>
              <a:rPr lang="en-US" dirty="0"/>
              <a:t>// Read the result: </a:t>
            </a:r>
            <a:endParaRPr lang="en-US" dirty="0" smtClean="0"/>
          </a:p>
          <a:p>
            <a:pPr marL="0" indent="0">
              <a:buNone/>
            </a:pPr>
            <a:r>
              <a:rPr lang="en-US" dirty="0" smtClean="0"/>
              <a:t> </a:t>
            </a:r>
            <a:r>
              <a:rPr lang="en-US" dirty="0"/>
              <a:t>duration2 = </a:t>
            </a:r>
            <a:r>
              <a:rPr lang="en-US" dirty="0" err="1"/>
              <a:t>pulseIn</a:t>
            </a:r>
            <a:r>
              <a:rPr lang="en-US" dirty="0"/>
              <a:t>(PIN_ECHO2, HIGH);  </a:t>
            </a:r>
            <a:endParaRPr lang="en-US" dirty="0" smtClean="0"/>
          </a:p>
          <a:p>
            <a:pPr marL="0" indent="0">
              <a:buNone/>
            </a:pPr>
            <a:r>
              <a:rPr lang="en-US" dirty="0" smtClean="0"/>
              <a:t>distance2 </a:t>
            </a:r>
            <a:r>
              <a:rPr lang="en-US" dirty="0"/>
              <a:t>= duration2 / 58; </a:t>
            </a:r>
            <a:endParaRPr lang="en-US" dirty="0" smtClean="0"/>
          </a:p>
          <a:p>
            <a:pPr marL="0" indent="0">
              <a:buNone/>
            </a:pPr>
            <a:r>
              <a:rPr lang="en-US" dirty="0" smtClean="0"/>
              <a:t> </a:t>
            </a:r>
            <a:r>
              <a:rPr lang="en-US" dirty="0"/>
              <a:t>return distance2</a:t>
            </a:r>
            <a:r>
              <a:rPr lang="en-US" dirty="0" smtClean="0"/>
              <a:t>;</a:t>
            </a:r>
          </a:p>
          <a:p>
            <a:pPr marL="0" indent="0">
              <a:buNone/>
            </a:pPr>
            <a:r>
              <a:rPr lang="en-US" dirty="0" smtClean="0"/>
              <a:t>}</a:t>
            </a:r>
          </a:p>
          <a:p>
            <a:pPr marL="0" indent="0">
              <a:buNone/>
            </a:pPr>
            <a:r>
              <a:rPr lang="en-US" dirty="0" smtClean="0"/>
              <a:t>void </a:t>
            </a:r>
            <a:r>
              <a:rPr lang="en-US" dirty="0" err="1"/>
              <a:t>myTimer</a:t>
            </a:r>
            <a:r>
              <a:rPr lang="en-US" dirty="0"/>
              <a:t>() </a:t>
            </a:r>
            <a:r>
              <a:rPr lang="en-US" dirty="0" smtClean="0"/>
              <a:t>{</a:t>
            </a:r>
          </a:p>
          <a:p>
            <a:pPr marL="0" indent="0">
              <a:buNone/>
            </a:pPr>
            <a:r>
              <a:rPr lang="en-US" dirty="0" smtClean="0"/>
              <a:t>  </a:t>
            </a:r>
            <a:r>
              <a:rPr lang="en-US" dirty="0" err="1"/>
              <a:t>Serial.println</a:t>
            </a:r>
            <a:r>
              <a:rPr lang="en-US" dirty="0"/>
              <a:t>("100"); </a:t>
            </a:r>
            <a:endParaRPr lang="en-US" dirty="0" smtClean="0"/>
          </a:p>
          <a:p>
            <a:pPr marL="0" indent="0">
              <a:buNone/>
            </a:pPr>
            <a:r>
              <a:rPr lang="en-US" dirty="0" smtClean="0"/>
              <a:t> </a:t>
            </a:r>
            <a:r>
              <a:rPr lang="en-US" dirty="0"/>
              <a:t>dis_new1 = get_distance1</a:t>
            </a:r>
            <a:r>
              <a:rPr lang="en-US" dirty="0" smtClean="0"/>
              <a:t>();</a:t>
            </a:r>
          </a:p>
          <a:p>
            <a:pPr marL="0" indent="0">
              <a:buNone/>
            </a:pPr>
            <a:r>
              <a:rPr lang="en-US" dirty="0" smtClean="0"/>
              <a:t>  </a:t>
            </a:r>
            <a:r>
              <a:rPr lang="en-US" dirty="0"/>
              <a:t>dis_new2 = get_distance2(); </a:t>
            </a:r>
            <a:endParaRPr lang="en-US" dirty="0" smtClean="0"/>
          </a:p>
          <a:p>
            <a:pPr marL="0" indent="0">
              <a:buNone/>
            </a:pPr>
            <a:r>
              <a:rPr lang="en-US" dirty="0" smtClean="0"/>
              <a:t> </a:t>
            </a:r>
            <a:r>
              <a:rPr lang="en-US" dirty="0"/>
              <a:t>if (dis1 != dis_new1 || dis2 != dis_new2){ </a:t>
            </a:r>
            <a:endParaRPr lang="en-US" dirty="0" smtClean="0"/>
          </a:p>
          <a:p>
            <a:pPr marL="0" indent="0">
              <a:buNone/>
            </a:pPr>
            <a:r>
              <a:rPr lang="en-US" dirty="0" smtClean="0"/>
              <a:t>   </a:t>
            </a:r>
            <a:r>
              <a:rPr lang="en-US" dirty="0" err="1"/>
              <a:t>Serial.println</a:t>
            </a:r>
            <a:r>
              <a:rPr lang="en-US" dirty="0"/>
              <a:t>("200");   </a:t>
            </a:r>
            <a:endParaRPr lang="en-US" dirty="0" smtClean="0"/>
          </a:p>
          <a:p>
            <a:pPr marL="0" indent="0">
              <a:buNone/>
            </a:pPr>
            <a:r>
              <a:rPr lang="en-US" dirty="0" smtClean="0"/>
              <a:t> </a:t>
            </a:r>
            <a:r>
              <a:rPr lang="en-US" dirty="0"/>
              <a:t>if (dis1 &lt; dis2){ </a:t>
            </a:r>
            <a:endParaRPr lang="en-US" dirty="0" smtClean="0"/>
          </a:p>
          <a:p>
            <a:pPr marL="0" indent="0">
              <a:buNone/>
            </a:pPr>
            <a:r>
              <a:rPr lang="en-US" dirty="0" smtClean="0"/>
              <a:t>     </a:t>
            </a:r>
            <a:r>
              <a:rPr lang="en-US" dirty="0" err="1"/>
              <a:t>Serial.println</a:t>
            </a:r>
            <a:r>
              <a:rPr lang="en-US" dirty="0"/>
              <a:t>("Enter loop"); </a:t>
            </a:r>
            <a:endParaRPr lang="en-US" dirty="0" smtClean="0"/>
          </a:p>
          <a:p>
            <a:pPr marL="0" indent="0">
              <a:buNone/>
            </a:pPr>
            <a:r>
              <a:rPr lang="en-US" dirty="0" smtClean="0"/>
              <a:t>     </a:t>
            </a:r>
            <a:r>
              <a:rPr lang="en-US" dirty="0"/>
              <a:t>entered = entered + 1; </a:t>
            </a:r>
            <a:endParaRPr lang="en-US" dirty="0" smtClean="0"/>
          </a:p>
          <a:p>
            <a:pPr marL="0" indent="0">
              <a:buNone/>
            </a:pPr>
            <a:r>
              <a:rPr lang="en-US" dirty="0" smtClean="0"/>
              <a:t>     </a:t>
            </a:r>
            <a:r>
              <a:rPr lang="en-US" dirty="0"/>
              <a:t>inside = inside + 1;    </a:t>
            </a:r>
            <a:endParaRPr lang="en-US" dirty="0" smtClean="0"/>
          </a:p>
          <a:p>
            <a:pPr marL="0" indent="0">
              <a:buNone/>
            </a:pPr>
            <a:r>
              <a:rPr lang="en-US" dirty="0" smtClean="0"/>
              <a:t>  </a:t>
            </a:r>
            <a:r>
              <a:rPr lang="en-US" dirty="0" err="1"/>
              <a:t>digitalWrite</a:t>
            </a:r>
            <a:r>
              <a:rPr lang="en-US" dirty="0"/>
              <a:t>(LED, HIGH);   </a:t>
            </a:r>
            <a:endParaRPr lang="en-US" dirty="0" smtClean="0"/>
          </a:p>
          <a:p>
            <a:pPr marL="0" indent="0">
              <a:buNone/>
            </a:pPr>
            <a:r>
              <a:rPr lang="en-US" dirty="0" smtClean="0"/>
              <a:t>   </a:t>
            </a:r>
            <a:r>
              <a:rPr lang="en-US" dirty="0" err="1"/>
              <a:t>Blynk.virtualWrite</a:t>
            </a:r>
            <a:r>
              <a:rPr lang="en-US" dirty="0"/>
              <a:t>(V0, entered);   </a:t>
            </a:r>
            <a:endParaRPr lang="en-US" dirty="0" smtClean="0"/>
          </a:p>
          <a:p>
            <a:pPr marL="0" indent="0">
              <a:buNone/>
            </a:pPr>
            <a:r>
              <a:rPr lang="en-US" dirty="0" smtClean="0"/>
              <a:t>   </a:t>
            </a:r>
            <a:r>
              <a:rPr lang="en-US" dirty="0" err="1"/>
              <a:t>Blynk.virtualWrite</a:t>
            </a:r>
            <a:r>
              <a:rPr lang="en-US" dirty="0"/>
              <a:t>(V2, inside);      </a:t>
            </a:r>
            <a:endParaRPr lang="en-US" dirty="0" smtClean="0"/>
          </a:p>
          <a:p>
            <a:pPr marL="0" indent="0">
              <a:buNone/>
            </a:pPr>
            <a:r>
              <a:rPr lang="en-US" dirty="0" smtClean="0"/>
              <a:t>dis1 </a:t>
            </a:r>
            <a:r>
              <a:rPr lang="en-US" dirty="0"/>
              <a:t>= dis_new1</a:t>
            </a:r>
            <a:r>
              <a:rPr lang="en-US" dirty="0" smtClean="0"/>
              <a:t>;</a:t>
            </a:r>
          </a:p>
          <a:p>
            <a:pPr marL="0" indent="0">
              <a:buNone/>
            </a:pPr>
            <a:r>
              <a:rPr lang="en-US" dirty="0" smtClean="0"/>
              <a:t>      </a:t>
            </a:r>
            <a:r>
              <a:rPr lang="en-US" dirty="0"/>
              <a:t>delay(1000</a:t>
            </a:r>
            <a:r>
              <a:rPr lang="en-US" dirty="0" smtClean="0"/>
              <a:t>);</a:t>
            </a:r>
          </a:p>
          <a:p>
            <a:pPr marL="0" indent="0">
              <a:buNone/>
            </a:pPr>
            <a:r>
              <a:rPr lang="en-US" dirty="0" smtClean="0"/>
              <a:t>      </a:t>
            </a:r>
            <a:r>
              <a:rPr lang="en-US" dirty="0" err="1"/>
              <a:t>digitalWrite</a:t>
            </a:r>
            <a:r>
              <a:rPr lang="en-US" dirty="0"/>
              <a:t>(LED, LOW); </a:t>
            </a:r>
            <a:endParaRPr lang="en-US" dirty="0" smtClean="0"/>
          </a:p>
          <a:p>
            <a:pPr marL="0" indent="0">
              <a:buNone/>
            </a:pPr>
            <a:r>
              <a:rPr lang="en-US" dirty="0" smtClean="0"/>
              <a:t>   </a:t>
            </a:r>
            <a:r>
              <a:rPr lang="en-US" dirty="0"/>
              <a:t>}</a:t>
            </a:r>
            <a:endParaRPr lang="en-US" dirty="0"/>
          </a:p>
        </p:txBody>
      </p:sp>
    </p:spTree>
    <p:extLst>
      <p:ext uri="{BB962C8B-B14F-4D97-AF65-F5344CB8AC3E}">
        <p14:creationId xmlns:p14="http://schemas.microsoft.com/office/powerpoint/2010/main" val="3260078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605776" y="847134"/>
            <a:ext cx="9898836" cy="5776691"/>
          </a:xfrm>
        </p:spPr>
        <p:txBody>
          <a:bodyPr>
            <a:normAutofit fontScale="92500" lnSpcReduction="20000"/>
          </a:bodyPr>
          <a:lstStyle/>
          <a:p>
            <a:pPr marL="0" indent="0">
              <a:buNone/>
            </a:pPr>
            <a:r>
              <a:rPr lang="en-US" dirty="0"/>
              <a:t> if (dis1 &gt; dis2){  </a:t>
            </a:r>
            <a:endParaRPr lang="en-US" dirty="0" smtClean="0"/>
          </a:p>
          <a:p>
            <a:pPr marL="0" indent="0">
              <a:buNone/>
            </a:pPr>
            <a:r>
              <a:rPr lang="en-US" dirty="0" smtClean="0"/>
              <a:t>    </a:t>
            </a:r>
            <a:r>
              <a:rPr lang="en-US" dirty="0" err="1"/>
              <a:t>Serial.println</a:t>
            </a:r>
            <a:r>
              <a:rPr lang="en-US" dirty="0"/>
              <a:t>("Leave loop"); </a:t>
            </a:r>
            <a:endParaRPr lang="en-US" dirty="0" smtClean="0"/>
          </a:p>
          <a:p>
            <a:pPr marL="0" indent="0">
              <a:buNone/>
            </a:pPr>
            <a:r>
              <a:rPr lang="en-US" dirty="0" smtClean="0"/>
              <a:t>     </a:t>
            </a:r>
            <a:r>
              <a:rPr lang="en-US" dirty="0"/>
              <a:t>left = left + 1;    </a:t>
            </a:r>
            <a:endParaRPr lang="en-US" dirty="0" smtClean="0"/>
          </a:p>
          <a:p>
            <a:pPr marL="0" indent="0">
              <a:buNone/>
            </a:pPr>
            <a:r>
              <a:rPr lang="en-US" dirty="0" smtClean="0"/>
              <a:t>  </a:t>
            </a:r>
            <a:r>
              <a:rPr lang="en-US" dirty="0"/>
              <a:t>inside = inside - 1;   </a:t>
            </a:r>
            <a:endParaRPr lang="en-US" dirty="0" smtClean="0"/>
          </a:p>
          <a:p>
            <a:pPr marL="0" indent="0">
              <a:buNone/>
            </a:pPr>
            <a:r>
              <a:rPr lang="en-US" dirty="0" smtClean="0"/>
              <a:t>   </a:t>
            </a:r>
            <a:r>
              <a:rPr lang="en-US" dirty="0" err="1"/>
              <a:t>Blynk.virtualWrite</a:t>
            </a:r>
            <a:r>
              <a:rPr lang="en-US" dirty="0"/>
              <a:t>(V1, left); </a:t>
            </a:r>
            <a:endParaRPr lang="en-US" dirty="0" smtClean="0"/>
          </a:p>
          <a:p>
            <a:pPr marL="0" indent="0">
              <a:buNone/>
            </a:pPr>
            <a:r>
              <a:rPr lang="en-US" dirty="0" smtClean="0"/>
              <a:t>     </a:t>
            </a:r>
            <a:r>
              <a:rPr lang="en-US" dirty="0" err="1"/>
              <a:t>Blynk.virtualWrite</a:t>
            </a:r>
            <a:r>
              <a:rPr lang="en-US" dirty="0"/>
              <a:t>(V2, inside);  </a:t>
            </a:r>
            <a:endParaRPr lang="en-US" dirty="0" smtClean="0"/>
          </a:p>
          <a:p>
            <a:pPr marL="0" indent="0">
              <a:buNone/>
            </a:pPr>
            <a:r>
              <a:rPr lang="en-US" dirty="0" smtClean="0"/>
              <a:t>   </a:t>
            </a:r>
            <a:r>
              <a:rPr lang="en-US" dirty="0"/>
              <a:t>dis2 = dis_new2; </a:t>
            </a:r>
            <a:endParaRPr lang="en-US" dirty="0" smtClean="0"/>
          </a:p>
          <a:p>
            <a:pPr marL="0" indent="0">
              <a:buNone/>
            </a:pPr>
            <a:r>
              <a:rPr lang="en-US" dirty="0" smtClean="0"/>
              <a:t>     </a:t>
            </a:r>
            <a:r>
              <a:rPr lang="en-US" dirty="0"/>
              <a:t>delay(1000);   </a:t>
            </a:r>
            <a:endParaRPr lang="en-US" dirty="0" smtClean="0"/>
          </a:p>
          <a:p>
            <a:pPr marL="0" indent="0">
              <a:buNone/>
            </a:pPr>
            <a:r>
              <a:rPr lang="en-US" dirty="0" smtClean="0"/>
              <a:t> }</a:t>
            </a:r>
          </a:p>
          <a:p>
            <a:pPr marL="0" indent="0">
              <a:buNone/>
            </a:pPr>
            <a:r>
              <a:rPr lang="en-US" dirty="0" smtClean="0"/>
              <a:t>  </a:t>
            </a:r>
            <a:r>
              <a:rPr lang="en-US" dirty="0"/>
              <a:t>}  </a:t>
            </a:r>
            <a:endParaRPr lang="en-US" dirty="0" smtClean="0"/>
          </a:p>
          <a:p>
            <a:pPr marL="0" indent="0">
              <a:buNone/>
            </a:pPr>
            <a:r>
              <a:rPr lang="en-US" dirty="0" smtClean="0"/>
              <a:t> </a:t>
            </a:r>
            <a:r>
              <a:rPr lang="en-US" dirty="0"/>
              <a:t>} </a:t>
            </a:r>
            <a:endParaRPr lang="en-US" dirty="0" smtClean="0"/>
          </a:p>
          <a:p>
            <a:pPr marL="0" indent="0">
              <a:buNone/>
            </a:pPr>
            <a:r>
              <a:rPr lang="en-US" dirty="0" smtClean="0"/>
              <a:t>void </a:t>
            </a:r>
            <a:r>
              <a:rPr lang="en-US" dirty="0"/>
              <a:t>setup() </a:t>
            </a:r>
            <a:r>
              <a:rPr lang="en-US" dirty="0" smtClean="0"/>
              <a:t>{</a:t>
            </a:r>
          </a:p>
          <a:p>
            <a:pPr marL="0" indent="0">
              <a:buNone/>
            </a:pPr>
            <a:r>
              <a:rPr lang="en-US" dirty="0" smtClean="0"/>
              <a:t>  </a:t>
            </a:r>
            <a:r>
              <a:rPr lang="en-US" dirty="0" err="1"/>
              <a:t>Serial.begin</a:t>
            </a:r>
            <a:r>
              <a:rPr lang="en-US" dirty="0"/>
              <a:t>(115200</a:t>
            </a:r>
            <a:r>
              <a:rPr lang="en-US" dirty="0" smtClean="0"/>
              <a:t>);</a:t>
            </a:r>
          </a:p>
          <a:p>
            <a:pPr marL="0" indent="0">
              <a:buNone/>
            </a:pPr>
            <a:r>
              <a:rPr lang="en-US" dirty="0" smtClean="0"/>
              <a:t>  </a:t>
            </a:r>
            <a:r>
              <a:rPr lang="en-US" dirty="0" err="1"/>
              <a:t>pinMode</a:t>
            </a:r>
            <a:r>
              <a:rPr lang="en-US" dirty="0"/>
              <a:t>(LED, OUTPUT); </a:t>
            </a:r>
            <a:endParaRPr lang="en-US" dirty="0" smtClean="0"/>
          </a:p>
          <a:p>
            <a:pPr marL="0" indent="0">
              <a:buNone/>
            </a:pPr>
            <a:r>
              <a:rPr lang="en-US" dirty="0" smtClean="0"/>
              <a:t> </a:t>
            </a:r>
            <a:r>
              <a:rPr lang="en-US" dirty="0" err="1"/>
              <a:t>pinMode</a:t>
            </a:r>
            <a:r>
              <a:rPr lang="en-US" dirty="0"/>
              <a:t>(PIN_TRIG1, OUTPUT</a:t>
            </a:r>
            <a:r>
              <a:rPr lang="en-US" dirty="0" smtClean="0"/>
              <a:t>);</a:t>
            </a:r>
          </a:p>
          <a:p>
            <a:pPr marL="0" indent="0">
              <a:buNone/>
            </a:pPr>
            <a:r>
              <a:rPr lang="en-US" dirty="0" smtClean="0"/>
              <a:t>  </a:t>
            </a:r>
            <a:r>
              <a:rPr lang="en-US" dirty="0" err="1"/>
              <a:t>pinMode</a:t>
            </a:r>
            <a:r>
              <a:rPr lang="en-US" dirty="0"/>
              <a:t>(PIN_ECHO1, INPUT</a:t>
            </a:r>
            <a:r>
              <a:rPr lang="en-US" dirty="0" smtClean="0"/>
              <a:t>);</a:t>
            </a:r>
          </a:p>
          <a:p>
            <a:pPr marL="0" indent="0">
              <a:buNone/>
            </a:pPr>
            <a:r>
              <a:rPr lang="en-US" dirty="0" smtClean="0"/>
              <a:t>  </a:t>
            </a:r>
            <a:r>
              <a:rPr lang="en-US" dirty="0" err="1"/>
              <a:t>pinMode</a:t>
            </a:r>
            <a:r>
              <a:rPr lang="en-US" dirty="0"/>
              <a:t>(PIN_TRIG2, OUTPUT);</a:t>
            </a:r>
          </a:p>
        </p:txBody>
      </p:sp>
    </p:spTree>
    <p:extLst>
      <p:ext uri="{BB962C8B-B14F-4D97-AF65-F5344CB8AC3E}">
        <p14:creationId xmlns:p14="http://schemas.microsoft.com/office/powerpoint/2010/main" val="3938700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639229" y="624110"/>
            <a:ext cx="9865383" cy="5287112"/>
          </a:xfrm>
        </p:spPr>
        <p:txBody>
          <a:bodyPr/>
          <a:lstStyle/>
          <a:p>
            <a:pPr marL="0" indent="0">
              <a:buNone/>
            </a:pPr>
            <a:r>
              <a:rPr lang="en-US" dirty="0" err="1"/>
              <a:t>pinMode</a:t>
            </a:r>
            <a:r>
              <a:rPr lang="en-US" dirty="0"/>
              <a:t>(PIN_ECHO2, INPUT</a:t>
            </a:r>
            <a:r>
              <a:rPr lang="en-US" dirty="0" smtClean="0"/>
              <a:t>);</a:t>
            </a:r>
          </a:p>
          <a:p>
            <a:pPr marL="0" indent="0">
              <a:buNone/>
            </a:pPr>
            <a:r>
              <a:rPr lang="en-US" dirty="0" smtClean="0"/>
              <a:t>  </a:t>
            </a:r>
            <a:r>
              <a:rPr lang="en-US" dirty="0" err="1"/>
              <a:t>Blynk.begin</a:t>
            </a:r>
            <a:r>
              <a:rPr lang="en-US" dirty="0"/>
              <a:t>(</a:t>
            </a:r>
            <a:r>
              <a:rPr lang="en-US" dirty="0" err="1"/>
              <a:t>auth</a:t>
            </a:r>
            <a:r>
              <a:rPr lang="en-US" dirty="0"/>
              <a:t>, </a:t>
            </a:r>
            <a:r>
              <a:rPr lang="en-US" dirty="0" err="1"/>
              <a:t>ssid</a:t>
            </a:r>
            <a:r>
              <a:rPr lang="en-US" dirty="0"/>
              <a:t>, pass, "</a:t>
            </a:r>
            <a:r>
              <a:rPr lang="en-US" dirty="0" err="1"/>
              <a:t>blynk.cloud</a:t>
            </a:r>
            <a:r>
              <a:rPr lang="en-US" dirty="0"/>
              <a:t>", 8080); </a:t>
            </a:r>
            <a:endParaRPr lang="en-US" dirty="0" smtClean="0"/>
          </a:p>
          <a:p>
            <a:pPr marL="0" indent="0">
              <a:buNone/>
            </a:pPr>
            <a:r>
              <a:rPr lang="en-US" dirty="0" smtClean="0"/>
              <a:t> </a:t>
            </a:r>
            <a:r>
              <a:rPr lang="en-US" dirty="0" err="1"/>
              <a:t>timer.setInterval</a:t>
            </a:r>
            <a:r>
              <a:rPr lang="en-US" dirty="0"/>
              <a:t>(1000L, </a:t>
            </a:r>
            <a:r>
              <a:rPr lang="en-US" dirty="0" err="1"/>
              <a:t>myTimer</a:t>
            </a:r>
            <a:r>
              <a:rPr lang="en-US" dirty="0" smtClean="0"/>
              <a:t>);</a:t>
            </a:r>
          </a:p>
          <a:p>
            <a:pPr marL="0" indent="0">
              <a:buNone/>
            </a:pPr>
            <a:r>
              <a:rPr lang="en-US" dirty="0" smtClean="0"/>
              <a:t>}</a:t>
            </a:r>
          </a:p>
          <a:p>
            <a:pPr marL="0" indent="0">
              <a:buNone/>
            </a:pPr>
            <a:r>
              <a:rPr lang="en-US" dirty="0" smtClean="0"/>
              <a:t>void </a:t>
            </a:r>
            <a:r>
              <a:rPr lang="en-US" dirty="0"/>
              <a:t>loop() </a:t>
            </a:r>
            <a:r>
              <a:rPr lang="en-US" dirty="0" smtClean="0"/>
              <a:t>{</a:t>
            </a:r>
          </a:p>
          <a:p>
            <a:pPr marL="0" indent="0">
              <a:buNone/>
            </a:pPr>
            <a:r>
              <a:rPr lang="en-US" dirty="0" smtClean="0"/>
              <a:t>  </a:t>
            </a:r>
            <a:r>
              <a:rPr lang="en-US" dirty="0" err="1"/>
              <a:t>Blynk.run</a:t>
            </a:r>
            <a:r>
              <a:rPr lang="en-US" dirty="0"/>
              <a:t>(); </a:t>
            </a:r>
            <a:endParaRPr lang="en-US" dirty="0" smtClean="0"/>
          </a:p>
          <a:p>
            <a:pPr marL="0" indent="0">
              <a:buNone/>
            </a:pPr>
            <a:r>
              <a:rPr lang="en-US" dirty="0" smtClean="0"/>
              <a:t> </a:t>
            </a:r>
            <a:r>
              <a:rPr lang="en-US" dirty="0" err="1"/>
              <a:t>timer.run</a:t>
            </a:r>
            <a:r>
              <a:rPr lang="en-US" dirty="0" smtClean="0"/>
              <a:t>();</a:t>
            </a:r>
          </a:p>
          <a:p>
            <a:pPr marL="0" indent="0">
              <a:buNone/>
            </a:pPr>
            <a:r>
              <a:rPr lang="en-US" dirty="0" smtClean="0"/>
              <a:t>}</a:t>
            </a:r>
            <a:endParaRPr lang="en-US" dirty="0"/>
          </a:p>
        </p:txBody>
      </p:sp>
    </p:spTree>
    <p:extLst>
      <p:ext uri="{BB962C8B-B14F-4D97-AF65-F5344CB8AC3E}">
        <p14:creationId xmlns:p14="http://schemas.microsoft.com/office/powerpoint/2010/main" val="1909175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5431" y="568712"/>
            <a:ext cx="8911687" cy="1068660"/>
          </a:xfrm>
        </p:spPr>
        <p:txBody>
          <a:bodyPr/>
          <a:lstStyle/>
          <a:p>
            <a:r>
              <a:rPr lang="en-US" dirty="0" smtClean="0">
                <a:latin typeface="Baskerville Old Face" panose="02020602080505020303" pitchFamily="18" charset="0"/>
              </a:rPr>
              <a:t>OUTPUT:</a:t>
            </a:r>
            <a:endParaRPr lang="en-US" dirty="0">
              <a:latin typeface="Baskerville Old Face" panose="02020602080505020303" pitchFamily="18"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832409" y="1771187"/>
            <a:ext cx="3368865" cy="4107209"/>
          </a:xfrm>
        </p:spPr>
      </p:pic>
    </p:spTree>
    <p:extLst>
      <p:ext uri="{BB962C8B-B14F-4D97-AF65-F5344CB8AC3E}">
        <p14:creationId xmlns:p14="http://schemas.microsoft.com/office/powerpoint/2010/main" val="2183324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072" y="512598"/>
            <a:ext cx="8911687" cy="1280890"/>
          </a:xfrm>
        </p:spPr>
        <p:txBody>
          <a:bodyPr/>
          <a:lstStyle/>
          <a:p>
            <a:r>
              <a:rPr lang="en-US" dirty="0" smtClean="0">
                <a:latin typeface="Baskerville Old Face" panose="02020602080505020303" pitchFamily="18" charset="0"/>
              </a:rPr>
              <a:t>ADVANTAGES:</a:t>
            </a:r>
            <a:endParaRPr lang="en-US" dirty="0">
              <a:latin typeface="Baskerville Old Face" panose="02020602080505020303" pitchFamily="18" charset="0"/>
            </a:endParaRPr>
          </a:p>
        </p:txBody>
      </p:sp>
      <p:sp>
        <p:nvSpPr>
          <p:cNvPr id="3" name="Content Placeholder 2"/>
          <p:cNvSpPr>
            <a:spLocks noGrp="1"/>
          </p:cNvSpPr>
          <p:nvPr>
            <p:ph idx="1"/>
          </p:nvPr>
        </p:nvSpPr>
        <p:spPr>
          <a:xfrm>
            <a:off x="1645072" y="1449659"/>
            <a:ext cx="9859540" cy="4461563"/>
          </a:xfrm>
        </p:spPr>
        <p:txBody>
          <a:bodyPr>
            <a:normAutofit/>
          </a:bodyPr>
          <a:lstStyle/>
          <a:p>
            <a:pPr>
              <a:buFont typeface="Wingdings" panose="05000000000000000000" pitchFamily="2" charset="2"/>
              <a:buChar char="Ø"/>
            </a:pPr>
            <a:r>
              <a:rPr lang="en-US" dirty="0"/>
              <a:t>Preservation of the environment</a:t>
            </a:r>
            <a:r>
              <a:rPr lang="en-US" dirty="0" smtClean="0"/>
              <a:t>.</a:t>
            </a:r>
          </a:p>
          <a:p>
            <a:pPr>
              <a:buFont typeface="Wingdings" panose="05000000000000000000" pitchFamily="2" charset="2"/>
              <a:buChar char="Ø"/>
            </a:pPr>
            <a:r>
              <a:rPr lang="en-US" dirty="0" smtClean="0"/>
              <a:t>Increased </a:t>
            </a:r>
            <a:r>
              <a:rPr lang="en-US" dirty="0"/>
              <a:t>performance of companies, vehicles</a:t>
            </a:r>
            <a:r>
              <a:rPr lang="en-US" dirty="0" smtClean="0"/>
              <a:t>…</a:t>
            </a:r>
          </a:p>
          <a:p>
            <a:pPr>
              <a:buFont typeface="Wingdings" panose="05000000000000000000" pitchFamily="2" charset="2"/>
              <a:buChar char="Ø"/>
            </a:pPr>
            <a:r>
              <a:rPr lang="en-US" dirty="0" smtClean="0"/>
              <a:t>Increased </a:t>
            </a:r>
            <a:r>
              <a:rPr lang="en-US" dirty="0"/>
              <a:t>safety</a:t>
            </a:r>
            <a:r>
              <a:rPr lang="en-US" dirty="0" smtClean="0"/>
              <a:t>.</a:t>
            </a:r>
          </a:p>
          <a:p>
            <a:pPr>
              <a:buFont typeface="Wingdings" panose="05000000000000000000" pitchFamily="2" charset="2"/>
              <a:buChar char="Ø"/>
            </a:pPr>
            <a:r>
              <a:rPr lang="en-US" dirty="0" smtClean="0"/>
              <a:t> </a:t>
            </a:r>
            <a:r>
              <a:rPr lang="en-US" dirty="0"/>
              <a:t>Collecting and analyzing data on the state of the roads or the appearance of obstacles helps the population (drivers, pedestrians…) to have fewer chances of having an accident</a:t>
            </a:r>
            <a:r>
              <a:rPr lang="en-US" dirty="0" smtClean="0"/>
              <a:t>.</a:t>
            </a:r>
          </a:p>
          <a:p>
            <a:pPr>
              <a:buFont typeface="Wingdings" panose="05000000000000000000" pitchFamily="2" charset="2"/>
              <a:buChar char="Ø"/>
            </a:pPr>
            <a:r>
              <a:rPr lang="en-US" dirty="0" smtClean="0"/>
              <a:t>Better </a:t>
            </a:r>
            <a:r>
              <a:rPr lang="en-US" dirty="0"/>
              <a:t>customer experience, both for those waiting for goods to arrive and for those who use public transport or electric and autonomous vehicles. </a:t>
            </a:r>
            <a:endParaRPr lang="en-US" dirty="0" smtClean="0"/>
          </a:p>
          <a:p>
            <a:pPr>
              <a:buFont typeface="Wingdings" panose="05000000000000000000" pitchFamily="2" charset="2"/>
              <a:buChar char="Ø"/>
            </a:pPr>
            <a:r>
              <a:rPr lang="en-US" dirty="0" smtClean="0"/>
              <a:t>The </a:t>
            </a:r>
            <a:r>
              <a:rPr lang="en-US" dirty="0"/>
              <a:t>brand image is also, therefore, more </a:t>
            </a:r>
            <a:r>
              <a:rPr lang="en-US" dirty="0" err="1"/>
              <a:t>positive.Improved</a:t>
            </a:r>
            <a:r>
              <a:rPr lang="en-US" dirty="0"/>
              <a:t> facilities</a:t>
            </a:r>
            <a:r>
              <a:rPr lang="en-US" dirty="0" smtClean="0"/>
              <a:t>.</a:t>
            </a:r>
          </a:p>
          <a:p>
            <a:pPr>
              <a:buFont typeface="Wingdings" panose="05000000000000000000" pitchFamily="2" charset="2"/>
              <a:buChar char="Ø"/>
            </a:pPr>
            <a:r>
              <a:rPr lang="en-US" dirty="0" smtClean="0"/>
              <a:t> </a:t>
            </a:r>
            <a:r>
              <a:rPr lang="en-US" dirty="0"/>
              <a:t>Train stations, airports, bus shelters… Everything that surrounds means of transport can also be optimized with the information provided by sensors.</a:t>
            </a:r>
          </a:p>
        </p:txBody>
      </p:sp>
    </p:spTree>
    <p:extLst>
      <p:ext uri="{BB962C8B-B14F-4D97-AF65-F5344CB8AC3E}">
        <p14:creationId xmlns:p14="http://schemas.microsoft.com/office/powerpoint/2010/main" val="484953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1978" y="512598"/>
            <a:ext cx="8911687" cy="1280890"/>
          </a:xfrm>
        </p:spPr>
        <p:txBody>
          <a:bodyPr/>
          <a:lstStyle/>
          <a:p>
            <a:r>
              <a:rPr lang="en-US" dirty="0" smtClean="0">
                <a:latin typeface="Baskerville Old Face" panose="02020602080505020303" pitchFamily="18" charset="0"/>
              </a:rPr>
              <a:t>APPLICATIONS:</a:t>
            </a:r>
            <a:endParaRPr lang="en-US" dirty="0">
              <a:latin typeface="Baskerville Old Face" panose="02020602080505020303" pitchFamily="18" charset="0"/>
            </a:endParaRPr>
          </a:p>
        </p:txBody>
      </p:sp>
      <p:sp>
        <p:nvSpPr>
          <p:cNvPr id="3" name="Content Placeholder 2"/>
          <p:cNvSpPr>
            <a:spLocks noGrp="1"/>
          </p:cNvSpPr>
          <p:nvPr>
            <p:ph idx="1"/>
          </p:nvPr>
        </p:nvSpPr>
        <p:spPr>
          <a:xfrm>
            <a:off x="1819778" y="1470103"/>
            <a:ext cx="8915400" cy="3777622"/>
          </a:xfrm>
        </p:spPr>
        <p:txBody>
          <a:bodyPr/>
          <a:lstStyle/>
          <a:p>
            <a:pPr>
              <a:buFont typeface="Wingdings" panose="05000000000000000000" pitchFamily="2" charset="2"/>
              <a:buChar char="Ø"/>
            </a:pPr>
            <a:r>
              <a:rPr lang="en-US" dirty="0">
                <a:latin typeface="Baskerville Old Face" panose="02020602080505020303" pitchFamily="18" charset="0"/>
              </a:rPr>
              <a:t>The </a:t>
            </a:r>
            <a:r>
              <a:rPr lang="en-US" dirty="0" err="1">
                <a:latin typeface="Baskerville Old Face" panose="02020602080505020303" pitchFamily="18" charset="0"/>
              </a:rPr>
              <a:t>IoT</a:t>
            </a:r>
            <a:r>
              <a:rPr lang="en-US" dirty="0">
                <a:latin typeface="Baskerville Old Face" panose="02020602080505020303" pitchFamily="18" charset="0"/>
              </a:rPr>
              <a:t> for public safety market encompasses a wide range of applications, including emergency response, video surveillance, traffic management, and crowd control</a:t>
            </a:r>
            <a:r>
              <a:rPr lang="en-US" dirty="0" smtClean="0">
                <a:latin typeface="Baskerville Old Face" panose="02020602080505020303" pitchFamily="18" charset="0"/>
              </a:rPr>
              <a:t>.</a:t>
            </a:r>
          </a:p>
          <a:p>
            <a:pPr>
              <a:buFont typeface="Wingdings" panose="05000000000000000000" pitchFamily="2" charset="2"/>
              <a:buChar char="Ø"/>
            </a:pPr>
            <a:r>
              <a:rPr lang="en-US" dirty="0" smtClean="0">
                <a:latin typeface="Baskerville Old Face" panose="02020602080505020303" pitchFamily="18" charset="0"/>
              </a:rPr>
              <a:t> </a:t>
            </a:r>
            <a:r>
              <a:rPr lang="en-US" dirty="0">
                <a:latin typeface="Baskerville Old Face" panose="02020602080505020303" pitchFamily="18" charset="0"/>
              </a:rPr>
              <a:t>One of the primary benefits of </a:t>
            </a:r>
            <a:r>
              <a:rPr lang="en-US" dirty="0" err="1">
                <a:latin typeface="Baskerville Old Face" panose="02020602080505020303" pitchFamily="18" charset="0"/>
              </a:rPr>
              <a:t>IoT</a:t>
            </a:r>
            <a:r>
              <a:rPr lang="en-US" dirty="0">
                <a:latin typeface="Baskerville Old Face" panose="02020602080505020303" pitchFamily="18" charset="0"/>
              </a:rPr>
              <a:t> for public safety is the ability to gather </a:t>
            </a:r>
            <a:r>
              <a:rPr lang="en-US" dirty="0" err="1">
                <a:latin typeface="Baskerville Old Face" panose="02020602080505020303" pitchFamily="18" charset="0"/>
              </a:rPr>
              <a:t>IoT</a:t>
            </a:r>
            <a:r>
              <a:rPr lang="en-US" dirty="0">
                <a:latin typeface="Baskerville Old Face" panose="02020602080505020303" pitchFamily="18" charset="0"/>
              </a:rPr>
              <a:t> in </a:t>
            </a:r>
            <a:r>
              <a:rPr lang="en-US" dirty="0" smtClean="0">
                <a:latin typeface="Baskerville Old Face" panose="02020602080505020303" pitchFamily="18" charset="0"/>
              </a:rPr>
              <a:t>transportation </a:t>
            </a:r>
            <a:r>
              <a:rPr lang="en-US" dirty="0">
                <a:latin typeface="Baskerville Old Face" panose="02020602080505020303" pitchFamily="18" charset="0"/>
              </a:rPr>
              <a:t>can also be used to design steering wheel control </a:t>
            </a:r>
            <a:r>
              <a:rPr lang="en-US" dirty="0" smtClean="0">
                <a:latin typeface="Baskerville Old Face" panose="02020602080505020303" pitchFamily="18" charset="0"/>
              </a:rPr>
              <a:t>system.</a:t>
            </a:r>
          </a:p>
          <a:p>
            <a:pPr>
              <a:buFont typeface="Wingdings" panose="05000000000000000000" pitchFamily="2" charset="2"/>
              <a:buChar char="Ø"/>
            </a:pPr>
            <a:r>
              <a:rPr lang="en-US" dirty="0" err="1">
                <a:latin typeface="Baskerville Old Face" panose="02020602080505020303" pitchFamily="18" charset="0"/>
              </a:rPr>
              <a:t>IoT</a:t>
            </a:r>
            <a:r>
              <a:rPr lang="en-US" dirty="0">
                <a:latin typeface="Baskerville Old Face" panose="02020602080505020303" pitchFamily="18" charset="0"/>
              </a:rPr>
              <a:t> in transportation can also be used to design steering wheel control systems.</a:t>
            </a:r>
          </a:p>
        </p:txBody>
      </p:sp>
    </p:spTree>
    <p:extLst>
      <p:ext uri="{BB962C8B-B14F-4D97-AF65-F5344CB8AC3E}">
        <p14:creationId xmlns:p14="http://schemas.microsoft.com/office/powerpoint/2010/main" val="1979224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812" y="621482"/>
            <a:ext cx="8911687" cy="1280890"/>
          </a:xfrm>
        </p:spPr>
        <p:txBody>
          <a:bodyPr>
            <a:normAutofit/>
          </a:bodyPr>
          <a:lstStyle/>
          <a:p>
            <a:r>
              <a:rPr lang="en-US" dirty="0" smtClean="0">
                <a:latin typeface="Baskerville Old Face" panose="02020602080505020303" pitchFamily="18" charset="0"/>
                <a:cs typeface="Andalus" panose="02020603050405020304" pitchFamily="18" charset="-78"/>
              </a:rPr>
              <a:t>CONTENTS OF THIS TEMPLATE:</a:t>
            </a:r>
            <a:endParaRPr lang="en-US" dirty="0">
              <a:latin typeface="Baskerville Old Face" panose="02020602080505020303" pitchFamily="18" charset="0"/>
              <a:cs typeface="Andalus" panose="02020603050405020304" pitchFamily="18" charset="-78"/>
            </a:endParaRPr>
          </a:p>
        </p:txBody>
      </p:sp>
      <p:sp>
        <p:nvSpPr>
          <p:cNvPr id="3" name="Content Placeholder 2"/>
          <p:cNvSpPr>
            <a:spLocks noGrp="1"/>
          </p:cNvSpPr>
          <p:nvPr>
            <p:ph idx="1"/>
          </p:nvPr>
        </p:nvSpPr>
        <p:spPr>
          <a:xfrm>
            <a:off x="1674812" y="1387365"/>
            <a:ext cx="8915400" cy="4177015"/>
          </a:xfrm>
        </p:spPr>
        <p:txBody>
          <a:bodyPr>
            <a:normAutofit/>
          </a:bodyPr>
          <a:lstStyle/>
          <a:p>
            <a:pPr>
              <a:buFont typeface="Wingdings" panose="05000000000000000000" pitchFamily="2" charset="2"/>
              <a:buChar char="Ø"/>
            </a:pPr>
            <a:r>
              <a:rPr lang="en-US" dirty="0" smtClean="0">
                <a:latin typeface="Algerian" panose="04020705040A02060702" pitchFamily="82" charset="0"/>
              </a:rPr>
              <a:t>Introduction</a:t>
            </a:r>
          </a:p>
          <a:p>
            <a:pPr>
              <a:buFont typeface="Wingdings" panose="05000000000000000000" pitchFamily="2" charset="2"/>
              <a:buChar char="Ø"/>
            </a:pPr>
            <a:r>
              <a:rPr lang="en-US" dirty="0" smtClean="0">
                <a:latin typeface="Algerian" panose="04020705040A02060702" pitchFamily="82" charset="0"/>
              </a:rPr>
              <a:t>PROJECT Objectives</a:t>
            </a:r>
          </a:p>
          <a:p>
            <a:pPr>
              <a:buFont typeface="Wingdings" panose="05000000000000000000" pitchFamily="2" charset="2"/>
              <a:buChar char="Ø"/>
            </a:pPr>
            <a:r>
              <a:rPr lang="en-US" dirty="0" smtClean="0">
                <a:latin typeface="Algerian" panose="04020705040A02060702" pitchFamily="82" charset="0"/>
              </a:rPr>
              <a:t>IOT </a:t>
            </a:r>
            <a:r>
              <a:rPr lang="en-US" dirty="0">
                <a:latin typeface="Algerian" panose="04020705040A02060702" pitchFamily="82" charset="0"/>
              </a:rPr>
              <a:t>d</a:t>
            </a:r>
            <a:r>
              <a:rPr lang="en-US" dirty="0" smtClean="0">
                <a:latin typeface="Algerian" panose="04020705040A02060702" pitchFamily="82" charset="0"/>
              </a:rPr>
              <a:t>evice setup</a:t>
            </a:r>
          </a:p>
          <a:p>
            <a:pPr>
              <a:buFont typeface="Wingdings" panose="05000000000000000000" pitchFamily="2" charset="2"/>
              <a:buChar char="Ø"/>
            </a:pPr>
            <a:r>
              <a:rPr lang="en-US" dirty="0" smtClean="0">
                <a:latin typeface="Algerian" panose="04020705040A02060702" pitchFamily="82" charset="0"/>
              </a:rPr>
              <a:t>Platform Development</a:t>
            </a:r>
          </a:p>
          <a:p>
            <a:pPr>
              <a:buFont typeface="Wingdings" panose="05000000000000000000" pitchFamily="2" charset="2"/>
              <a:buChar char="Ø"/>
            </a:pPr>
            <a:r>
              <a:rPr lang="en-US" dirty="0" smtClean="0">
                <a:latin typeface="Algerian" panose="04020705040A02060702" pitchFamily="82" charset="0"/>
              </a:rPr>
              <a:t>Project Explanation</a:t>
            </a:r>
          </a:p>
          <a:p>
            <a:pPr>
              <a:buFont typeface="Wingdings" panose="05000000000000000000" pitchFamily="2" charset="2"/>
              <a:buChar char="Ø"/>
            </a:pPr>
            <a:r>
              <a:rPr lang="en-US" dirty="0" smtClean="0">
                <a:latin typeface="Algerian" panose="04020705040A02060702" pitchFamily="82" charset="0"/>
              </a:rPr>
              <a:t> IOT </a:t>
            </a:r>
            <a:r>
              <a:rPr lang="en-US" dirty="0" err="1" smtClean="0">
                <a:latin typeface="Algerian" panose="04020705040A02060702" pitchFamily="82" charset="0"/>
              </a:rPr>
              <a:t>SEnSORS</a:t>
            </a:r>
            <a:r>
              <a:rPr lang="en-US" dirty="0" smtClean="0">
                <a:latin typeface="Algerian" panose="04020705040A02060702" pitchFamily="82" charset="0"/>
              </a:rPr>
              <a:t> IN </a:t>
            </a:r>
            <a:r>
              <a:rPr lang="en-US" dirty="0" err="1" smtClean="0">
                <a:latin typeface="Algerian" panose="04020705040A02060702" pitchFamily="82" charset="0"/>
              </a:rPr>
              <a:t>PUBLic</a:t>
            </a:r>
            <a:r>
              <a:rPr lang="en-US" dirty="0" smtClean="0">
                <a:latin typeface="Algerian" panose="04020705040A02060702" pitchFamily="82" charset="0"/>
              </a:rPr>
              <a:t> TRANSPORT </a:t>
            </a:r>
            <a:r>
              <a:rPr lang="en-US" dirty="0" err="1" smtClean="0">
                <a:latin typeface="Algerian" panose="04020705040A02060702" pitchFamily="82" charset="0"/>
              </a:rPr>
              <a:t>VEHIClES</a:t>
            </a:r>
            <a:endParaRPr lang="en-US" dirty="0" smtClean="0">
              <a:latin typeface="Algerian" panose="04020705040A02060702" pitchFamily="82" charset="0"/>
            </a:endParaRPr>
          </a:p>
          <a:p>
            <a:pPr>
              <a:buFont typeface="Wingdings" panose="05000000000000000000" pitchFamily="2" charset="2"/>
              <a:buChar char="Ø"/>
            </a:pPr>
            <a:r>
              <a:rPr lang="en-US" dirty="0" smtClean="0">
                <a:latin typeface="Algerian" panose="04020705040A02060702" pitchFamily="82" charset="0"/>
              </a:rPr>
              <a:t>Code </a:t>
            </a:r>
            <a:r>
              <a:rPr lang="en-US" dirty="0" err="1" smtClean="0">
                <a:latin typeface="Algerian" panose="04020705040A02060702" pitchFamily="82" charset="0"/>
              </a:rPr>
              <a:t>ImplementatioN</a:t>
            </a:r>
            <a:endParaRPr lang="en-US" dirty="0" smtClean="0">
              <a:latin typeface="Algerian" panose="04020705040A02060702" pitchFamily="82" charset="0"/>
            </a:endParaRPr>
          </a:p>
          <a:p>
            <a:pPr>
              <a:buFont typeface="Wingdings" panose="05000000000000000000" pitchFamily="2" charset="2"/>
              <a:buChar char="Ø"/>
            </a:pPr>
            <a:r>
              <a:rPr lang="en-US" dirty="0" smtClean="0">
                <a:latin typeface="Algerian" panose="04020705040A02060702" pitchFamily="82" charset="0"/>
              </a:rPr>
              <a:t>ADVANTAGES</a:t>
            </a:r>
            <a:endParaRPr lang="en-US" dirty="0" smtClean="0">
              <a:latin typeface="Algerian" panose="04020705040A02060702" pitchFamily="82" charset="0"/>
            </a:endParaRPr>
          </a:p>
          <a:p>
            <a:pPr>
              <a:buFont typeface="Wingdings" panose="05000000000000000000" pitchFamily="2" charset="2"/>
              <a:buChar char="Ø"/>
            </a:pPr>
            <a:r>
              <a:rPr lang="en-US" dirty="0" smtClean="0">
                <a:latin typeface="Algerian" panose="04020705040A02060702" pitchFamily="82" charset="0"/>
              </a:rPr>
              <a:t>Application</a:t>
            </a:r>
          </a:p>
          <a:p>
            <a:pPr>
              <a:buFont typeface="Wingdings" panose="05000000000000000000" pitchFamily="2" charset="2"/>
              <a:buChar char="Ø"/>
            </a:pPr>
            <a:r>
              <a:rPr lang="en-US" dirty="0" smtClean="0">
                <a:latin typeface="Algerian" panose="04020705040A02060702" pitchFamily="82" charset="0"/>
              </a:rPr>
              <a:t>Conclusion</a:t>
            </a:r>
          </a:p>
          <a:p>
            <a:endParaRPr lang="en-US" dirty="0" smtClean="0">
              <a:latin typeface="Algerian" panose="04020705040A02060702" pitchFamily="82" charset="0"/>
            </a:endParaRPr>
          </a:p>
          <a:p>
            <a:endParaRPr lang="en-US" dirty="0">
              <a:latin typeface="Algerian" panose="04020705040A02060702" pitchFamily="82" charset="0"/>
            </a:endParaRPr>
          </a:p>
        </p:txBody>
      </p:sp>
    </p:spTree>
    <p:extLst>
      <p:ext uri="{BB962C8B-B14F-4D97-AF65-F5344CB8AC3E}">
        <p14:creationId xmlns:p14="http://schemas.microsoft.com/office/powerpoint/2010/main" val="22426638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9677" y="624110"/>
            <a:ext cx="8911687" cy="1280890"/>
          </a:xfrm>
        </p:spPr>
        <p:txBody>
          <a:bodyPr/>
          <a:lstStyle/>
          <a:p>
            <a:r>
              <a:rPr lang="en-US" dirty="0" smtClean="0">
                <a:latin typeface="Baskerville Old Face" panose="02020602080505020303" pitchFamily="18" charset="0"/>
              </a:rPr>
              <a:t>CONCLUSION:</a:t>
            </a:r>
            <a:endParaRPr lang="en-US" dirty="0">
              <a:latin typeface="Baskerville Old Face" panose="02020602080505020303" pitchFamily="18" charset="0"/>
            </a:endParaRPr>
          </a:p>
        </p:txBody>
      </p:sp>
      <p:sp>
        <p:nvSpPr>
          <p:cNvPr id="3" name="Content Placeholder 2"/>
          <p:cNvSpPr>
            <a:spLocks noGrp="1"/>
          </p:cNvSpPr>
          <p:nvPr>
            <p:ph idx="1"/>
          </p:nvPr>
        </p:nvSpPr>
        <p:spPr>
          <a:xfrm>
            <a:off x="1689677" y="1564888"/>
            <a:ext cx="9698114" cy="3777622"/>
          </a:xfrm>
        </p:spPr>
        <p:txBody>
          <a:bodyPr/>
          <a:lstStyle/>
          <a:p>
            <a:pPr>
              <a:buFont typeface="Wingdings" panose="05000000000000000000" pitchFamily="2" charset="2"/>
              <a:buChar char="Ø"/>
            </a:pPr>
            <a:r>
              <a:rPr lang="en-US" dirty="0"/>
              <a:t>Generally speaking, public transport is far more efficient and environment-friendly for cities than the means of personal transport</a:t>
            </a:r>
            <a:r>
              <a:rPr lang="en-US" dirty="0" smtClean="0"/>
              <a:t>.</a:t>
            </a:r>
          </a:p>
          <a:p>
            <a:pPr>
              <a:buFont typeface="Wingdings" panose="05000000000000000000" pitchFamily="2" charset="2"/>
              <a:buChar char="Ø"/>
            </a:pPr>
            <a:r>
              <a:rPr lang="en-US" dirty="0" smtClean="0"/>
              <a:t> </a:t>
            </a:r>
            <a:r>
              <a:rPr lang="en-US" dirty="0"/>
              <a:t>It can be difficult at first for people to stop using their cars, but as a result it will be better for everyone.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9747" y="3155795"/>
            <a:ext cx="6573760" cy="3311912"/>
          </a:xfrm>
          <a:prstGeom prst="rect">
            <a:avLst/>
          </a:prstGeom>
        </p:spPr>
      </p:pic>
    </p:spTree>
    <p:extLst>
      <p:ext uri="{BB962C8B-B14F-4D97-AF65-F5344CB8AC3E}">
        <p14:creationId xmlns:p14="http://schemas.microsoft.com/office/powerpoint/2010/main" val="7460626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4573" y="2452909"/>
            <a:ext cx="8911687" cy="4271275"/>
          </a:xfrm>
        </p:spPr>
        <p:txBody>
          <a:bodyPr>
            <a:noAutofit/>
          </a:bodyPr>
          <a:lstStyle/>
          <a:p>
            <a:r>
              <a:rPr lang="en-US" sz="9600" dirty="0" smtClean="0">
                <a:latin typeface="Algerian" panose="04020705040A02060702" pitchFamily="82" charset="0"/>
              </a:rPr>
              <a:t>THANK YOU…</a:t>
            </a:r>
            <a:endParaRPr lang="en-US" sz="9600" dirty="0">
              <a:latin typeface="Algerian" panose="04020705040A02060702" pitchFamily="82" charset="0"/>
            </a:endParaRP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074841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6994" y="624110"/>
            <a:ext cx="8911687" cy="1280890"/>
          </a:xfrm>
        </p:spPr>
        <p:txBody>
          <a:bodyPr/>
          <a:lstStyle/>
          <a:p>
            <a:r>
              <a:rPr lang="en-US" dirty="0" smtClean="0">
                <a:latin typeface="Baskerville Old Face" panose="02020602080505020303" pitchFamily="18" charset="0"/>
              </a:rPr>
              <a:t>INTRODUCTION:</a:t>
            </a:r>
            <a:endParaRPr lang="en-US" dirty="0">
              <a:latin typeface="Baskerville Old Face" panose="02020602080505020303" pitchFamily="18" charset="0"/>
            </a:endParaRPr>
          </a:p>
        </p:txBody>
      </p:sp>
      <p:sp>
        <p:nvSpPr>
          <p:cNvPr id="3" name="Content Placeholder 2"/>
          <p:cNvSpPr>
            <a:spLocks noGrp="1"/>
          </p:cNvSpPr>
          <p:nvPr>
            <p:ph idx="1"/>
          </p:nvPr>
        </p:nvSpPr>
        <p:spPr>
          <a:xfrm>
            <a:off x="1643281" y="1545021"/>
            <a:ext cx="8915400" cy="3830173"/>
          </a:xfrm>
        </p:spPr>
        <p:txBody>
          <a:bodyPr>
            <a:normAutofit/>
          </a:bodyPr>
          <a:lstStyle/>
          <a:p>
            <a:pPr>
              <a:buFont typeface="Wingdings" panose="05000000000000000000" pitchFamily="2" charset="2"/>
              <a:buChar char="Ø"/>
            </a:pPr>
            <a:r>
              <a:rPr lang="en-US" sz="1600" dirty="0"/>
              <a:t>Public </a:t>
            </a:r>
            <a:r>
              <a:rPr lang="en-US" sz="1600" dirty="0" smtClean="0"/>
              <a:t>transport Optimization </a:t>
            </a:r>
            <a:r>
              <a:rPr lang="en-US" sz="1600" dirty="0"/>
              <a:t>is crucial for providing accessible mobility in cities and communities</a:t>
            </a:r>
            <a:r>
              <a:rPr lang="en-US" sz="1600" dirty="0" smtClean="0"/>
              <a:t>.</a:t>
            </a:r>
          </a:p>
          <a:p>
            <a:pPr>
              <a:buFont typeface="Wingdings" panose="05000000000000000000" pitchFamily="2" charset="2"/>
              <a:buChar char="Ø"/>
            </a:pPr>
            <a:r>
              <a:rPr lang="en-US" sz="1600" dirty="0" smtClean="0"/>
              <a:t> </a:t>
            </a:r>
            <a:r>
              <a:rPr lang="en-US" sz="1600" dirty="0"/>
              <a:t>It goes beyond trams, buses, and trolleybuses, often including minibuses. Public transport enables people to reach work, housing, education, and leisure activities efficiently and economically, particularly in densely populated </a:t>
            </a:r>
            <a:r>
              <a:rPr lang="en-US" sz="1600" dirty="0" smtClean="0"/>
              <a:t>areas.</a:t>
            </a:r>
          </a:p>
          <a:p>
            <a:pPr>
              <a:buFont typeface="Wingdings" panose="05000000000000000000" pitchFamily="2" charset="2"/>
              <a:buChar char="Ø"/>
            </a:pPr>
            <a:r>
              <a:rPr lang="en-US" sz="1600" dirty="0" smtClean="0"/>
              <a:t>As </a:t>
            </a:r>
            <a:r>
              <a:rPr lang="en-US" sz="1600" dirty="0"/>
              <a:t>a socially important service, public transport is typically provided or regulated by the government. However, capital investments in its development are rarely fully recovered, and operating costs are often not covered by fares</a:t>
            </a:r>
            <a:r>
              <a:rPr lang="en-US" sz="1600" dirty="0" smtClean="0"/>
              <a:t>.</a:t>
            </a:r>
          </a:p>
          <a:p>
            <a:pPr>
              <a:buFont typeface="Wingdings" panose="05000000000000000000" pitchFamily="2" charset="2"/>
              <a:buChar char="Ø"/>
            </a:pPr>
            <a:r>
              <a:rPr lang="en-US" sz="1600" dirty="0" smtClean="0"/>
              <a:t>The </a:t>
            </a:r>
            <a:r>
              <a:rPr lang="en-US" sz="1600" dirty="0"/>
              <a:t>value of public transport lies in time and resource savings for people’s mobility, which contributes to increased GDP</a:t>
            </a:r>
            <a:r>
              <a:rPr lang="en-US" sz="1600" dirty="0" smtClean="0"/>
              <a:t>.</a:t>
            </a:r>
          </a:p>
          <a:p>
            <a:pPr>
              <a:buFont typeface="Wingdings" panose="05000000000000000000" pitchFamily="2" charset="2"/>
              <a:buChar char="Ø"/>
            </a:pPr>
            <a:r>
              <a:rPr lang="en-US" sz="1600" dirty="0" smtClean="0"/>
              <a:t> </a:t>
            </a:r>
            <a:r>
              <a:rPr lang="en-US" sz="1600" dirty="0"/>
              <a:t>Access to high-speed public transport can also enhance the value of real estate through transit-oriented </a:t>
            </a:r>
            <a:r>
              <a:rPr lang="en-US" sz="1600" dirty="0" smtClean="0"/>
              <a:t>development.</a:t>
            </a:r>
            <a:endParaRPr lang="en-US" sz="1600" dirty="0"/>
          </a:p>
        </p:txBody>
      </p:sp>
    </p:spTree>
    <p:extLst>
      <p:ext uri="{BB962C8B-B14F-4D97-AF65-F5344CB8AC3E}">
        <p14:creationId xmlns:p14="http://schemas.microsoft.com/office/powerpoint/2010/main" val="11257442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7091" y="634620"/>
            <a:ext cx="8911687" cy="1280890"/>
          </a:xfrm>
        </p:spPr>
        <p:txBody>
          <a:bodyPr>
            <a:normAutofit fontScale="90000"/>
          </a:bodyPr>
          <a:lstStyle/>
          <a:p>
            <a:r>
              <a:rPr lang="en-US" dirty="0" smtClean="0">
                <a:latin typeface="Baskerville Old Face" panose="02020602080505020303" pitchFamily="18" charset="0"/>
              </a:rPr>
              <a:t>    PROJECT OBJECTIVES:</a:t>
            </a:r>
            <a:r>
              <a:rPr lang="en-US" dirty="0">
                <a:latin typeface="Baskerville Old Face" panose="02020602080505020303" pitchFamily="18" charset="0"/>
              </a:rPr>
              <a:t/>
            </a:r>
            <a:br>
              <a:rPr lang="en-US" dirty="0">
                <a:latin typeface="Baskerville Old Face" panose="02020602080505020303" pitchFamily="18" charset="0"/>
              </a:rPr>
            </a:br>
            <a:r>
              <a:rPr lang="en-US" dirty="0" smtClean="0">
                <a:latin typeface="Baskerville Old Face" panose="02020602080505020303" pitchFamily="18" charset="0"/>
              </a:rPr>
              <a:t/>
            </a:r>
            <a:br>
              <a:rPr lang="en-US" dirty="0" smtClean="0">
                <a:latin typeface="Baskerville Old Face" panose="02020602080505020303" pitchFamily="18" charset="0"/>
              </a:rPr>
            </a:br>
            <a:r>
              <a:rPr lang="en-US" dirty="0">
                <a:latin typeface="Baskerville Old Face" panose="02020602080505020303" pitchFamily="18" charset="0"/>
              </a:rPr>
              <a:t/>
            </a:r>
            <a:br>
              <a:rPr lang="en-US" dirty="0">
                <a:latin typeface="Baskerville Old Face" panose="02020602080505020303" pitchFamily="18" charset="0"/>
              </a:rPr>
            </a:br>
            <a:r>
              <a:rPr lang="en-US" dirty="0" smtClean="0">
                <a:latin typeface="Baskerville Old Face" panose="02020602080505020303" pitchFamily="18" charset="0"/>
              </a:rPr>
              <a:t/>
            </a:r>
            <a:br>
              <a:rPr lang="en-US" dirty="0" smtClean="0">
                <a:latin typeface="Baskerville Old Face" panose="02020602080505020303" pitchFamily="18" charset="0"/>
              </a:rPr>
            </a:br>
            <a:r>
              <a:rPr lang="en-US" dirty="0">
                <a:latin typeface="Baskerville Old Face" panose="02020602080505020303" pitchFamily="18" charset="0"/>
              </a:rPr>
              <a:t/>
            </a:r>
            <a:br>
              <a:rPr lang="en-US" dirty="0">
                <a:latin typeface="Baskerville Old Face" panose="02020602080505020303" pitchFamily="18" charset="0"/>
              </a:rPr>
            </a:br>
            <a:r>
              <a:rPr lang="en-US" dirty="0" smtClean="0">
                <a:latin typeface="Baskerville Old Face" panose="02020602080505020303" pitchFamily="18" charset="0"/>
              </a:rPr>
              <a:t/>
            </a:r>
            <a:br>
              <a:rPr lang="en-US" dirty="0" smtClean="0">
                <a:latin typeface="Baskerville Old Face" panose="02020602080505020303" pitchFamily="18" charset="0"/>
              </a:rPr>
            </a:br>
            <a:endParaRPr lang="en-US" dirty="0">
              <a:latin typeface="Baskerville Old Face" panose="02020602080505020303" pitchFamily="18" charset="0"/>
            </a:endParaRPr>
          </a:p>
        </p:txBody>
      </p:sp>
      <p:sp>
        <p:nvSpPr>
          <p:cNvPr id="3" name="Content Placeholder 2"/>
          <p:cNvSpPr>
            <a:spLocks noGrp="1"/>
          </p:cNvSpPr>
          <p:nvPr>
            <p:ph idx="1"/>
          </p:nvPr>
        </p:nvSpPr>
        <p:spPr>
          <a:xfrm>
            <a:off x="1261368" y="1275065"/>
            <a:ext cx="9006238" cy="5445224"/>
          </a:xfrm>
        </p:spPr>
        <p:txBody>
          <a:bodyPr>
            <a:normAutofit/>
          </a:bodyPr>
          <a:lstStyle/>
          <a:p>
            <a:pPr lvl="1">
              <a:buFont typeface="Wingdings" panose="05000000000000000000" pitchFamily="2" charset="2"/>
              <a:buChar char="Ø"/>
            </a:pPr>
            <a:r>
              <a:rPr lang="en-US" sz="1400" dirty="0" smtClean="0"/>
              <a:t> The </a:t>
            </a:r>
            <a:r>
              <a:rPr lang="en-US" sz="1400" dirty="0"/>
              <a:t>objective of this project is to optimize public transportation systems by leveraging the Internet of Things (</a:t>
            </a:r>
            <a:r>
              <a:rPr lang="en-US" sz="1400" dirty="0" err="1"/>
              <a:t>IoT</a:t>
            </a:r>
            <a:r>
              <a:rPr lang="en-US" sz="1400" dirty="0"/>
              <a:t>) technology</a:t>
            </a:r>
            <a:r>
              <a:rPr lang="en-US" sz="1400" dirty="0" smtClean="0"/>
              <a:t>.</a:t>
            </a:r>
          </a:p>
          <a:p>
            <a:pPr lvl="1">
              <a:buFont typeface="Wingdings" panose="05000000000000000000" pitchFamily="2" charset="2"/>
              <a:buChar char="Ø"/>
            </a:pPr>
            <a:r>
              <a:rPr lang="en-US" sz="1400" dirty="0" smtClean="0"/>
              <a:t> </a:t>
            </a:r>
            <a:r>
              <a:rPr lang="en-US" sz="1400" dirty="0"/>
              <a:t>The project aims to enhance the efficiency, reliability, and overall user experience of public transportation services by collecting and analyzing real-time data from </a:t>
            </a:r>
            <a:r>
              <a:rPr lang="en-US" sz="1400" dirty="0" err="1"/>
              <a:t>IoT</a:t>
            </a:r>
            <a:r>
              <a:rPr lang="en-US" sz="1400" dirty="0"/>
              <a:t> devices deployed in vehicles, infrastructure, and passenger hubs</a:t>
            </a:r>
            <a:r>
              <a:rPr lang="en-US" sz="1400" dirty="0" smtClean="0"/>
              <a:t>.</a:t>
            </a:r>
          </a:p>
          <a:p>
            <a:pPr marL="457200" lvl="1" indent="0" algn="r">
              <a:buNone/>
            </a:pPr>
            <a:endParaRPr lang="en-US" sz="1400" dirty="0" smtClean="0"/>
          </a:p>
          <a:p>
            <a:pPr>
              <a:buFont typeface="Wingdings" panose="05000000000000000000" pitchFamily="2" charset="2"/>
              <a:buChar char="Ø"/>
            </a:pPr>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6953" y="3128790"/>
            <a:ext cx="6017214" cy="3437263"/>
          </a:xfrm>
          <a:prstGeom prst="rect">
            <a:avLst/>
          </a:prstGeom>
        </p:spPr>
      </p:pic>
    </p:spTree>
    <p:extLst>
      <p:ext uri="{BB962C8B-B14F-4D97-AF65-F5344CB8AC3E}">
        <p14:creationId xmlns:p14="http://schemas.microsoft.com/office/powerpoint/2010/main" val="7911819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0496" y="624110"/>
            <a:ext cx="9874117" cy="1280890"/>
          </a:xfrm>
        </p:spPr>
        <p:txBody>
          <a:bodyPr/>
          <a:lstStyle/>
          <a:p>
            <a:r>
              <a:rPr lang="en-US" dirty="0" smtClean="0">
                <a:latin typeface="Baskerville Old Face" panose="02020602080505020303" pitchFamily="18" charset="0"/>
              </a:rPr>
              <a:t>IOT DEVICE SETUP:</a:t>
            </a:r>
            <a:endParaRPr lang="en-US" dirty="0">
              <a:latin typeface="Baskerville Old Face" panose="02020602080505020303" pitchFamily="18" charset="0"/>
            </a:endParaRPr>
          </a:p>
        </p:txBody>
      </p:sp>
      <p:sp>
        <p:nvSpPr>
          <p:cNvPr id="3" name="Content Placeholder 2"/>
          <p:cNvSpPr>
            <a:spLocks noGrp="1"/>
          </p:cNvSpPr>
          <p:nvPr>
            <p:ph idx="1"/>
          </p:nvPr>
        </p:nvSpPr>
        <p:spPr>
          <a:xfrm>
            <a:off x="1630496" y="1461569"/>
            <a:ext cx="8915400" cy="4862111"/>
          </a:xfrm>
        </p:spPr>
        <p:txBody>
          <a:bodyPr>
            <a:normAutofit/>
          </a:bodyPr>
          <a:lstStyle/>
          <a:p>
            <a:pPr>
              <a:buFont typeface="Wingdings" panose="05000000000000000000" pitchFamily="2" charset="2"/>
              <a:buChar char="Ø"/>
            </a:pPr>
            <a:r>
              <a:rPr lang="en-US" dirty="0">
                <a:solidFill>
                  <a:schemeClr val="accent6">
                    <a:lumMod val="75000"/>
                  </a:schemeClr>
                </a:solidFill>
                <a:latin typeface="Batang" panose="02030600000101010101" pitchFamily="18" charset="-127"/>
                <a:ea typeface="Batang" panose="02030600000101010101" pitchFamily="18" charset="-127"/>
              </a:rPr>
              <a:t>Vehicle Sensors</a:t>
            </a:r>
            <a:r>
              <a:rPr lang="en-US" dirty="0"/>
              <a:t>: </a:t>
            </a:r>
            <a:r>
              <a:rPr lang="en-US" dirty="0" err="1"/>
              <a:t>IoT</a:t>
            </a:r>
            <a:r>
              <a:rPr lang="en-US" dirty="0"/>
              <a:t> sensors will be installed in public transport vehicles, including buses, trams, and trains. These sensors will collect data such as vehicle location, speed, fuel consumption, passenger count, and engine </a:t>
            </a:r>
            <a:r>
              <a:rPr lang="en-US" dirty="0" smtClean="0"/>
              <a:t>health.</a:t>
            </a:r>
          </a:p>
          <a:p>
            <a:pPr marL="0" indent="0">
              <a:buNone/>
            </a:pPr>
            <a:endParaRPr lang="en-US" dirty="0"/>
          </a:p>
          <a:p>
            <a:pPr>
              <a:buFont typeface="Wingdings" panose="05000000000000000000" pitchFamily="2" charset="2"/>
              <a:buChar char="Ø"/>
            </a:pPr>
            <a:r>
              <a:rPr lang="en-US" dirty="0" smtClean="0">
                <a:solidFill>
                  <a:schemeClr val="accent6">
                    <a:lumMod val="75000"/>
                  </a:schemeClr>
                </a:solidFill>
                <a:latin typeface="Batang" panose="02030600000101010101" pitchFamily="18" charset="-127"/>
                <a:ea typeface="Batang" panose="02030600000101010101" pitchFamily="18" charset="-127"/>
              </a:rPr>
              <a:t>Passenger </a:t>
            </a:r>
            <a:r>
              <a:rPr lang="en-US" dirty="0">
                <a:solidFill>
                  <a:schemeClr val="accent6">
                    <a:lumMod val="75000"/>
                  </a:schemeClr>
                </a:solidFill>
                <a:latin typeface="Batang" panose="02030600000101010101" pitchFamily="18" charset="-127"/>
                <a:ea typeface="Batang" panose="02030600000101010101" pitchFamily="18" charset="-127"/>
              </a:rPr>
              <a:t>Counters</a:t>
            </a:r>
            <a:r>
              <a:rPr lang="en-US" dirty="0"/>
              <a:t>: </a:t>
            </a:r>
            <a:r>
              <a:rPr lang="en-US" dirty="0" err="1"/>
              <a:t>IoT</a:t>
            </a:r>
            <a:r>
              <a:rPr lang="en-US" dirty="0"/>
              <a:t> cameras or sensors will be placed at vehicle entry and exit points to track passenger counts and occupancy in real-time</a:t>
            </a:r>
            <a:r>
              <a:rPr lang="en-US" dirty="0" smtClean="0"/>
              <a:t>.</a:t>
            </a:r>
          </a:p>
          <a:p>
            <a:pPr marL="0" indent="0">
              <a:buNone/>
            </a:pPr>
            <a:endParaRPr lang="en-US" dirty="0"/>
          </a:p>
          <a:p>
            <a:pPr>
              <a:buFont typeface="Wingdings" panose="05000000000000000000" pitchFamily="2" charset="2"/>
              <a:buChar char="Ø"/>
            </a:pPr>
            <a:r>
              <a:rPr lang="en-US" dirty="0" smtClean="0">
                <a:solidFill>
                  <a:schemeClr val="accent6">
                    <a:lumMod val="75000"/>
                  </a:schemeClr>
                </a:solidFill>
                <a:latin typeface="Batang" panose="02030600000101010101" pitchFamily="18" charset="-127"/>
                <a:ea typeface="Batang" panose="02030600000101010101" pitchFamily="18" charset="-127"/>
              </a:rPr>
              <a:t>Infrastructure </a:t>
            </a:r>
            <a:r>
              <a:rPr lang="en-US" dirty="0">
                <a:solidFill>
                  <a:schemeClr val="accent6">
                    <a:lumMod val="75000"/>
                  </a:schemeClr>
                </a:solidFill>
                <a:latin typeface="Batang" panose="02030600000101010101" pitchFamily="18" charset="-127"/>
                <a:ea typeface="Batang" panose="02030600000101010101" pitchFamily="18" charset="-127"/>
              </a:rPr>
              <a:t>Sensors</a:t>
            </a:r>
            <a:r>
              <a:rPr lang="en-US" dirty="0"/>
              <a:t>: </a:t>
            </a:r>
            <a:r>
              <a:rPr lang="en-US" dirty="0" err="1" smtClean="0"/>
              <a:t>IoT</a:t>
            </a:r>
            <a:r>
              <a:rPr lang="en-US" dirty="0" smtClean="0"/>
              <a:t> </a:t>
            </a:r>
            <a:r>
              <a:rPr lang="en-US" dirty="0"/>
              <a:t>sensors will be deployed at bus stops, train stations, and other passenger hubs to collect data on passenger foot traffic, environmental conditions (e.g., temperature, humidity), and vehicle arrival times.</a:t>
            </a:r>
          </a:p>
        </p:txBody>
      </p:sp>
    </p:spTree>
    <p:extLst>
      <p:ext uri="{BB962C8B-B14F-4D97-AF65-F5344CB8AC3E}">
        <p14:creationId xmlns:p14="http://schemas.microsoft.com/office/powerpoint/2010/main" val="9383852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475" y="690212"/>
            <a:ext cx="8911687" cy="653846"/>
          </a:xfrm>
        </p:spPr>
        <p:txBody>
          <a:bodyPr>
            <a:normAutofit/>
          </a:bodyPr>
          <a:lstStyle/>
          <a:p>
            <a:r>
              <a:rPr lang="en-US" dirty="0" smtClean="0">
                <a:latin typeface="Baskerville Old Face" panose="02020602080505020303" pitchFamily="18" charset="0"/>
              </a:rPr>
              <a:t>PLATFORM DEVELOPMENT:</a:t>
            </a:r>
            <a:endParaRPr lang="en-US" dirty="0">
              <a:latin typeface="Baskerville Old Face" panose="02020602080505020303" pitchFamily="18" charset="0"/>
            </a:endParaRPr>
          </a:p>
        </p:txBody>
      </p:sp>
      <p:sp>
        <p:nvSpPr>
          <p:cNvPr id="3" name="Content Placeholder 2"/>
          <p:cNvSpPr>
            <a:spLocks noGrp="1"/>
          </p:cNvSpPr>
          <p:nvPr>
            <p:ph idx="1"/>
          </p:nvPr>
        </p:nvSpPr>
        <p:spPr>
          <a:xfrm>
            <a:off x="1795749" y="1487276"/>
            <a:ext cx="8937682" cy="4924541"/>
          </a:xfrm>
        </p:spPr>
        <p:txBody>
          <a:bodyPr>
            <a:normAutofit/>
          </a:bodyPr>
          <a:lstStyle/>
          <a:p>
            <a:pPr marL="0" indent="0">
              <a:buNone/>
            </a:pPr>
            <a:r>
              <a:rPr lang="en-US" sz="1400" dirty="0"/>
              <a:t>The </a:t>
            </a:r>
            <a:r>
              <a:rPr lang="en-US" sz="1400" dirty="0" err="1"/>
              <a:t>IoT</a:t>
            </a:r>
            <a:r>
              <a:rPr lang="en-US" sz="1400" dirty="0"/>
              <a:t> data collected from the devices will be transmitted to a centralized platform for analysis and decision-making. The platform will consist of the following components</a:t>
            </a:r>
            <a:r>
              <a:rPr lang="en-US" sz="1400" dirty="0" smtClean="0"/>
              <a:t>:</a:t>
            </a:r>
          </a:p>
          <a:p>
            <a:pPr>
              <a:buFont typeface="Wingdings" panose="05000000000000000000" pitchFamily="2" charset="2"/>
              <a:buChar char="Ø"/>
            </a:pPr>
            <a:endParaRPr lang="en-US" sz="1400" dirty="0"/>
          </a:p>
          <a:p>
            <a:pPr>
              <a:buFont typeface="Wingdings" panose="05000000000000000000" pitchFamily="2" charset="2"/>
              <a:buChar char="Ø"/>
            </a:pPr>
            <a:r>
              <a:rPr lang="en-US" sz="1400" dirty="0" err="1" smtClean="0">
                <a:solidFill>
                  <a:schemeClr val="accent6">
                    <a:lumMod val="75000"/>
                  </a:schemeClr>
                </a:solidFill>
                <a:latin typeface="Book Antiqua" panose="02040602050305030304" pitchFamily="18" charset="0"/>
                <a:ea typeface="Batang" panose="02030600000101010101" pitchFamily="18" charset="-127"/>
              </a:rPr>
              <a:t>IoT</a:t>
            </a:r>
            <a:r>
              <a:rPr lang="en-US" sz="1400" dirty="0" smtClean="0">
                <a:solidFill>
                  <a:schemeClr val="accent6">
                    <a:lumMod val="75000"/>
                  </a:schemeClr>
                </a:solidFill>
                <a:latin typeface="Book Antiqua" panose="02040602050305030304" pitchFamily="18" charset="0"/>
                <a:ea typeface="Batang" panose="02030600000101010101" pitchFamily="18" charset="-127"/>
              </a:rPr>
              <a:t> </a:t>
            </a:r>
            <a:r>
              <a:rPr lang="en-US" sz="1400" dirty="0">
                <a:solidFill>
                  <a:schemeClr val="accent6">
                    <a:lumMod val="75000"/>
                  </a:schemeClr>
                </a:solidFill>
                <a:latin typeface="Book Antiqua" panose="02040602050305030304" pitchFamily="18" charset="0"/>
                <a:ea typeface="Batang" panose="02030600000101010101" pitchFamily="18" charset="-127"/>
              </a:rPr>
              <a:t>Gateway</a:t>
            </a:r>
            <a:r>
              <a:rPr lang="en-US" sz="1400" dirty="0"/>
              <a:t>: Data from the </a:t>
            </a:r>
            <a:r>
              <a:rPr lang="en-US" sz="1400" dirty="0" err="1"/>
              <a:t>IoT</a:t>
            </a:r>
            <a:r>
              <a:rPr lang="en-US" sz="1400" dirty="0"/>
              <a:t> devices will be sent to a central gateway for aggregation and forwarding. This gateway will be responsible for data preprocessing and transmission</a:t>
            </a:r>
            <a:r>
              <a:rPr lang="en-US" sz="1400" dirty="0" smtClean="0"/>
              <a:t>.</a:t>
            </a:r>
          </a:p>
          <a:p>
            <a:pPr>
              <a:buFont typeface="Wingdings" panose="05000000000000000000" pitchFamily="2" charset="2"/>
              <a:buChar char="Ø"/>
            </a:pPr>
            <a:endParaRPr lang="en-US" sz="1400" dirty="0"/>
          </a:p>
          <a:p>
            <a:pPr>
              <a:buFont typeface="Wingdings" panose="05000000000000000000" pitchFamily="2" charset="2"/>
              <a:buChar char="Ø"/>
            </a:pPr>
            <a:r>
              <a:rPr lang="en-US" sz="1400" dirty="0" smtClean="0">
                <a:solidFill>
                  <a:schemeClr val="accent6">
                    <a:lumMod val="75000"/>
                  </a:schemeClr>
                </a:solidFill>
                <a:latin typeface="Book Antiqua" panose="02040602050305030304" pitchFamily="18" charset="0"/>
                <a:ea typeface="Batang" panose="02030600000101010101" pitchFamily="18" charset="-127"/>
              </a:rPr>
              <a:t>Cloud </a:t>
            </a:r>
            <a:r>
              <a:rPr lang="en-US" sz="1400" dirty="0">
                <a:solidFill>
                  <a:schemeClr val="accent6">
                    <a:lumMod val="75000"/>
                  </a:schemeClr>
                </a:solidFill>
                <a:latin typeface="Book Antiqua" panose="02040602050305030304" pitchFamily="18" charset="0"/>
                <a:ea typeface="Batang" panose="02030600000101010101" pitchFamily="18" charset="-127"/>
              </a:rPr>
              <a:t>Data Storage</a:t>
            </a:r>
            <a:r>
              <a:rPr lang="en-US" sz="1400" dirty="0"/>
              <a:t>: The preprocessed data will be stored in a cloud-based database for real-time and historical analysis</a:t>
            </a:r>
            <a:r>
              <a:rPr lang="en-US" sz="1400" dirty="0" smtClean="0"/>
              <a:t>.</a:t>
            </a:r>
          </a:p>
          <a:p>
            <a:pPr>
              <a:buFont typeface="Wingdings" panose="05000000000000000000" pitchFamily="2" charset="2"/>
              <a:buChar char="Ø"/>
            </a:pPr>
            <a:endParaRPr lang="en-US" sz="1400" dirty="0"/>
          </a:p>
          <a:p>
            <a:pPr>
              <a:buFont typeface="Wingdings" panose="05000000000000000000" pitchFamily="2" charset="2"/>
              <a:buChar char="Ø"/>
            </a:pPr>
            <a:r>
              <a:rPr lang="en-US" sz="1400" dirty="0" smtClean="0">
                <a:solidFill>
                  <a:schemeClr val="accent6">
                    <a:lumMod val="75000"/>
                  </a:schemeClr>
                </a:solidFill>
                <a:latin typeface="Book Antiqua" panose="02040602050305030304" pitchFamily="18" charset="0"/>
              </a:rPr>
              <a:t>Data Analysis and Prediction</a:t>
            </a:r>
            <a:r>
              <a:rPr lang="en-US" sz="1400" dirty="0"/>
              <a:t>: Machine learning models will be developed to analyze the data and make </a:t>
            </a:r>
            <a:r>
              <a:rPr lang="en-US" sz="1400" dirty="0" smtClean="0"/>
              <a:t>predictions </a:t>
            </a:r>
            <a:r>
              <a:rPr lang="en-US" sz="1400" dirty="0"/>
              <a:t>about vehicle schedules, maintenance needs, and passenger demand</a:t>
            </a:r>
            <a:r>
              <a:rPr lang="en-US" sz="1400" dirty="0" smtClean="0"/>
              <a:t>.</a:t>
            </a:r>
          </a:p>
          <a:p>
            <a:pPr>
              <a:buFont typeface="Wingdings" panose="05000000000000000000" pitchFamily="2" charset="2"/>
              <a:buChar char="Ø"/>
            </a:pPr>
            <a:endParaRPr lang="en-US" sz="1400" dirty="0"/>
          </a:p>
          <a:p>
            <a:pPr>
              <a:buFont typeface="Wingdings" panose="05000000000000000000" pitchFamily="2" charset="2"/>
              <a:buChar char="Ø"/>
            </a:pPr>
            <a:r>
              <a:rPr lang="en-US" sz="1400" dirty="0" smtClean="0">
                <a:solidFill>
                  <a:schemeClr val="accent6">
                    <a:lumMod val="75000"/>
                  </a:schemeClr>
                </a:solidFill>
                <a:latin typeface="Book Antiqua" panose="02040602050305030304" pitchFamily="18" charset="0"/>
              </a:rPr>
              <a:t>Dashboard</a:t>
            </a:r>
            <a:r>
              <a:rPr lang="en-US" sz="1400" dirty="0">
                <a:solidFill>
                  <a:schemeClr val="accent6">
                    <a:lumMod val="75000"/>
                  </a:schemeClr>
                </a:solidFill>
                <a:latin typeface="Book Antiqua" panose="02040602050305030304" pitchFamily="18" charset="0"/>
              </a:rPr>
              <a:t>:</a:t>
            </a:r>
            <a:r>
              <a:rPr lang="en-US" sz="1400" dirty="0"/>
              <a:t> A user-friendly dashboard will be created for transportation authorities and commuters to access real-time information about vehicle locations, passenger counts, and estimated arrival times.</a:t>
            </a:r>
          </a:p>
        </p:txBody>
      </p:sp>
    </p:spTree>
    <p:extLst>
      <p:ext uri="{BB962C8B-B14F-4D97-AF65-F5344CB8AC3E}">
        <p14:creationId xmlns:p14="http://schemas.microsoft.com/office/powerpoint/2010/main" val="17993798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6429" y="613093"/>
            <a:ext cx="9003783" cy="1280890"/>
          </a:xfrm>
        </p:spPr>
        <p:txBody>
          <a:bodyPr/>
          <a:lstStyle/>
          <a:p>
            <a:r>
              <a:rPr lang="en-US" dirty="0" smtClean="0">
                <a:latin typeface="Baskerville Old Face" panose="02020602080505020303" pitchFamily="18" charset="0"/>
              </a:rPr>
              <a:t>PROJECT EXPLANATION</a:t>
            </a:r>
            <a:r>
              <a:rPr lang="en-US" dirty="0" smtClean="0"/>
              <a:t>:</a:t>
            </a:r>
            <a:endParaRPr lang="en-US" dirty="0"/>
          </a:p>
        </p:txBody>
      </p:sp>
      <p:sp>
        <p:nvSpPr>
          <p:cNvPr id="3" name="Content Placeholder 2"/>
          <p:cNvSpPr>
            <a:spLocks noGrp="1"/>
          </p:cNvSpPr>
          <p:nvPr>
            <p:ph idx="1"/>
          </p:nvPr>
        </p:nvSpPr>
        <p:spPr>
          <a:xfrm>
            <a:off x="1685581" y="1461571"/>
            <a:ext cx="9907166" cy="5313801"/>
          </a:xfrm>
        </p:spPr>
        <p:txBody>
          <a:bodyPr>
            <a:normAutofit/>
          </a:bodyPr>
          <a:lstStyle/>
          <a:p>
            <a:pPr>
              <a:buFont typeface="Wingdings" panose="05000000000000000000" pitchFamily="2" charset="2"/>
              <a:buChar char="Ø"/>
            </a:pPr>
            <a:r>
              <a:rPr lang="en-US" sz="1600" dirty="0"/>
              <a:t>The system will collect real-time data on vehicle locations, passenger counts, and environmental conditions. This data will be analyzed to optimize transportation routes, schedules, and vehicle maintenance</a:t>
            </a:r>
            <a:r>
              <a:rPr lang="en-US" sz="1600" dirty="0" smtClean="0"/>
              <a:t>.</a:t>
            </a:r>
          </a:p>
          <a:p>
            <a:pPr>
              <a:buFont typeface="Wingdings" panose="05000000000000000000" pitchFamily="2" charset="2"/>
              <a:buChar char="Ø"/>
            </a:pPr>
            <a:r>
              <a:rPr lang="en-US" sz="1600" dirty="0" smtClean="0"/>
              <a:t> </a:t>
            </a:r>
            <a:r>
              <a:rPr lang="en-US" sz="1600" dirty="0"/>
              <a:t>Passengers will have access to accurate arrival time predictions, reducing wait times and improving their experience. Transportation authorities will have tools to make data-driven decisions to enhance the efficiency and reliability of their services</a:t>
            </a:r>
            <a:r>
              <a:rPr lang="en-US" sz="1600" dirty="0" smtClean="0"/>
              <a:t>.</a:t>
            </a:r>
          </a:p>
          <a:p>
            <a:pPr>
              <a:buFont typeface="Wingdings" panose="05000000000000000000" pitchFamily="2" charset="2"/>
              <a:buChar char="Ø"/>
            </a:pPr>
            <a:r>
              <a:rPr lang="en-US" sz="1600" dirty="0" smtClean="0"/>
              <a:t>The </a:t>
            </a:r>
            <a:r>
              <a:rPr lang="en-US" sz="1600" dirty="0"/>
              <a:t>project's success will lead to more sustainable, convenient, and user-friendly public transportation systems, benefiting both commuters and the environment.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0654" y="3955055"/>
            <a:ext cx="5883009" cy="2599981"/>
          </a:xfrm>
          <a:prstGeom prst="rect">
            <a:avLst/>
          </a:prstGeom>
        </p:spPr>
      </p:pic>
    </p:spTree>
    <p:extLst>
      <p:ext uri="{BB962C8B-B14F-4D97-AF65-F5344CB8AC3E}">
        <p14:creationId xmlns:p14="http://schemas.microsoft.com/office/powerpoint/2010/main" val="28060925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3547" y="672028"/>
            <a:ext cx="9102935" cy="1024569"/>
          </a:xfrm>
        </p:spPr>
        <p:txBody>
          <a:bodyPr>
            <a:normAutofit fontScale="90000"/>
          </a:bodyPr>
          <a:lstStyle/>
          <a:p>
            <a:r>
              <a:rPr lang="en-US" dirty="0" smtClean="0">
                <a:latin typeface="Baskerville Old Face" panose="02020602080505020303" pitchFamily="18" charset="0"/>
              </a:rPr>
              <a:t>IOT SENSORS IN PUBLIC TRANSPORT VEHICLES</a:t>
            </a:r>
            <a:r>
              <a:rPr lang="en-US" dirty="0" smtClean="0"/>
              <a:t>:</a:t>
            </a:r>
            <a:endParaRPr lang="en-US" dirty="0"/>
          </a:p>
        </p:txBody>
      </p:sp>
      <p:sp>
        <p:nvSpPr>
          <p:cNvPr id="3" name="Content Placeholder 2"/>
          <p:cNvSpPr>
            <a:spLocks noGrp="1"/>
          </p:cNvSpPr>
          <p:nvPr>
            <p:ph idx="1"/>
          </p:nvPr>
        </p:nvSpPr>
        <p:spPr>
          <a:xfrm>
            <a:off x="1663547" y="1838742"/>
            <a:ext cx="9141369" cy="4015648"/>
          </a:xfrm>
        </p:spPr>
        <p:txBody>
          <a:bodyPr>
            <a:normAutofit/>
          </a:bodyPr>
          <a:lstStyle/>
          <a:p>
            <a:pPr marL="0" indent="0">
              <a:buNone/>
            </a:pPr>
            <a:r>
              <a:rPr lang="en-US" dirty="0"/>
              <a:t>To effectively monitor ridership, track vehicle locations, and predict arrival times, we </a:t>
            </a:r>
            <a:r>
              <a:rPr lang="en-US" dirty="0" smtClean="0"/>
              <a:t>need </a:t>
            </a:r>
            <a:r>
              <a:rPr lang="en-US" dirty="0"/>
              <a:t>a well-planned deployment of </a:t>
            </a:r>
            <a:r>
              <a:rPr lang="en-US" dirty="0" err="1"/>
              <a:t>IoT</a:t>
            </a:r>
            <a:r>
              <a:rPr lang="en-US" dirty="0"/>
              <a:t> sensors in public transportation vehicles. </a:t>
            </a:r>
          </a:p>
          <a:p>
            <a:pPr marL="0" indent="0">
              <a:buNone/>
            </a:pPr>
            <a:r>
              <a:rPr lang="en-US" dirty="0"/>
              <a:t>Here's a step-by-step plan for deploying these sensors</a:t>
            </a:r>
            <a:r>
              <a:rPr lang="en-US" dirty="0" smtClean="0"/>
              <a:t>:</a:t>
            </a:r>
            <a:endParaRPr lang="en-US" dirty="0"/>
          </a:p>
          <a:p>
            <a:pPr marL="0" indent="0">
              <a:buNone/>
            </a:pPr>
            <a:r>
              <a:rPr lang="en-US" dirty="0" smtClean="0">
                <a:solidFill>
                  <a:schemeClr val="accent6">
                    <a:lumMod val="75000"/>
                  </a:schemeClr>
                </a:solidFill>
                <a:latin typeface="Book Antiqua" panose="02040602050305030304" pitchFamily="18" charset="0"/>
              </a:rPr>
              <a:t>a</a:t>
            </a:r>
            <a:r>
              <a:rPr lang="en-US" dirty="0">
                <a:solidFill>
                  <a:schemeClr val="accent6">
                    <a:lumMod val="75000"/>
                  </a:schemeClr>
                </a:solidFill>
                <a:latin typeface="Book Antiqua" panose="02040602050305030304" pitchFamily="18" charset="0"/>
              </a:rPr>
              <a:t>. GPS </a:t>
            </a:r>
            <a:r>
              <a:rPr lang="en-US" dirty="0" smtClean="0">
                <a:solidFill>
                  <a:schemeClr val="accent6">
                    <a:lumMod val="75000"/>
                  </a:schemeClr>
                </a:solidFill>
                <a:latin typeface="Book Antiqua" panose="02040602050305030304" pitchFamily="18" charset="0"/>
              </a:rPr>
              <a:t>Sensors:</a:t>
            </a:r>
            <a:endParaRPr lang="en-US" dirty="0">
              <a:solidFill>
                <a:schemeClr val="accent6">
                  <a:lumMod val="75000"/>
                </a:schemeClr>
              </a:solidFill>
              <a:latin typeface="Book Antiqua" panose="02040602050305030304" pitchFamily="18" charset="0"/>
            </a:endParaRPr>
          </a:p>
          <a:p>
            <a:pPr>
              <a:buFont typeface="Wingdings" panose="05000000000000000000" pitchFamily="2" charset="2"/>
              <a:buChar char="Ø"/>
            </a:pPr>
            <a:r>
              <a:rPr lang="en-US" dirty="0"/>
              <a:t>Select high-accuracy GPS </a:t>
            </a:r>
            <a:r>
              <a:rPr lang="en-US" dirty="0" smtClean="0"/>
              <a:t>sensors </a:t>
            </a:r>
            <a:r>
              <a:rPr lang="en-US" dirty="0"/>
              <a:t>capable of </a:t>
            </a:r>
            <a:r>
              <a:rPr lang="en-US" dirty="0" err="1"/>
              <a:t>realtime</a:t>
            </a:r>
            <a:r>
              <a:rPr lang="en-US" dirty="0"/>
              <a:t> tracking and </a:t>
            </a:r>
            <a:r>
              <a:rPr lang="en-US" dirty="0" smtClean="0"/>
              <a:t>location data transmission.</a:t>
            </a:r>
            <a:endParaRPr lang="en-US" dirty="0"/>
          </a:p>
          <a:p>
            <a:pPr marL="0" indent="0">
              <a:buNone/>
            </a:pPr>
            <a:r>
              <a:rPr lang="en-US" dirty="0" smtClean="0">
                <a:solidFill>
                  <a:schemeClr val="accent6">
                    <a:lumMod val="75000"/>
                  </a:schemeClr>
                </a:solidFill>
                <a:latin typeface="Book Antiqua" panose="02040602050305030304" pitchFamily="18" charset="0"/>
              </a:rPr>
              <a:t>b.</a:t>
            </a:r>
            <a:r>
              <a:rPr lang="en-US" dirty="0" smtClean="0">
                <a:solidFill>
                  <a:schemeClr val="accent6">
                    <a:lumMod val="75000"/>
                  </a:schemeClr>
                </a:solidFill>
                <a:latin typeface="Book Antiqua" panose="02040602050305030304" pitchFamily="18" charset="0"/>
              </a:rPr>
              <a:t> </a:t>
            </a:r>
            <a:r>
              <a:rPr lang="en-US" dirty="0">
                <a:solidFill>
                  <a:schemeClr val="accent6">
                    <a:lumMod val="75000"/>
                  </a:schemeClr>
                </a:solidFill>
                <a:latin typeface="Book Antiqua" panose="02040602050305030304" pitchFamily="18" charset="0"/>
              </a:rPr>
              <a:t>Passenger Counters: </a:t>
            </a:r>
          </a:p>
          <a:p>
            <a:pPr>
              <a:buFont typeface="Wingdings" panose="05000000000000000000" pitchFamily="2" charset="2"/>
              <a:buChar char="Ø"/>
            </a:pPr>
            <a:r>
              <a:rPr lang="en-US" dirty="0"/>
              <a:t>Choose reliable passenger counting </a:t>
            </a:r>
            <a:r>
              <a:rPr lang="en-US" dirty="0" smtClean="0"/>
              <a:t>sensors </a:t>
            </a:r>
            <a:r>
              <a:rPr lang="en-US" dirty="0"/>
              <a:t>that accurately record the number </a:t>
            </a:r>
            <a:r>
              <a:rPr lang="en-US" dirty="0" smtClean="0"/>
              <a:t>of </a:t>
            </a:r>
            <a:r>
              <a:rPr lang="en-US" dirty="0"/>
              <a:t>passengers entering and exiting </a:t>
            </a:r>
            <a:r>
              <a:rPr lang="en-US" dirty="0" smtClean="0"/>
              <a:t>the vehicle.</a:t>
            </a:r>
            <a:endParaRPr lang="en-US" dirty="0"/>
          </a:p>
        </p:txBody>
      </p:sp>
    </p:spTree>
    <p:extLst>
      <p:ext uri="{BB962C8B-B14F-4D97-AF65-F5344CB8AC3E}">
        <p14:creationId xmlns:p14="http://schemas.microsoft.com/office/powerpoint/2010/main" val="10444836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2957" y="591014"/>
            <a:ext cx="8911687" cy="3624146"/>
          </a:xfrm>
        </p:spPr>
        <p:txBody>
          <a:bodyPr>
            <a:normAutofit/>
          </a:bodyPr>
          <a:lstStyle/>
          <a:p>
            <a:r>
              <a:rPr lang="en-US" sz="2800" dirty="0" smtClean="0">
                <a:solidFill>
                  <a:schemeClr val="accent4"/>
                </a:solidFill>
                <a:latin typeface="Aparajita" panose="020B0604020202020204" pitchFamily="34" charset="0"/>
                <a:cs typeface="Aparajita" panose="020B0604020202020204" pitchFamily="34" charset="0"/>
              </a:rPr>
              <a:t> sensors(images):</a:t>
            </a:r>
            <a:endParaRPr lang="en-US" sz="2800" dirty="0">
              <a:solidFill>
                <a:schemeClr val="accent4"/>
              </a:solidFill>
              <a:latin typeface="Aparajita" panose="020B0604020202020204" pitchFamily="34" charset="0"/>
              <a:cs typeface="Aparajita" panose="020B0604020202020204" pitchFamily="34" charset="0"/>
            </a:endParaRPr>
          </a:p>
        </p:txBody>
      </p:sp>
      <p:sp>
        <p:nvSpPr>
          <p:cNvPr id="3" name="Content Placeholder 2"/>
          <p:cNvSpPr>
            <a:spLocks noGrp="1"/>
          </p:cNvSpPr>
          <p:nvPr>
            <p:ph idx="1"/>
          </p:nvPr>
        </p:nvSpPr>
        <p:spPr>
          <a:xfrm>
            <a:off x="1554278" y="3914077"/>
            <a:ext cx="8915400" cy="2498950"/>
          </a:xfrm>
        </p:spPr>
        <p:txBody>
          <a:bodyPr>
            <a:normAutofit/>
          </a:bodyPr>
          <a:lstStyle/>
          <a:p>
            <a:pPr>
              <a:buFont typeface="Wingdings" panose="05000000000000000000" pitchFamily="2" charset="2"/>
              <a:buChar char="Ø"/>
            </a:pPr>
            <a:r>
              <a:rPr lang="en-US" dirty="0" err="1" smtClean="0">
                <a:solidFill>
                  <a:schemeClr val="accent6">
                    <a:lumMod val="75000"/>
                  </a:schemeClr>
                </a:solidFill>
                <a:latin typeface="Book Antiqua" panose="02040602050305030304" pitchFamily="18" charset="0"/>
              </a:rPr>
              <a:t>C.Proximity</a:t>
            </a:r>
            <a:r>
              <a:rPr lang="en-US" dirty="0" smtClean="0">
                <a:solidFill>
                  <a:schemeClr val="accent6">
                    <a:lumMod val="75000"/>
                  </a:schemeClr>
                </a:solidFill>
                <a:latin typeface="Book Antiqua" panose="02040602050305030304" pitchFamily="18" charset="0"/>
              </a:rPr>
              <a:t> </a:t>
            </a:r>
            <a:r>
              <a:rPr lang="en-US" dirty="0">
                <a:solidFill>
                  <a:schemeClr val="accent6">
                    <a:lumMod val="75000"/>
                  </a:schemeClr>
                </a:solidFill>
                <a:latin typeface="Book Antiqua" panose="02040602050305030304" pitchFamily="18" charset="0"/>
              </a:rPr>
              <a:t>Sensors (Ultrasonic or Infrared</a:t>
            </a:r>
            <a:r>
              <a:rPr lang="en-US" dirty="0" smtClean="0">
                <a:solidFill>
                  <a:schemeClr val="accent6">
                    <a:lumMod val="75000"/>
                  </a:schemeClr>
                </a:solidFill>
                <a:latin typeface="Book Antiqua" panose="02040602050305030304" pitchFamily="18" charset="0"/>
              </a:rPr>
              <a:t>):</a:t>
            </a:r>
          </a:p>
          <a:p>
            <a:pPr>
              <a:buFont typeface="Wingdings" panose="05000000000000000000" pitchFamily="2" charset="2"/>
              <a:buChar char="§"/>
            </a:pPr>
            <a:r>
              <a:rPr lang="en-US" dirty="0" smtClean="0">
                <a:solidFill>
                  <a:schemeClr val="accent4"/>
                </a:solidFill>
              </a:rPr>
              <a:t>Application</a:t>
            </a:r>
            <a:r>
              <a:rPr lang="en-US" dirty="0"/>
              <a:t>: Detecting the proximity of vehicles to obstacles, objects, or pedestrians</a:t>
            </a:r>
            <a:r>
              <a:rPr lang="en-US" dirty="0" smtClean="0"/>
              <a:t>.</a:t>
            </a:r>
          </a:p>
          <a:p>
            <a:pPr>
              <a:buFont typeface="Wingdings" panose="05000000000000000000" pitchFamily="2" charset="2"/>
              <a:buChar char="§"/>
            </a:pPr>
            <a:r>
              <a:rPr lang="en-US" dirty="0" smtClean="0">
                <a:solidFill>
                  <a:schemeClr val="accent4"/>
                </a:solidFill>
              </a:rPr>
              <a:t>Benefits</a:t>
            </a:r>
            <a:r>
              <a:rPr lang="en-US" dirty="0">
                <a:solidFill>
                  <a:schemeClr val="accent4"/>
                </a:solidFill>
              </a:rPr>
              <a:t>: </a:t>
            </a:r>
            <a:r>
              <a:rPr lang="en-US" dirty="0"/>
              <a:t>Enhances safety by providing alerts to drivers and helping avoid collisions</a:t>
            </a:r>
            <a:r>
              <a:rPr lang="en-US" dirty="0" smtClean="0"/>
              <a:t>.</a:t>
            </a:r>
          </a:p>
          <a:p>
            <a:pPr>
              <a:buFont typeface="Wingdings" panose="05000000000000000000" pitchFamily="2" charset="2"/>
              <a:buChar char="Ø"/>
            </a:pPr>
            <a:r>
              <a:rPr lang="en-US" dirty="0" smtClean="0">
                <a:solidFill>
                  <a:schemeClr val="accent6">
                    <a:lumMod val="75000"/>
                  </a:schemeClr>
                </a:solidFill>
                <a:latin typeface="Book Antiqua" panose="02040602050305030304" pitchFamily="18" charset="0"/>
              </a:rPr>
              <a:t>Camera </a:t>
            </a:r>
            <a:r>
              <a:rPr lang="en-US" dirty="0">
                <a:solidFill>
                  <a:schemeClr val="accent6">
                    <a:lumMod val="75000"/>
                  </a:schemeClr>
                </a:solidFill>
                <a:latin typeface="Book Antiqua" panose="02040602050305030304" pitchFamily="18" charset="0"/>
              </a:rPr>
              <a:t>Sensors (CCTV):</a:t>
            </a:r>
            <a:r>
              <a:rPr lang="en-US" dirty="0">
                <a:solidFill>
                  <a:schemeClr val="accent4"/>
                </a:solidFill>
              </a:rPr>
              <a:t>Application:</a:t>
            </a:r>
            <a:r>
              <a:rPr lang="en-US" dirty="0"/>
              <a:t> Surveillance and monitoring of passengers, driver behavior, and security.</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0669" y="1385537"/>
            <a:ext cx="3490332" cy="2035099"/>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79941" y="1385537"/>
            <a:ext cx="2999678" cy="2447692"/>
          </a:xfrm>
          <a:prstGeom prst="rect">
            <a:avLst/>
          </a:prstGeom>
        </p:spPr>
      </p:pic>
    </p:spTree>
    <p:extLst>
      <p:ext uri="{BB962C8B-B14F-4D97-AF65-F5344CB8AC3E}">
        <p14:creationId xmlns:p14="http://schemas.microsoft.com/office/powerpoint/2010/main" val="151712972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194</TotalTime>
  <Words>1601</Words>
  <Application>Microsoft Office PowerPoint</Application>
  <PresentationFormat>Widescreen</PresentationFormat>
  <Paragraphs>198</Paragraphs>
  <Slides>21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Batang</vt:lpstr>
      <vt:lpstr>Algerian</vt:lpstr>
      <vt:lpstr>Andalus</vt:lpstr>
      <vt:lpstr>Aparajita</vt:lpstr>
      <vt:lpstr>Arial</vt:lpstr>
      <vt:lpstr>Baskerville Old Face</vt:lpstr>
      <vt:lpstr>Book Antiqua</vt:lpstr>
      <vt:lpstr>Century Gothic</vt:lpstr>
      <vt:lpstr>Wingdings</vt:lpstr>
      <vt:lpstr>Wingdings 3</vt:lpstr>
      <vt:lpstr>Wisp</vt:lpstr>
      <vt:lpstr>Public Transport Optimization</vt:lpstr>
      <vt:lpstr>CONTENTS OF THIS TEMPLATE:</vt:lpstr>
      <vt:lpstr>INTRODUCTION:</vt:lpstr>
      <vt:lpstr>    PROJECT OBJECTIVES:      </vt:lpstr>
      <vt:lpstr>IOT DEVICE SETUP:</vt:lpstr>
      <vt:lpstr>PLATFORM DEVELOPMENT:</vt:lpstr>
      <vt:lpstr>PROJECT EXPLANATION:</vt:lpstr>
      <vt:lpstr>IOT SENSORS IN PUBLIC TRANSPORT VEHICLES:</vt:lpstr>
      <vt:lpstr> sensors(images):</vt:lpstr>
      <vt:lpstr>CODE IMPLEMENTATION:</vt:lpstr>
      <vt:lpstr>PowerPoint Presentation</vt:lpstr>
      <vt:lpstr>OUTPUT:</vt:lpstr>
      <vt:lpstr>PowerPoint Presentation</vt:lpstr>
      <vt:lpstr>PowerPoint Presentation</vt:lpstr>
      <vt:lpstr>PowerPoint Presentation</vt:lpstr>
      <vt:lpstr>PowerPoint Presentation</vt:lpstr>
      <vt:lpstr>OUTPUT:</vt:lpstr>
      <vt:lpstr>ADVANTAGES:</vt:lpstr>
      <vt:lpstr>APPLICATIONS: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Transport Optimization</dc:title>
  <dc:creator>ECE LAB I</dc:creator>
  <cp:lastModifiedBy>ECE LAB I</cp:lastModifiedBy>
  <cp:revision>24</cp:revision>
  <dcterms:created xsi:type="dcterms:W3CDTF">2023-11-01T04:53:54Z</dcterms:created>
  <dcterms:modified xsi:type="dcterms:W3CDTF">2023-11-01T08:44:02Z</dcterms:modified>
</cp:coreProperties>
</file>