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7" r:id="rId3"/>
    <p:sldId id="273" r:id="rId4"/>
    <p:sldId id="268"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35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695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3478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2880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0836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471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6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705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9870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7851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9/29/2023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0186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9/29/2023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48074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Hexagonal background with blue neon lights">
            <a:extLst>
              <a:ext uri="{FF2B5EF4-FFF2-40B4-BE49-F238E27FC236}">
                <a16:creationId xmlns:a16="http://schemas.microsoft.com/office/drawing/2014/main" id="{A85DAC40-4AF5-BD09-58C7-577D9D161818}"/>
              </a:ext>
            </a:extLst>
          </p:cNvPr>
          <p:cNvPicPr>
            <a:picLocks noChangeAspect="1"/>
          </p:cNvPicPr>
          <p:nvPr/>
        </p:nvPicPr>
        <p:blipFill rotWithShape="1">
          <a:blip r:embed="rId2">
            <a:alphaModFix/>
          </a:blip>
          <a:srcRect t="23" r="-2" b="-2"/>
          <a:stretch/>
        </p:blipFill>
        <p:spPr>
          <a:xfrm>
            <a:off x="20" y="1571"/>
            <a:ext cx="12191980" cy="6856429"/>
          </a:xfrm>
          <a:prstGeom prst="rect">
            <a:avLst/>
          </a:prstGeom>
        </p:spPr>
      </p:pic>
      <p:sp useBgFill="1">
        <p:nvSpPr>
          <p:cNvPr id="11" name="Oval 10">
            <a:extLst>
              <a:ext uri="{FF2B5EF4-FFF2-40B4-BE49-F238E27FC236}">
                <a16:creationId xmlns:a16="http://schemas.microsoft.com/office/drawing/2014/main" id="{07F1F8E1-08C9-4C32-8CD0-F0DEB444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4197"/>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80159" y="2211978"/>
            <a:ext cx="3535679" cy="1425728"/>
          </a:xfrm>
        </p:spPr>
        <p:txBody>
          <a:bodyPr anchor="b">
            <a:normAutofit fontScale="90000"/>
          </a:bodyPr>
          <a:lstStyle/>
          <a:p>
            <a:pPr algn="ctr"/>
            <a:r>
              <a:rPr lang="en-IN" dirty="0"/>
              <a:t>Public transport and optimization</a:t>
            </a:r>
            <a:endParaRPr dirty="0"/>
          </a:p>
        </p:txBody>
      </p:sp>
      <p:cxnSp>
        <p:nvCxnSpPr>
          <p:cNvPr id="13" name="Straight Connector 1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9007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E2BC33-F8B8-4768-AE46-E7CF6E3D7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5EB5AC-4150-4206-9DBE-37DD0EBFB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lex maths formulae on a blackboard">
            <a:extLst>
              <a:ext uri="{FF2B5EF4-FFF2-40B4-BE49-F238E27FC236}">
                <a16:creationId xmlns:a16="http://schemas.microsoft.com/office/drawing/2014/main" id="{CB6E518C-848F-3992-9DE0-149D31B6D4A5}"/>
              </a:ext>
            </a:extLst>
          </p:cNvPr>
          <p:cNvPicPr>
            <a:picLocks noChangeAspect="1"/>
          </p:cNvPicPr>
          <p:nvPr/>
        </p:nvPicPr>
        <p:blipFill rotWithShape="1">
          <a:blip r:embed="rId2">
            <a:alphaModFix amt="50000"/>
          </a:blip>
          <a:srcRect t="17107" r="-2" b="5731"/>
          <a:stretch/>
        </p:blipFill>
        <p:spPr>
          <a:xfrm>
            <a:off x="-386933" y="10"/>
            <a:ext cx="12191980" cy="6857990"/>
          </a:xfrm>
          <a:prstGeom prst="rect">
            <a:avLst/>
          </a:prstGeom>
        </p:spPr>
      </p:pic>
      <p:sp>
        <p:nvSpPr>
          <p:cNvPr id="2" name="Title"/>
          <p:cNvSpPr>
            <a:spLocks noGrp="1"/>
          </p:cNvSpPr>
          <p:nvPr>
            <p:ph type="ctrTitle"/>
          </p:nvPr>
        </p:nvSpPr>
        <p:spPr>
          <a:xfrm>
            <a:off x="1410892" y="1000124"/>
            <a:ext cx="6786562" cy="5393531"/>
          </a:xfrm>
        </p:spPr>
        <p:txBody>
          <a:bodyPr anchor="ctr">
            <a:normAutofit/>
          </a:bodyPr>
          <a:lstStyle/>
          <a:p>
            <a:pPr algn="r"/>
            <a:r>
              <a:rPr lang="en-US"/>
              <a:t>Project definition and design thinking</a:t>
            </a:r>
          </a:p>
        </p:txBody>
      </p:sp>
      <p:sp>
        <p:nvSpPr>
          <p:cNvPr id="3" name="Content Placeholder"/>
          <p:cNvSpPr>
            <a:spLocks noGrp="1"/>
          </p:cNvSpPr>
          <p:nvPr>
            <p:ph idx="1"/>
          </p:nvPr>
        </p:nvSpPr>
        <p:spPr>
          <a:xfrm flipH="1">
            <a:off x="10668001" y="5911452"/>
            <a:ext cx="565546" cy="184547"/>
          </a:xfrm>
        </p:spPr>
        <p:txBody>
          <a:bodyPr anchor="ctr">
            <a:normAutofit fontScale="25000" lnSpcReduction="20000"/>
          </a:bodyPr>
          <a:lstStyle/>
          <a:p>
            <a:r>
              <a:rPr lang="en-IN" dirty="0">
                <a:solidFill>
                  <a:srgbClr val="FFFFFF"/>
                </a:solidFill>
              </a:rPr>
              <a:t>...... </a:t>
            </a:r>
            <a:endParaRPr lang="en-US" dirty="0">
              <a:solidFill>
                <a:srgbClr val="FFFFFF"/>
              </a:solidFill>
            </a:endParaRPr>
          </a:p>
        </p:txBody>
      </p:sp>
    </p:spTree>
    <p:extLst>
      <p:ext uri="{BB962C8B-B14F-4D97-AF65-F5344CB8AC3E}">
        <p14:creationId xmlns:p14="http://schemas.microsoft.com/office/powerpoint/2010/main" val="43965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DE8B-3255-374A-EDBF-D22B0544B312}"/>
              </a:ext>
            </a:extLst>
          </p:cNvPr>
          <p:cNvSpPr>
            <a:spLocks noGrp="1"/>
          </p:cNvSpPr>
          <p:nvPr>
            <p:ph type="title"/>
          </p:nvPr>
        </p:nvSpPr>
        <p:spPr>
          <a:xfrm flipV="1">
            <a:off x="1429566" y="-5125640"/>
            <a:ext cx="9238434" cy="6171086"/>
          </a:xfrm>
        </p:spPr>
        <p:txBody>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99EAC0BA-4075-992F-983D-9B2366F50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78" y="464345"/>
            <a:ext cx="11179969" cy="6171086"/>
          </a:xfrm>
        </p:spPr>
      </p:pic>
    </p:spTree>
    <p:extLst>
      <p:ext uri="{BB962C8B-B14F-4D97-AF65-F5344CB8AC3E}">
        <p14:creationId xmlns:p14="http://schemas.microsoft.com/office/powerpoint/2010/main" val="158054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E49E-205F-AE9F-D4CF-20EAC5D3B9FC}"/>
              </a:ext>
            </a:extLst>
          </p:cNvPr>
          <p:cNvSpPr>
            <a:spLocks noGrp="1"/>
          </p:cNvSpPr>
          <p:nvPr>
            <p:ph type="title"/>
          </p:nvPr>
        </p:nvSpPr>
        <p:spPr/>
        <p:txBody>
          <a:bodyPr/>
          <a:lstStyle/>
          <a:p>
            <a:r>
              <a:rPr lang="en-IN" dirty="0"/>
              <a:t>PROJECT DEFINITION</a:t>
            </a:r>
            <a:endParaRPr lang="en-US" dirty="0"/>
          </a:p>
        </p:txBody>
      </p:sp>
      <p:sp>
        <p:nvSpPr>
          <p:cNvPr id="3" name="Content Placeholder 2">
            <a:extLst>
              <a:ext uri="{FF2B5EF4-FFF2-40B4-BE49-F238E27FC236}">
                <a16:creationId xmlns:a16="http://schemas.microsoft.com/office/drawing/2014/main" id="{CD3872A9-9E31-F0A6-24F6-C263F96564F5}"/>
              </a:ext>
            </a:extLst>
          </p:cNvPr>
          <p:cNvSpPr>
            <a:spLocks noGrp="1"/>
          </p:cNvSpPr>
          <p:nvPr>
            <p:ph idx="1"/>
          </p:nvPr>
        </p:nvSpPr>
        <p:spPr/>
        <p:txBody>
          <a:bodyPr/>
          <a:lstStyle/>
          <a:p>
            <a:r>
              <a:rPr lang="en-IN" b="0" i="0" dirty="0">
                <a:effectLst/>
                <a:latin typeface="Roboto" panose="02000000000000000000" pitchFamily="2" charset="0"/>
              </a:rPr>
              <a:t>It includes an introduction to mathematical </a:t>
            </a:r>
            <a:r>
              <a:rPr lang="en-IN" b="0" i="0" dirty="0" err="1">
                <a:effectLst/>
                <a:latin typeface="Roboto" panose="02000000000000000000" pitchFamily="2" charset="0"/>
              </a:rPr>
              <a:t>modeling</a:t>
            </a:r>
            <a:r>
              <a:rPr lang="en-IN" b="0" i="0" dirty="0">
                <a:effectLst/>
                <a:latin typeface="Roboto" panose="02000000000000000000" pitchFamily="2" charset="0"/>
              </a:rPr>
              <a:t>, continuous and discrete optimization, numerical optimization, computational complexity analysis, metaheuristics, and multi-objective optimization.</a:t>
            </a:r>
          </a:p>
          <a:p>
            <a:r>
              <a:rPr lang="en-IN" dirty="0"/>
              <a:t>The process of </a:t>
            </a:r>
            <a:r>
              <a:rPr lang="en-IN" dirty="0" err="1"/>
              <a:t>analyzing</a:t>
            </a:r>
            <a:r>
              <a:rPr lang="en-IN" dirty="0"/>
              <a:t> shipments, rates and. Constraints to produce realistic load plans that reduce overall freight spend and gain efficiencies across entire transportation networks.</a:t>
            </a:r>
          </a:p>
          <a:p>
            <a:r>
              <a:rPr lang="en-IN" dirty="0"/>
              <a:t>A system of transport for passengers by group travel systems available for use by the general public unlike private transport, typically managed on a schedule, operated on established routes</a:t>
            </a:r>
            <a:endParaRPr lang="en-US" dirty="0"/>
          </a:p>
        </p:txBody>
      </p:sp>
    </p:spTree>
    <p:extLst>
      <p:ext uri="{BB962C8B-B14F-4D97-AF65-F5344CB8AC3E}">
        <p14:creationId xmlns:p14="http://schemas.microsoft.com/office/powerpoint/2010/main" val="256566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7D8B-3D88-977E-1D8D-191F7D05BCBE}"/>
              </a:ext>
            </a:extLst>
          </p:cNvPr>
          <p:cNvSpPr>
            <a:spLocks noGrp="1"/>
          </p:cNvSpPr>
          <p:nvPr>
            <p:ph type="title"/>
          </p:nvPr>
        </p:nvSpPr>
        <p:spPr/>
        <p:txBody>
          <a:bodyPr/>
          <a:lstStyle/>
          <a:p>
            <a:r>
              <a:rPr lang="en-IN" dirty="0"/>
              <a:t>TYPES OF PUBLIC TRANSPORT AND OPTIMIZATION</a:t>
            </a:r>
            <a:endParaRPr lang="en-US" dirty="0"/>
          </a:p>
        </p:txBody>
      </p:sp>
      <p:sp>
        <p:nvSpPr>
          <p:cNvPr id="3" name="Content Placeholder 2">
            <a:extLst>
              <a:ext uri="{FF2B5EF4-FFF2-40B4-BE49-F238E27FC236}">
                <a16:creationId xmlns:a16="http://schemas.microsoft.com/office/drawing/2014/main" id="{7BC90194-0555-C915-5239-1987016C2939}"/>
              </a:ext>
            </a:extLst>
          </p:cNvPr>
          <p:cNvSpPr>
            <a:spLocks noGrp="1"/>
          </p:cNvSpPr>
          <p:nvPr>
            <p:ph idx="1"/>
          </p:nvPr>
        </p:nvSpPr>
        <p:spPr/>
        <p:txBody>
          <a:bodyPr/>
          <a:lstStyle/>
          <a:p>
            <a:r>
              <a:rPr lang="en-IN" b="0" i="0" dirty="0">
                <a:effectLst/>
                <a:latin typeface="Google Sans"/>
              </a:rPr>
              <a:t>city buses</a:t>
            </a:r>
          </a:p>
          <a:p>
            <a:r>
              <a:rPr lang="en-IN" b="0" i="0" dirty="0">
                <a:effectLst/>
                <a:latin typeface="Google Sans"/>
              </a:rPr>
              <a:t>Trolleybuses</a:t>
            </a:r>
          </a:p>
          <a:p>
            <a:r>
              <a:rPr lang="en-IN" b="0" i="0" dirty="0">
                <a:effectLst/>
                <a:latin typeface="Google Sans"/>
              </a:rPr>
              <a:t>trams (or light rail) </a:t>
            </a:r>
          </a:p>
          <a:p>
            <a:r>
              <a:rPr lang="en-IN" b="0" i="0" dirty="0">
                <a:effectLst/>
                <a:latin typeface="Google Sans"/>
              </a:rPr>
              <a:t>passenger trains</a:t>
            </a:r>
          </a:p>
          <a:p>
            <a:r>
              <a:rPr lang="en-IN" b="0" i="0" dirty="0">
                <a:effectLst/>
                <a:latin typeface="Google Sans"/>
              </a:rPr>
              <a:t>rapid transit (metro/subway/underground, etc.)</a:t>
            </a:r>
          </a:p>
          <a:p>
            <a:r>
              <a:rPr lang="en-IN" b="0" i="0" dirty="0">
                <a:effectLst/>
                <a:latin typeface="Google Sans"/>
              </a:rPr>
              <a:t> ferries</a:t>
            </a:r>
            <a:endParaRPr lang="en-US" dirty="0"/>
          </a:p>
        </p:txBody>
      </p:sp>
    </p:spTree>
    <p:extLst>
      <p:ext uri="{BB962C8B-B14F-4D97-AF65-F5344CB8AC3E}">
        <p14:creationId xmlns:p14="http://schemas.microsoft.com/office/powerpoint/2010/main" val="87762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79BA-DF7B-E41B-7629-0BCF5D95C232}"/>
              </a:ext>
            </a:extLst>
          </p:cNvPr>
          <p:cNvSpPr>
            <a:spLocks noGrp="1"/>
          </p:cNvSpPr>
          <p:nvPr>
            <p:ph type="title"/>
          </p:nvPr>
        </p:nvSpPr>
        <p:spPr/>
        <p:txBody>
          <a:bodyPr/>
          <a:lstStyle/>
          <a:p>
            <a:r>
              <a:rPr lang="en-IN" dirty="0"/>
              <a:t>DESIGN THINKING</a:t>
            </a:r>
            <a:endParaRPr lang="en-US" dirty="0"/>
          </a:p>
        </p:txBody>
      </p:sp>
      <p:sp>
        <p:nvSpPr>
          <p:cNvPr id="3" name="Content Placeholder 2">
            <a:extLst>
              <a:ext uri="{FF2B5EF4-FFF2-40B4-BE49-F238E27FC236}">
                <a16:creationId xmlns:a16="http://schemas.microsoft.com/office/drawing/2014/main" id="{FCA294E2-DDB4-51A2-37F5-A43427E2512A}"/>
              </a:ext>
            </a:extLst>
          </p:cNvPr>
          <p:cNvSpPr>
            <a:spLocks noGrp="1"/>
          </p:cNvSpPr>
          <p:nvPr>
            <p:ph idx="1"/>
          </p:nvPr>
        </p:nvSpPr>
        <p:spPr/>
        <p:txBody>
          <a:bodyPr/>
          <a:lstStyle/>
          <a:p>
            <a:r>
              <a:rPr lang="en-IN" dirty="0"/>
              <a:t>Design thinking has revolutionised the way we approach problem-solving and innovation. </a:t>
            </a:r>
          </a:p>
          <a:p>
            <a:r>
              <a:rPr lang="en-IN" b="0" i="0" dirty="0">
                <a:effectLst/>
                <a:latin typeface="sohne"/>
              </a:rPr>
              <a:t>It is a problem-solving methodology that prioritises empathy, experimentation, and iteration to create human-</a:t>
            </a:r>
            <a:r>
              <a:rPr lang="en-IN" b="0" i="0" dirty="0" err="1">
                <a:effectLst/>
                <a:latin typeface="sohne"/>
              </a:rPr>
              <a:t>centered</a:t>
            </a:r>
            <a:r>
              <a:rPr lang="en-IN" b="0" i="0" dirty="0">
                <a:effectLst/>
                <a:latin typeface="sohne"/>
              </a:rPr>
              <a:t> solutions. In the world of app development, design thinking is an invaluable tool for creating features that meet the needs of users in a way that is both efficient and effective.</a:t>
            </a:r>
          </a:p>
          <a:p>
            <a:r>
              <a:rPr lang="en-IN" dirty="0"/>
              <a:t>The first stage of any design thinking process involves designers seeking to understand and empathise with the needs of the users by conducting research, interviewing users and gathering data to gain insights into the users’ needs, challenges and behaviours.</a:t>
            </a:r>
            <a:endParaRPr lang="en-US" dirty="0"/>
          </a:p>
        </p:txBody>
      </p:sp>
    </p:spTree>
    <p:extLst>
      <p:ext uri="{BB962C8B-B14F-4D97-AF65-F5344CB8AC3E}">
        <p14:creationId xmlns:p14="http://schemas.microsoft.com/office/powerpoint/2010/main" val="59702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CFDF-831F-3746-A85A-FE27BA355DF9}"/>
              </a:ext>
            </a:extLst>
          </p:cNvPr>
          <p:cNvSpPr>
            <a:spLocks noGrp="1"/>
          </p:cNvSpPr>
          <p:nvPr>
            <p:ph type="title"/>
          </p:nvPr>
        </p:nvSpPr>
        <p:spPr>
          <a:xfrm>
            <a:off x="1429566" y="1045446"/>
            <a:ext cx="9238434" cy="401164"/>
          </a:xfrm>
        </p:spPr>
        <p:txBody>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7BC8EA41-69E8-1087-55D5-0D687EA441AB}"/>
              </a:ext>
            </a:extLst>
          </p:cNvPr>
          <p:cNvSpPr>
            <a:spLocks noGrp="1"/>
          </p:cNvSpPr>
          <p:nvPr>
            <p:ph idx="1"/>
          </p:nvPr>
        </p:nvSpPr>
        <p:spPr>
          <a:xfrm>
            <a:off x="1429566" y="2000250"/>
            <a:ext cx="9238434" cy="4095750"/>
          </a:xfrm>
        </p:spPr>
        <p:txBody>
          <a:bodyPr/>
          <a:lstStyle/>
          <a:p>
            <a:r>
              <a:rPr lang="en-IN" dirty="0"/>
              <a:t>The second step in the design thinking process is the define stage. In this stage, designers define the problem they want to solve based on the insights they have gained from research. The problem statement that is created is a clear description of the user’s needs that should be addressed.</a:t>
            </a:r>
          </a:p>
          <a:p>
            <a:r>
              <a:rPr lang="en-IN" dirty="0"/>
              <a:t>The ideate stage involves brainstorming as many ideas as possible to solve this particular problem. Below are some of my ideas</a:t>
            </a:r>
          </a:p>
          <a:p>
            <a:r>
              <a:rPr lang="en-IN" dirty="0"/>
              <a:t>The penultimate stage of the design thinking process is where designers create low-fidelity prototypes to test and refine ideas, using these to gather feedback from users and stakeholders</a:t>
            </a:r>
            <a:endParaRPr lang="en-US" dirty="0"/>
          </a:p>
        </p:txBody>
      </p:sp>
    </p:spTree>
    <p:extLst>
      <p:ext uri="{BB962C8B-B14F-4D97-AF65-F5344CB8AC3E}">
        <p14:creationId xmlns:p14="http://schemas.microsoft.com/office/powerpoint/2010/main" val="11857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A5C9-0CBC-7748-1CEC-E3987B3BB528}"/>
              </a:ext>
            </a:extLst>
          </p:cNvPr>
          <p:cNvSpPr>
            <a:spLocks noGrp="1"/>
          </p:cNvSpPr>
          <p:nvPr>
            <p:ph type="title"/>
          </p:nvPr>
        </p:nvSpPr>
        <p:spPr>
          <a:xfrm>
            <a:off x="1429566" y="1045445"/>
            <a:ext cx="9238434" cy="258289"/>
          </a:xfrm>
        </p:spPr>
        <p:txBody>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E9DCDD87-EF39-FA17-3E2F-A008FF8670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392" y="625078"/>
            <a:ext cx="9965530" cy="5661422"/>
          </a:xfrm>
        </p:spPr>
      </p:pic>
    </p:spTree>
    <p:extLst>
      <p:ext uri="{BB962C8B-B14F-4D97-AF65-F5344CB8AC3E}">
        <p14:creationId xmlns:p14="http://schemas.microsoft.com/office/powerpoint/2010/main" val="1754036866"/>
      </p:ext>
    </p:extLst>
  </p:cSld>
  <p:clrMapOvr>
    <a:masterClrMapping/>
  </p:clrMapOvr>
</p:sld>
</file>

<file path=ppt/theme/theme1.xml><?xml version="1.0" encoding="utf-8"?>
<a:theme xmlns:a="http://schemas.openxmlformats.org/drawingml/2006/main" name="Portal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PortalVTI</vt:lpstr>
      <vt:lpstr>Public transport and optimization</vt:lpstr>
      <vt:lpstr>Project definition and design thinking</vt:lpstr>
      <vt:lpstr>..... </vt:lpstr>
      <vt:lpstr>PROJECT DEFINITION</vt:lpstr>
      <vt:lpstr>TYPES OF PUBLIC TRANSPORT AND OPTIMIZATION</vt:lpstr>
      <vt:lpstr>DESIGN THINKING</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and optimization</dc:title>
  <dc:creator>sarath kumar</dc:creator>
  <cp:lastModifiedBy>sarath kumar</cp:lastModifiedBy>
  <cp:revision>2</cp:revision>
  <dcterms:created xsi:type="dcterms:W3CDTF">2023-09-29T08:49:09Z</dcterms:created>
  <dcterms:modified xsi:type="dcterms:W3CDTF">2023-09-29T10:30:13Z</dcterms:modified>
</cp:coreProperties>
</file>