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90" r:id="rId4"/>
    <p:sldId id="298" r:id="rId5"/>
    <p:sldId id="299" r:id="rId6"/>
    <p:sldId id="300" r:id="rId7"/>
    <p:sldId id="301" r:id="rId8"/>
    <p:sldId id="304" r:id="rId9"/>
    <p:sldId id="303" r:id="rId10"/>
    <p:sldId id="305" r:id="rId11"/>
    <p:sldId id="306" r:id="rId12"/>
    <p:sldId id="307" r:id="rId13"/>
    <p:sldId id="308" r:id="rId14"/>
    <p:sldId id="327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283" r:id="rId23"/>
    <p:sldId id="316" r:id="rId24"/>
    <p:sldId id="317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292" r:id="rId34"/>
    <p:sldId id="293" r:id="rId35"/>
    <p:sldId id="291" r:id="rId36"/>
    <p:sldId id="277" r:id="rId37"/>
    <p:sldId id="294" r:id="rId38"/>
    <p:sldId id="295" r:id="rId39"/>
    <p:sldId id="297" r:id="rId40"/>
    <p:sldId id="282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595" autoAdjust="0"/>
  </p:normalViewPr>
  <p:slideViewPr>
    <p:cSldViewPr snapToGrid="0">
      <p:cViewPr varScale="1">
        <p:scale>
          <a:sx n="98" d="100"/>
          <a:sy n="98" d="100"/>
        </p:scale>
        <p:origin x="10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AFE72-A7BB-CC54-5B84-33E1AA24D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35E1F-8F0A-ADCE-41E3-77402B776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0477C-0AB9-A756-6FCF-368F2912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D50760-766E-4460-97E8-2BD5E4C51C4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69D9D-E53D-7C0A-D14C-A1A3DE31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30B41-BAAD-4495-ED8B-FC94BFF9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C24C-24A4-4674-A4AF-F8A4ABA59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99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4707E-C8F0-426A-539C-13A9F615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7B1BF8-B1A7-F429-C6FA-9B78E2E06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DD4E4-ED1E-0A72-D604-245EE755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D50760-766E-4460-97E8-2BD5E4C51C4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ADBF6-5603-12A1-4DA8-AD34D900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26452-BC74-02D7-02D7-6E38DFEF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C24C-24A4-4674-A4AF-F8A4ABA59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9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E7AC95-09F1-6B7A-F158-08CBA8D29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8B301E-3E1F-A847-AF27-04E7F1A08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BBE82-3C7A-7140-8B81-C0996141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D50760-766E-4460-97E8-2BD5E4C51C4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E3074-E9B6-B656-2AF1-9FFA4E64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52EBC-D03E-451B-50A6-E94E18B6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C24C-24A4-4674-A4AF-F8A4ABA59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47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AA34A-6EEC-5F79-DED0-71B8E5CF4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00EB3A-B931-EA11-7CED-F629288B4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3C849-0273-FA11-9E9E-42149D6A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32E-2BFB-4042-BFEC-388C9675FED6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FF803-37F2-826C-E59B-F46698D1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E9E9B-D4B8-471E-0D47-FC075672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63C8-DC5E-4560-9613-58485883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39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418E8-D5AC-89FD-71D4-81289E7A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3CE1E-1B48-83BD-F5EA-AE2C0BA8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98FE8-0AC0-B1C1-8DF8-095F2CF1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32E-2BFB-4042-BFEC-388C9675FED6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98497-40B2-188D-4A5E-905267B7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C4965-B885-52B0-89B8-D270988A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63C8-DC5E-4560-9613-58485883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012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CB55C-E3E1-1B08-EC49-54EF2D3C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F97951-D007-02B3-01F9-C508B502A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C0708-CCC9-0264-6D0C-222EC748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32E-2BFB-4042-BFEC-388C9675FED6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3AB97-8DE3-F40C-CC4C-8A3DA476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7EC98-D218-4518-F94C-097455BE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63C8-DC5E-4560-9613-58485883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66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94569-9D05-8463-CF76-CD8116F7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FC1F0-F58A-83EC-7646-5BF36E593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1646E8-CE62-FE44-B054-12DDBA2A1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66FCC6-6CBF-D7DA-2ED5-407DA776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32E-2BFB-4042-BFEC-388C9675FED6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BD941-C33F-8C3F-5C11-1F551944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44AFC8-33AB-5BBE-733F-E22BF62B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63C8-DC5E-4560-9613-58485883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72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44856-D1EA-1599-C120-831996CE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74D56-EB47-8B1D-3413-FFCFDD318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16F54E-E5C7-8A13-A6EB-4A07FDCCE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E3EC14-4ED5-8C95-F012-D7DB4B3BC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F6C7BF-358A-C3DE-C7CC-6437BD2B4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D48181-E112-10F4-E99A-7B50C220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32E-2BFB-4042-BFEC-388C9675FED6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4FEB62-DCE2-F3C8-0DA8-EB3D1217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48CCB9-AD4B-85AB-6314-E6E8DD77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63C8-DC5E-4560-9613-58485883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98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D6429-FAA6-D30E-BCD6-F303AA99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A7E061-C8FA-E0B8-6844-B7DFF5DE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32E-2BFB-4042-BFEC-388C9675FED6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F6284F-22B8-0F53-DF8D-657EB2DF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1B65A9-1137-E6A1-11D9-FD279B96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63C8-DC5E-4560-9613-58485883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271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730AAD-671F-7981-935B-54B20CE9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32E-2BFB-4042-BFEC-388C9675FED6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E8E2AF-8A53-66F3-952B-0B46C013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DEF0D6-2573-2274-1E14-23E6196E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63C8-DC5E-4560-9613-58485883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347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DD3FD-0846-7517-D179-5A023A28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2660B-DF30-8D1A-7127-5E625A558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F978CD-5EFA-E882-EDD1-70D65AB58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9AD85-0872-AA37-D695-35358289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32E-2BFB-4042-BFEC-388C9675FED6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951F93-8976-2FC6-37CF-7E65DB46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81E1E0-C435-2645-A1BB-25A9937C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63C8-DC5E-4560-9613-58485883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96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14356-F0F3-DA47-54B2-38400C0C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3" y="293666"/>
            <a:ext cx="1444752" cy="57467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5A70-C454-85C7-F36A-8BD979F2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C24C-24A4-4674-A4AF-F8A4ABA59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95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DD3DD-59FE-E185-9E8E-E49C0C20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A49975-BD11-88B0-A4A8-7F6E042B0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FEF750-2981-A764-FB18-A43ECA9FC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9CB99F-FFF2-F9B1-73D1-E802C035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32E-2BFB-4042-BFEC-388C9675FED6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9C69E5-8E07-1B82-F203-ED6E4A83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CE4DD1-0D57-B923-28FC-38A3545E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63C8-DC5E-4560-9613-58485883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45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2B1CF-347D-F2EC-7D9C-C5926F68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5B6CB5-C29D-861D-370F-C179F34DA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EC9A7-8297-FDBA-8211-5AE70B6D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32E-2BFB-4042-BFEC-388C9675FED6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D9950-F788-C545-8F10-62101351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811A6-C7AE-071E-52E7-7899E061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63C8-DC5E-4560-9613-58485883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29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6A4205-F1E8-92BB-A1AA-68B0DCD10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D196BB-4F0C-D69F-389D-6CA8E0A9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2AB6E-BA81-426F-379C-9D3710B0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C32E-2BFB-4042-BFEC-388C9675FED6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A1EC9-37C9-99EA-9BB2-A920F103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B51FE-30DD-F839-197E-635964EA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63C8-DC5E-4560-9613-58485883D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348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55874-5089-B40D-8068-A65166E50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397BBD-E44A-641B-F620-C1D1A24DC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88B33-60C4-9973-76D0-71D6F105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70CA-453B-4E5C-9D1F-A52DE72699F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B13BD-5161-22C9-7400-26C28A74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B5E84C-D0F6-2089-0956-6074E4F6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CAB2-BD1C-42E5-A495-910C02CCB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863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B93DB-CC24-00CA-FA98-C5235B82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3284E-A3A1-F633-A901-90A2CC8A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CD269-2DD4-636A-813C-AB76608E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70CA-453B-4E5C-9D1F-A52DE72699F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E6BFC-32E3-7613-CEE8-42E81824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404EB-CFBC-D6C8-A2C8-1EF68792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CAB2-BD1C-42E5-A495-910C02CCB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712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43484-1322-90F5-8A72-C0AFF19D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F28DE-DFF5-AA84-BBDC-837C5B692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31341-6E9E-7D43-0616-88B902D9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70CA-453B-4E5C-9D1F-A52DE72699F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7DE9D-1BFF-26FA-19A0-894850FB1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1E57F-0EF0-35AD-8D2E-9A7BF655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CAB2-BD1C-42E5-A495-910C02CCB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086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A4531-C8CA-CECF-9427-3F733391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90B8C-5E90-D3BC-6A7A-67784911B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7C9367-CA6A-A165-599A-DB06420A3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D50B5-0DD1-BDEF-DA95-B0EBA089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70CA-453B-4E5C-9D1F-A52DE72699F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AC188D-5AD7-1276-D77D-8AFFB026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FE18B0-0D9D-0184-483D-EF59244E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CAB2-BD1C-42E5-A495-910C02CCB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544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094AE-032A-A19E-A91A-7F9FDC29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3AD10-F48E-CF48-7FE3-65B6A7C79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BCEEB-1CAC-6CCE-15EC-5B2704B8C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FD7932-F746-617C-5942-2A536B925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2F398C-8452-A3D6-BF19-E9E0039D1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BC873C-2BE8-4538-0087-8777DF50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70CA-453B-4E5C-9D1F-A52DE72699F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CAEF15-B97C-D732-D32C-DBD5D3F3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98217D-2E27-D94E-B818-12284EC5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CAB2-BD1C-42E5-A495-910C02CCB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6033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68C7B-1F43-03B4-5FB5-9CC27B9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9B613-0082-C2D2-1E01-FE5C34C9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70CA-453B-4E5C-9D1F-A52DE72699F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1D31B1-0C00-F074-66C6-E97C4960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7930FD-0FB4-AAD0-476C-0A00FE15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CAB2-BD1C-42E5-A495-910C02CCB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408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BAE1CF-B1A7-2DFC-A8A5-37575F24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70CA-453B-4E5C-9D1F-A52DE72699F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879139-E9F2-ED85-25CE-1F7CBC4D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1ECBDA-9993-D87D-8190-7B476BC9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CAB2-BD1C-42E5-A495-910C02CCB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36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8D8BF-B477-FADB-11C6-4B37823D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E63AB-D2A8-F972-8907-6F5FBB119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686DE-8C3E-1FF5-B635-AD0E6A3C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D50760-766E-4460-97E8-2BD5E4C51C4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09CFA-EBB1-BEBB-F98C-F520DFAA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66203-83F6-6CA7-4842-1FCA73C2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C24C-24A4-4674-A4AF-F8A4ABA59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981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CC9F4-ECA3-1562-4F2E-BE9DF144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FB8C3-B4A9-0074-ECB8-3C5002BC4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13207F-FDAD-A58B-DE8E-9258483F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E94EF3-C5AF-029A-DB8F-4F341F6F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70CA-453B-4E5C-9D1F-A52DE72699F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B14C0-D385-BCC7-C518-C8B69F1E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1E5BE-0641-3D81-A74B-A77BA49F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CAB2-BD1C-42E5-A495-910C02CCB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2672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20641-7009-9CC9-AE03-C5A015D6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8AA899-7511-D2C0-2FBE-AC4F78A21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0760B0-9370-7DF2-3054-85766E754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F967D2-C7F6-EC1B-3B9B-E4959386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70CA-453B-4E5C-9D1F-A52DE72699F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039AA1-EF8C-32CA-F094-6B2C7E9C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F897F-FA98-5634-26B9-08609BE8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CAB2-BD1C-42E5-A495-910C02CCB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11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54EDB-88C5-0A34-13A3-4F8E99ED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199DA3-1685-3498-6A9B-78EF89AEF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41D20-BA2D-E681-32AB-259473C5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70CA-453B-4E5C-9D1F-A52DE72699F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3271C-FA31-283F-6CFF-A41C3D84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C25C9-2333-3ACD-1436-2F49010D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CAB2-BD1C-42E5-A495-910C02CCB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635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A13314-E0A5-79C9-7CBF-CE3DD9AD8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581C90-4798-601C-197E-67AFC19A9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7863C-E4B1-6310-80DB-150787B7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70CA-453B-4E5C-9D1F-A52DE72699F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DB06D-20AB-122A-6C4E-1D4C5B79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48CC0-F1FC-B6D7-6E11-0A7813AE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0CAB2-BD1C-42E5-A495-910C02CCB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2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A69CC-2F9F-C871-9731-EFF40D0D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DEC76-AABC-F717-B4D1-584417ADA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FBB74-9FB4-5BA2-F6F5-DF82F3822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679CB-42C6-E922-16BA-81A1C2E8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D50760-766E-4460-97E8-2BD5E4C51C4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ADE235-4372-5E90-5008-D191843C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086B73-3BBC-2482-BEF0-1268F92B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C24C-24A4-4674-A4AF-F8A4ABA59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3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4F071-57E7-C8CD-1ADD-EE0E2F3B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DE60AC-1092-16D1-D88B-6708CFFF3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BCC581-24A4-5AB6-B615-7E23D63E3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4DC128-90AD-B087-3C7B-3118714C0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3AAB67-6178-C1E2-0E46-65F594CBC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DDC5FC-0B36-CD09-99E2-45929A50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D50760-766E-4460-97E8-2BD5E4C51C4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FA6659-2425-EC10-FCDB-BC7F9727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07EC6D-88C6-1DCD-946E-7C66063D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C24C-24A4-4674-A4AF-F8A4ABA59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15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E6D4A-8298-E288-72C1-3A23E608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EEA9A3-DBF8-3A4A-729A-1C2A81A4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D50760-766E-4460-97E8-2BD5E4C51C4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0DD3A6-84A2-B9AE-7BF1-441F9C71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D99A4E-3933-26DD-6D66-B0B9E142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C24C-24A4-4674-A4AF-F8A4ABA59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7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131D76-4F05-F737-094F-976C1166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D50760-766E-4460-97E8-2BD5E4C51C4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2FBFB-D370-CDDF-3FEC-503F5FDC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EDF473-A66B-F0F9-4EA6-CE283E87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C24C-24A4-4674-A4AF-F8A4ABA59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8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BFEC8-F52B-E0A1-37EB-CBE42432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B79BA-0297-C33B-F003-8A1BFF923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3B339B-464D-C94A-A288-7C5DDD69A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F595E1-B6EF-9311-C17A-D0DF88B5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D50760-766E-4460-97E8-2BD5E4C51C4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F38724-3CC0-B5DD-7A90-3F7355D8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374035-6E22-0CA6-C506-A8DF5BE1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C24C-24A4-4674-A4AF-F8A4ABA59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73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8C886-A856-0E44-8D2F-D1275852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41CAE5-407C-1C6D-5140-B6D93E5F6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7D2423-C9D1-534B-5F4A-14A167B2A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B104D3-AE4C-AAE8-4CED-CDF134BF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D50760-766E-4460-97E8-2BD5E4C51C4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ABB6CC-E459-A607-1FA1-B25F8A8D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D94940-AC57-43ED-4E1C-50C20C87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C24C-24A4-4674-A4AF-F8A4ABA59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7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분 원형 9">
            <a:extLst>
              <a:ext uri="{FF2B5EF4-FFF2-40B4-BE49-F238E27FC236}">
                <a16:creationId xmlns:a16="http://schemas.microsoft.com/office/drawing/2014/main" id="{2E92133D-0B68-FDCE-17B2-091B4A9D7096}"/>
              </a:ext>
            </a:extLst>
          </p:cNvPr>
          <p:cNvSpPr/>
          <p:nvPr userDrawn="1"/>
        </p:nvSpPr>
        <p:spPr>
          <a:xfrm>
            <a:off x="11353800" y="-12031"/>
            <a:ext cx="1684421" cy="1684421"/>
          </a:xfrm>
          <a:prstGeom prst="pie">
            <a:avLst>
              <a:gd name="adj1" fmla="val 10799997"/>
              <a:gd name="adj2" fmla="val 1620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5136E4-3350-AA53-BD9F-F4F970A0265A}"/>
              </a:ext>
            </a:extLst>
          </p:cNvPr>
          <p:cNvSpPr/>
          <p:nvPr userDrawn="1"/>
        </p:nvSpPr>
        <p:spPr>
          <a:xfrm>
            <a:off x="11353800" y="830179"/>
            <a:ext cx="838200" cy="60278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개체 틀 8">
            <a:extLst>
              <a:ext uri="{FF2B5EF4-FFF2-40B4-BE49-F238E27FC236}">
                <a16:creationId xmlns:a16="http://schemas.microsoft.com/office/drawing/2014/main" id="{225CFB24-20AC-6A0C-D87F-94D5FAF8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57" y="250825"/>
            <a:ext cx="2999874" cy="57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E32DC-A7E7-1D7A-3F65-2765DC3A0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3333" y="63732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47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4BCAAC-4827-2C03-0759-AD5A13F4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C2399-8B14-46EF-B28C-24F83FA87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6A356-D86D-17C1-002A-98A79DFAA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C32E-2BFB-4042-BFEC-388C9675FED6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39CD0-020C-17BA-DDCA-D82643C78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23B70-97C7-7222-B850-82D771E7D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863C8-DC5E-4560-9613-58485883DB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부분 원형 6">
            <a:extLst>
              <a:ext uri="{FF2B5EF4-FFF2-40B4-BE49-F238E27FC236}">
                <a16:creationId xmlns:a16="http://schemas.microsoft.com/office/drawing/2014/main" id="{F9E99D17-727B-09E8-8BF6-E90579102A0A}"/>
              </a:ext>
            </a:extLst>
          </p:cNvPr>
          <p:cNvSpPr/>
          <p:nvPr userDrawn="1"/>
        </p:nvSpPr>
        <p:spPr>
          <a:xfrm>
            <a:off x="-1598084" y="-1598084"/>
            <a:ext cx="3196167" cy="3196167"/>
          </a:xfrm>
          <a:prstGeom prst="pie">
            <a:avLst>
              <a:gd name="adj1" fmla="val 0"/>
              <a:gd name="adj2" fmla="val 540964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부분 원형 7">
            <a:extLst>
              <a:ext uri="{FF2B5EF4-FFF2-40B4-BE49-F238E27FC236}">
                <a16:creationId xmlns:a16="http://schemas.microsoft.com/office/drawing/2014/main" id="{8EFFECA7-EC9B-A275-0BB3-F4A9B0E3130D}"/>
              </a:ext>
            </a:extLst>
          </p:cNvPr>
          <p:cNvSpPr/>
          <p:nvPr userDrawn="1"/>
        </p:nvSpPr>
        <p:spPr>
          <a:xfrm flipH="1" flipV="1">
            <a:off x="10593916" y="5259916"/>
            <a:ext cx="3196167" cy="3196167"/>
          </a:xfrm>
          <a:prstGeom prst="pie">
            <a:avLst>
              <a:gd name="adj1" fmla="val 0"/>
              <a:gd name="adj2" fmla="val 541020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92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760CF4-D48E-7336-9BDB-FEBCADC7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9710D-7CD5-2C91-059D-44B6D8471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859DA-F4B5-8EC8-51FB-38D68A800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70CA-453B-4E5C-9D1F-A52DE72699FD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4F498-4F61-8D18-6BB6-7A87228A3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DC8B0-0415-D217-3B29-BCCB8A0EB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CAB2-BD1C-42E5-A495-910C02CCB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25.xml"/><Relationship Id="rId7" Type="http://schemas.openxmlformats.org/officeDocument/2006/relationships/slide" Target="slide27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11" Type="http://schemas.openxmlformats.org/officeDocument/2006/relationships/slide" Target="slide24.xml"/><Relationship Id="rId5" Type="http://schemas.openxmlformats.org/officeDocument/2006/relationships/slide" Target="slide26.xml"/><Relationship Id="rId10" Type="http://schemas.openxmlformats.org/officeDocument/2006/relationships/slide" Target="slide23.xml"/><Relationship Id="rId4" Type="http://schemas.openxmlformats.org/officeDocument/2006/relationships/slide" Target="slide22.xml"/><Relationship Id="rId9" Type="http://schemas.openxmlformats.org/officeDocument/2006/relationships/slide" Target="slide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.xml"/><Relationship Id="rId4" Type="http://schemas.openxmlformats.org/officeDocument/2006/relationships/slide" Target="slide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191F37-534D-420A-5A37-8EC9DEC71A82}"/>
              </a:ext>
            </a:extLst>
          </p:cNvPr>
          <p:cNvSpPr txBox="1"/>
          <p:nvPr/>
        </p:nvSpPr>
        <p:spPr>
          <a:xfrm>
            <a:off x="4767648" y="3167390"/>
            <a:ext cx="2656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.NET MAUI</a:t>
            </a:r>
          </a:p>
          <a:p>
            <a:pPr algn="ctr"/>
            <a:r>
              <a:rPr lang="en-US" altLang="ko-KR" sz="1600" dirty="0"/>
              <a:t>XAML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6440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E2829-78DE-2D93-CE18-348A3105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레이아웃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4FDF8-C2A7-E162-2261-9708905CCD70}"/>
              </a:ext>
            </a:extLst>
          </p:cNvPr>
          <p:cNvSpPr txBox="1"/>
          <p:nvPr/>
        </p:nvSpPr>
        <p:spPr>
          <a:xfrm>
            <a:off x="321276" y="1396314"/>
            <a:ext cx="919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FlexLayout</a:t>
            </a:r>
            <a:r>
              <a:rPr lang="en-US" altLang="ko-KR" dirty="0"/>
              <a:t> : </a:t>
            </a:r>
            <a:r>
              <a:rPr lang="ko-KR" altLang="en-US" dirty="0"/>
              <a:t>자식이 서로 다른 맞춤 및 방향 옵션으로 누적되거나 </a:t>
            </a:r>
            <a:r>
              <a:rPr lang="ko-KR" altLang="en-US" dirty="0" err="1"/>
              <a:t>래핑될</a:t>
            </a:r>
            <a:r>
              <a:rPr lang="ko-KR" altLang="en-US" dirty="0"/>
              <a:t> 수 있다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49B49B-4294-63B1-91BD-E70504A80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6" y="1765646"/>
            <a:ext cx="2611705" cy="4701069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349162A-E22C-862F-1303-E4E6096F565E}"/>
              </a:ext>
            </a:extLst>
          </p:cNvPr>
          <p:cNvSpPr txBox="1">
            <a:spLocks/>
          </p:cNvSpPr>
          <p:nvPr/>
        </p:nvSpPr>
        <p:spPr>
          <a:xfrm>
            <a:off x="3113902" y="1825625"/>
            <a:ext cx="8239897" cy="1266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FlexLayout</a:t>
            </a:r>
            <a:r>
              <a:rPr lang="ko-KR" altLang="en-US" sz="1800" dirty="0"/>
              <a:t>은 자식 </a:t>
            </a:r>
            <a:r>
              <a:rPr lang="ko-KR" alt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요소를 가로 또는 세로로 스택에 표시한다는 점이 </a:t>
            </a:r>
            <a:r>
              <a:rPr lang="en-US" altLang="ko-KR" sz="1800" dirty="0" err="1">
                <a:solidFill>
                  <a:srgbClr val="171717"/>
                </a:solidFill>
                <a:latin typeface="Segoe UI" panose="020B0502040204020203" pitchFamily="34" charset="0"/>
              </a:rPr>
              <a:t>StackLayout</a:t>
            </a:r>
            <a:r>
              <a:rPr lang="ko-KR" alt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과 </a:t>
            </a:r>
            <a:r>
              <a:rPr lang="ko-KR" altLang="en-US" sz="1800" dirty="0" err="1">
                <a:solidFill>
                  <a:srgbClr val="171717"/>
                </a:solidFill>
                <a:latin typeface="Segoe UI" panose="020B0502040204020203" pitchFamily="34" charset="0"/>
              </a:rPr>
              <a:t>비슷</a:t>
            </a:r>
            <a:endParaRPr lang="en-US" altLang="ko-KR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그러나 </a:t>
            </a:r>
            <a:r>
              <a:rPr lang="en-US" altLang="ko-KR" sz="1800" dirty="0" err="1">
                <a:solidFill>
                  <a:srgbClr val="171717"/>
                </a:solidFill>
                <a:latin typeface="Segoe UI" panose="020B0502040204020203" pitchFamily="34" charset="0"/>
              </a:rPr>
              <a:t>FlexLayout</a:t>
            </a:r>
            <a:r>
              <a:rPr lang="ko-KR" alt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은 단일 행 또는 열에 맞지 않는 항목이 너무 많으면 자식 요소의 크기</a:t>
            </a:r>
            <a:r>
              <a:rPr lang="en-US" altLang="ko-KR" sz="18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ko-KR" alt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방향 및 맞춤을 보다 세밀하게 제어할 수 있음</a:t>
            </a:r>
            <a:endParaRPr lang="ko-KR" alt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8D544-7EFE-2DEA-7A62-561298C914D7}"/>
              </a:ext>
            </a:extLst>
          </p:cNvPr>
          <p:cNvSpPr txBox="1"/>
          <p:nvPr/>
        </p:nvSpPr>
        <p:spPr>
          <a:xfrm>
            <a:off x="2932981" y="4169025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태그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FlexLayout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FlexLayout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18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E2829-78DE-2D93-CE18-348A3105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레이아웃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4B4EE-2A71-12D3-DF37-907EC4C981D3}"/>
              </a:ext>
            </a:extLst>
          </p:cNvPr>
          <p:cNvSpPr txBox="1"/>
          <p:nvPr/>
        </p:nvSpPr>
        <p:spPr>
          <a:xfrm>
            <a:off x="321276" y="1396314"/>
            <a:ext cx="919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Grid : </a:t>
            </a:r>
            <a:r>
              <a:rPr lang="ko-KR" altLang="en-US" dirty="0"/>
              <a:t>자식 요소를 행과 열의 그리드에 배치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E10675-97E2-DF44-1CF3-C252B08D7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6" y="1765645"/>
            <a:ext cx="2618646" cy="4696937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0600F61-6934-9524-3127-B32EE1046540}"/>
              </a:ext>
            </a:extLst>
          </p:cNvPr>
          <p:cNvSpPr txBox="1">
            <a:spLocks/>
          </p:cNvSpPr>
          <p:nvPr/>
        </p:nvSpPr>
        <p:spPr>
          <a:xfrm>
            <a:off x="2939922" y="2252814"/>
            <a:ext cx="8128686" cy="3696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그리드는 </a:t>
            </a:r>
            <a:r>
              <a:rPr lang="ko-KR" alt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비례 또는 절대 크기를 가질 수 있는 행과 열에 요소를 표시하는 데 사용</a:t>
            </a:r>
            <a:endParaRPr lang="en-US" altLang="ko-KR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l"/>
            <a:r>
              <a:rPr lang="ko-KR" alt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속성</a:t>
            </a:r>
            <a:r>
              <a:rPr lang="en-US" altLang="ko-KR" sz="1800" dirty="0">
                <a:solidFill>
                  <a:srgbClr val="171717"/>
                </a:solidFill>
                <a:latin typeface="Segoe UI" panose="020B0502040204020203" pitchFamily="34" charset="0"/>
              </a:rPr>
              <a:t>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ColumnDefinition</a:t>
            </a:r>
            <a:r>
              <a:rPr lang="en-US" altLang="ko-KR" sz="1800" dirty="0"/>
              <a:t> : </a:t>
            </a:r>
            <a:r>
              <a:rPr lang="ko-KR" altLang="en-US" sz="1800" dirty="0"/>
              <a:t>행 정의</a:t>
            </a:r>
            <a:endParaRPr lang="en-US" altLang="ko-KR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RowDefinition</a:t>
            </a:r>
            <a:r>
              <a:rPr lang="en-US" altLang="ko-KR" sz="1800" dirty="0"/>
              <a:t> : </a:t>
            </a:r>
            <a:r>
              <a:rPr lang="ko-KR" altLang="en-US" sz="1800" dirty="0"/>
              <a:t>열 정의</a:t>
            </a:r>
            <a:endParaRPr lang="en-US" altLang="ko-KR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Grid.Column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Grid.Row</a:t>
            </a:r>
            <a:r>
              <a:rPr lang="en-US" altLang="ko-KR" sz="1800" dirty="0"/>
              <a:t> : </a:t>
            </a:r>
            <a:r>
              <a:rPr lang="ko-KR" altLang="en-US" sz="1800" dirty="0"/>
              <a:t>배치 위치 지정</a:t>
            </a:r>
            <a:r>
              <a:rPr lang="en-US" altLang="ko-KR" sz="1800" dirty="0"/>
              <a:t> (0</a:t>
            </a:r>
            <a:r>
              <a:rPr lang="ko-KR" altLang="en-US" sz="1800" dirty="0"/>
              <a:t>에서 시작</a:t>
            </a:r>
            <a:r>
              <a:rPr lang="en-US" altLang="ko-KR" sz="18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algn="l"/>
            <a:r>
              <a:rPr lang="en-US" altLang="ko-KR" sz="1800" dirty="0"/>
              <a:t>-&gt;</a:t>
            </a:r>
            <a:r>
              <a:rPr lang="en-US" altLang="ko-KR" sz="1800" dirty="0" err="1"/>
              <a:t>Grid.Row</a:t>
            </a:r>
            <a:r>
              <a:rPr lang="en-US" altLang="ko-KR" sz="1800" dirty="0"/>
              <a:t>, Column</a:t>
            </a:r>
            <a:r>
              <a:rPr lang="ko-KR" altLang="en-US" sz="1800" dirty="0"/>
              <a:t>의 값이 </a:t>
            </a:r>
            <a:r>
              <a:rPr lang="en-US" altLang="ko-KR" sz="1800" dirty="0"/>
              <a:t>0</a:t>
            </a:r>
            <a:r>
              <a:rPr lang="ko-KR" altLang="en-US" sz="1800" dirty="0"/>
              <a:t>이라면 쓰지 않아도 됨</a:t>
            </a:r>
            <a:endParaRPr lang="en-US" altLang="ko-KR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l"/>
            <a:endParaRPr lang="en-US" altLang="ko-KR" sz="18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48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E2829-78DE-2D93-CE18-348A3105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레이아웃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4B4EE-2A71-12D3-DF37-907EC4C981D3}"/>
              </a:ext>
            </a:extLst>
          </p:cNvPr>
          <p:cNvSpPr txBox="1"/>
          <p:nvPr/>
        </p:nvSpPr>
        <p:spPr>
          <a:xfrm>
            <a:off x="321276" y="1396314"/>
            <a:ext cx="919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Grid : </a:t>
            </a:r>
            <a:r>
              <a:rPr lang="ko-KR" altLang="en-US" dirty="0"/>
              <a:t>자식 요소를 행과 열의 그리드에 배치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E10675-97E2-DF44-1CF3-C252B08D7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6" y="1765645"/>
            <a:ext cx="2618646" cy="4696937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0600F61-6934-9524-3127-B32EE1046540}"/>
              </a:ext>
            </a:extLst>
          </p:cNvPr>
          <p:cNvSpPr txBox="1">
            <a:spLocks/>
          </p:cNvSpPr>
          <p:nvPr/>
        </p:nvSpPr>
        <p:spPr>
          <a:xfrm>
            <a:off x="3574249" y="2293619"/>
            <a:ext cx="8128686" cy="4951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태그 </a:t>
            </a:r>
            <a:r>
              <a:rPr lang="en-US" altLang="ko-KR" sz="1800" dirty="0"/>
              <a:t>:</a:t>
            </a:r>
          </a:p>
          <a:p>
            <a:pPr algn="l"/>
            <a:r>
              <a:rPr lang="en-US" altLang="ko-KR" sz="1800" dirty="0"/>
              <a:t> &lt;Grid </a:t>
            </a:r>
            <a:r>
              <a:rPr lang="en-US" altLang="ko-KR" sz="1800" dirty="0" err="1"/>
              <a:t>VerticalOptions</a:t>
            </a:r>
            <a:r>
              <a:rPr lang="en-US" altLang="ko-KR" sz="1800" dirty="0"/>
              <a:t>="</a:t>
            </a:r>
            <a:r>
              <a:rPr lang="en-US" altLang="ko-KR" sz="1800" dirty="0" err="1"/>
              <a:t>FillAndExpand</a:t>
            </a:r>
            <a:r>
              <a:rPr lang="en-US" altLang="ko-KR" sz="1800" dirty="0"/>
              <a:t>"</a:t>
            </a:r>
          </a:p>
          <a:p>
            <a:pPr algn="l"/>
            <a:r>
              <a:rPr lang="en-US" altLang="ko-KR" sz="1800" dirty="0"/>
              <a:t>          Margin="10"&gt;</a:t>
            </a:r>
          </a:p>
          <a:p>
            <a:pPr algn="l"/>
            <a:r>
              <a:rPr lang="en-US" altLang="ko-KR" sz="1800" dirty="0"/>
              <a:t>        &lt;</a:t>
            </a:r>
            <a:r>
              <a:rPr lang="en-US" altLang="ko-KR" sz="1800" dirty="0" err="1"/>
              <a:t>Grid.RowDefinitions</a:t>
            </a:r>
            <a:r>
              <a:rPr lang="en-US" altLang="ko-KR" sz="1800" dirty="0"/>
              <a:t>&gt;</a:t>
            </a:r>
          </a:p>
          <a:p>
            <a:pPr algn="l"/>
            <a:r>
              <a:rPr lang="en-US" altLang="ko-KR" sz="1800" dirty="0"/>
              <a:t>            &lt;</a:t>
            </a:r>
            <a:r>
              <a:rPr lang="en-US" altLang="ko-KR" sz="1800" dirty="0" err="1"/>
              <a:t>RowDefinition</a:t>
            </a:r>
            <a:r>
              <a:rPr lang="en-US" altLang="ko-KR" sz="1800" dirty="0"/>
              <a:t> Height="Auto" /&gt;</a:t>
            </a:r>
          </a:p>
          <a:p>
            <a:pPr algn="l"/>
            <a:r>
              <a:rPr lang="en-US" altLang="ko-KR" sz="1800" dirty="0"/>
              <a:t>            &lt;</a:t>
            </a:r>
            <a:r>
              <a:rPr lang="en-US" altLang="ko-KR" sz="1800" dirty="0" err="1"/>
              <a:t>RowDefinition</a:t>
            </a:r>
            <a:r>
              <a:rPr lang="en-US" altLang="ko-KR" sz="1800" dirty="0"/>
              <a:t> Height="Auto" /&gt;</a:t>
            </a:r>
          </a:p>
          <a:p>
            <a:pPr algn="l"/>
            <a:r>
              <a:rPr lang="en-US" altLang="ko-KR" sz="1800" dirty="0"/>
              <a:t>            &lt;</a:t>
            </a:r>
            <a:r>
              <a:rPr lang="en-US" altLang="ko-KR" sz="1800" dirty="0" err="1"/>
              <a:t>RowDefinition</a:t>
            </a:r>
            <a:r>
              <a:rPr lang="en-US" altLang="ko-KR" sz="1800" dirty="0"/>
              <a:t> Height="*" /&gt;</a:t>
            </a:r>
          </a:p>
          <a:p>
            <a:pPr algn="l"/>
            <a:r>
              <a:rPr lang="en-US" altLang="ko-KR" sz="1800" dirty="0"/>
              <a:t>            &lt;</a:t>
            </a:r>
            <a:r>
              <a:rPr lang="en-US" altLang="ko-KR" sz="1800" dirty="0" err="1"/>
              <a:t>RowDefinition</a:t>
            </a:r>
            <a:r>
              <a:rPr lang="en-US" altLang="ko-KR" sz="1800" dirty="0"/>
              <a:t> Height="100" /&gt;</a:t>
            </a:r>
          </a:p>
          <a:p>
            <a:pPr algn="l"/>
            <a:r>
              <a:rPr lang="en-US" altLang="ko-KR" sz="1800" dirty="0"/>
              <a:t>        &lt;/</a:t>
            </a:r>
            <a:r>
              <a:rPr lang="en-US" altLang="ko-KR" sz="1800" dirty="0" err="1"/>
              <a:t>Grid.RowDefinitions</a:t>
            </a:r>
            <a:r>
              <a:rPr lang="en-US" altLang="ko-KR" sz="1800" dirty="0"/>
              <a:t>&gt;</a:t>
            </a:r>
          </a:p>
          <a:p>
            <a:pPr algn="l"/>
            <a:r>
              <a:rPr lang="en-US" altLang="ko-KR" sz="1800" dirty="0"/>
              <a:t>&lt;/Grid&gt;</a:t>
            </a:r>
            <a:endParaRPr lang="ko-KR" alt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l"/>
            <a:endParaRPr lang="en-US" altLang="ko-KR" sz="18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64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E2829-78DE-2D93-CE18-348A3105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레이아웃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95040-F0FA-5F00-32E1-28EF8EB182EF}"/>
              </a:ext>
            </a:extLst>
          </p:cNvPr>
          <p:cNvSpPr txBox="1"/>
          <p:nvPr/>
        </p:nvSpPr>
        <p:spPr>
          <a:xfrm>
            <a:off x="321276" y="1396314"/>
            <a:ext cx="919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StackLayout</a:t>
            </a:r>
            <a:r>
              <a:rPr lang="en-US" altLang="ko-KR" dirty="0"/>
              <a:t> : </a:t>
            </a:r>
            <a:r>
              <a:rPr lang="ko-KR" altLang="en-US" dirty="0"/>
              <a:t>자식 요소를 세로 또는 가로 스택에 배치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9544F9-5469-CE08-E9E4-3261E0F7E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1" y="1765645"/>
            <a:ext cx="2558153" cy="4696937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378AB92-64CD-E310-1ED2-F1574415AE04}"/>
              </a:ext>
            </a:extLst>
          </p:cNvPr>
          <p:cNvSpPr txBox="1">
            <a:spLocks/>
          </p:cNvSpPr>
          <p:nvPr/>
        </p:nvSpPr>
        <p:spPr>
          <a:xfrm>
            <a:off x="3002692" y="1825625"/>
            <a:ext cx="8351108" cy="123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171717"/>
                </a:solidFill>
                <a:latin typeface="Segoe UI" panose="020B0502040204020203" pitchFamily="34" charset="0"/>
              </a:rPr>
              <a:t>1</a:t>
            </a:r>
            <a:r>
              <a:rPr lang="ko-KR" alt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차원 스택의 요소를 가로 또는 세로로 구성</a:t>
            </a:r>
            <a:endParaRPr lang="en-US" altLang="ko-KR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속성 요소의 방향을 지정 하고</a:t>
            </a:r>
            <a:r>
              <a:rPr lang="en-US" altLang="ko-KR" sz="18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ko-KR" alt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기본 방향은 세로</a:t>
            </a:r>
            <a:endParaRPr lang="en-US" altLang="ko-KR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일반적으로 페이지에서 </a:t>
            </a:r>
            <a:r>
              <a:rPr lang="en-US" altLang="ko-KR" sz="1800" dirty="0">
                <a:solidFill>
                  <a:srgbClr val="171717"/>
                </a:solidFill>
                <a:latin typeface="Segoe UI" panose="020B0502040204020203" pitchFamily="34" charset="0"/>
              </a:rPr>
              <a:t>UI</a:t>
            </a:r>
            <a:r>
              <a:rPr lang="ko-KR" alt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의 하위 섹션을 정렬하는데 사용</a:t>
            </a:r>
            <a:endParaRPr lang="en-US" altLang="ko-KR" sz="18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7B596-C38D-1762-4FBB-E921567E68E1}"/>
              </a:ext>
            </a:extLst>
          </p:cNvPr>
          <p:cNvSpPr txBox="1"/>
          <p:nvPr/>
        </p:nvSpPr>
        <p:spPr>
          <a:xfrm>
            <a:off x="3002692" y="3652448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태그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StackLayout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StackLayout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51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0913D-1C76-12C1-550F-F6EC6C3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3E05E-3052-D24A-B7E6-37913B758B4C}"/>
              </a:ext>
            </a:extLst>
          </p:cNvPr>
          <p:cNvSpPr txBox="1"/>
          <p:nvPr/>
        </p:nvSpPr>
        <p:spPr>
          <a:xfrm>
            <a:off x="724931" y="1490007"/>
            <a:ext cx="22612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뷰 종류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C00000"/>
                </a:solidFill>
                <a:hlinkClick r:id="rId2" action="ppaction://hlinksldjump"/>
              </a:rPr>
              <a:t>ActivityIndicator</a:t>
            </a:r>
            <a:endParaRPr lang="en-US" altLang="ko-KR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BlazorWebView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BoxView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 action="ppaction://hlinksldjump"/>
              </a:rPr>
              <a:t>Button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C00000"/>
                </a:solidFill>
                <a:hlinkClick r:id="rId4" action="ppaction://hlinksldjump"/>
              </a:rPr>
              <a:t>CarouselView</a:t>
            </a:r>
            <a:endParaRPr lang="en-US" altLang="ko-KR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 action="ppaction://hlinksldjump"/>
              </a:rPr>
              <a:t>Checkbox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CollectionView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ContentView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DatePicker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Ellipse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 action="ppaction://hlinksldjump"/>
              </a:rPr>
              <a:t>Entry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GraphicsView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01526-F244-7593-C0C1-23D14BA04EC4}"/>
              </a:ext>
            </a:extLst>
          </p:cNvPr>
          <p:cNvSpPr txBox="1"/>
          <p:nvPr/>
        </p:nvSpPr>
        <p:spPr>
          <a:xfrm>
            <a:off x="3554626" y="2044004"/>
            <a:ext cx="22612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ImageButton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C00000"/>
                </a:solidFill>
                <a:hlinkClick r:id="rId4" action="ppaction://hlinksldjump"/>
              </a:rPr>
              <a:t>IndicatorView</a:t>
            </a:r>
            <a:endParaRPr lang="en-US" altLang="ko-KR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7" action="ppaction://hlinksldjump"/>
              </a:rPr>
              <a:t>Label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ListView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Picker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Polygon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Polyline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hlinkClick r:id="rId8" action="ppaction://hlinksldjump"/>
              </a:rPr>
              <a:t>ProgressBar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RadioButton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Rectangle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RefreshView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RoundRectangle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343EC-0B0D-C9BF-24E8-CBC646C0592D}"/>
              </a:ext>
            </a:extLst>
          </p:cNvPr>
          <p:cNvSpPr txBox="1"/>
          <p:nvPr/>
        </p:nvSpPr>
        <p:spPr>
          <a:xfrm>
            <a:off x="6384321" y="2044004"/>
            <a:ext cx="2261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hlinkClick r:id="rId9" action="ppaction://hlinksldjump"/>
              </a:rPr>
              <a:t>ScrollView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SearchBar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Slider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Stepper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C00000"/>
                </a:solidFill>
                <a:hlinkClick r:id="rId10" action="ppaction://hlinksldjump"/>
              </a:rPr>
              <a:t>SwipeView</a:t>
            </a:r>
            <a:endParaRPr lang="en-US" altLang="ko-KR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TableView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TimePicker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  <a:hlinkClick r:id="rId11" action="ppaction://hlinksldjump"/>
              </a:rPr>
              <a:t>WebView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654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0913D-1C76-12C1-550F-F6EC6C3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D336F-A4FF-DEC8-C3AE-6CAF9FA9BC55}"/>
              </a:ext>
            </a:extLst>
          </p:cNvPr>
          <p:cNvSpPr txBox="1"/>
          <p:nvPr/>
        </p:nvSpPr>
        <p:spPr>
          <a:xfrm>
            <a:off x="707678" y="1310999"/>
            <a:ext cx="10437650" cy="433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뷰 종류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  <a:hlinkClick r:id="rId2" action="ppaction://hlinksldjump"/>
              </a:rPr>
              <a:t>ActivityIndicator</a:t>
            </a:r>
            <a:r>
              <a:rPr lang="en-US" altLang="ko-KR" dirty="0"/>
              <a:t> : </a:t>
            </a:r>
            <a:r>
              <a:rPr lang="ko-KR" altLang="en-US" dirty="0"/>
              <a:t>애니메이션을 사용하여 진행 상황을 표시하지 않고 앱이 긴 활동에 참여하고 있음을 표시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BlazorWebView</a:t>
            </a:r>
            <a:r>
              <a:rPr lang="en-US" altLang="ko-KR" dirty="0"/>
              <a:t> : </a:t>
            </a:r>
            <a:r>
              <a:rPr lang="en-US" altLang="ko-KR" dirty="0" err="1"/>
              <a:t>Blazor</a:t>
            </a:r>
            <a:r>
              <a:rPr lang="en-US" altLang="ko-KR" dirty="0"/>
              <a:t> </a:t>
            </a:r>
            <a:r>
              <a:rPr lang="ko-KR" altLang="en-US" dirty="0" err="1"/>
              <a:t>웹앱을</a:t>
            </a:r>
            <a:r>
              <a:rPr lang="ko-KR" altLang="en-US" dirty="0"/>
              <a:t> 호스트할 수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Border : </a:t>
            </a:r>
            <a:r>
              <a:rPr lang="ko-KR" altLang="en-US" dirty="0"/>
              <a:t>다른 컨트롤 주위에 테두리</a:t>
            </a:r>
            <a:r>
              <a:rPr lang="en-US" altLang="ko-KR" dirty="0"/>
              <a:t>, </a:t>
            </a:r>
            <a:r>
              <a:rPr lang="ko-KR" altLang="en-US" dirty="0"/>
              <a:t>배경 또는 둘 다를 그리는 컨테이너 컨트롤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BoxView</a:t>
            </a:r>
            <a:r>
              <a:rPr lang="en-US" altLang="ko-KR" dirty="0"/>
              <a:t> : </a:t>
            </a:r>
            <a:r>
              <a:rPr lang="ko-KR" altLang="en-US" dirty="0"/>
              <a:t>지정된 너비</a:t>
            </a:r>
            <a:r>
              <a:rPr lang="en-US" altLang="ko-KR" dirty="0"/>
              <a:t>, </a:t>
            </a:r>
            <a:r>
              <a:rPr lang="ko-KR" altLang="en-US" dirty="0"/>
              <a:t>높이 및 색의 사각형 또는 사각형을 그림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 action="ppaction://hlinksldjump"/>
              </a:rPr>
              <a:t>Button</a:t>
            </a:r>
            <a:r>
              <a:rPr lang="en-US" altLang="ko-KR" dirty="0"/>
              <a:t> : </a:t>
            </a:r>
            <a:r>
              <a:rPr lang="ko-KR" altLang="en-US" dirty="0"/>
              <a:t>텍스트를 표시하고 작업을 수행하도록 앱을 지시하는 탭 또는 클릭에 응답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  <a:hlinkClick r:id="rId4" action="ppaction://hlinksldjump"/>
              </a:rPr>
              <a:t>CarouselView</a:t>
            </a:r>
            <a:r>
              <a:rPr lang="en-US" altLang="ko-KR" dirty="0"/>
              <a:t> : </a:t>
            </a:r>
            <a:r>
              <a:rPr lang="ko-KR" altLang="en-US" dirty="0"/>
              <a:t>사용자가 살짝 밀어 컬렉션을 이동할 수 있는 데이터 항목의 스크롤 가능한 목록을 표시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 action="ppaction://hlinksldjump"/>
              </a:rPr>
              <a:t>Checkbox</a:t>
            </a:r>
            <a:r>
              <a:rPr lang="en-US" altLang="ko-KR" dirty="0"/>
              <a:t> : </a:t>
            </a:r>
            <a:r>
              <a:rPr lang="ko-KR" altLang="en-US" dirty="0"/>
              <a:t>사용하면 확인하거나 비울 수 있는 단추 유형을 사용하여 </a:t>
            </a:r>
            <a:r>
              <a:rPr lang="ko-KR" altLang="en-US" dirty="0" err="1"/>
              <a:t>부울</a:t>
            </a:r>
            <a:r>
              <a:rPr lang="ko-KR" altLang="en-US" dirty="0"/>
              <a:t> 값을 선택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3038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0913D-1C76-12C1-550F-F6EC6C3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08B67-C6D6-428A-A9A0-3008E8F32F15}"/>
              </a:ext>
            </a:extLst>
          </p:cNvPr>
          <p:cNvSpPr txBox="1"/>
          <p:nvPr/>
        </p:nvSpPr>
        <p:spPr>
          <a:xfrm>
            <a:off x="724931" y="1276494"/>
            <a:ext cx="10437650" cy="474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뷰 종류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CollectionView</a:t>
            </a:r>
            <a:r>
              <a:rPr lang="en-US" altLang="ko-KR" dirty="0"/>
              <a:t> : </a:t>
            </a:r>
            <a:r>
              <a:rPr lang="ko-KR" altLang="en-US" dirty="0"/>
              <a:t>다양한 레이아웃 사양을 사용하여 선택 가능한 데이터 항목의 스크롤 가능한 목록을 표시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ContentView</a:t>
            </a:r>
            <a:r>
              <a:rPr lang="en-US" altLang="ko-KR" dirty="0"/>
              <a:t> : </a:t>
            </a:r>
            <a:r>
              <a:rPr lang="ko-KR" altLang="en-US" dirty="0"/>
              <a:t>재사용 가능한 사용자 지정 컨트롤을 만들 수 있는 컨트롤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DatePicker</a:t>
            </a:r>
            <a:r>
              <a:rPr lang="en-US" altLang="ko-KR" dirty="0"/>
              <a:t> : </a:t>
            </a:r>
            <a:r>
              <a:rPr lang="ko-KR" altLang="en-US" dirty="0"/>
              <a:t>플랫폼 날짜 선택기를 사용하여 날짜를 선택할 수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Editor : </a:t>
            </a:r>
            <a:r>
              <a:rPr lang="ko-KR" altLang="en-US" dirty="0"/>
              <a:t>여러 줄의 텍스트를 입력하고 편집할 수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Ellipse : </a:t>
            </a:r>
            <a:r>
              <a:rPr lang="ko-KR" altLang="en-US" dirty="0"/>
              <a:t>타원 또는 원을 표시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 action="ppaction://hlinksldjump"/>
              </a:rPr>
              <a:t>Entry</a:t>
            </a:r>
            <a:r>
              <a:rPr lang="en-US" altLang="ko-KR" dirty="0"/>
              <a:t> : </a:t>
            </a:r>
            <a:r>
              <a:rPr lang="ko-KR" altLang="en-US" dirty="0"/>
              <a:t>한 줄의 텍스트를 입력하고 편집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Frame : </a:t>
            </a:r>
            <a:r>
              <a:rPr lang="ko-KR" altLang="en-US" dirty="0"/>
              <a:t>색</a:t>
            </a:r>
            <a:r>
              <a:rPr lang="en-US" altLang="ko-KR" dirty="0"/>
              <a:t>, </a:t>
            </a:r>
            <a:r>
              <a:rPr lang="ko-KR" altLang="en-US" dirty="0"/>
              <a:t>그림자 및 기타 옵션으로 구성할 수 있는 테두리로 보기 또는 레이아웃을 </a:t>
            </a:r>
            <a:r>
              <a:rPr lang="ko-KR" altLang="en-US" dirty="0" err="1"/>
              <a:t>래핑하는</a:t>
            </a:r>
            <a:r>
              <a:rPr lang="ko-KR" altLang="en-US" dirty="0"/>
              <a:t> 데 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GraphicsView</a:t>
            </a:r>
            <a:r>
              <a:rPr lang="en-US" altLang="ko-KR" dirty="0"/>
              <a:t> : </a:t>
            </a:r>
            <a:r>
              <a:rPr lang="ko-KR" altLang="en-US" dirty="0"/>
              <a:t>네임스페이스의 형식을 사용하여 </a:t>
            </a:r>
            <a:r>
              <a:rPr lang="en-US" altLang="ko-KR" dirty="0"/>
              <a:t>2D </a:t>
            </a:r>
            <a:r>
              <a:rPr lang="ko-KR" altLang="en-US" dirty="0"/>
              <a:t>그래픽을 그릴 수 있는 그래픽 캔버스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446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0913D-1C76-12C1-550F-F6EC6C3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BAFB9-FF07-0673-BDD4-470BFA0F461D}"/>
              </a:ext>
            </a:extLst>
          </p:cNvPr>
          <p:cNvSpPr txBox="1"/>
          <p:nvPr/>
        </p:nvSpPr>
        <p:spPr>
          <a:xfrm>
            <a:off x="739152" y="1300228"/>
            <a:ext cx="107136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뷰 종류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Image : </a:t>
            </a:r>
            <a:r>
              <a:rPr lang="ko-KR" altLang="en-US" dirty="0"/>
              <a:t>로컬 파일</a:t>
            </a:r>
            <a:r>
              <a:rPr lang="en-US" altLang="ko-KR" dirty="0"/>
              <a:t>, URI, </a:t>
            </a:r>
            <a:r>
              <a:rPr lang="ko-KR" altLang="en-US" dirty="0"/>
              <a:t>포함된 리소스 또는 스트림에서 </a:t>
            </a:r>
            <a:r>
              <a:rPr lang="ko-KR" altLang="en-US" dirty="0" err="1"/>
              <a:t>로드할</a:t>
            </a:r>
            <a:r>
              <a:rPr lang="ko-KR" altLang="en-US" dirty="0"/>
              <a:t> 수 있는 이미지를 표시</a:t>
            </a:r>
            <a:r>
              <a:rPr lang="en-US" altLang="ko-KR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ImageButton</a:t>
            </a:r>
            <a:r>
              <a:rPr lang="en-US" altLang="ko-KR" dirty="0"/>
              <a:t> : </a:t>
            </a:r>
            <a:r>
              <a:rPr lang="ko-KR" altLang="en-US" dirty="0"/>
              <a:t>이미지를 표시하고 작업을 수행하도록 앱을 지시하는 탭 또는 클릭에 응답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  <a:hlinkClick r:id="rId2" action="ppaction://hlinksldjump"/>
              </a:rPr>
              <a:t>IndicatorView</a:t>
            </a:r>
            <a:r>
              <a:rPr lang="en-US" altLang="ko-KR" dirty="0"/>
              <a:t> : </a:t>
            </a:r>
            <a:r>
              <a:rPr lang="en-US" altLang="ko-KR" dirty="0" err="1"/>
              <a:t>CarouselView</a:t>
            </a:r>
            <a:r>
              <a:rPr lang="ko-KR" altLang="en-US" dirty="0"/>
              <a:t>에 아이템으로 나타나는 요소들의 수를 나타냄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 action="ppaction://hlinksldjump"/>
              </a:rPr>
              <a:t>Label</a:t>
            </a:r>
            <a:r>
              <a:rPr lang="en-US" altLang="ko-KR" dirty="0"/>
              <a:t> : </a:t>
            </a:r>
            <a:r>
              <a:rPr lang="ko-KR" altLang="en-US" dirty="0"/>
              <a:t>한 줄 및 여러 줄 텍스트를 표시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Line : </a:t>
            </a:r>
            <a:r>
              <a:rPr lang="ko-KR" altLang="en-US" dirty="0"/>
              <a:t>시작점에서 끝점까지의 선을 표시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ListView</a:t>
            </a:r>
            <a:r>
              <a:rPr lang="en-US" altLang="ko-KR" dirty="0"/>
              <a:t> : </a:t>
            </a:r>
            <a:r>
              <a:rPr lang="ko-KR" altLang="en-US" dirty="0"/>
              <a:t>선택 가능한 데이터 항목의 스크롤 가능한 목록을 표시함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Path : </a:t>
            </a:r>
            <a:r>
              <a:rPr lang="ko-KR" altLang="en-US" dirty="0"/>
              <a:t>곡선과 복잡한 도형을 표시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Picker : </a:t>
            </a:r>
            <a:r>
              <a:rPr lang="ko-KR" altLang="en-US" dirty="0"/>
              <a:t>항목을 선택할 수 있는 항목의 짧은 목록을 표시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249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0913D-1C76-12C1-550F-F6EC6C3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0668B-70F4-8111-E888-21F2D18D3FA9}"/>
              </a:ext>
            </a:extLst>
          </p:cNvPr>
          <p:cNvSpPr txBox="1"/>
          <p:nvPr/>
        </p:nvSpPr>
        <p:spPr>
          <a:xfrm>
            <a:off x="739152" y="1265721"/>
            <a:ext cx="10713695" cy="391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뷰 종류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Polygon : </a:t>
            </a:r>
            <a:r>
              <a:rPr lang="ko-KR" altLang="en-US" dirty="0"/>
              <a:t>다각형을 표시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Polyline : </a:t>
            </a:r>
            <a:r>
              <a:rPr lang="ko-KR" altLang="en-US" dirty="0"/>
              <a:t>연결된 일련의 직성을 표시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hlinkClick r:id="rId2" action="ppaction://hlinksldjump"/>
              </a:rPr>
              <a:t>ProgressBar</a:t>
            </a:r>
            <a:r>
              <a:rPr lang="en-US" altLang="ko-KR" dirty="0"/>
              <a:t> : </a:t>
            </a:r>
            <a:r>
              <a:rPr lang="ko-KR" altLang="en-US" dirty="0"/>
              <a:t>애니메이션을 사용하여 앱이 긴 작업을 통해 진행 중임을 표시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RadioButton</a:t>
            </a:r>
            <a:r>
              <a:rPr lang="en-US" altLang="ko-KR" dirty="0"/>
              <a:t> : </a:t>
            </a:r>
            <a:r>
              <a:rPr lang="ko-KR" altLang="en-US" dirty="0"/>
              <a:t>집합에서 하나의 옵션을 선택할 수 있는 단추의 형식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Rectangle : </a:t>
            </a:r>
            <a:r>
              <a:rPr lang="ko-KR" altLang="en-US" dirty="0"/>
              <a:t>사각형을 표시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RefreshView</a:t>
            </a:r>
            <a:r>
              <a:rPr lang="en-US" altLang="ko-KR" dirty="0"/>
              <a:t> : </a:t>
            </a:r>
            <a:r>
              <a:rPr lang="ko-KR" altLang="en-US" dirty="0"/>
              <a:t>스크롤 가능한 콘텐츠에 대한 새로 고침 풀 기능을 제공하는 컨테이너 컨트롤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RoundRectangle</a:t>
            </a:r>
            <a:r>
              <a:rPr lang="en-US" altLang="ko-KR" dirty="0"/>
              <a:t> : </a:t>
            </a:r>
            <a:r>
              <a:rPr lang="ko-KR" altLang="en-US" dirty="0"/>
              <a:t>모서리가 둥근 사각형을 표시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hlinkClick r:id="rId3" action="ppaction://hlinksldjump"/>
              </a:rPr>
              <a:t>ScrollView</a:t>
            </a:r>
            <a:r>
              <a:rPr lang="en-US" altLang="ko-KR" dirty="0"/>
              <a:t> : </a:t>
            </a:r>
            <a:r>
              <a:rPr lang="ko-KR" altLang="en-US" dirty="0"/>
              <a:t>일반적으로 레이아웃인 콘텐츠의 스크롤을 제공</a:t>
            </a:r>
          </a:p>
        </p:txBody>
      </p:sp>
    </p:spTree>
    <p:extLst>
      <p:ext uri="{BB962C8B-B14F-4D97-AF65-F5344CB8AC3E}">
        <p14:creationId xmlns:p14="http://schemas.microsoft.com/office/powerpoint/2010/main" val="314221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0913D-1C76-12C1-550F-F6EC6C3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94E87-EBF7-86F4-66A4-A68E1CE53B4D}"/>
              </a:ext>
            </a:extLst>
          </p:cNvPr>
          <p:cNvSpPr txBox="1"/>
          <p:nvPr/>
        </p:nvSpPr>
        <p:spPr>
          <a:xfrm>
            <a:off x="704646" y="1317478"/>
            <a:ext cx="10782707" cy="433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뷰 종류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SearchBar</a:t>
            </a:r>
            <a:r>
              <a:rPr lang="en-US" altLang="ko-KR" dirty="0"/>
              <a:t> : </a:t>
            </a:r>
            <a:r>
              <a:rPr lang="ko-KR" altLang="en-US" dirty="0"/>
              <a:t>검색을 시작하는 데 사용되는 사용자 입력 컨트롤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Slider : </a:t>
            </a:r>
            <a:r>
              <a:rPr lang="ko-KR" altLang="en-US" dirty="0"/>
              <a:t>사용하면 연속 범위에서 </a:t>
            </a:r>
            <a:r>
              <a:rPr lang="en-US" altLang="ko-KR" dirty="0"/>
              <a:t>double</a:t>
            </a:r>
            <a:r>
              <a:rPr lang="ko-KR" altLang="en-US" dirty="0"/>
              <a:t>값을 선택할 수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Stepper : </a:t>
            </a:r>
            <a:r>
              <a:rPr lang="ko-KR" altLang="en-US" dirty="0"/>
              <a:t>사용하면 증분 값 범위에서 </a:t>
            </a:r>
            <a:r>
              <a:rPr lang="en-US" altLang="ko-KR" dirty="0"/>
              <a:t>double</a:t>
            </a:r>
            <a:r>
              <a:rPr lang="ko-KR" altLang="en-US" dirty="0"/>
              <a:t>값을 선택할 수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  <a:hlinkClick r:id="rId2" action="ppaction://hlinksldjump"/>
              </a:rPr>
              <a:t>SwipeView</a:t>
            </a:r>
            <a:r>
              <a:rPr lang="en-US" altLang="ko-KR" dirty="0"/>
              <a:t> : </a:t>
            </a:r>
            <a:r>
              <a:rPr lang="ko-KR" altLang="en-US" dirty="0"/>
              <a:t>콘텐츠 항목을 </a:t>
            </a:r>
            <a:r>
              <a:rPr lang="ko-KR" altLang="en-US" dirty="0" err="1"/>
              <a:t>래핑하고</a:t>
            </a:r>
            <a:r>
              <a:rPr lang="ko-KR" altLang="en-US" dirty="0"/>
              <a:t> 살짝 밀기 제스처로 표시되는 상황에 맞는 메뉴 항목을 제공하는 컨테이너 컨트롤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Switch : </a:t>
            </a:r>
            <a:r>
              <a:rPr lang="ko-KR" altLang="en-US" dirty="0"/>
              <a:t>켜거나 끌 수 있는 단추 유형을 사용하여 </a:t>
            </a:r>
            <a:r>
              <a:rPr lang="ko-KR" altLang="en-US" dirty="0" err="1"/>
              <a:t>부울</a:t>
            </a:r>
            <a:r>
              <a:rPr lang="ko-KR" altLang="en-US" dirty="0"/>
              <a:t> 값을 선택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TableView</a:t>
            </a:r>
            <a:r>
              <a:rPr lang="en-US" altLang="ko-KR" dirty="0"/>
              <a:t> : </a:t>
            </a:r>
            <a:r>
              <a:rPr lang="ko-KR" altLang="en-US" dirty="0" err="1"/>
              <a:t>섹션으로</a:t>
            </a:r>
            <a:r>
              <a:rPr lang="ko-KR" altLang="en-US" dirty="0"/>
              <a:t> 그룹화할 수 있는 스크롤 가능한 항목의 테이블을 표시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TimePicker</a:t>
            </a:r>
            <a:r>
              <a:rPr lang="en-US" altLang="ko-KR" dirty="0"/>
              <a:t> : </a:t>
            </a:r>
            <a:r>
              <a:rPr lang="ko-KR" altLang="en-US" dirty="0"/>
              <a:t>플랫폼 시간 선택기를 사용하여 시간을 선택할 수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hlinkClick r:id="rId3" action="ppaction://hlinksldjump"/>
              </a:rPr>
              <a:t>WebView</a:t>
            </a:r>
            <a:r>
              <a:rPr lang="en-US" altLang="ko-KR" dirty="0"/>
              <a:t> : </a:t>
            </a:r>
            <a:r>
              <a:rPr lang="ko-KR" altLang="en-US" dirty="0"/>
              <a:t>웹 페이지 또는 로컬 </a:t>
            </a:r>
            <a:r>
              <a:rPr lang="en-US" altLang="ko-KR" dirty="0"/>
              <a:t>HTML </a:t>
            </a:r>
            <a:r>
              <a:rPr lang="ko-KR" altLang="en-US" dirty="0"/>
              <a:t>콘텐츠를 표시</a:t>
            </a:r>
          </a:p>
        </p:txBody>
      </p:sp>
    </p:spTree>
    <p:extLst>
      <p:ext uri="{BB962C8B-B14F-4D97-AF65-F5344CB8AC3E}">
        <p14:creationId xmlns:p14="http://schemas.microsoft.com/office/powerpoint/2010/main" val="16326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836D0-DB69-9E4D-4658-B88CE5CE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주요 컨트롤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36DB6-BC2D-7D26-3F9D-0B88D0CF2C30}"/>
              </a:ext>
            </a:extLst>
          </p:cNvPr>
          <p:cNvSpPr txBox="1"/>
          <p:nvPr/>
        </p:nvSpPr>
        <p:spPr>
          <a:xfrm>
            <a:off x="432485" y="1285103"/>
            <a:ext cx="3089189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2" action="ppaction://hlinksldjump"/>
              </a:rPr>
              <a:t>페이지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3" action="ppaction://hlinksldjump"/>
              </a:rPr>
              <a:t>레이아웃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4" action="ppaction://hlinksldjump"/>
              </a:rPr>
              <a:t>뷰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2B85-2A35-0ABB-9FEA-B89BAF5610F8}"/>
              </a:ext>
            </a:extLst>
          </p:cNvPr>
          <p:cNvSpPr txBox="1"/>
          <p:nvPr/>
        </p:nvSpPr>
        <p:spPr>
          <a:xfrm>
            <a:off x="432485" y="3471619"/>
            <a:ext cx="400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페이지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화면에 보여지는 전체 부분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CAB58-AC6B-05F0-E34A-D5E7C8C65929}"/>
              </a:ext>
            </a:extLst>
          </p:cNvPr>
          <p:cNvSpPr txBox="1"/>
          <p:nvPr/>
        </p:nvSpPr>
        <p:spPr>
          <a:xfrm>
            <a:off x="432485" y="4361305"/>
            <a:ext cx="830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레이아웃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뷰나 </a:t>
            </a:r>
            <a:r>
              <a:rPr lang="ko-KR" altLang="en-US" dirty="0">
                <a:solidFill>
                  <a:srgbClr val="92D050"/>
                </a:solidFill>
              </a:rPr>
              <a:t>다른 레이아웃 </a:t>
            </a:r>
            <a:r>
              <a:rPr lang="ko-KR" altLang="en-US" dirty="0"/>
              <a:t>요소들을 배치하여 그룹화 할 수 있는 컨테이너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ED590-BE01-68E6-9C1B-00E41255347C}"/>
              </a:ext>
            </a:extLst>
          </p:cNvPr>
          <p:cNvSpPr txBox="1"/>
          <p:nvPr/>
        </p:nvSpPr>
        <p:spPr>
          <a:xfrm>
            <a:off x="432484" y="5249731"/>
            <a:ext cx="740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3"/>
                </a:solidFill>
              </a:rPr>
              <a:t>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다른 그래픽 프로그래밍에서 개념적으로 컨트롤로 사용된 위젯들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98630DD-1237-2913-EE86-EBFF0D3412F6}"/>
              </a:ext>
            </a:extLst>
          </p:cNvPr>
          <p:cNvGrpSpPr/>
          <p:nvPr/>
        </p:nvGrpSpPr>
        <p:grpSpPr>
          <a:xfrm>
            <a:off x="5092033" y="948233"/>
            <a:ext cx="5484300" cy="2892718"/>
            <a:chOff x="6096000" y="948233"/>
            <a:chExt cx="5484300" cy="289271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84635CB-799C-A0B7-D501-3DF095BDDF2F}"/>
                </a:ext>
              </a:extLst>
            </p:cNvPr>
            <p:cNvGrpSpPr/>
            <p:nvPr/>
          </p:nvGrpSpPr>
          <p:grpSpPr>
            <a:xfrm>
              <a:off x="6096000" y="948233"/>
              <a:ext cx="5484300" cy="2892718"/>
              <a:chOff x="5928178" y="812507"/>
              <a:chExt cx="5484300" cy="2892718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B8701CE-1BE5-D37D-5CBD-99C1C0C44036}"/>
                  </a:ext>
                </a:extLst>
              </p:cNvPr>
              <p:cNvSpPr/>
              <p:nvPr/>
            </p:nvSpPr>
            <p:spPr>
              <a:xfrm>
                <a:off x="5928178" y="812507"/>
                <a:ext cx="5484300" cy="289271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2425D43-CB79-D846-BE33-100049F720E8}"/>
                  </a:ext>
                </a:extLst>
              </p:cNvPr>
              <p:cNvSpPr/>
              <p:nvPr/>
            </p:nvSpPr>
            <p:spPr>
              <a:xfrm>
                <a:off x="6280030" y="1035170"/>
                <a:ext cx="2390298" cy="209538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9A6482A-B423-20D9-C5E3-B996AF6B2E6A}"/>
                  </a:ext>
                </a:extLst>
              </p:cNvPr>
              <p:cNvSpPr/>
              <p:nvPr/>
            </p:nvSpPr>
            <p:spPr>
              <a:xfrm>
                <a:off x="8680860" y="1035168"/>
                <a:ext cx="2390298" cy="2095379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CF86FFD-6170-BC2C-AC32-5848E88F7BC9}"/>
                  </a:ext>
                </a:extLst>
              </p:cNvPr>
              <p:cNvSpPr/>
              <p:nvPr/>
            </p:nvSpPr>
            <p:spPr>
              <a:xfrm>
                <a:off x="6474895" y="1243893"/>
                <a:ext cx="472911" cy="472911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2800D4C4-CDD4-CEA5-25EB-2014F4A00224}"/>
                  </a:ext>
                </a:extLst>
              </p:cNvPr>
              <p:cNvSpPr/>
              <p:nvPr/>
            </p:nvSpPr>
            <p:spPr>
              <a:xfrm>
                <a:off x="7362570" y="1236941"/>
                <a:ext cx="1087855" cy="472911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9C123A8-1218-4054-487C-A5C58EF0439D}"/>
                  </a:ext>
                </a:extLst>
              </p:cNvPr>
              <p:cNvSpPr/>
              <p:nvPr/>
            </p:nvSpPr>
            <p:spPr>
              <a:xfrm>
                <a:off x="6474895" y="2124259"/>
                <a:ext cx="1926155" cy="883334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47C0222-60D2-DE19-362F-F33D21B6B2EF}"/>
                  </a:ext>
                </a:extLst>
              </p:cNvPr>
              <p:cNvSpPr/>
              <p:nvPr/>
            </p:nvSpPr>
            <p:spPr>
              <a:xfrm>
                <a:off x="6548756" y="2233490"/>
                <a:ext cx="1769720" cy="128494"/>
              </a:xfrm>
              <a:prstGeom prst="rect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1ECBFA8-28A9-D653-A412-70310B4DB5A9}"/>
                  </a:ext>
                </a:extLst>
              </p:cNvPr>
              <p:cNvSpPr/>
              <p:nvPr/>
            </p:nvSpPr>
            <p:spPr>
              <a:xfrm>
                <a:off x="6548756" y="2425372"/>
                <a:ext cx="1769720" cy="128494"/>
              </a:xfrm>
              <a:prstGeom prst="rect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C6B5E76-88CA-3D43-DDA6-75052CF878D6}"/>
                  </a:ext>
                </a:extLst>
              </p:cNvPr>
              <p:cNvSpPr/>
              <p:nvPr/>
            </p:nvSpPr>
            <p:spPr>
              <a:xfrm>
                <a:off x="6548756" y="2610951"/>
                <a:ext cx="1769720" cy="128494"/>
              </a:xfrm>
              <a:prstGeom prst="rect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5934B4D-AFAD-DFA9-98BA-DB07C6D23B6D}"/>
                  </a:ext>
                </a:extLst>
              </p:cNvPr>
              <p:cNvSpPr/>
              <p:nvPr/>
            </p:nvSpPr>
            <p:spPr>
              <a:xfrm>
                <a:off x="6548756" y="2802833"/>
                <a:ext cx="1769720" cy="128494"/>
              </a:xfrm>
              <a:prstGeom prst="rect">
                <a:avLst/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A804100-3185-20BC-6D21-2BFCF082C626}"/>
                  </a:ext>
                </a:extLst>
              </p:cNvPr>
              <p:cNvSpPr/>
              <p:nvPr/>
            </p:nvSpPr>
            <p:spPr>
              <a:xfrm>
                <a:off x="6279476" y="3144451"/>
                <a:ext cx="4791682" cy="341071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4BDE78-3E9C-8762-D65D-1CFE5BF29081}"/>
                </a:ext>
              </a:extLst>
            </p:cNvPr>
            <p:cNvSpPr/>
            <p:nvPr/>
          </p:nvSpPr>
          <p:spPr>
            <a:xfrm>
              <a:off x="6447852" y="1170894"/>
              <a:ext cx="852108" cy="91809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E4F617-9038-3821-3A53-4929FBC3FDC6}"/>
                </a:ext>
              </a:extLst>
            </p:cNvPr>
            <p:cNvSpPr/>
            <p:nvPr/>
          </p:nvSpPr>
          <p:spPr>
            <a:xfrm>
              <a:off x="7299960" y="1170894"/>
              <a:ext cx="1538189" cy="91809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19DB2E4-5741-0720-F242-A69E46ED4254}"/>
                </a:ext>
              </a:extLst>
            </p:cNvPr>
            <p:cNvSpPr/>
            <p:nvPr/>
          </p:nvSpPr>
          <p:spPr>
            <a:xfrm>
              <a:off x="6447298" y="2088986"/>
              <a:ext cx="2390298" cy="1177286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614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85DA04-B9C6-03F2-4C11-97CA6FE511F8}"/>
              </a:ext>
            </a:extLst>
          </p:cNvPr>
          <p:cNvSpPr txBox="1"/>
          <p:nvPr/>
        </p:nvSpPr>
        <p:spPr>
          <a:xfrm>
            <a:off x="4749113" y="3167390"/>
            <a:ext cx="269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뷰 상세설명</a:t>
            </a:r>
          </a:p>
        </p:txBody>
      </p:sp>
    </p:spTree>
    <p:extLst>
      <p:ext uri="{BB962C8B-B14F-4D97-AF65-F5344CB8AC3E}">
        <p14:creationId xmlns:p14="http://schemas.microsoft.com/office/powerpoint/2010/main" val="1437242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0BEBA-3D44-3123-D871-BEAFB869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3" y="293666"/>
            <a:ext cx="2133876" cy="574675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solidFill>
                  <a:srgbClr val="C00000"/>
                </a:solidFill>
              </a:rPr>
              <a:t>ActivityIndicator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CD8A2-273F-2F65-EC56-5342BDFF7458}"/>
              </a:ext>
            </a:extLst>
          </p:cNvPr>
          <p:cNvSpPr txBox="1"/>
          <p:nvPr/>
        </p:nvSpPr>
        <p:spPr>
          <a:xfrm>
            <a:off x="210313" y="1061397"/>
            <a:ext cx="9318567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애니메이션을 사용하여 진행 상황을 표시하지 않고 앱이 긴 활동에 참여하고 있음을 표시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태그 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ActivityIndicator</a:t>
            </a:r>
            <a:r>
              <a:rPr lang="en-US" altLang="ko-KR" dirty="0"/>
              <a:t>/&gt;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속성 </a:t>
            </a:r>
            <a:r>
              <a:rPr lang="en-US" altLang="ko-KR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IsRunning</a:t>
            </a:r>
            <a:r>
              <a:rPr lang="en-US" altLang="ko-KR" dirty="0"/>
              <a:t> : </a:t>
            </a:r>
            <a:r>
              <a:rPr lang="ko-KR" altLang="en-US" dirty="0"/>
              <a:t>화면에 표시되는 여부 </a:t>
            </a:r>
            <a:r>
              <a:rPr lang="en-US" altLang="ko-KR" dirty="0"/>
              <a:t>(true/false)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Color : </a:t>
            </a:r>
            <a:r>
              <a:rPr lang="ko-KR" altLang="en-US" dirty="0"/>
              <a:t>진행여부를 보여주는 애니메이션의 색상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B15718-6A66-F322-3DEB-D3E6E99E2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815" y="1876252"/>
            <a:ext cx="16192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9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E40BF-164C-53AF-654F-BD539D04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93666"/>
            <a:ext cx="4361687" cy="574675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rgbClr val="C00000"/>
                </a:solidFill>
              </a:rPr>
              <a:t>CarouselView</a:t>
            </a:r>
            <a:r>
              <a:rPr lang="en-US" altLang="ko-KR" dirty="0">
                <a:solidFill>
                  <a:srgbClr val="C00000"/>
                </a:solidFill>
              </a:rPr>
              <a:t> &amp; </a:t>
            </a:r>
            <a:r>
              <a:rPr lang="en-US" altLang="ko-KR" dirty="0" err="1">
                <a:solidFill>
                  <a:srgbClr val="C00000"/>
                </a:solidFill>
              </a:rPr>
              <a:t>IndicatorView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E6CCC-06BE-261A-068E-E71AA76F6566}"/>
              </a:ext>
            </a:extLst>
          </p:cNvPr>
          <p:cNvSpPr txBox="1"/>
          <p:nvPr/>
        </p:nvSpPr>
        <p:spPr>
          <a:xfrm>
            <a:off x="210312" y="994895"/>
            <a:ext cx="9399201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사용자가 살짝 밀어 컬렉션을 이동할 수 있는 데이터 항목의 스크롤 가능한 목록을 표시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태그 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CarouselView</a:t>
            </a:r>
            <a:r>
              <a:rPr lang="en-US" altLang="ko-KR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&lt;</a:t>
            </a:r>
            <a:r>
              <a:rPr lang="en-US" altLang="ko-KR" dirty="0" err="1"/>
              <a:t>CarouselView.ItemTemplate</a:t>
            </a:r>
            <a:r>
              <a:rPr lang="en-US" altLang="ko-KR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&lt;/</a:t>
            </a:r>
            <a:r>
              <a:rPr lang="en-US" altLang="ko-KR" dirty="0" err="1"/>
              <a:t>CarouselView.ItemTemplate</a:t>
            </a:r>
            <a:r>
              <a:rPr lang="en-US" altLang="ko-KR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&lt;/</a:t>
            </a:r>
            <a:r>
              <a:rPr lang="en-US" altLang="ko-KR" dirty="0" err="1"/>
              <a:t>CarouselView</a:t>
            </a:r>
            <a:r>
              <a:rPr lang="en-US" altLang="ko-KR" dirty="0"/>
              <a:t>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D4DD5D-40CE-AE0B-5B4D-19F1C8E7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738" y="1847850"/>
            <a:ext cx="2838450" cy="316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3AA4FC-AFEE-A530-EE3F-65B8ADC7A5F0}"/>
              </a:ext>
            </a:extLst>
          </p:cNvPr>
          <p:cNvSpPr txBox="1"/>
          <p:nvPr/>
        </p:nvSpPr>
        <p:spPr>
          <a:xfrm>
            <a:off x="210312" y="4376312"/>
            <a:ext cx="8634430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CarouselView</a:t>
            </a:r>
            <a:r>
              <a:rPr lang="ko-KR" altLang="en-US" dirty="0"/>
              <a:t>에 아이템으로 나타나는 요소들의 수를 나타냄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태그 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IndicatorView</a:t>
            </a:r>
            <a:r>
              <a:rPr lang="en-US" altLang="ko-KR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193096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E40BF-164C-53AF-654F-BD539D04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3" y="293666"/>
            <a:ext cx="1651738" cy="574675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rgbClr val="C00000"/>
                </a:solidFill>
              </a:rPr>
              <a:t>SwipeView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C2295-D273-A47B-88ED-C381C3D86AFF}"/>
              </a:ext>
            </a:extLst>
          </p:cNvPr>
          <p:cNvSpPr txBox="1"/>
          <p:nvPr/>
        </p:nvSpPr>
        <p:spPr>
          <a:xfrm>
            <a:off x="210312" y="1089999"/>
            <a:ext cx="1084561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콘텐츠 항목을 </a:t>
            </a:r>
            <a:r>
              <a:rPr lang="ko-KR" altLang="en-US" dirty="0" err="1"/>
              <a:t>래핑하고</a:t>
            </a:r>
            <a:r>
              <a:rPr lang="ko-KR" altLang="en-US" dirty="0"/>
              <a:t> 살짝 밀기 제스처로 표시되는 상황에 맞는 메뉴 항목을 제공하는 컨테이너 컨트롤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태그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SwipeView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&lt;</a:t>
            </a:r>
            <a:r>
              <a:rPr lang="en-US" altLang="ko-KR" dirty="0" err="1"/>
              <a:t>SwipeView.LeftItems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&lt;</a:t>
            </a:r>
            <a:r>
              <a:rPr lang="en-US" altLang="ko-KR" dirty="0" err="1"/>
              <a:t>SwipeItems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	&lt;</a:t>
            </a:r>
            <a:r>
              <a:rPr lang="en-US" altLang="ko-KR" dirty="0" err="1"/>
              <a:t>SwipeItem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		&lt;/</a:t>
            </a:r>
            <a:r>
              <a:rPr lang="en-US" altLang="ko-KR" dirty="0" err="1"/>
              <a:t>SwipeItems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&lt;/</a:t>
            </a:r>
            <a:r>
              <a:rPr lang="en-US" altLang="ko-KR" dirty="0" err="1"/>
              <a:t>SwipeView.LeftItems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SwipeView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dirty="0"/>
              <a:t>속성 </a:t>
            </a:r>
            <a:r>
              <a:rPr lang="en-US" altLang="ko-K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LeftItems</a:t>
            </a:r>
            <a:r>
              <a:rPr lang="en-US" altLang="ko-KR" dirty="0"/>
              <a:t> : </a:t>
            </a:r>
            <a:r>
              <a:rPr lang="ko-KR" altLang="en-US" dirty="0"/>
              <a:t>컨트롤이 왼쪽에서 살짝 밀면 호출할 수 있는 살짝 밀기 항목을 나타내는 형식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RightItems</a:t>
            </a:r>
            <a:r>
              <a:rPr lang="en-US" altLang="ko-KR" dirty="0"/>
              <a:t> : </a:t>
            </a:r>
            <a:r>
              <a:rPr lang="ko-KR" altLang="en-US" dirty="0"/>
              <a:t>컨트롤이 오른쪽에서 살짝 밀면 호출할 수 있는 살짝 밀기 항목을 나타내는 형식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TopItems</a:t>
            </a:r>
            <a:r>
              <a:rPr lang="en-US" altLang="ko-KR" dirty="0"/>
              <a:t> : </a:t>
            </a:r>
            <a:r>
              <a:rPr lang="ko-KR" altLang="en-US" dirty="0"/>
              <a:t>컨트롤이 위에서 아래로 살짝 밀면 호출할 수 있는 살짝 밀기 항목을 나타내는 형식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BottomItems</a:t>
            </a:r>
            <a:r>
              <a:rPr lang="en-US" altLang="ko-KR" dirty="0"/>
              <a:t> : </a:t>
            </a:r>
            <a:r>
              <a:rPr lang="ko-KR" altLang="en-US" dirty="0"/>
              <a:t>컨트롤을 아래쪽에서 위로 살짝 밀 때 호출할 수 있는 살짝 밀기 항목을 나타내는 형식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Threshold : </a:t>
            </a:r>
            <a:r>
              <a:rPr lang="ko-KR" altLang="en-US" dirty="0"/>
              <a:t>살짝 밀기 제스처를 </a:t>
            </a:r>
            <a:r>
              <a:rPr lang="ko-KR" altLang="en-US" dirty="0" err="1"/>
              <a:t>트리거하여</a:t>
            </a:r>
            <a:r>
              <a:rPr lang="ko-KR" altLang="en-US" dirty="0"/>
              <a:t> 살짝 밀기 항목을 완전히 표시하는 디바이스 독립적 단위 수를 나타내는 형식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D43FA6-85F7-36C0-1312-D1296C5F2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993" y="2030857"/>
            <a:ext cx="2781300" cy="561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D68B7F-DFC7-D8D5-5F53-4FC0E4EFC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93" y="3533690"/>
            <a:ext cx="28098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22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E40BF-164C-53AF-654F-BD539D04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WebView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DF231-EC44-7616-3883-7D352C85F7E6}"/>
              </a:ext>
            </a:extLst>
          </p:cNvPr>
          <p:cNvSpPr txBox="1"/>
          <p:nvPr/>
        </p:nvSpPr>
        <p:spPr>
          <a:xfrm>
            <a:off x="210313" y="868341"/>
            <a:ext cx="61015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웹 페이지 또는 로컬 </a:t>
            </a:r>
            <a:r>
              <a:rPr lang="en-US" altLang="ko-KR" dirty="0"/>
              <a:t>HTML </a:t>
            </a:r>
            <a:r>
              <a:rPr lang="ko-KR" altLang="en-US" dirty="0"/>
              <a:t>콘텐츠를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태그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&lt;WebView/&gt;</a:t>
            </a:r>
          </a:p>
          <a:p>
            <a:endParaRPr lang="en-US" altLang="ko-KR" dirty="0"/>
          </a:p>
          <a:p>
            <a:r>
              <a:rPr lang="ko-KR" altLang="en-US" dirty="0"/>
              <a:t>속성 </a:t>
            </a:r>
            <a:r>
              <a:rPr lang="en-US" altLang="ko-K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Cookies : </a:t>
            </a:r>
            <a:r>
              <a:rPr lang="ko-KR" altLang="en-US" dirty="0"/>
              <a:t>쿠키에 </a:t>
            </a:r>
            <a:r>
              <a:rPr lang="ko-KR" altLang="en-US" dirty="0" err="1"/>
              <a:t>관련되</a:t>
            </a:r>
            <a:r>
              <a:rPr lang="ko-KR" altLang="en-US" dirty="0"/>
              <a:t> 스토리지 제공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CanGoBack</a:t>
            </a:r>
            <a:r>
              <a:rPr lang="en-US" altLang="ko-KR" dirty="0"/>
              <a:t> : </a:t>
            </a:r>
            <a:r>
              <a:rPr lang="ko-KR" altLang="en-US" dirty="0" err="1"/>
              <a:t>뒤로가기</a:t>
            </a:r>
            <a:r>
              <a:rPr lang="ko-KR" altLang="en-US" dirty="0"/>
              <a:t> 기능 </a:t>
            </a:r>
            <a:r>
              <a:rPr lang="en-US" altLang="ko-KR" dirty="0"/>
              <a:t>(true/false)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CanGoForwar</a:t>
            </a:r>
            <a:r>
              <a:rPr lang="en-US" altLang="ko-KR" dirty="0"/>
              <a:t> : </a:t>
            </a:r>
            <a:r>
              <a:rPr lang="ko-KR" altLang="en-US" dirty="0" err="1"/>
              <a:t>앞으로가기</a:t>
            </a:r>
            <a:r>
              <a:rPr lang="ko-KR" altLang="en-US" dirty="0"/>
              <a:t> 기능</a:t>
            </a:r>
            <a:r>
              <a:rPr lang="en-US" altLang="ko-KR" dirty="0"/>
              <a:t> (true/false)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Source : WebView</a:t>
            </a:r>
            <a:r>
              <a:rPr lang="ko-KR" altLang="en-US" dirty="0"/>
              <a:t>에 표시될 소스의 위치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225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39C9B-8FD9-C14F-7BFF-018E6514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F70EF-27A5-19CB-C794-FE0E1EDABA90}"/>
              </a:ext>
            </a:extLst>
          </p:cNvPr>
          <p:cNvSpPr txBox="1">
            <a:spLocks/>
          </p:cNvSpPr>
          <p:nvPr/>
        </p:nvSpPr>
        <p:spPr>
          <a:xfrm>
            <a:off x="210313" y="1002441"/>
            <a:ext cx="7779327" cy="55657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텍스트를 표시하고 작업을 수행하도록 앱을 지시하는 탭 또는 클릭에 응답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태그 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/>
              <a:t>&lt;Button&gt;</a:t>
            </a:r>
          </a:p>
          <a:p>
            <a:pPr marL="0" indent="0">
              <a:buNone/>
            </a:pPr>
            <a:r>
              <a:rPr lang="en-US" altLang="ko-KR" sz="1800" dirty="0"/>
              <a:t>&lt;/Button&gt;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속성 </a:t>
            </a:r>
            <a:r>
              <a:rPr lang="en-US" altLang="ko-KR" sz="1800" dirty="0"/>
              <a:t>:</a:t>
            </a:r>
          </a:p>
          <a:p>
            <a:r>
              <a:rPr lang="en-US" altLang="ko-KR" sz="1800" dirty="0"/>
              <a:t>Text : </a:t>
            </a:r>
            <a:r>
              <a:rPr lang="ko-KR" altLang="en-US" sz="1800" dirty="0"/>
              <a:t>버튼에 들어갈 텍스트 지정</a:t>
            </a:r>
            <a:endParaRPr lang="en-US" altLang="ko-KR" sz="1800" dirty="0"/>
          </a:p>
          <a:p>
            <a:r>
              <a:rPr lang="en-US" altLang="ko-KR" sz="1800" dirty="0" err="1"/>
              <a:t>HorizontalOptions</a:t>
            </a:r>
            <a:r>
              <a:rPr lang="en-US" altLang="ko-KR" sz="1800" dirty="0"/>
              <a:t> : </a:t>
            </a:r>
            <a:r>
              <a:rPr lang="ko-KR" altLang="en-US" sz="1800" dirty="0"/>
              <a:t>가로 위치 지정</a:t>
            </a:r>
            <a:endParaRPr lang="en-US" altLang="ko-KR" sz="1800" dirty="0"/>
          </a:p>
          <a:p>
            <a:r>
              <a:rPr lang="en-US" altLang="ko-KR" sz="1800" dirty="0" err="1"/>
              <a:t>VerticalOptions</a:t>
            </a:r>
            <a:r>
              <a:rPr lang="en-US" altLang="ko-KR" sz="1800" dirty="0"/>
              <a:t> : </a:t>
            </a:r>
            <a:r>
              <a:rPr lang="ko-KR" altLang="en-US" sz="1800" dirty="0"/>
              <a:t>세로 위치 지정</a:t>
            </a:r>
            <a:endParaRPr lang="en-US" altLang="ko-KR" sz="1800" dirty="0"/>
          </a:p>
          <a:p>
            <a:r>
              <a:rPr lang="en-US" altLang="ko-KR" sz="1800" dirty="0" err="1"/>
              <a:t>BorderColor</a:t>
            </a:r>
            <a:r>
              <a:rPr lang="en-US" altLang="ko-KR" sz="1800" dirty="0"/>
              <a:t> : </a:t>
            </a:r>
            <a:r>
              <a:rPr lang="ko-KR" altLang="en-US" sz="1800" dirty="0"/>
              <a:t>경계선 색 지정</a:t>
            </a:r>
            <a:endParaRPr lang="en-US" altLang="ko-KR" sz="1800" dirty="0"/>
          </a:p>
          <a:p>
            <a:r>
              <a:rPr lang="en-US" altLang="ko-KR" sz="1800" dirty="0" err="1"/>
              <a:t>BorderWidth</a:t>
            </a:r>
            <a:r>
              <a:rPr lang="en-US" altLang="ko-KR" sz="1800" dirty="0"/>
              <a:t> : </a:t>
            </a:r>
            <a:r>
              <a:rPr lang="ko-KR" altLang="en-US" sz="1800" dirty="0"/>
              <a:t>경계선 길이 지정</a:t>
            </a:r>
            <a:endParaRPr lang="en-US" altLang="ko-KR" sz="1800" dirty="0"/>
          </a:p>
          <a:p>
            <a:r>
              <a:rPr lang="en-US" altLang="ko-KR" sz="1800" dirty="0" err="1"/>
              <a:t>BackgroundColor</a:t>
            </a:r>
            <a:r>
              <a:rPr lang="en-US" altLang="ko-KR" sz="1800" dirty="0"/>
              <a:t> : </a:t>
            </a:r>
            <a:r>
              <a:rPr lang="ko-KR" altLang="en-US" sz="1800" dirty="0"/>
              <a:t>버튼의 배경 색 지정</a:t>
            </a:r>
            <a:endParaRPr lang="en-US" altLang="ko-KR" sz="1800" dirty="0"/>
          </a:p>
          <a:p>
            <a:r>
              <a:rPr lang="en-US" altLang="ko-KR" sz="1800" dirty="0" err="1"/>
              <a:t>FontSize</a:t>
            </a:r>
            <a:r>
              <a:rPr lang="en-US" altLang="ko-KR" sz="1800" dirty="0"/>
              <a:t> : </a:t>
            </a:r>
            <a:r>
              <a:rPr lang="ko-KR" altLang="en-US" sz="1800" dirty="0"/>
              <a:t>글씨 크기 지정</a:t>
            </a:r>
            <a:endParaRPr lang="en-US" altLang="ko-KR" sz="1800" dirty="0"/>
          </a:p>
          <a:p>
            <a:r>
              <a:rPr lang="en-US" altLang="ko-KR" sz="1800" dirty="0" err="1"/>
              <a:t>TextColor</a:t>
            </a:r>
            <a:r>
              <a:rPr lang="en-US" altLang="ko-KR" sz="1800" dirty="0"/>
              <a:t> : </a:t>
            </a:r>
            <a:r>
              <a:rPr lang="ko-KR" altLang="en-US" sz="1800" dirty="0"/>
              <a:t>글씨 색 지정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260E13-7BB1-CE7B-FB51-6C8B2AE7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615" y="3429000"/>
            <a:ext cx="11620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83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39C9B-8FD9-C14F-7BFF-018E6514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CheckBox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90AB2D7-3BC1-60BA-1C1F-50C303210E82}"/>
              </a:ext>
            </a:extLst>
          </p:cNvPr>
          <p:cNvSpPr txBox="1">
            <a:spLocks/>
          </p:cNvSpPr>
          <p:nvPr/>
        </p:nvSpPr>
        <p:spPr>
          <a:xfrm>
            <a:off x="210313" y="868341"/>
            <a:ext cx="10515600" cy="56959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사용하면 확인하거나 비울 수 있는 단추 유형을 사용하여 </a:t>
            </a:r>
            <a:r>
              <a:rPr lang="ko-KR" altLang="en-US" sz="1800" dirty="0" err="1"/>
              <a:t>부울</a:t>
            </a:r>
            <a:r>
              <a:rPr lang="ko-KR" altLang="en-US" sz="1800" dirty="0"/>
              <a:t> 값을 선택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태그 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CheckBox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&lt;/</a:t>
            </a:r>
            <a:r>
              <a:rPr lang="en-US" altLang="ko-KR" sz="1800" dirty="0" err="1"/>
              <a:t>CheckBox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속성 </a:t>
            </a:r>
            <a:r>
              <a:rPr lang="en-US" altLang="ko-KR" sz="1800" dirty="0"/>
              <a:t>:</a:t>
            </a:r>
          </a:p>
          <a:p>
            <a:r>
              <a:rPr lang="en-US" altLang="ko-KR" sz="1800" dirty="0" err="1"/>
              <a:t>VerticalOptions</a:t>
            </a:r>
            <a:r>
              <a:rPr lang="en-US" altLang="ko-KR" sz="1800" dirty="0"/>
              <a:t> : </a:t>
            </a:r>
            <a:r>
              <a:rPr lang="ko-KR" altLang="en-US" sz="1800" dirty="0"/>
              <a:t>세로 위치 지정</a:t>
            </a:r>
            <a:endParaRPr lang="en-US" altLang="ko-KR" sz="1800" dirty="0"/>
          </a:p>
          <a:p>
            <a:r>
              <a:rPr lang="en-US" altLang="ko-KR" sz="1800" dirty="0" err="1"/>
              <a:t>HorizontalOptions</a:t>
            </a:r>
            <a:r>
              <a:rPr lang="en-US" altLang="ko-KR" sz="1800" dirty="0"/>
              <a:t> : </a:t>
            </a:r>
            <a:r>
              <a:rPr lang="ko-KR" altLang="en-US" sz="1800" dirty="0"/>
              <a:t>가로 위치 지정</a:t>
            </a:r>
            <a:endParaRPr lang="en-US" altLang="ko-KR" sz="1800" dirty="0"/>
          </a:p>
          <a:p>
            <a:r>
              <a:rPr lang="en-US" altLang="ko-KR" sz="1800" dirty="0"/>
              <a:t>Color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색 지정</a:t>
            </a:r>
            <a:endParaRPr lang="en-US" altLang="ko-KR" sz="1800" dirty="0"/>
          </a:p>
          <a:p>
            <a:r>
              <a:rPr lang="en-US" altLang="ko-KR" sz="1800" dirty="0"/>
              <a:t>Margin : </a:t>
            </a:r>
            <a:r>
              <a:rPr lang="ko-KR" altLang="en-US" sz="1800" dirty="0"/>
              <a:t>여유 공간</a:t>
            </a:r>
            <a:endParaRPr lang="en-US" altLang="ko-KR" sz="1800" dirty="0"/>
          </a:p>
          <a:p>
            <a:r>
              <a:rPr lang="en-US" altLang="ko-KR" sz="1800" dirty="0"/>
              <a:t>Orientation : </a:t>
            </a:r>
            <a:r>
              <a:rPr lang="ko-KR" altLang="en-US" sz="1800" dirty="0"/>
              <a:t>진행 방향 지정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-&gt;</a:t>
            </a:r>
            <a:r>
              <a:rPr lang="en-US" altLang="ko-KR" sz="1800" dirty="0" err="1"/>
              <a:t>CheckBox</a:t>
            </a:r>
            <a:r>
              <a:rPr lang="ko-KR" altLang="en-US" sz="1800" dirty="0"/>
              <a:t>는 텍스트와 함께 사용하므로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ko-KR" altLang="en-US" sz="1800" dirty="0"/>
              <a:t>레이아웃 지정 후에 </a:t>
            </a:r>
            <a:r>
              <a:rPr lang="en-US" altLang="ko-KR" sz="1800" dirty="0"/>
              <a:t>Label</a:t>
            </a:r>
            <a:r>
              <a:rPr lang="ko-KR" altLang="en-US" sz="1800" dirty="0"/>
              <a:t>과 연계해서 사용하는 것이 일반적이다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16EE85-74E6-047B-B570-EFEE7AD6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256" y="2656086"/>
            <a:ext cx="2230804" cy="29441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D9A259-0A9A-2F3C-1871-486588747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915" y="2656085"/>
            <a:ext cx="2205445" cy="29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98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39C9B-8FD9-C14F-7BFF-018E6514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1DD4B-9051-6B31-CDCD-C7394EC7F119}"/>
              </a:ext>
            </a:extLst>
          </p:cNvPr>
          <p:cNvSpPr txBox="1">
            <a:spLocks/>
          </p:cNvSpPr>
          <p:nvPr/>
        </p:nvSpPr>
        <p:spPr>
          <a:xfrm>
            <a:off x="210313" y="1253330"/>
            <a:ext cx="4461440" cy="44824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시작점에서 끝점까지의 선을 표시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태그 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/>
              <a:t>&lt;Label&gt;</a:t>
            </a:r>
          </a:p>
          <a:p>
            <a:pPr marL="0" indent="0">
              <a:buNone/>
            </a:pPr>
            <a:r>
              <a:rPr lang="en-US" altLang="ko-KR" sz="1800" dirty="0"/>
              <a:t>&lt;/Label&gt;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속성 </a:t>
            </a:r>
            <a:r>
              <a:rPr lang="en-US" altLang="ko-KR" sz="1800" dirty="0"/>
              <a:t>:</a:t>
            </a:r>
          </a:p>
          <a:p>
            <a:r>
              <a:rPr lang="en-US" altLang="ko-KR" sz="1800" dirty="0"/>
              <a:t>Text : </a:t>
            </a:r>
            <a:r>
              <a:rPr lang="ko-KR" altLang="en-US" sz="1800" dirty="0"/>
              <a:t>텍스트 지정</a:t>
            </a:r>
            <a:endParaRPr lang="en-US" altLang="ko-KR" sz="1800" dirty="0"/>
          </a:p>
          <a:p>
            <a:r>
              <a:rPr lang="en-US" altLang="ko-KR" sz="1800" dirty="0" err="1"/>
              <a:t>HorizontalOptions</a:t>
            </a:r>
            <a:r>
              <a:rPr lang="en-US" altLang="ko-KR" sz="1800" dirty="0"/>
              <a:t> : </a:t>
            </a:r>
            <a:r>
              <a:rPr lang="ko-KR" altLang="en-US" sz="1800" dirty="0"/>
              <a:t>가로 위치 지정</a:t>
            </a:r>
            <a:endParaRPr lang="en-US" altLang="ko-KR" sz="1800" dirty="0"/>
          </a:p>
          <a:p>
            <a:r>
              <a:rPr lang="en-US" altLang="ko-KR" sz="1800" dirty="0" err="1"/>
              <a:t>VerticalOptions</a:t>
            </a:r>
            <a:r>
              <a:rPr lang="en-US" altLang="ko-KR" sz="1800" dirty="0"/>
              <a:t> : </a:t>
            </a:r>
            <a:r>
              <a:rPr lang="ko-KR" altLang="en-US" sz="1800" dirty="0"/>
              <a:t>세로 위치 지정</a:t>
            </a:r>
            <a:endParaRPr lang="en-US" altLang="ko-KR" sz="1800" dirty="0"/>
          </a:p>
          <a:p>
            <a:r>
              <a:rPr lang="en-US" altLang="ko-KR" sz="1800" dirty="0" err="1"/>
              <a:t>TextColor</a:t>
            </a:r>
            <a:r>
              <a:rPr lang="en-US" altLang="ko-KR" sz="1800" dirty="0"/>
              <a:t> : </a:t>
            </a:r>
            <a:r>
              <a:rPr lang="ko-KR" altLang="en-US" sz="1800" dirty="0"/>
              <a:t>글씨 색 지정</a:t>
            </a:r>
            <a:endParaRPr lang="en-US" altLang="ko-KR" sz="1800" dirty="0"/>
          </a:p>
          <a:p>
            <a:r>
              <a:rPr lang="en-US" altLang="ko-KR" sz="1800" dirty="0" err="1"/>
              <a:t>FontSize</a:t>
            </a:r>
            <a:r>
              <a:rPr lang="en-US" altLang="ko-KR" sz="1800" dirty="0"/>
              <a:t> : </a:t>
            </a:r>
            <a:r>
              <a:rPr lang="ko-KR" altLang="en-US" sz="1800" dirty="0"/>
              <a:t>글씨 크기 지정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1E3498-5FA0-1787-2017-A7D84676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113" y="1550945"/>
            <a:ext cx="2216486" cy="34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07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39C9B-8FD9-C14F-7BFF-018E6514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3" y="293666"/>
            <a:ext cx="1585236" cy="574675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ProgressBar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75774-5726-D726-1215-8E5A420C66DE}"/>
              </a:ext>
            </a:extLst>
          </p:cNvPr>
          <p:cNvSpPr txBox="1">
            <a:spLocks/>
          </p:cNvSpPr>
          <p:nvPr/>
        </p:nvSpPr>
        <p:spPr>
          <a:xfrm>
            <a:off x="210313" y="1253330"/>
            <a:ext cx="6606123" cy="50144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애니메이션을 사용하여 앱이 긴 작업을 통해 진행 중임을 표시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태그 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ProgressBar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&lt;/</a:t>
            </a:r>
            <a:r>
              <a:rPr lang="en-US" altLang="ko-KR" sz="1800" dirty="0" err="1"/>
              <a:t>ProgressBar</a:t>
            </a:r>
            <a:r>
              <a:rPr lang="en-US" altLang="ko-KR" sz="1800" dirty="0"/>
              <a:t>&gt;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속성 </a:t>
            </a:r>
            <a:r>
              <a:rPr lang="en-US" altLang="ko-KR" sz="1800" dirty="0"/>
              <a:t>:</a:t>
            </a:r>
          </a:p>
          <a:p>
            <a:r>
              <a:rPr lang="en-US" altLang="ko-KR" sz="1800" dirty="0"/>
              <a:t>Progress : </a:t>
            </a:r>
            <a:r>
              <a:rPr lang="ko-KR" altLang="en-US" sz="1800" dirty="0"/>
              <a:t>진행 정도</a:t>
            </a:r>
            <a:endParaRPr lang="en-US" altLang="ko-KR" sz="1800" dirty="0"/>
          </a:p>
          <a:p>
            <a:r>
              <a:rPr lang="en-US" altLang="ko-KR" sz="1800" dirty="0"/>
              <a:t>Margin : </a:t>
            </a:r>
            <a:r>
              <a:rPr lang="ko-KR" altLang="en-US" sz="1800" dirty="0"/>
              <a:t>여유 공간</a:t>
            </a: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-&gt;</a:t>
            </a:r>
            <a:r>
              <a:rPr lang="en-US" altLang="ko-KR" sz="1800" dirty="0" err="1"/>
              <a:t>CheckBox</a:t>
            </a:r>
            <a:r>
              <a:rPr lang="ko-KR" altLang="en-US" sz="1800" dirty="0"/>
              <a:t>와 마찬가지로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텍스트와 함께 사용하는 경우가 많다 보니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레이아웃 지정 후에 </a:t>
            </a:r>
            <a:r>
              <a:rPr lang="en-US" altLang="ko-KR" sz="1800" dirty="0"/>
              <a:t>Label</a:t>
            </a:r>
            <a:r>
              <a:rPr lang="ko-KR" altLang="en-US" sz="1800" dirty="0"/>
              <a:t>과 함께 사용한다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5546ED-A122-899E-E346-59390C11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763" y="1253331"/>
            <a:ext cx="34861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42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39C9B-8FD9-C14F-7BFF-018E6514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B5C1B-2695-34CA-4BAB-5922B6BD887B}"/>
              </a:ext>
            </a:extLst>
          </p:cNvPr>
          <p:cNvSpPr txBox="1">
            <a:spLocks/>
          </p:cNvSpPr>
          <p:nvPr/>
        </p:nvSpPr>
        <p:spPr>
          <a:xfrm>
            <a:off x="210313" y="1253331"/>
            <a:ext cx="4428189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한 줄의 텍스트를 입력하고 편집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태그 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/>
              <a:t>&lt;Entry&gt;</a:t>
            </a:r>
          </a:p>
          <a:p>
            <a:pPr marL="0" indent="0">
              <a:buNone/>
            </a:pPr>
            <a:r>
              <a:rPr lang="en-US" altLang="ko-KR" sz="1800" dirty="0"/>
              <a:t>&lt;/Entry&gt;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속성 </a:t>
            </a:r>
            <a:r>
              <a:rPr lang="en-US" altLang="ko-KR" sz="1800" dirty="0"/>
              <a:t>:</a:t>
            </a:r>
          </a:p>
          <a:p>
            <a:r>
              <a:rPr lang="en-US" altLang="ko-KR" sz="1800" dirty="0" err="1"/>
              <a:t>HeightRequest</a:t>
            </a:r>
            <a:r>
              <a:rPr lang="en-US" altLang="ko-KR" sz="1800" dirty="0"/>
              <a:t> : </a:t>
            </a:r>
            <a:r>
              <a:rPr lang="ko-KR" altLang="en-US" sz="1800" dirty="0"/>
              <a:t>높이 지정</a:t>
            </a:r>
            <a:endParaRPr lang="en-US" altLang="ko-KR" sz="1800" dirty="0"/>
          </a:p>
          <a:p>
            <a:r>
              <a:rPr lang="en-US" altLang="ko-KR" sz="1800" dirty="0" err="1"/>
              <a:t>WidthRequest</a:t>
            </a:r>
            <a:r>
              <a:rPr lang="en-US" altLang="ko-KR" sz="1800" dirty="0"/>
              <a:t> : </a:t>
            </a:r>
            <a:r>
              <a:rPr lang="ko-KR" altLang="en-US" sz="1800" dirty="0"/>
              <a:t>길이 지정</a:t>
            </a:r>
            <a:endParaRPr lang="en-US" altLang="ko-KR" sz="1800" dirty="0"/>
          </a:p>
          <a:p>
            <a:r>
              <a:rPr lang="en-US" altLang="ko-KR" sz="1800" dirty="0" err="1"/>
              <a:t>IsPassword</a:t>
            </a:r>
            <a:r>
              <a:rPr lang="en-US" altLang="ko-KR" sz="1800" dirty="0"/>
              <a:t> : </a:t>
            </a:r>
            <a:r>
              <a:rPr lang="ko-KR" altLang="en-US" sz="1800" dirty="0"/>
              <a:t>텍스트 암호화</a:t>
            </a:r>
            <a:endParaRPr lang="en-US" altLang="ko-KR" sz="1800" dirty="0"/>
          </a:p>
          <a:p>
            <a:r>
              <a:rPr lang="en-US" altLang="ko-KR" sz="1800" dirty="0" err="1"/>
              <a:t>HorizontalOptions</a:t>
            </a:r>
            <a:r>
              <a:rPr lang="en-US" altLang="ko-KR" sz="1800" dirty="0"/>
              <a:t> : </a:t>
            </a:r>
            <a:r>
              <a:rPr lang="ko-KR" altLang="en-US" sz="1800" dirty="0"/>
              <a:t>가로 위치 지정</a:t>
            </a:r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264679-53D3-52DD-20B1-ED3B3369B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4037"/>
            <a:ext cx="31813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8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99892-70C6-6C3A-0577-62C563E6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페이지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0850B-AC06-19F7-753D-AB118094DF2D}"/>
              </a:ext>
            </a:extLst>
          </p:cNvPr>
          <p:cNvSpPr txBox="1"/>
          <p:nvPr/>
        </p:nvSpPr>
        <p:spPr>
          <a:xfrm>
            <a:off x="469555" y="1383957"/>
            <a:ext cx="9576488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종류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hlinkClick r:id="rId2" action="ppaction://hlinksldjump"/>
              </a:rPr>
              <a:t>ContentPage</a:t>
            </a:r>
            <a:r>
              <a:rPr lang="en-US" altLang="ko-KR" dirty="0"/>
              <a:t> : </a:t>
            </a:r>
            <a:r>
              <a:rPr lang="ko-KR" altLang="en-US" dirty="0"/>
              <a:t>단일 뷰를 표시하며 가장 일반적인 페이지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hlinkClick r:id="rId3" action="ppaction://hlinksldjump"/>
              </a:rPr>
              <a:t>FlyoutPage</a:t>
            </a:r>
            <a:r>
              <a:rPr lang="en-US" altLang="ko-KR" dirty="0"/>
              <a:t> : </a:t>
            </a:r>
            <a:r>
              <a:rPr lang="ko-KR" altLang="en-US" dirty="0"/>
              <a:t>항목을 표시하는 플라이아웃 페이지와 플라이아웃 페이지의 항목에 대한 세부 정보를 제공하는 세부 정보 페이지를 관리하는 페이지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hlinkClick r:id="rId4" action="ppaction://hlinksldjump"/>
              </a:rPr>
              <a:t>NavigationPage</a:t>
            </a:r>
            <a:r>
              <a:rPr lang="en-US" altLang="ko-KR" dirty="0"/>
              <a:t> : </a:t>
            </a:r>
            <a:r>
              <a:rPr lang="ko-KR" altLang="en-US" dirty="0"/>
              <a:t>원하는 대로 페이지</a:t>
            </a:r>
            <a:r>
              <a:rPr lang="en-US" altLang="ko-KR" dirty="0"/>
              <a:t> </a:t>
            </a:r>
            <a:r>
              <a:rPr lang="ko-KR" altLang="en-US" dirty="0"/>
              <a:t>앞</a:t>
            </a:r>
            <a:r>
              <a:rPr lang="en-US" altLang="ko-KR" dirty="0"/>
              <a:t>,</a:t>
            </a:r>
            <a:r>
              <a:rPr lang="ko-KR" altLang="en-US" dirty="0"/>
              <a:t>뒤로 탐색할 수 있는 계층적 탐색 환경의 페이지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hlinkClick r:id="rId5" action="ppaction://hlinksldjump"/>
              </a:rPr>
              <a:t>TabbedPage</a:t>
            </a:r>
            <a:r>
              <a:rPr lang="en-US" altLang="ko-KR" dirty="0"/>
              <a:t> : </a:t>
            </a:r>
            <a:r>
              <a:rPr lang="ko-KR" altLang="en-US" dirty="0"/>
              <a:t>페이지의 위쪽 또는 아래쪽에 있는 탭으로 탐색할 수 있는 일련의 페이지로 구성되며 각 탭은 페이지 콘텐츠를 로드</a:t>
            </a:r>
          </a:p>
        </p:txBody>
      </p:sp>
    </p:spTree>
    <p:extLst>
      <p:ext uri="{BB962C8B-B14F-4D97-AF65-F5344CB8AC3E}">
        <p14:creationId xmlns:p14="http://schemas.microsoft.com/office/powerpoint/2010/main" val="661467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39C9B-8FD9-C14F-7BFF-018E6514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ScrollView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B062D-BBD1-1041-16BF-3F9E557906CD}"/>
              </a:ext>
            </a:extLst>
          </p:cNvPr>
          <p:cNvSpPr txBox="1">
            <a:spLocks/>
          </p:cNvSpPr>
          <p:nvPr/>
        </p:nvSpPr>
        <p:spPr>
          <a:xfrm>
            <a:off x="210313" y="1376247"/>
            <a:ext cx="3195451" cy="20481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태그 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en-US" altLang="ko-KR" sz="1800" dirty="0" err="1"/>
              <a:t>ScrollView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&lt;/</a:t>
            </a:r>
            <a:r>
              <a:rPr lang="en-US" altLang="ko-KR" sz="1800" dirty="0" err="1"/>
              <a:t>ScrollView</a:t>
            </a:r>
            <a:r>
              <a:rPr lang="en-US" altLang="ko-KR" sz="1800" dirty="0"/>
              <a:t>&gt;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-&gt;</a:t>
            </a:r>
            <a:r>
              <a:rPr lang="ko-KR" altLang="en-US" sz="1800" dirty="0"/>
              <a:t>레이아웃 바깥 쪽에 지정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A3821C-B936-4EF8-101B-AED7776F4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568" y="1030312"/>
            <a:ext cx="4687686" cy="47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56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23AD8-DF8C-0270-C429-2E6AFE212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A94068-F72A-EF1F-788D-D6E5F2370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en-US" altLang="ko-KR" dirty="0" err="1"/>
              <a:t>Xamarinr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차이점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814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871C4-BB33-023C-3771-E975556D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3" y="293666"/>
            <a:ext cx="2318878" cy="574675"/>
          </a:xfrm>
        </p:spPr>
        <p:txBody>
          <a:bodyPr>
            <a:normAutofit/>
          </a:bodyPr>
          <a:lstStyle/>
          <a:p>
            <a:r>
              <a:rPr lang="en-US" altLang="ko-KR" dirty="0"/>
              <a:t>Xamarin</a:t>
            </a:r>
            <a:r>
              <a:rPr lang="ko-KR" altLang="en-US" dirty="0"/>
              <a:t>과 차이점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AFBF9-789F-BFF8-843B-E787E42B32E0}"/>
              </a:ext>
            </a:extLst>
          </p:cNvPr>
          <p:cNvSpPr txBox="1"/>
          <p:nvPr/>
        </p:nvSpPr>
        <p:spPr>
          <a:xfrm>
            <a:off x="506626" y="1581665"/>
            <a:ext cx="1055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페이지</a:t>
            </a:r>
            <a:r>
              <a:rPr lang="en-US" altLang="ko-KR" dirty="0"/>
              <a:t>,</a:t>
            </a:r>
            <a:r>
              <a:rPr lang="ko-KR" altLang="en-US" dirty="0"/>
              <a:t> 레이아웃 면에서 </a:t>
            </a:r>
            <a:r>
              <a:rPr lang="en-US" altLang="ko-KR" dirty="0" err="1"/>
              <a:t>xamarin</a:t>
            </a:r>
            <a:r>
              <a:rPr lang="ko-KR" altLang="en-US" dirty="0"/>
              <a:t>에서는 사용 가능하나 </a:t>
            </a:r>
            <a:r>
              <a:rPr lang="en-US" altLang="ko-KR" dirty="0" err="1"/>
              <a:t>maui</a:t>
            </a:r>
            <a:r>
              <a:rPr lang="ko-KR" altLang="en-US" dirty="0"/>
              <a:t>에서는 사용하지 못하는 요소들이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태그 종류 수 </a:t>
            </a:r>
            <a:r>
              <a:rPr lang="en-US" altLang="ko-KR" dirty="0"/>
              <a:t>: Xamarin &gt; .NET MAUI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8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23AD8-DF8C-0270-C429-2E6AFE212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A94068-F72A-EF1F-788D-D6E5F2370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사용환경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981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3822E-AED2-CE49-C7F3-AA3B86C9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브러쉬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0027E24-E38B-F9A8-E1DE-0B66DBF45BC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69358" y="1018645"/>
            <a:ext cx="4364540" cy="52914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7F946A-E52F-4139-CB84-48E71B3CB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638" y="1018645"/>
            <a:ext cx="5231807" cy="10804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76A651-F25E-A2A1-2D8C-E9CC82BF5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638" y="2707745"/>
            <a:ext cx="5231808" cy="3602318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1019F2F2-ACD8-00B5-65C9-0A0A560917EE}"/>
              </a:ext>
            </a:extLst>
          </p:cNvPr>
          <p:cNvSpPr/>
          <p:nvPr/>
        </p:nvSpPr>
        <p:spPr>
          <a:xfrm>
            <a:off x="7809507" y="2188954"/>
            <a:ext cx="364067" cy="42896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12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C6A91-144B-792F-5194-F5B28476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브러쉬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AE124-619B-080E-BFCB-FA9749A43A81}"/>
              </a:ext>
            </a:extLst>
          </p:cNvPr>
          <p:cNvSpPr txBox="1">
            <a:spLocks/>
          </p:cNvSpPr>
          <p:nvPr/>
        </p:nvSpPr>
        <p:spPr>
          <a:xfrm>
            <a:off x="579966" y="1059655"/>
            <a:ext cx="2345267" cy="19796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Background Values</a:t>
            </a:r>
          </a:p>
          <a:p>
            <a:r>
              <a:rPr lang="ko-KR" altLang="en-US" sz="1400" dirty="0" err="1"/>
              <a:t>브러쉬</a:t>
            </a:r>
            <a:r>
              <a:rPr lang="ko-KR" altLang="en-US" sz="1400" dirty="0"/>
              <a:t> 없음</a:t>
            </a:r>
            <a:endParaRPr lang="en-US" altLang="ko-KR" sz="1400" dirty="0"/>
          </a:p>
          <a:p>
            <a:r>
              <a:rPr lang="ko-KR" altLang="en-US" sz="1400" dirty="0"/>
              <a:t>단색 </a:t>
            </a:r>
            <a:r>
              <a:rPr lang="ko-KR" altLang="en-US" sz="1400" dirty="0" err="1"/>
              <a:t>브러쉬</a:t>
            </a:r>
            <a:endParaRPr lang="en-US" altLang="ko-KR" sz="1400" dirty="0"/>
          </a:p>
          <a:p>
            <a:r>
              <a:rPr lang="ko-KR" altLang="en-US" sz="1400" dirty="0" err="1"/>
              <a:t>그라데이션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브러쉬</a:t>
            </a:r>
            <a:endParaRPr lang="en-US" altLang="ko-KR" sz="1400" dirty="0"/>
          </a:p>
          <a:p>
            <a:r>
              <a:rPr lang="ko-KR" altLang="en-US" sz="1400" dirty="0"/>
              <a:t>타일 </a:t>
            </a:r>
            <a:r>
              <a:rPr lang="ko-KR" altLang="en-US" sz="1400" dirty="0" err="1"/>
              <a:t>브러쉬</a:t>
            </a:r>
            <a:endParaRPr lang="en-US" altLang="ko-KR" sz="1400" dirty="0"/>
          </a:p>
          <a:p>
            <a:r>
              <a:rPr lang="ko-KR" altLang="en-US" sz="1400" dirty="0" err="1"/>
              <a:t>브러쉬</a:t>
            </a:r>
            <a:r>
              <a:rPr lang="ko-KR" altLang="en-US" sz="1400" dirty="0"/>
              <a:t> 리소스</a:t>
            </a:r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F33762B5-00A9-12C4-62F4-596CCFAF8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" b="70639"/>
          <a:stretch/>
        </p:blipFill>
        <p:spPr>
          <a:xfrm>
            <a:off x="4059497" y="1059655"/>
            <a:ext cx="2688168" cy="9594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574FB7-F00D-6E62-6F7E-F265999C6B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70" b="33239"/>
          <a:stretch/>
        </p:blipFill>
        <p:spPr>
          <a:xfrm>
            <a:off x="7534178" y="1059655"/>
            <a:ext cx="3497169" cy="21786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536B71-CA21-9712-20F8-3B1BAB79D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497" y="3928019"/>
            <a:ext cx="2816054" cy="1778980"/>
          </a:xfrm>
          <a:prstGeom prst="rect">
            <a:avLst/>
          </a:prstGeom>
        </p:spPr>
      </p:pic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33FB03CB-7FCC-02C6-89B7-63B1D0D3BB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161" r="11418" b="29147"/>
          <a:stretch/>
        </p:blipFill>
        <p:spPr>
          <a:xfrm>
            <a:off x="7534178" y="3890086"/>
            <a:ext cx="3497168" cy="20124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9FEFB1-4723-8A4F-C7D9-2A49EA3039D5}"/>
              </a:ext>
            </a:extLst>
          </p:cNvPr>
          <p:cNvSpPr txBox="1"/>
          <p:nvPr/>
        </p:nvSpPr>
        <p:spPr>
          <a:xfrm>
            <a:off x="4831148" y="201911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브러쉬</a:t>
            </a:r>
            <a:r>
              <a:rPr lang="ko-KR" altLang="en-US" sz="1400" dirty="0"/>
              <a:t> 없음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E24FE-97B3-A146-4344-6B203296C86A}"/>
              </a:ext>
            </a:extLst>
          </p:cNvPr>
          <p:cNvSpPr txBox="1"/>
          <p:nvPr/>
        </p:nvSpPr>
        <p:spPr>
          <a:xfrm>
            <a:off x="4895091" y="570699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타일 </a:t>
            </a:r>
            <a:r>
              <a:rPr lang="ko-KR" altLang="en-US" sz="1400" dirty="0" err="1"/>
              <a:t>브러쉬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E951-2C43-8BE7-35B4-5DD1DF62BFAB}"/>
              </a:ext>
            </a:extLst>
          </p:cNvPr>
          <p:cNvSpPr txBox="1"/>
          <p:nvPr/>
        </p:nvSpPr>
        <p:spPr>
          <a:xfrm>
            <a:off x="8710329" y="590255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브러쉬</a:t>
            </a:r>
            <a:r>
              <a:rPr lang="ko-KR" altLang="en-US" sz="1400" dirty="0"/>
              <a:t> 리소스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9732F-FB5C-6E36-F4C5-E478C0BDE172}"/>
              </a:ext>
            </a:extLst>
          </p:cNvPr>
          <p:cNvSpPr txBox="1"/>
          <p:nvPr/>
        </p:nvSpPr>
        <p:spPr>
          <a:xfrm>
            <a:off x="8710328" y="3238333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그라데이션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브러쉬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9874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C6A91-144B-792F-5194-F5B28476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브러쉬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7A69F-FE8F-20E5-B58D-85B4167CF2BB}"/>
              </a:ext>
            </a:extLst>
          </p:cNvPr>
          <p:cNvSpPr txBox="1">
            <a:spLocks/>
          </p:cNvSpPr>
          <p:nvPr/>
        </p:nvSpPr>
        <p:spPr>
          <a:xfrm>
            <a:off x="7448550" y="2441574"/>
            <a:ext cx="1409700" cy="1847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좌표 이동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회전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배율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기울이기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중심점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대칭 이동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844680B-3939-F907-9283-16FB631B097B}"/>
              </a:ext>
            </a:extLst>
          </p:cNvPr>
          <p:cNvGrpSpPr/>
          <p:nvPr/>
        </p:nvGrpSpPr>
        <p:grpSpPr>
          <a:xfrm>
            <a:off x="976675" y="2419350"/>
            <a:ext cx="4803049" cy="2019300"/>
            <a:chOff x="976675" y="2419350"/>
            <a:chExt cx="4803049" cy="20193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739C705-94B3-6065-5664-D543EDCBD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675" y="2419350"/>
              <a:ext cx="4803049" cy="20193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B2A1FAE-3A84-817E-BF9E-1ACBFF281DF6}"/>
                </a:ext>
              </a:extLst>
            </p:cNvPr>
            <p:cNvSpPr/>
            <p:nvPr/>
          </p:nvSpPr>
          <p:spPr>
            <a:xfrm>
              <a:off x="976675" y="3050116"/>
              <a:ext cx="4803049" cy="3153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D36D5F-76E6-9EFC-8E53-51ACF2CCE049}"/>
                </a:ext>
              </a:extLst>
            </p:cNvPr>
            <p:cNvSpPr txBox="1"/>
            <p:nvPr/>
          </p:nvSpPr>
          <p:spPr>
            <a:xfrm>
              <a:off x="976675" y="303180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1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D5F03B-E3FD-34D8-34EA-5C03189C0834}"/>
                </a:ext>
              </a:extLst>
            </p:cNvPr>
            <p:cNvSpPr txBox="1"/>
            <p:nvPr/>
          </p:nvSpPr>
          <p:spPr>
            <a:xfrm>
              <a:off x="1603360" y="303180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2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3C6E01-BE9A-D96A-2B29-FF2597B1C0E2}"/>
                </a:ext>
              </a:extLst>
            </p:cNvPr>
            <p:cNvSpPr txBox="1"/>
            <p:nvPr/>
          </p:nvSpPr>
          <p:spPr>
            <a:xfrm>
              <a:off x="2437773" y="303180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3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BF97BA-EAF0-A204-F108-F83E97883443}"/>
                </a:ext>
              </a:extLst>
            </p:cNvPr>
            <p:cNvSpPr txBox="1"/>
            <p:nvPr/>
          </p:nvSpPr>
          <p:spPr>
            <a:xfrm>
              <a:off x="3228959" y="303180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4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51BA97-D732-CF85-A436-6DE281A96172}"/>
                </a:ext>
              </a:extLst>
            </p:cNvPr>
            <p:cNvSpPr txBox="1"/>
            <p:nvPr/>
          </p:nvSpPr>
          <p:spPr>
            <a:xfrm>
              <a:off x="4032574" y="303180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5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19E854-48AC-7CF3-3F9E-AFF53EAD10B0}"/>
                </a:ext>
              </a:extLst>
            </p:cNvPr>
            <p:cNvSpPr txBox="1"/>
            <p:nvPr/>
          </p:nvSpPr>
          <p:spPr>
            <a:xfrm>
              <a:off x="4835109" y="303180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6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41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C6A91-144B-792F-5194-F5B28476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레이아웃</a:t>
            </a:r>
          </a:p>
        </p:txBody>
      </p:sp>
      <p:pic>
        <p:nvPicPr>
          <p:cNvPr id="3" name="내용 개체 틀 4">
            <a:extLst>
              <a:ext uri="{FF2B5EF4-FFF2-40B4-BE49-F238E27FC236}">
                <a16:creationId xmlns:a16="http://schemas.microsoft.com/office/drawing/2014/main" id="{C6B978E7-11F8-5EEC-AF4A-F68C4BD4C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057400"/>
            <a:ext cx="3295650" cy="2743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39076F9-F420-46B0-BDD0-561BC52C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135" y="1902889"/>
            <a:ext cx="3295650" cy="305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62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9451A-B33E-2321-F4BC-B7CE6386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ABAB1-C316-E94E-026B-B57894B1D1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377552" y="1629451"/>
            <a:ext cx="1418617" cy="1284051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글꼴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단락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들여쓰기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목록</a:t>
            </a:r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CE0FB3B3-B51A-F510-4742-3B3AF9488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15" y="3738620"/>
            <a:ext cx="5458095" cy="20785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14A694-01F4-31DA-63DD-C14424C0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44" y="1353158"/>
            <a:ext cx="5418082" cy="18366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E4AA06-F593-8110-10CC-EF3A77A017E6}"/>
              </a:ext>
            </a:extLst>
          </p:cNvPr>
          <p:cNvSpPr/>
          <p:nvPr/>
        </p:nvSpPr>
        <p:spPr>
          <a:xfrm>
            <a:off x="866609" y="1679959"/>
            <a:ext cx="5329910" cy="315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CEE23-F250-4E23-FC6C-696D7A9345F4}"/>
              </a:ext>
            </a:extLst>
          </p:cNvPr>
          <p:cNvSpPr txBox="1"/>
          <p:nvPr/>
        </p:nvSpPr>
        <p:spPr>
          <a:xfrm>
            <a:off x="992222" y="1679959"/>
            <a:ext cx="194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9BD56-575B-7CE5-9872-D8525FCA46AC}"/>
              </a:ext>
            </a:extLst>
          </p:cNvPr>
          <p:cNvSpPr txBox="1"/>
          <p:nvPr/>
        </p:nvSpPr>
        <p:spPr>
          <a:xfrm>
            <a:off x="2296764" y="1679958"/>
            <a:ext cx="194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4431E-64A2-5607-44C2-E3DACB34E747}"/>
              </a:ext>
            </a:extLst>
          </p:cNvPr>
          <p:cNvSpPr txBox="1"/>
          <p:nvPr/>
        </p:nvSpPr>
        <p:spPr>
          <a:xfrm>
            <a:off x="3601306" y="1679957"/>
            <a:ext cx="194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350AE-681B-578B-EACF-0EDF02096BC8}"/>
              </a:ext>
            </a:extLst>
          </p:cNvPr>
          <p:cNvSpPr txBox="1"/>
          <p:nvPr/>
        </p:nvSpPr>
        <p:spPr>
          <a:xfrm>
            <a:off x="4898485" y="1687565"/>
            <a:ext cx="194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03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D262A-7BF7-A492-1CDF-712DEE03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페이지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1CF6D-A8C2-AD61-3A4D-7286E375EEEA}"/>
              </a:ext>
            </a:extLst>
          </p:cNvPr>
          <p:cNvSpPr txBox="1"/>
          <p:nvPr/>
        </p:nvSpPr>
        <p:spPr>
          <a:xfrm>
            <a:off x="469555" y="1383957"/>
            <a:ext cx="9576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ContentPage</a:t>
            </a:r>
            <a:r>
              <a:rPr lang="en-US" altLang="ko-KR" sz="1600" dirty="0"/>
              <a:t> : </a:t>
            </a:r>
            <a:r>
              <a:rPr lang="ko-KR" altLang="en-US" sz="1600" dirty="0"/>
              <a:t>단일 뷰를 표시하며 가장 일반적인 페이지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D91EE7-6855-E45B-9965-92F83472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55" y="1753289"/>
            <a:ext cx="2540540" cy="4709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9E2959-4107-9104-7279-E9FF05DFD92B}"/>
              </a:ext>
            </a:extLst>
          </p:cNvPr>
          <p:cNvSpPr txBox="1"/>
          <p:nvPr/>
        </p:nvSpPr>
        <p:spPr>
          <a:xfrm>
            <a:off x="3428999" y="2967335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태그 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ContentPage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ContentPage</a:t>
            </a:r>
            <a:r>
              <a:rPr lang="en-US" altLang="ko-KR" sz="1600" dirty="0"/>
              <a:t> 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3677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D262A-7BF7-A492-1CDF-712DEE03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페이지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632D1-97EC-6713-1103-019EAE65BA7A}"/>
              </a:ext>
            </a:extLst>
          </p:cNvPr>
          <p:cNvSpPr txBox="1"/>
          <p:nvPr/>
        </p:nvSpPr>
        <p:spPr>
          <a:xfrm>
            <a:off x="469555" y="1383957"/>
            <a:ext cx="957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FlyoutPage</a:t>
            </a:r>
            <a:r>
              <a:rPr lang="en-US" altLang="ko-KR" sz="1600" dirty="0"/>
              <a:t> : </a:t>
            </a:r>
            <a:r>
              <a:rPr lang="ko-KR" altLang="en-US" sz="1600" dirty="0"/>
              <a:t>항목을 표시하는 플라이아웃 페이지와 플라이아웃 페이지의 항목에 대한 세부 정보를 제공하는 세부 정보 페이지를 관리하는 페이지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A582AD-322E-75F6-6501-0007C2B0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55" y="2030287"/>
            <a:ext cx="2412267" cy="4432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47B589-A64D-815F-5C5C-B47DB6BEAC72}"/>
              </a:ext>
            </a:extLst>
          </p:cNvPr>
          <p:cNvSpPr txBox="1"/>
          <p:nvPr/>
        </p:nvSpPr>
        <p:spPr>
          <a:xfrm>
            <a:off x="3124200" y="4246434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태그 </a:t>
            </a:r>
            <a:r>
              <a:rPr lang="en-US" altLang="ko-KR" sz="1600" dirty="0"/>
              <a:t>: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FlyoutPage.Flyout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FlyoutPage.Flyout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FlyoutPage.Detail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FlyoutPage.Detail</a:t>
            </a:r>
            <a:r>
              <a:rPr lang="en-US" altLang="ko-KR" sz="1600" dirty="0"/>
              <a:t>&gt;</a:t>
            </a:r>
          </a:p>
          <a:p>
            <a:endParaRPr lang="ko-KR" altLang="en-US" sz="1600" dirty="0"/>
          </a:p>
          <a:p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8CF46-E476-FDC5-F9D7-5F9CBBC57DBD}"/>
              </a:ext>
            </a:extLst>
          </p:cNvPr>
          <p:cNvSpPr txBox="1"/>
          <p:nvPr/>
        </p:nvSpPr>
        <p:spPr>
          <a:xfrm>
            <a:off x="3124200" y="2861440"/>
            <a:ext cx="651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두 개의 정보 창을 관리하는 페이지</a:t>
            </a:r>
            <a:endParaRPr lang="en-US" altLang="ko-KR" sz="1600" dirty="0"/>
          </a:p>
          <a:p>
            <a:r>
              <a:rPr lang="en-US" altLang="ko-KR" sz="1600" dirty="0"/>
              <a:t>.Flyout</a:t>
            </a:r>
            <a:r>
              <a:rPr lang="ko-KR" altLang="en-US" sz="1600" dirty="0"/>
              <a:t>은 일반적으로 목록 또는 메뉴를 표시하는 페이지</a:t>
            </a:r>
            <a:endParaRPr lang="en-US" altLang="ko-KR" sz="1600" dirty="0"/>
          </a:p>
          <a:p>
            <a:r>
              <a:rPr lang="en-US" altLang="ko-KR" sz="1600" dirty="0"/>
              <a:t>.Detail</a:t>
            </a:r>
            <a:r>
              <a:rPr lang="ko-KR" altLang="en-US" sz="1600" dirty="0"/>
              <a:t>은  </a:t>
            </a:r>
            <a:r>
              <a:rPr lang="en-US" altLang="ko-KR" sz="1600" dirty="0"/>
              <a:t>.Flyout</a:t>
            </a:r>
            <a:r>
              <a:rPr lang="ko-KR" altLang="en-US" sz="1600" dirty="0"/>
              <a:t> 페이지에서 선택한 항목을 표시하는 페이지</a:t>
            </a:r>
          </a:p>
        </p:txBody>
      </p:sp>
    </p:spTree>
    <p:extLst>
      <p:ext uri="{BB962C8B-B14F-4D97-AF65-F5344CB8AC3E}">
        <p14:creationId xmlns:p14="http://schemas.microsoft.com/office/powerpoint/2010/main" val="346091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4C8AD-EF15-E301-7550-E44164CF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C5F66-22BD-CE1B-1048-F6A3E13BF041}"/>
              </a:ext>
            </a:extLst>
          </p:cNvPr>
          <p:cNvSpPr txBox="1"/>
          <p:nvPr/>
        </p:nvSpPr>
        <p:spPr>
          <a:xfrm>
            <a:off x="469555" y="1383957"/>
            <a:ext cx="9576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NavigationPage</a:t>
            </a:r>
            <a:r>
              <a:rPr lang="en-US" altLang="ko-KR" sz="1600" dirty="0"/>
              <a:t> : </a:t>
            </a:r>
            <a:r>
              <a:rPr lang="ko-KR" altLang="en-US" sz="1600" dirty="0"/>
              <a:t>원하는 대로 페이지</a:t>
            </a:r>
            <a:r>
              <a:rPr lang="en-US" altLang="ko-KR" sz="1600" dirty="0"/>
              <a:t> </a:t>
            </a:r>
            <a:r>
              <a:rPr lang="ko-KR" altLang="en-US" sz="1600" dirty="0"/>
              <a:t>앞</a:t>
            </a:r>
            <a:r>
              <a:rPr lang="en-US" altLang="ko-KR" sz="1600" dirty="0"/>
              <a:t>,</a:t>
            </a:r>
            <a:r>
              <a:rPr lang="ko-KR" altLang="en-US" sz="1600" dirty="0"/>
              <a:t>뒤로 탐색할 수 있는 계층적 탐색 환경의 페이지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E61EBC-28C6-B361-1392-63BB853DF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54" y="1753289"/>
            <a:ext cx="2540541" cy="4709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A023F8-2CEF-DBE0-9B2A-9C5B6187BD52}"/>
              </a:ext>
            </a:extLst>
          </p:cNvPr>
          <p:cNvSpPr txBox="1"/>
          <p:nvPr/>
        </p:nvSpPr>
        <p:spPr>
          <a:xfrm>
            <a:off x="3369276" y="2722941"/>
            <a:ext cx="7480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페이지의 스택 구조를 이용하여 다른 페이지를 가져올 수 있는 페이지</a:t>
            </a:r>
            <a:endParaRPr lang="en-US" altLang="ko-KR" sz="1600" dirty="0"/>
          </a:p>
          <a:p>
            <a:r>
              <a:rPr lang="en-US" altLang="ko-KR" sz="1600" dirty="0"/>
              <a:t>-&gt;</a:t>
            </a:r>
            <a:r>
              <a:rPr lang="ko-KR" altLang="en-US" sz="1600" dirty="0"/>
              <a:t>태그를 통해서 </a:t>
            </a:r>
            <a:r>
              <a:rPr lang="en-US" altLang="ko-KR" sz="1600" dirty="0" err="1"/>
              <a:t>xaml</a:t>
            </a:r>
            <a:r>
              <a:rPr lang="ko-KR" altLang="en-US" sz="1600" dirty="0"/>
              <a:t>로 구성 하는 것이 아닌 </a:t>
            </a:r>
            <a:r>
              <a:rPr lang="en-US" altLang="ko-KR" sz="1600" dirty="0"/>
              <a:t>cs</a:t>
            </a:r>
            <a:r>
              <a:rPr lang="ko-KR" altLang="en-US" sz="1600" dirty="0"/>
              <a:t>파일에서 </a:t>
            </a:r>
            <a:r>
              <a:rPr lang="en-US" altLang="ko-KR" sz="1600" dirty="0" err="1"/>
              <a:t>c#</a:t>
            </a:r>
            <a:r>
              <a:rPr lang="en-US" altLang="ko-KR" sz="1600" dirty="0"/>
              <a:t> </a:t>
            </a:r>
            <a:r>
              <a:rPr lang="ko-KR" altLang="en-US" sz="1600" dirty="0"/>
              <a:t>메서드로 구현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PushAsync</a:t>
            </a:r>
            <a:r>
              <a:rPr lang="en-US" altLang="ko-KR" sz="1600" dirty="0"/>
              <a:t>(Page) : </a:t>
            </a:r>
            <a:r>
              <a:rPr lang="ko-KR" altLang="en-US" sz="1600" dirty="0"/>
              <a:t>탐색 스택의 맨 위에 </a:t>
            </a:r>
            <a:r>
              <a:rPr lang="en-US" altLang="ko-KR" sz="1600" dirty="0"/>
              <a:t>Page</a:t>
            </a:r>
            <a:r>
              <a:rPr lang="ko-KR" altLang="en-US" sz="1600" dirty="0"/>
              <a:t>를 비동기식으로 추가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6343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D262A-7BF7-A492-1CDF-712DEE03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페이지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EB6D7-5719-A442-4ADA-51D00BA87763}"/>
              </a:ext>
            </a:extLst>
          </p:cNvPr>
          <p:cNvSpPr txBox="1"/>
          <p:nvPr/>
        </p:nvSpPr>
        <p:spPr>
          <a:xfrm>
            <a:off x="469555" y="1383957"/>
            <a:ext cx="957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TabbedPage</a:t>
            </a:r>
            <a:r>
              <a:rPr lang="en-US" altLang="ko-KR" sz="1600" dirty="0"/>
              <a:t> : </a:t>
            </a:r>
            <a:r>
              <a:rPr lang="ko-KR" altLang="en-US" sz="1600" dirty="0"/>
              <a:t>페이지의 위쪽 또는 아래쪽에 있는 탭으로 탐색할 수 있는 일련의 페이지로 구성되며 각 탭은 페이지 콘텐츠를 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8A2927-6D3E-4E83-DEFE-B09ABC305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54" y="2030287"/>
            <a:ext cx="2471103" cy="4432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3C4870-1FD4-F55C-D657-CB84CC984B25}"/>
              </a:ext>
            </a:extLst>
          </p:cNvPr>
          <p:cNvSpPr txBox="1"/>
          <p:nvPr/>
        </p:nvSpPr>
        <p:spPr>
          <a:xfrm>
            <a:off x="3492844" y="2661853"/>
            <a:ext cx="8115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멀티 페이지를 사용 가능하며 탭을 이용하여 멀티 페이지 사이의 이동이 가능</a:t>
            </a:r>
            <a:endParaRPr lang="en-US" altLang="ko-KR" sz="1600" dirty="0"/>
          </a:p>
          <a:p>
            <a:r>
              <a:rPr lang="en-US" altLang="ko-KR" sz="1600" dirty="0"/>
              <a:t>.</a:t>
            </a:r>
            <a:r>
              <a:rPr lang="en-US" altLang="ko-KR" sz="1600" dirty="0" err="1"/>
              <a:t>ItemsSource</a:t>
            </a:r>
            <a:r>
              <a:rPr lang="ko-KR" altLang="en-US" sz="1600" dirty="0"/>
              <a:t>는 멀티 페이지로 사용할 목록 작성</a:t>
            </a:r>
            <a:endParaRPr lang="en-US" altLang="ko-KR" sz="1600" dirty="0"/>
          </a:p>
          <a:p>
            <a:r>
              <a:rPr lang="en-US" altLang="ko-KR" sz="1600" dirty="0"/>
              <a:t>.</a:t>
            </a:r>
            <a:r>
              <a:rPr lang="en-US" altLang="ko-KR" sz="1600" dirty="0" err="1"/>
              <a:t>ItemTemplate</a:t>
            </a:r>
            <a:r>
              <a:rPr lang="ko-KR" altLang="en-US" sz="1600" dirty="0"/>
              <a:t>은</a:t>
            </a:r>
            <a:r>
              <a:rPr lang="en-US" altLang="ko-KR" sz="1600" dirty="0"/>
              <a:t> .</a:t>
            </a:r>
            <a:r>
              <a:rPr lang="en-US" altLang="ko-KR" sz="1600" dirty="0" err="1"/>
              <a:t>ItemsSource</a:t>
            </a:r>
            <a:r>
              <a:rPr lang="en-US" altLang="ko-KR" sz="1600" dirty="0"/>
              <a:t> </a:t>
            </a:r>
            <a:r>
              <a:rPr lang="ko-KR" altLang="en-US" sz="1600" dirty="0"/>
              <a:t>에서 선택 항목에 해당하는 페이지를 작성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3BDDA-4E2E-0D17-F260-07903D3CDEE5}"/>
              </a:ext>
            </a:extLst>
          </p:cNvPr>
          <p:cNvSpPr txBox="1"/>
          <p:nvPr/>
        </p:nvSpPr>
        <p:spPr>
          <a:xfrm>
            <a:off x="3492844" y="3954515"/>
            <a:ext cx="426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태그 </a:t>
            </a:r>
            <a:r>
              <a:rPr lang="en-US" altLang="ko-KR" sz="1600" dirty="0"/>
              <a:t>: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TabbedPage.ItemsSource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TabbedPage.ItemsSource</a:t>
            </a:r>
            <a:r>
              <a:rPr lang="en-US" altLang="ko-KR" sz="1600" dirty="0"/>
              <a:t>&gt;</a:t>
            </a:r>
            <a:endParaRPr lang="ko-KR" altLang="en-US" sz="1600" dirty="0"/>
          </a:p>
          <a:p>
            <a:endParaRPr lang="en-US" altLang="ko-KR" sz="1600" dirty="0"/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TabbedPage.ItemTemplate</a:t>
            </a:r>
            <a:r>
              <a:rPr lang="en-US" altLang="ko-KR" sz="1600" dirty="0"/>
              <a:t>&gt;</a:t>
            </a:r>
            <a:endParaRPr lang="ko-KR" altLang="en-US" sz="1600" dirty="0"/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TabbedPage.ItemTemplate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621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09815-573B-18F8-4D50-C4C1C4C3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레이아웃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5DB1B-04B6-7B48-9B83-092C2774FD18}"/>
              </a:ext>
            </a:extLst>
          </p:cNvPr>
          <p:cNvSpPr txBox="1"/>
          <p:nvPr/>
        </p:nvSpPr>
        <p:spPr>
          <a:xfrm>
            <a:off x="321276" y="1396314"/>
            <a:ext cx="9193427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레이아웃 종류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hlinkClick r:id="rId2" action="ppaction://hlinksldjump"/>
              </a:rPr>
              <a:t>AbsoluteLayout</a:t>
            </a:r>
            <a:r>
              <a:rPr lang="en-US" altLang="ko-KR" dirty="0"/>
              <a:t> : </a:t>
            </a:r>
            <a:r>
              <a:rPr lang="ko-KR" altLang="en-US" dirty="0"/>
              <a:t>부모에 상대적인 특정 위치에 자식 요소를 배치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BindableLayout</a:t>
            </a:r>
            <a:r>
              <a:rPr lang="en-US" altLang="ko-KR" dirty="0"/>
              <a:t> : </a:t>
            </a:r>
            <a:r>
              <a:rPr lang="ko-KR" altLang="en-US" dirty="0"/>
              <a:t>각 항목의 모양을 설정하는 옵션을 사용하여 모든 레이아웃 클래스가 항목 컬렉션에 바인딩하여 콘텐츠를 생성할 수 있도록 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hlinkClick r:id="rId3" action="ppaction://hlinksldjump"/>
              </a:rPr>
              <a:t>FlexLayout</a:t>
            </a:r>
            <a:r>
              <a:rPr lang="en-US" altLang="ko-KR" dirty="0"/>
              <a:t> : </a:t>
            </a:r>
            <a:r>
              <a:rPr lang="ko-KR" altLang="en-US" dirty="0"/>
              <a:t>자식이 서로 다른 맞춤 및 방향 옵션으로 누적되거나 </a:t>
            </a:r>
            <a:r>
              <a:rPr lang="ko-KR" altLang="en-US" dirty="0" err="1"/>
              <a:t>래핑될</a:t>
            </a:r>
            <a:r>
              <a:rPr lang="ko-KR" altLang="en-US" dirty="0"/>
              <a:t> 수 있다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 action="ppaction://hlinksldjump"/>
              </a:rPr>
              <a:t>Grid</a:t>
            </a:r>
            <a:r>
              <a:rPr lang="en-US" altLang="ko-KR" dirty="0"/>
              <a:t> : </a:t>
            </a:r>
            <a:r>
              <a:rPr lang="ko-KR" altLang="en-US" dirty="0"/>
              <a:t>자식 요소를 행과 열의 그리드에 배치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HorizontalStackLayout</a:t>
            </a:r>
            <a:r>
              <a:rPr lang="en-US" altLang="ko-KR" dirty="0"/>
              <a:t> : </a:t>
            </a:r>
            <a:r>
              <a:rPr lang="ko-KR" altLang="en-US" dirty="0"/>
              <a:t>자식 요소를 가로 스택에 배치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hlinkClick r:id="rId5" action="ppaction://hlinksldjump"/>
              </a:rPr>
              <a:t>StackLayout</a:t>
            </a:r>
            <a:r>
              <a:rPr lang="en-US" altLang="ko-KR" dirty="0"/>
              <a:t> : </a:t>
            </a:r>
            <a:r>
              <a:rPr lang="ko-KR" altLang="en-US" dirty="0"/>
              <a:t>자식 요소를 세로 또는 가로 스택에 배치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VerticalStackLayout</a:t>
            </a:r>
            <a:r>
              <a:rPr lang="en-US" altLang="ko-KR" dirty="0"/>
              <a:t> : </a:t>
            </a:r>
            <a:r>
              <a:rPr lang="ko-KR" altLang="en-US" dirty="0"/>
              <a:t>자식요소를 세로 스택에 배치</a:t>
            </a:r>
          </a:p>
        </p:txBody>
      </p:sp>
    </p:spTree>
    <p:extLst>
      <p:ext uri="{BB962C8B-B14F-4D97-AF65-F5344CB8AC3E}">
        <p14:creationId xmlns:p14="http://schemas.microsoft.com/office/powerpoint/2010/main" val="88915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E2829-78DE-2D93-CE18-348A3105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레이아웃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C95FF-935C-267F-17E4-08F2C3ADE292}"/>
              </a:ext>
            </a:extLst>
          </p:cNvPr>
          <p:cNvSpPr txBox="1"/>
          <p:nvPr/>
        </p:nvSpPr>
        <p:spPr>
          <a:xfrm>
            <a:off x="321276" y="1396314"/>
            <a:ext cx="919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AbsoluteLayout</a:t>
            </a:r>
            <a:r>
              <a:rPr lang="en-US" altLang="ko-KR" dirty="0"/>
              <a:t> : </a:t>
            </a:r>
            <a:r>
              <a:rPr lang="ko-KR" altLang="en-US" dirty="0"/>
              <a:t>부모에 상대적인 특정 위치에 자식 요소를 배치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07166A-3850-7D0D-5171-3237AE268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5" y="1765646"/>
            <a:ext cx="2611705" cy="4696857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FF348AC-A13B-FCAB-A82F-C9EC75D3A54D}"/>
              </a:ext>
            </a:extLst>
          </p:cNvPr>
          <p:cNvSpPr txBox="1">
            <a:spLocks/>
          </p:cNvSpPr>
          <p:nvPr/>
        </p:nvSpPr>
        <p:spPr>
          <a:xfrm>
            <a:off x="3175686" y="1825625"/>
            <a:ext cx="8178114" cy="1100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AbsoluteLayout</a:t>
            </a:r>
            <a:r>
              <a:rPr lang="ko-KR" altLang="en-US" sz="1800" dirty="0"/>
              <a:t>은 명시적 값을 사용하여 </a:t>
            </a:r>
            <a:r>
              <a:rPr lang="ko-KR" alt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요소의 위치를 지정하고 크기를 지정하거나 레이아웃 크기에 상대적인 값을 지정하는 데 사용됨</a:t>
            </a:r>
            <a:endParaRPr lang="en-US" altLang="ko-KR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1800" dirty="0"/>
              <a:t>위치는 자식 </a:t>
            </a:r>
            <a:r>
              <a:rPr lang="en-US" altLang="ko-KR" sz="1800" dirty="0" err="1"/>
              <a:t>AbsoluteLayout</a:t>
            </a:r>
            <a:r>
              <a:rPr lang="ko-KR" altLang="en-US" sz="1800" dirty="0"/>
              <a:t>의 왼쪽 위 모퉁이에 의해 지정됨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03EA4-6BAC-61F3-76A0-97BA7E7A585C}"/>
              </a:ext>
            </a:extLst>
          </p:cNvPr>
          <p:cNvSpPr txBox="1"/>
          <p:nvPr/>
        </p:nvSpPr>
        <p:spPr>
          <a:xfrm>
            <a:off x="3175686" y="4296994"/>
            <a:ext cx="79371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태그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AbsoluteLayout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&lt;/</a:t>
            </a:r>
            <a:r>
              <a:rPr lang="en-US" altLang="ko-KR" dirty="0" err="1"/>
              <a:t>AbsoluteLayout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04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1718</Words>
  <Application>Microsoft Office PowerPoint</Application>
  <PresentationFormat>와이드스크린</PresentationFormat>
  <Paragraphs>377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맑은 고딕</vt:lpstr>
      <vt:lpstr>Arial</vt:lpstr>
      <vt:lpstr>Segoe UI</vt:lpstr>
      <vt:lpstr>Office 테마</vt:lpstr>
      <vt:lpstr>디자인 사용자 지정</vt:lpstr>
      <vt:lpstr>1_디자인 사용자 지정</vt:lpstr>
      <vt:lpstr>PowerPoint 프레젠테이션</vt:lpstr>
      <vt:lpstr>주요 컨트롤</vt:lpstr>
      <vt:lpstr>페이지</vt:lpstr>
      <vt:lpstr>페이지</vt:lpstr>
      <vt:lpstr>페이지</vt:lpstr>
      <vt:lpstr>페이지</vt:lpstr>
      <vt:lpstr>페이지</vt:lpstr>
      <vt:lpstr>레이아웃</vt:lpstr>
      <vt:lpstr>레이아웃</vt:lpstr>
      <vt:lpstr>레이아웃</vt:lpstr>
      <vt:lpstr>레이아웃</vt:lpstr>
      <vt:lpstr>레이아웃</vt:lpstr>
      <vt:lpstr>레이아웃</vt:lpstr>
      <vt:lpstr>뷰</vt:lpstr>
      <vt:lpstr>뷰</vt:lpstr>
      <vt:lpstr>뷰</vt:lpstr>
      <vt:lpstr>뷰</vt:lpstr>
      <vt:lpstr>뷰</vt:lpstr>
      <vt:lpstr>뷰</vt:lpstr>
      <vt:lpstr>PowerPoint 프레젠테이션</vt:lpstr>
      <vt:lpstr>ActivityIndicator</vt:lpstr>
      <vt:lpstr>CarouselView &amp; IndicatorView</vt:lpstr>
      <vt:lpstr>SwipeView</vt:lpstr>
      <vt:lpstr>WebView</vt:lpstr>
      <vt:lpstr>Button</vt:lpstr>
      <vt:lpstr>CheckBox</vt:lpstr>
      <vt:lpstr>Label</vt:lpstr>
      <vt:lpstr>ProgressBar</vt:lpstr>
      <vt:lpstr>Entry</vt:lpstr>
      <vt:lpstr>ScrollView</vt:lpstr>
      <vt:lpstr>기타</vt:lpstr>
      <vt:lpstr>Xamarin과 차이점</vt:lpstr>
      <vt:lpstr>기타</vt:lpstr>
      <vt:lpstr>브러쉬</vt:lpstr>
      <vt:lpstr>브러쉬</vt:lpstr>
      <vt:lpstr>브러쉬</vt:lpstr>
      <vt:lpstr>레이아웃</vt:lpstr>
      <vt:lpstr>텍스트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편 성윤</dc:creator>
  <cp:lastModifiedBy>편성윤</cp:lastModifiedBy>
  <cp:revision>40</cp:revision>
  <dcterms:created xsi:type="dcterms:W3CDTF">2022-07-11T09:31:36Z</dcterms:created>
  <dcterms:modified xsi:type="dcterms:W3CDTF">2022-07-18T15:45:30Z</dcterms:modified>
</cp:coreProperties>
</file>