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9" r:id="rId6"/>
    <p:sldId id="280" r:id="rId7"/>
    <p:sldId id="282" r:id="rId8"/>
    <p:sldId id="281" r:id="rId9"/>
    <p:sldId id="283" r:id="rId10"/>
    <p:sldId id="286" r:id="rId11"/>
    <p:sldId id="285" r:id="rId12"/>
    <p:sldId id="262" r:id="rId13"/>
    <p:sldId id="263" r:id="rId14"/>
    <p:sldId id="264" r:id="rId15"/>
    <p:sldId id="271" r:id="rId16"/>
    <p:sldId id="266" r:id="rId17"/>
    <p:sldId id="267" r:id="rId18"/>
    <p:sldId id="268" r:id="rId19"/>
    <p:sldId id="269" r:id="rId20"/>
    <p:sldId id="28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8" autoAdjust="0"/>
    <p:restoredTop sz="94660"/>
  </p:normalViewPr>
  <p:slideViewPr>
    <p:cSldViewPr snapToGrid="0">
      <p:cViewPr>
        <p:scale>
          <a:sx n="100" d="100"/>
          <a:sy n="100" d="100"/>
        </p:scale>
        <p:origin x="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1BC-417A-4269-9870-4604CB9C3D3F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9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1BC-417A-4269-9870-4604CB9C3D3F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9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1BC-417A-4269-9870-4604CB9C3D3F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1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1BC-417A-4269-9870-4604CB9C3D3F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83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1BC-417A-4269-9870-4604CB9C3D3F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7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1BC-417A-4269-9870-4604CB9C3D3F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2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1BC-417A-4269-9870-4604CB9C3D3F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6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1BC-417A-4269-9870-4604CB9C3D3F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86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1BC-417A-4269-9870-4604CB9C3D3F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99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1BC-417A-4269-9870-4604CB9C3D3F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6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1BC-417A-4269-9870-4604CB9C3D3F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17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F1BC-417A-4269-9870-4604CB9C3D3F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8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88" y="34290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D0429AB-BA23-901F-E7C4-8B7D6594C4C7}"/>
              </a:ext>
            </a:extLst>
          </p:cNvPr>
          <p:cNvSpPr>
            <a:spLocks noGrp="1"/>
          </p:cNvSpPr>
          <p:nvPr/>
        </p:nvSpPr>
        <p:spPr>
          <a:xfrm>
            <a:off x="4572000" y="1381812"/>
            <a:ext cx="12191999" cy="2047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dirty="0" err="1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MyMate</a:t>
            </a:r>
            <a:r>
              <a:rPr lang="en-US" altLang="ko-KR" sz="54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</a:t>
            </a:r>
            <a:br>
              <a:rPr lang="en-US" altLang="ko-KR" sz="54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altLang="en-US" sz="54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협업을 위한 메신저</a:t>
            </a:r>
            <a:endParaRPr lang="en-US" altLang="ko-KR" sz="5400"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31935D57-7C8F-FE7F-761B-AC121E28DF79}"/>
              </a:ext>
            </a:extLst>
          </p:cNvPr>
          <p:cNvSpPr>
            <a:spLocks noGrp="1"/>
          </p:cNvSpPr>
          <p:nvPr/>
        </p:nvSpPr>
        <p:spPr>
          <a:xfrm>
            <a:off x="4826221" y="5146216"/>
            <a:ext cx="2539558" cy="117884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201807042  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팀 장 </a:t>
            </a:r>
            <a:r>
              <a:rPr lang="ko-KR" altLang="en-US" sz="1200" b="0" i="0" u="none" strike="noStrike" dirty="0" err="1">
                <a:effectLst/>
                <a:latin typeface="Arial" panose="020B0604020202020204" pitchFamily="34" charset="0"/>
              </a:rPr>
              <a:t>이무현</a:t>
            </a:r>
            <a:endParaRPr lang="ko-KR" altLang="en-US" sz="1200" b="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202007052  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김예지</a:t>
            </a:r>
            <a:endParaRPr lang="ko-KR" altLang="en-US" sz="1200" b="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201807070  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</a:t>
            </a:r>
            <a:r>
              <a:rPr lang="ko-KR" altLang="en-US" sz="1200" b="0" i="0" u="none" strike="noStrike" dirty="0" err="1">
                <a:effectLst/>
                <a:latin typeface="Arial" panose="020B0604020202020204" pitchFamily="34" charset="0"/>
              </a:rPr>
              <a:t>김호경</a:t>
            </a:r>
            <a:endParaRPr lang="en-US" altLang="ko-KR" sz="12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202007064  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장    진</a:t>
            </a:r>
            <a:endParaRPr lang="ko-KR" altLang="en-US" sz="1200" b="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202007043  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최민호</a:t>
            </a:r>
            <a:endParaRPr lang="ko-KR" altLang="en-US" sz="1200" b="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201807048  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</a:t>
            </a:r>
            <a:r>
              <a:rPr lang="ko-KR" altLang="en-US" sz="1200" b="0" i="0" u="none" strike="noStrike" dirty="0" err="1">
                <a:effectLst/>
                <a:latin typeface="Arial" panose="020B0604020202020204" pitchFamily="34" charset="0"/>
              </a:rPr>
              <a:t>편성윤</a:t>
            </a:r>
            <a:endParaRPr lang="ko-KR" altLang="en-US" sz="1200" b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ko-KR" altLang="en-US" sz="400" b="0" dirty="0">
                <a:effectLst/>
              </a:rPr>
              <a:t/>
            </a:r>
            <a:br>
              <a:rPr lang="ko-KR" altLang="en-US" sz="400" b="0" dirty="0">
                <a:effectLst/>
              </a:rPr>
            </a:br>
            <a:endParaRPr lang="ko-KR" altLang="en-US" sz="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4E717B-BCD5-3FD5-9C6A-9F0F6C30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59" y="1429525"/>
            <a:ext cx="1871683" cy="187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6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12192000" cy="158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F124B0B-33F0-CF19-4B57-684343E5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9610"/>
            <a:ext cx="9895951" cy="10336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000" dirty="0" smtClean="0">
                <a:solidFill>
                  <a:schemeClr val="bg1"/>
                </a:solidFill>
              </a:rPr>
              <a:t>DB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51" r="15514"/>
          <a:stretch/>
        </p:blipFill>
        <p:spPr>
          <a:xfrm>
            <a:off x="6791325" y="1700294"/>
            <a:ext cx="3743325" cy="51577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5933" r="9957"/>
          <a:stretch/>
        </p:blipFill>
        <p:spPr>
          <a:xfrm>
            <a:off x="1371599" y="2407593"/>
            <a:ext cx="5238750" cy="37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12192000" cy="158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F124B0B-33F0-CF19-4B57-684343E5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9610"/>
            <a:ext cx="9895951" cy="10336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dirty="0" smtClean="0">
                <a:solidFill>
                  <a:schemeClr val="bg1"/>
                </a:solidFill>
              </a:rPr>
              <a:t>실제 구현 모습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1928559"/>
            <a:ext cx="6972300" cy="464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53750" y="6627168"/>
            <a:ext cx="1238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개인 메시지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927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36" y="94784"/>
            <a:ext cx="9526329" cy="66684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53750" y="6627168"/>
            <a:ext cx="1238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서버 생성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82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36" y="94785"/>
            <a:ext cx="9526329" cy="66684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53750" y="6627168"/>
            <a:ext cx="1238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서버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7185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36" y="90022"/>
            <a:ext cx="9526329" cy="66779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53750" y="6627168"/>
            <a:ext cx="1238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캘린더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0245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6" y="90022"/>
            <a:ext cx="9526329" cy="66779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53750" y="6627168"/>
            <a:ext cx="1238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프로젝트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91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36" y="90022"/>
            <a:ext cx="9526329" cy="66779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53750" y="6627168"/>
            <a:ext cx="1238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프로젝트 수정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813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25" y="94785"/>
            <a:ext cx="9497750" cy="66684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53750" y="6627168"/>
            <a:ext cx="1238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친구 추가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169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62" y="99548"/>
            <a:ext cx="9507277" cy="66589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53750" y="6627168"/>
            <a:ext cx="1238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친구 삭제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66615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51" y="113838"/>
            <a:ext cx="9478698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33827F6-A6D5-E6A9-BF89-9AFB62EF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293" y="1838158"/>
            <a:ext cx="2553432" cy="3181684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ko-KR" altLang="en-US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프로젝트 개요</a:t>
            </a:r>
            <a:endParaRPr lang="en-US" altLang="ko-KR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dist">
              <a:buNone/>
            </a:pPr>
            <a:r>
              <a:rPr lang="en-US" altLang="ko-KR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ko-KR" altLang="en-US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4" descr="테이블 위의 평면도">
            <a:extLst>
              <a:ext uri="{FF2B5EF4-FFF2-40B4-BE49-F238E27FC236}">
                <a16:creationId xmlns:a16="http://schemas.microsoft.com/office/drawing/2014/main" id="{C94B87F5-81C3-36C8-C809-A1B4900C4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85" r="11050" b="-1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45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54296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9534774-50B7-4207-AE26-2D3C3052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994" y="1838158"/>
            <a:ext cx="2566307" cy="3181684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ko-KR" altLang="en-US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감사합니다</a:t>
            </a:r>
            <a:endParaRPr lang="en-US" altLang="ko-KR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dist">
              <a:buNone/>
            </a:pPr>
            <a:r>
              <a:rPr lang="en-US" altLang="ko-KR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 for Listening</a:t>
            </a:r>
            <a:endParaRPr lang="ko-KR" altLang="en-US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8" name="Picture 4" descr="blue check png에 대한 이미지 검색결과">
            <a:extLst>
              <a:ext uri="{FF2B5EF4-FFF2-40B4-BE49-F238E27FC236}">
                <a16:creationId xmlns:a16="http://schemas.microsoft.com/office/drawing/2014/main" id="{614D899E-DAFE-4ACA-A878-77834FD6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97" b="88525" l="8197" r="90164">
                        <a14:foregroundMark x1="9016" y1="50000" x2="10656" y2="50820"/>
                        <a14:foregroundMark x1="41803" y1="89344" x2="41803" y2="89344"/>
                        <a14:foregroundMark x1="41803" y1="89344" x2="41803" y2="89344"/>
                        <a14:foregroundMark x1="59016" y1="89344" x2="59016" y2="89344"/>
                        <a14:foregroundMark x1="90164" y1="51639" x2="90164" y2="51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23" y="2847974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0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12192000" cy="158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F124B0B-33F0-CF19-4B57-684343E5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9610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  <a:latin typeface="Arial Black" panose="020B0A04020102020204" pitchFamily="34" charset="0"/>
              </a:rPr>
              <a:t>What is </a:t>
            </a:r>
            <a:r>
              <a:rPr lang="en-US" altLang="ko-KR" dirty="0" err="1">
                <a:solidFill>
                  <a:srgbClr val="FFFFFF"/>
                </a:solidFill>
              </a:rPr>
              <a:t>MyMate</a:t>
            </a:r>
            <a:r>
              <a:rPr lang="en-US" altLang="ko-KR" sz="4000" dirty="0">
                <a:solidFill>
                  <a:srgbClr val="FFFFFF"/>
                </a:solidFill>
                <a:latin typeface="Arial Black" panose="020B0A04020102020204" pitchFamily="34" charset="0"/>
              </a:rPr>
              <a:t>?</a:t>
            </a:r>
            <a:endParaRPr lang="ko-KR" altLang="en-US" sz="4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0517580-A16D-E07E-3DD1-AD6F4BD8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24" y="4354795"/>
            <a:ext cx="10725151" cy="2623635"/>
          </a:xfrm>
        </p:spPr>
        <p:txBody>
          <a:bodyPr anchor="t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altLang="ko-KR" sz="2000" dirty="0" err="1"/>
              <a:t>MyMate</a:t>
            </a:r>
            <a:r>
              <a:rPr lang="ko-KR" altLang="en-US" sz="2000" dirty="0"/>
              <a:t>는 협업 효율 증진을 위한 기능이 탑재된 메신저 프로그램입니다</a:t>
            </a:r>
            <a:r>
              <a:rPr lang="en-US" altLang="ko-KR" sz="2000" dirty="0"/>
              <a:t>.</a:t>
            </a:r>
          </a:p>
          <a:p>
            <a:pPr marL="0" indent="0" algn="r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 algn="r">
              <a:lnSpc>
                <a:spcPct val="100000"/>
              </a:lnSpc>
              <a:buNone/>
            </a:pPr>
            <a:r>
              <a:rPr lang="ko-KR" altLang="en-US" sz="2000" dirty="0"/>
              <a:t>프로젝트 일정을 간단히 조율하고</a:t>
            </a:r>
            <a:r>
              <a:rPr lang="en-US" altLang="ko-KR" sz="2000" dirty="0"/>
              <a:t> </a:t>
            </a:r>
            <a:r>
              <a:rPr lang="ko-KR" altLang="en-US" sz="2000" dirty="0"/>
              <a:t>공유하며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캘린더나 차트를 통해 공유된 내용을 한 눈에 확인할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02EA541-5330-C78D-A17C-1C16551B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19" y="2346788"/>
            <a:ext cx="1333708" cy="1333708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5C7DCE-1D0D-CE09-0853-82F3231A2D25}"/>
              </a:ext>
            </a:extLst>
          </p:cNvPr>
          <p:cNvGrpSpPr/>
          <p:nvPr/>
        </p:nvGrpSpPr>
        <p:grpSpPr>
          <a:xfrm>
            <a:off x="3189007" y="2107986"/>
            <a:ext cx="8078543" cy="1909660"/>
            <a:chOff x="3435170" y="2110284"/>
            <a:chExt cx="8078543" cy="1909660"/>
          </a:xfrm>
        </p:grpSpPr>
        <p:pic>
          <p:nvPicPr>
            <p:cNvPr id="30" name="Picture 2" descr="스케줄 그림 | Ftipng">
              <a:extLst>
                <a:ext uri="{FF2B5EF4-FFF2-40B4-BE49-F238E27FC236}">
                  <a16:creationId xmlns:a16="http://schemas.microsoft.com/office/drawing/2014/main" id="{D3D5276F-026A-8767-E5B0-5E5D61ACC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4817" y="2192462"/>
              <a:ext cx="16764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8" descr="삼성 멤버스">
              <a:extLst>
                <a:ext uri="{FF2B5EF4-FFF2-40B4-BE49-F238E27FC236}">
                  <a16:creationId xmlns:a16="http://schemas.microsoft.com/office/drawing/2014/main" id="{2F283119-438F-AED1-9349-38117BD181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7048" y="2566176"/>
              <a:ext cx="980451" cy="980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십자형 31">
              <a:extLst>
                <a:ext uri="{FF2B5EF4-FFF2-40B4-BE49-F238E27FC236}">
                  <a16:creationId xmlns:a16="http://schemas.microsoft.com/office/drawing/2014/main" id="{3C4EE929-100C-EA5F-2B3F-D3FA8B2C74EC}"/>
                </a:ext>
              </a:extLst>
            </p:cNvPr>
            <p:cNvSpPr/>
            <p:nvPr/>
          </p:nvSpPr>
          <p:spPr>
            <a:xfrm>
              <a:off x="7261814" y="2790201"/>
              <a:ext cx="532403" cy="532403"/>
            </a:xfrm>
            <a:prstGeom prst="plus">
              <a:avLst>
                <a:gd name="adj" fmla="val 42891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Picture 14" descr="파일 아이콘 에 Multimedia">
              <a:extLst>
                <a:ext uri="{FF2B5EF4-FFF2-40B4-BE49-F238E27FC236}">
                  <a16:creationId xmlns:a16="http://schemas.microsoft.com/office/drawing/2014/main" id="{F753168A-4C40-D423-7FE6-6D29C0A658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583033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2DB625-C181-72E8-969A-6630B7BBB6D8}"/>
                </a:ext>
              </a:extLst>
            </p:cNvPr>
            <p:cNvSpPr txBox="1"/>
            <p:nvPr/>
          </p:nvSpPr>
          <p:spPr>
            <a:xfrm>
              <a:off x="10497815" y="2707813"/>
              <a:ext cx="793151" cy="654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sz="54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Open Sans" panose="020B0604020202020204" pitchFamily="34" charset="0"/>
                </a:rPr>
                <a:t>⋯</a:t>
              </a:r>
              <a:endParaRPr lang="ko-KR" altLang="en-US" sz="5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35" name="Picture 18" descr="스케줄 노트북 아이콘 일정, 시간표, 공책, 상 PNG, 일러스트 및 벡터 에 대한 무료 다운로드 - Pngtree">
              <a:extLst>
                <a:ext uri="{FF2B5EF4-FFF2-40B4-BE49-F238E27FC236}">
                  <a16:creationId xmlns:a16="http://schemas.microsoft.com/office/drawing/2014/main" id="{F1A924F1-DACF-86B9-6FFE-62FB7BAF5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2683" y="2110284"/>
              <a:ext cx="1909660" cy="1909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사각형: 둥근 모서리 1">
              <a:extLst>
                <a:ext uri="{FF2B5EF4-FFF2-40B4-BE49-F238E27FC236}">
                  <a16:creationId xmlns:a16="http://schemas.microsoft.com/office/drawing/2014/main" id="{602D3393-8320-8BFB-06C7-6426EF13E96B}"/>
                </a:ext>
              </a:extLst>
            </p:cNvPr>
            <p:cNvSpPr/>
            <p:nvPr/>
          </p:nvSpPr>
          <p:spPr>
            <a:xfrm>
              <a:off x="3435170" y="2192462"/>
              <a:ext cx="8078543" cy="17145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12" descr="Phone, Whatsapp Clipart, Telephone, Call PNG and Vector with Transparent  Background for Free Download | 아이콘, 메시지, 통신">
              <a:extLst>
                <a:ext uri="{FF2B5EF4-FFF2-40B4-BE49-F238E27FC236}">
                  <a16:creationId xmlns:a16="http://schemas.microsoft.com/office/drawing/2014/main" id="{9EBAFDBD-D243-201F-CCDD-4522E50A8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4030" y="2346788"/>
              <a:ext cx="141922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69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33827F6-A6D5-E6A9-BF89-9AFB62EF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293" y="1838158"/>
            <a:ext cx="2553432" cy="3181684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ko-KR" altLang="en-US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프로젝트 </a:t>
            </a:r>
            <a:r>
              <a:rPr lang="ko-KR" altLang="en-US" sz="1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결과</a:t>
            </a:r>
            <a:endParaRPr lang="en-US" altLang="ko-KR" sz="1800" dirty="0" smtClean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dist"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</a:t>
            </a:r>
            <a:endParaRPr lang="ko-KR" altLang="en-US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4" descr="테이블 위의 평면도">
            <a:extLst>
              <a:ext uri="{FF2B5EF4-FFF2-40B4-BE49-F238E27FC236}">
                <a16:creationId xmlns:a16="http://schemas.microsoft.com/office/drawing/2014/main" id="{C94B87F5-81C3-36C8-C809-A1B4900C4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85" r="11050" b="-1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6403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12192000" cy="158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F124B0B-33F0-CF19-4B57-684343E5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9610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계발 예정 리스트</a:t>
            </a:r>
            <a:endParaRPr lang="ko-KR" altLang="en-US" sz="4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0517580-A16D-E07E-3DD1-AD6F4BD8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98" y="1928559"/>
            <a:ext cx="10725151" cy="4619198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회원 가입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메시지 송수신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서버 생성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채팅 채널 생성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친구 추가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프로젝트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체크리스트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캘린더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err="1" smtClean="0"/>
              <a:t>알림창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030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12192000" cy="158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F124B0B-33F0-CF19-4B57-684343E5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9610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Arial Black" panose="020B0A04020102020204" pitchFamily="34" charset="0"/>
              </a:rPr>
              <a:t>개</a:t>
            </a:r>
            <a:r>
              <a:rPr lang="ko-KR" altLang="en-US" sz="40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발 결과</a:t>
            </a:r>
            <a:endParaRPr lang="ko-KR" altLang="en-US" sz="4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64946"/>
              </p:ext>
            </p:extLst>
          </p:nvPr>
        </p:nvGraphicFramePr>
        <p:xfrm>
          <a:off x="1913137" y="1803868"/>
          <a:ext cx="2297435" cy="48965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97435">
                  <a:extLst>
                    <a:ext uri="{9D8B030D-6E8A-4147-A177-3AD203B41FA5}">
                      <a16:colId xmlns:a16="http://schemas.microsoft.com/office/drawing/2014/main" val="3579986341"/>
                    </a:ext>
                  </a:extLst>
                </a:gridCol>
              </a:tblGrid>
              <a:tr h="404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97067"/>
                  </a:ext>
                </a:extLst>
              </a:tr>
              <a:tr h="4990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회원가입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1918"/>
                  </a:ext>
                </a:extLst>
              </a:tr>
              <a:tr h="4990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로그인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25758"/>
                  </a:ext>
                </a:extLst>
              </a:tr>
              <a:tr h="4990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메시지 송수신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133974"/>
                  </a:ext>
                </a:extLst>
              </a:tr>
              <a:tr h="4990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서버 생성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552826"/>
                  </a:ext>
                </a:extLst>
              </a:tr>
              <a:tr h="4990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채널 생성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18342"/>
                  </a:ext>
                </a:extLst>
              </a:tr>
              <a:tr h="4990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친구추가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51368"/>
                  </a:ext>
                </a:extLst>
              </a:tr>
              <a:tr h="4990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프로젝트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33089"/>
                  </a:ext>
                </a:extLst>
              </a:tr>
              <a:tr h="4990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캘린더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56976"/>
                  </a:ext>
                </a:extLst>
              </a:tr>
              <a:tr h="4990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err="1" smtClean="0"/>
                        <a:t>알림창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26808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67861"/>
              </p:ext>
            </p:extLst>
          </p:nvPr>
        </p:nvGraphicFramePr>
        <p:xfrm>
          <a:off x="4210572" y="1803868"/>
          <a:ext cx="6469932" cy="48965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77813">
                  <a:extLst>
                    <a:ext uri="{9D8B030D-6E8A-4147-A177-3AD203B41FA5}">
                      <a16:colId xmlns:a16="http://schemas.microsoft.com/office/drawing/2014/main" val="1753252838"/>
                    </a:ext>
                  </a:extLst>
                </a:gridCol>
                <a:gridCol w="1677813">
                  <a:extLst>
                    <a:ext uri="{9D8B030D-6E8A-4147-A177-3AD203B41FA5}">
                      <a16:colId xmlns:a16="http://schemas.microsoft.com/office/drawing/2014/main" val="2617243385"/>
                    </a:ext>
                  </a:extLst>
                </a:gridCol>
                <a:gridCol w="1557153">
                  <a:extLst>
                    <a:ext uri="{9D8B030D-6E8A-4147-A177-3AD203B41FA5}">
                      <a16:colId xmlns:a16="http://schemas.microsoft.com/office/drawing/2014/main" val="2442101041"/>
                    </a:ext>
                  </a:extLst>
                </a:gridCol>
                <a:gridCol w="1557153">
                  <a:extLst>
                    <a:ext uri="{9D8B030D-6E8A-4147-A177-3AD203B41FA5}">
                      <a16:colId xmlns:a16="http://schemas.microsoft.com/office/drawing/2014/main" val="2626540077"/>
                    </a:ext>
                  </a:extLst>
                </a:gridCol>
              </a:tblGrid>
              <a:tr h="40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프론트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54177"/>
                  </a:ext>
                </a:extLst>
              </a:tr>
              <a:tr h="499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△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589031"/>
                  </a:ext>
                </a:extLst>
              </a:tr>
              <a:tr h="499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37651"/>
                  </a:ext>
                </a:extLst>
              </a:tr>
              <a:tr h="499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04396"/>
                  </a:ext>
                </a:extLst>
              </a:tr>
              <a:tr h="499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31652"/>
                  </a:ext>
                </a:extLst>
              </a:tr>
              <a:tr h="499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52016"/>
                  </a:ext>
                </a:extLst>
              </a:tr>
              <a:tr h="499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458400"/>
                  </a:ext>
                </a:extLst>
              </a:tr>
              <a:tr h="499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983223"/>
                  </a:ext>
                </a:extLst>
              </a:tr>
              <a:tr h="499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230364"/>
                  </a:ext>
                </a:extLst>
              </a:tr>
              <a:tr h="499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65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4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12192000" cy="158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F124B0B-33F0-CF19-4B57-684343E5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9610"/>
            <a:ext cx="9895951" cy="10336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dirty="0">
                <a:solidFill>
                  <a:schemeClr val="bg1"/>
                </a:solidFill>
              </a:rPr>
              <a:t>그럼에도 </a:t>
            </a:r>
            <a:r>
              <a:rPr lang="ko-KR" altLang="en-US" sz="4000" dirty="0" smtClean="0">
                <a:solidFill>
                  <a:schemeClr val="bg1"/>
                </a:solidFill>
              </a:rPr>
              <a:t>동작이 </a:t>
            </a:r>
            <a:r>
              <a:rPr lang="ko-KR" altLang="en-US" sz="4000" dirty="0">
                <a:solidFill>
                  <a:schemeClr val="bg1"/>
                </a:solidFill>
              </a:rPr>
              <a:t>되는 것이 없었다</a:t>
            </a:r>
            <a:r>
              <a:rPr lang="en-US" altLang="ko-KR" sz="4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517580-A16D-E07E-3DD1-AD6F4BD8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98" y="1928559"/>
            <a:ext cx="10725151" cy="461919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클라이언트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서버로 보내는 데이터 송신 문장 부재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서버</a:t>
            </a:r>
            <a:r>
              <a:rPr lang="en-US" altLang="ko-KR" sz="2400" dirty="0" smtClean="0"/>
              <a:t>		: </a:t>
            </a:r>
            <a:r>
              <a:rPr lang="ko-KR" altLang="en-US" sz="2400" dirty="0" smtClean="0"/>
              <a:t>실제 데이터를 운용할 때 문제가 발생하였다</a:t>
            </a:r>
            <a:r>
              <a:rPr lang="en-US" altLang="ko-KR" sz="2400" dirty="0" smtClean="0"/>
              <a:t>.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클래스 매개변수 문제</a:t>
            </a:r>
            <a:r>
              <a:rPr lang="en-US" altLang="ko-KR" sz="1200" dirty="0" smtClean="0"/>
              <a:t>)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DB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	: </a:t>
            </a:r>
            <a:r>
              <a:rPr lang="ko-KR" altLang="en-US" sz="2400" dirty="0" smtClean="0"/>
              <a:t>모듈화 미흡으로 예외 지속 발생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위의 사항으로 마지막 날의 최종 테스트 불가 판단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논리적 구조와 네트워크 모듈만 건재 </a:t>
            </a:r>
            <a:r>
              <a:rPr lang="ko-KR" altLang="en-US" sz="2400" dirty="0"/>
              <a:t>하였다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67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12192000" cy="158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F124B0B-33F0-CF19-4B57-684343E5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9610"/>
            <a:ext cx="9895951" cy="10336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dirty="0">
                <a:solidFill>
                  <a:schemeClr val="bg1"/>
                </a:solidFill>
              </a:rPr>
              <a:t>문제점 분석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825625"/>
            <a:ext cx="6197600" cy="4625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개발 인력의 변동으로 인한 업무 과중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급박한 개발 인력의 </a:t>
            </a:r>
            <a:r>
              <a:rPr lang="ko-KR" altLang="en-US" dirty="0" smtClean="0"/>
              <a:t>변동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업무 프로세스의 경직화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코드 스타일의 다중화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완성되지 않은 모듈화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불확실한 </a:t>
            </a:r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주먹구구식 운영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지연된 테스트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틀어진 계획</a:t>
            </a:r>
            <a:endParaRPr lang="en-US" altLang="ko-KR" dirty="0" smtClean="0"/>
          </a:p>
        </p:txBody>
      </p:sp>
      <p:sp>
        <p:nvSpPr>
          <p:cNvPr id="8" name="오른쪽 화살표 7"/>
          <p:cNvSpPr/>
          <p:nvPr/>
        </p:nvSpPr>
        <p:spPr>
          <a:xfrm>
            <a:off x="5701145" y="3488727"/>
            <a:ext cx="1496291" cy="1075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584901" y="1543500"/>
            <a:ext cx="3836785" cy="4965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600" dirty="0" smtClean="0"/>
              <a:t>팀장의 판단 실수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25105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12192000" cy="158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F124B0B-33F0-CF19-4B57-684343E5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9610"/>
            <a:ext cx="9895951" cy="10336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dirty="0" smtClean="0">
                <a:solidFill>
                  <a:schemeClr val="bg1"/>
                </a:solidFill>
              </a:rPr>
              <a:t>얻은 것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517580-A16D-E07E-3DD1-AD6F4BD8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8559"/>
            <a:ext cx="9438748" cy="461919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팀원들의 전체적인 실력향상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리더십과 </a:t>
            </a:r>
            <a:r>
              <a:rPr lang="ko-KR" altLang="en-US" sz="2400" dirty="0" err="1" smtClean="0"/>
              <a:t>팔로워십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네트워크 </a:t>
            </a:r>
            <a:r>
              <a:rPr lang="ko-KR" altLang="en-US" sz="2400" dirty="0"/>
              <a:t>모듈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/>
              <a:t>현실 파악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기술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DLL, </a:t>
            </a:r>
            <a:r>
              <a:rPr lang="en-US" altLang="ko-KR" sz="2400" dirty="0" err="1" smtClean="0"/>
              <a:t>WinForm</a:t>
            </a:r>
            <a:r>
              <a:rPr lang="en-US" altLang="ko-KR" sz="2400" dirty="0" smtClean="0"/>
              <a:t>, TCP </a:t>
            </a:r>
            <a:r>
              <a:rPr lang="ko-KR" altLang="en-US" sz="2400" dirty="0" smtClean="0"/>
              <a:t>통신</a:t>
            </a:r>
            <a:r>
              <a:rPr lang="en-US" altLang="ko-KR" sz="2400" dirty="0" smtClean="0"/>
              <a:t>, MySQL, </a:t>
            </a:r>
            <a:r>
              <a:rPr lang="en-US" altLang="ko-KR" sz="2400" dirty="0" err="1" smtClean="0"/>
              <a:t>NuGet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클래스 구상 및 구현</a:t>
            </a:r>
            <a:r>
              <a:rPr lang="en-US" altLang="ko-KR" sz="2400" dirty="0" smtClean="0"/>
              <a:t>, </a:t>
            </a:r>
            <a:r>
              <a:rPr lang="ko-KR" altLang="en-US" sz="2400" dirty="0"/>
              <a:t>모듈화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디자인 패턴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사용법의 숙달</a:t>
            </a:r>
            <a:r>
              <a:rPr lang="en-US" altLang="ko-KR" sz="2400" dirty="0" smtClean="0"/>
              <a:t>, submodule </a:t>
            </a:r>
            <a:r>
              <a:rPr lang="ko-KR" altLang="en-US" sz="2400" dirty="0" smtClean="0"/>
              <a:t>사용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브랜치</a:t>
            </a:r>
            <a:r>
              <a:rPr lang="ko-KR" altLang="en-US" sz="2400" dirty="0" smtClean="0"/>
              <a:t> 관리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커밋</a:t>
            </a:r>
            <a:r>
              <a:rPr lang="ko-KR" altLang="en-US" sz="2400" dirty="0" smtClean="0"/>
              <a:t> 작성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28575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209</Words>
  <Application>Microsoft Office PowerPoint</Application>
  <PresentationFormat>와이드스크린</PresentationFormat>
  <Paragraphs>118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Aharoni</vt:lpstr>
      <vt:lpstr>Open Sans</vt:lpstr>
      <vt:lpstr>맑은 고딕</vt:lpstr>
      <vt:lpstr>맑은 고딕 Semilight</vt:lpstr>
      <vt:lpstr>Arial</vt:lpstr>
      <vt:lpstr>Arial Black</vt:lpstr>
      <vt:lpstr>Calibri</vt:lpstr>
      <vt:lpstr>Office 테마</vt:lpstr>
      <vt:lpstr>PowerPoint 프레젠테이션</vt:lpstr>
      <vt:lpstr>PowerPoint 프레젠테이션</vt:lpstr>
      <vt:lpstr>What is MyMate?</vt:lpstr>
      <vt:lpstr>PowerPoint 프레젠테이션</vt:lpstr>
      <vt:lpstr>계발 예정 리스트</vt:lpstr>
      <vt:lpstr>개발 결과</vt:lpstr>
      <vt:lpstr>그럼에도 동작이 되는 것이 없었다.</vt:lpstr>
      <vt:lpstr>문제점 분석</vt:lpstr>
      <vt:lpstr>얻은 것</vt:lpstr>
      <vt:lpstr>DB</vt:lpstr>
      <vt:lpstr>실제 구현 모습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2-6 MyMate 최종 발표</dc:title>
  <dc:creator>YUHAN</dc:creator>
  <cp:lastModifiedBy>이무현</cp:lastModifiedBy>
  <cp:revision>18</cp:revision>
  <dcterms:created xsi:type="dcterms:W3CDTF">2022-11-23T01:37:58Z</dcterms:created>
  <dcterms:modified xsi:type="dcterms:W3CDTF">2022-11-28T17:53:37Z</dcterms:modified>
</cp:coreProperties>
</file>