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  <p:sldId id="262" r:id="rId7"/>
    <p:sldId id="259" r:id="rId8"/>
    <p:sldId id="266" r:id="rId9"/>
    <p:sldId id="268" r:id="rId10"/>
    <p:sldId id="267" r:id="rId11"/>
    <p:sldId id="261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91318-CE03-95A1-7061-290E9E8C6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9608A1-730D-F05B-40FB-4A537DAA0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A0BB2-F0D5-C6E2-408F-4DA2FDBE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0D66D-0475-F9C0-3E8D-681DC3E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923A8-D475-C499-2C6C-0EFF3307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4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E657C-0020-26FC-8F16-EF378773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99017-EA08-6CB5-1C89-3925AEE23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4BFC4-C05D-64E5-DB9B-C40BAEF9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FB37E-3DD0-70BB-B523-4009F98A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501B6-CFC4-F259-E8F5-E3477487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4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7B8BF2-E53C-3C2F-F2C7-A2895DBC0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3BD9F-8630-FDBA-7792-64537BDB8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7D09D-DED2-3571-3625-44EF0FDF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E5C5-DE5E-288D-123F-A757ABFD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801A6-864C-FD27-63AD-5B1A8F0B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A8089-9DF1-769F-F448-F720F356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D85F5-A8B9-C076-8AB4-27B512BA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413F6-4707-05D7-71D1-3699FC8C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009A2-1ED1-BCA7-5D32-A598BFF6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1C4EE-5B09-F305-7503-D019EF48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4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A2C39-5BB6-5036-BC42-E27975B2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6512C-55D3-9E8D-B96C-2EB8EFEC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0EBAE-2072-DC16-6F6D-6039072B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E8AD4-4FAC-3027-3A20-C38C7543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EF4E1-2B8D-9BA0-C55C-2AC88254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2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18893-993A-3E80-BFD1-707DBAA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8EF10-19AE-6FAA-ACC4-89B4FD32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3BB80D-C5AD-C4F2-A1DC-B8B6559E7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37D7D-14C8-22E5-AE97-F0D101BE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800D2-C214-CE59-697D-9E422A62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DFE07-EC63-2DB0-E159-757D3EEA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6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EB6E6-3681-6517-CE0F-6C23A640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B34BB-E981-FAD1-1EAD-EDBB5AE61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F2860-E553-9DBF-3770-283A417D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5C5C5D-8017-EE66-6A0F-5B1023625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088840-8D58-26ED-9FF6-3CD6F673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3C24DE-D59F-3320-4EFA-C813BAB1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3EAD7A-6026-4AE9-7FCC-C073DD1E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31B7A-18F1-2F11-4A97-BA59241D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8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87791-5F7F-8340-75D5-CF45DDD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7ED6F5-48D5-8281-B70B-96A192B1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3FDEC-FD39-BAD8-8AC3-BB4D14BA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FC10E5-2B39-6CAF-AED9-007707DA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338B7-2EED-B884-1EAD-70B75F00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B0D9E5-98A1-ADA2-9473-8282E9F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CF782-A4C9-7CCC-393A-0027A339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1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7B56-BBC7-5210-7AA5-747C5AAF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3A196-2A25-D163-7E10-DCF08376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643AD6-7E7A-6F38-20EC-FD7453DF8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E8D1-AAE6-30F5-AACD-FED103DA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C2331-B7CB-4432-AB31-40806564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A10CF-47B9-57F8-FF47-312D55B8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4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AF208-4912-332B-F14D-8B2BB85D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AB8DB-29EB-F62D-A4B5-74488849A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D386D-5340-006E-57F1-8A648E776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C4ED8-7A3C-1F97-9A4D-ABD334F2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C1AD8-987C-C147-2D6E-3ACD8F91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326C9-4C39-B7F4-0BAD-B4A7FC5A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4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07CA40-7A27-AEA8-1FFC-26B294A8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260CF-CF25-77F0-61AA-CF84B02AC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CC4BA-72E7-D63C-CFD1-FFE583A97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0AA19-6DDD-48B2-B69B-F6D5D5FEA20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F4D2B-6B3D-8EB8-8B40-0CD3F06AB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D3A1A-8A1A-27EA-7DD4-1FB211A4F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30B0-8390-4133-9022-5697DCFAA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latform.openai.com/docs/model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guides/safety-best-practices?lang=curl" TargetMode="External"/><Relationship Id="rId3" Type="http://schemas.openxmlformats.org/officeDocument/2006/relationships/hyperlink" Target="https://www.youtube.com/watch?v=8L3M8G1UsYg&amp;t=575s" TargetMode="External"/><Relationship Id="rId7" Type="http://schemas.openxmlformats.org/officeDocument/2006/relationships/hyperlink" Target="https://velog.io/@yule/OpenAI-API-%EB%B0%9C%EA%B8%89" TargetMode="External"/><Relationship Id="rId2" Type="http://schemas.openxmlformats.org/officeDocument/2006/relationships/hyperlink" Target="https://www.youtube.com/watch?v=LX_DXLlaym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elog.io/@dy6578ekdbs/%ED%94%84%EB%A1%A0%ED%8A%B8%EC%97%94%EB%93%9C-%EA%B0%9C%EB%B0%9C%EC%9E%90%EB%A5%BC-%EC%9C%84%ED%95%9C-chatGPT-API-%EC%82%AC%EC%9A%A9%EB%B2%95-React-Flask" TargetMode="External"/><Relationship Id="rId5" Type="http://schemas.openxmlformats.org/officeDocument/2006/relationships/hyperlink" Target="https://hdhdeveloper.tistory.com/136" TargetMode="External"/><Relationship Id="rId4" Type="http://schemas.openxmlformats.org/officeDocument/2006/relationships/hyperlink" Target="https://github.com/LaurentiuGabriel/chatbot_demo/blob/main/Main.js" TargetMode="External"/><Relationship Id="rId9" Type="http://schemas.openxmlformats.org/officeDocument/2006/relationships/hyperlink" Target="https://binit.tistory.com/1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ai.com/pric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elp.openai.com/en/articles/4936856-what-are-tokens-and-how-to-count-the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abarada.tistory.com/25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atform.openai.com/tokenize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latform.openai.com/playgrou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ikidocs.net/218344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ikidocs.net/19581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latform.openai.com/docs/api-reference/chat/creat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dy6578ekdbs/%ED%94%84%EB%A1%A0%ED%8A%B8%EC%97%94%EB%93%9C-%EA%B0%9C%EB%B0%9C%EC%9E%90%EB%A5%BC-%EC%9C%84%ED%95%9C-chatGPT-API-%EC%82%AC%EC%9A%A9%EB%B2%95-React-Flas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platform.openai.com/docs/api-reference/chat/cre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D441-0F85-FFCF-8495-2B5E38DF9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chat GPT API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5DAC37-9ECE-16F7-9F1C-CBA0914D9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24-01-09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7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B3D026-8B28-E1C7-EA18-10F78673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990730"/>
            <a:ext cx="6927539" cy="46685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F986D5-DB45-FF39-B4F9-4C0169FB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79" y="522514"/>
            <a:ext cx="5323834" cy="5712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A66600-93D8-BD4B-5F3B-3A91E7C53312}"/>
              </a:ext>
            </a:extLst>
          </p:cNvPr>
          <p:cNvSpPr txBox="1"/>
          <p:nvPr/>
        </p:nvSpPr>
        <p:spPr>
          <a:xfrm>
            <a:off x="250031" y="307181"/>
            <a:ext cx="632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36658-2951-5C68-4FDA-25DCF8BEF628}"/>
              </a:ext>
            </a:extLst>
          </p:cNvPr>
          <p:cNvSpPr txBox="1"/>
          <p:nvPr/>
        </p:nvSpPr>
        <p:spPr>
          <a:xfrm>
            <a:off x="389846" y="581215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▲</a:t>
            </a:r>
            <a:r>
              <a:rPr lang="en-US" altLang="ko-KR"/>
              <a:t> </a:t>
            </a:r>
            <a:r>
              <a:rPr lang="ko-KR" altLang="en-US"/>
              <a:t>응답 예제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4202-1DA9-4572-C14F-F11039F019C7}"/>
              </a:ext>
            </a:extLst>
          </p:cNvPr>
          <p:cNvSpPr txBox="1"/>
          <p:nvPr/>
        </p:nvSpPr>
        <p:spPr>
          <a:xfrm>
            <a:off x="6658579" y="6234545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▲ </a:t>
            </a:r>
            <a:r>
              <a:rPr lang="en-US" altLang="ko-KR"/>
              <a:t>response curl</a:t>
            </a:r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B5B5793-83B6-4909-861C-CF9BF8ED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93" y="6127342"/>
            <a:ext cx="5476504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Arial Unicode MS"/>
                <a:ea typeface="Fira Mono" panose="020F0502020204030204" pitchFamily="49" charset="0"/>
              </a:rPr>
              <a:t>-content</a:t>
            </a:r>
            <a:r>
              <a:rPr lang="ko-KR" altLang="en-US" sz="1200">
                <a:latin typeface="Arial Unicode MS"/>
                <a:ea typeface="Fira Mono" panose="020F0502020204030204" pitchFamily="49" charset="0"/>
              </a:rPr>
              <a:t>만 뽑아 사용</a:t>
            </a:r>
            <a:endParaRPr lang="en-US" altLang="ko-KR" sz="1200">
              <a:latin typeface="Arial Unicode MS"/>
              <a:ea typeface="Fira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>
              <a:latin typeface="Arial Unicode MS"/>
              <a:ea typeface="Fira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Fira Mono" panose="020F0502020204030204" pitchFamily="49" charset="0"/>
              </a:rPr>
              <a:t>completion["choices"][0]["message"]["content"].encode("utf-8").decode()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4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5F56E-1AA2-0ECF-0789-590D6771955C}"/>
              </a:ext>
            </a:extLst>
          </p:cNvPr>
          <p:cNvSpPr txBox="1"/>
          <p:nvPr/>
        </p:nvSpPr>
        <p:spPr>
          <a:xfrm>
            <a:off x="172192" y="213757"/>
            <a:ext cx="8221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다른 </a:t>
            </a:r>
            <a:r>
              <a:rPr lang="en-US" altLang="ko-KR" sz="3200" b="1"/>
              <a:t>GPT API</a:t>
            </a:r>
            <a:r>
              <a:rPr lang="ko-KR" altLang="en-US" sz="3200" b="1"/>
              <a:t> 모델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https://platform.openai.com/docs/models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7BCA63-8096-DEE6-DCB1-C5122A6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2" y="1262673"/>
            <a:ext cx="5587051" cy="20069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AC0A9B-9ED2-9EB7-641A-1B0C6283A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92" y="3575573"/>
            <a:ext cx="5587051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6259C7-91BE-5DA1-9E53-266220AF7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196" y="1262673"/>
            <a:ext cx="5965820" cy="42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0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01466-2CA3-417A-7C72-43AFD56181B6}"/>
              </a:ext>
            </a:extLst>
          </p:cNvPr>
          <p:cNvSpPr txBox="1"/>
          <p:nvPr/>
        </p:nvSpPr>
        <p:spPr>
          <a:xfrm>
            <a:off x="232682" y="261443"/>
            <a:ext cx="111557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참고</a:t>
            </a:r>
            <a:r>
              <a:rPr lang="en-US" altLang="ko-KR"/>
              <a:t> </a:t>
            </a:r>
            <a:r>
              <a:rPr lang="ko-KR" altLang="en-US"/>
              <a:t>영상 </a:t>
            </a:r>
            <a:r>
              <a:rPr lang="en-US" altLang="ko-KR"/>
              <a:t>( </a:t>
            </a:r>
            <a:r>
              <a:rPr lang="ko-KR" altLang="en-US"/>
              <a:t>웹</a:t>
            </a:r>
            <a:r>
              <a:rPr lang="en-US" altLang="ko-KR"/>
              <a:t>)</a:t>
            </a:r>
          </a:p>
          <a:p>
            <a:r>
              <a:rPr lang="en-US" altLang="ko-KR"/>
              <a:t> - </a:t>
            </a:r>
            <a:r>
              <a:rPr lang="en-US" altLang="ko-KR">
                <a:hlinkClick r:id="rId2"/>
              </a:rPr>
              <a:t>https://www.youtube.com/watch?v=LX_DXLlaymg</a:t>
            </a:r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ko-KR" altLang="en-US"/>
              <a:t>실습 코드 </a:t>
            </a:r>
            <a:r>
              <a:rPr lang="en-US" altLang="ko-KR"/>
              <a:t>( </a:t>
            </a:r>
            <a:r>
              <a:rPr lang="ko-KR" altLang="en-US"/>
              <a:t>챗비티와 간단한 채팅</a:t>
            </a:r>
            <a:r>
              <a:rPr lang="en-US" altLang="ko-KR"/>
              <a:t>)</a:t>
            </a:r>
          </a:p>
          <a:p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https://www.youtube.com/watch?v=8L3M8G1UsYg&amp;t=575s</a:t>
            </a:r>
            <a:r>
              <a:rPr lang="en-US" altLang="ko-KR"/>
              <a:t> </a:t>
            </a:r>
          </a:p>
          <a:p>
            <a:r>
              <a:rPr lang="en-US" altLang="ko-KR"/>
              <a:t>- </a:t>
            </a:r>
            <a:r>
              <a:rPr lang="en-US" altLang="ko-KR">
                <a:hlinkClick r:id="rId4"/>
              </a:rPr>
              <a:t>https://github.com/LaurentiuGabriel/chatbot_demo/blob/main/Main.js</a:t>
            </a:r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ko-KR" altLang="en-US"/>
              <a:t>참고</a:t>
            </a:r>
            <a:r>
              <a:rPr lang="en-US" altLang="ko-KR"/>
              <a:t>1 (json)</a:t>
            </a:r>
            <a:br>
              <a:rPr lang="en-US" altLang="ko-KR"/>
            </a:br>
            <a:r>
              <a:rPr lang="en-US" altLang="ko-KR"/>
              <a:t>- </a:t>
            </a:r>
            <a:r>
              <a:rPr lang="en-US" altLang="ko-KR">
                <a:hlinkClick r:id="rId5"/>
              </a:rPr>
              <a:t>https://hdhdeveloper.tistory.com/136</a:t>
            </a:r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ko-KR" altLang="en-US"/>
              <a:t>참고 </a:t>
            </a:r>
            <a:r>
              <a:rPr lang="en-US" altLang="ko-KR"/>
              <a:t>2 (</a:t>
            </a:r>
            <a:r>
              <a:rPr lang="ko-KR" altLang="en-US"/>
              <a:t>파이썬</a:t>
            </a:r>
            <a:r>
              <a:rPr lang="en-US" altLang="ko-KR"/>
              <a:t>)</a:t>
            </a:r>
          </a:p>
          <a:p>
            <a:r>
              <a:rPr lang="en-US" altLang="ko-KR"/>
              <a:t>- </a:t>
            </a:r>
            <a:r>
              <a:rPr lang="en-US" altLang="ko-KR" sz="1800">
                <a:hlinkClick r:id="rId6"/>
              </a:rPr>
              <a:t>https://velog.io/@dy6578ekdbs/%ED%94%84%EB%A1%A0%ED%8A%B8%EC%97%94%EB%93%9C-%EA%B0%9C%EB%B0%9C%EC%9E%90%EB%A5%BC-%EC%9C%84%ED%95%9C-chatGPT-API-%EC%82%AC%EC%9A%A9%EB%B2%95-React-Flask</a:t>
            </a:r>
            <a:r>
              <a:rPr lang="en-US" altLang="ko-KR" sz="1800"/>
              <a:t> </a:t>
            </a:r>
          </a:p>
          <a:p>
            <a:r>
              <a:rPr lang="en-US" altLang="ko-KR"/>
              <a:t>- </a:t>
            </a:r>
            <a:r>
              <a:rPr lang="en-US" altLang="ko-KR">
                <a:hlinkClick r:id="rId7"/>
              </a:rPr>
              <a:t>https://velog.io/@yule/OpenAI-API-%EB%B0%9C%EA%B8%89</a:t>
            </a:r>
            <a:r>
              <a:rPr lang="en-US" altLang="ko-KR"/>
              <a:t> </a:t>
            </a:r>
            <a:endParaRPr lang="en-US" altLang="ko-KR" sz="1800"/>
          </a:p>
          <a:p>
            <a:endParaRPr lang="en-US" altLang="ko-KR"/>
          </a:p>
          <a:p>
            <a:r>
              <a:rPr lang="ko-KR" altLang="en-US" b="1">
                <a:solidFill>
                  <a:srgbClr val="202123"/>
                </a:solidFill>
                <a:latin typeface="Söhne"/>
              </a:rPr>
              <a:t>최종 사용자 </a:t>
            </a:r>
            <a:r>
              <a:rPr lang="en-US" altLang="ko-KR" b="1">
                <a:solidFill>
                  <a:srgbClr val="202123"/>
                </a:solidFill>
                <a:latin typeface="Söhne"/>
              </a:rPr>
              <a:t>ID</a:t>
            </a:r>
            <a:endParaRPr lang="en-US" altLang="ko-KR"/>
          </a:p>
          <a:p>
            <a:r>
              <a:rPr lang="en-US" altLang="ko-KR"/>
              <a:t>- </a:t>
            </a:r>
            <a:r>
              <a:rPr lang="en-US" altLang="ko-KR">
                <a:hlinkClick r:id="rId8"/>
              </a:rPr>
              <a:t>https://platform.openai.com/docs/guides/safety-best-practices?lang=curl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포스트맨</a:t>
            </a:r>
            <a:endParaRPr lang="en-US" altLang="ko-KR"/>
          </a:p>
          <a:p>
            <a:r>
              <a:rPr lang="en-US" altLang="ko-KR"/>
              <a:t>- </a:t>
            </a:r>
            <a:r>
              <a:rPr lang="en-US" altLang="ko-KR">
                <a:hlinkClick r:id="rId9"/>
              </a:rPr>
              <a:t>https://binit.tistory.com/17</a:t>
            </a:r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5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7069385-DA54-B033-FAB7-155CD4AF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3" y="1463277"/>
            <a:ext cx="7220731" cy="4060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AE0F1B-FF6A-3F3E-9B09-21617F7FA0C8}"/>
              </a:ext>
            </a:extLst>
          </p:cNvPr>
          <p:cNvSpPr txBox="1"/>
          <p:nvPr/>
        </p:nvSpPr>
        <p:spPr>
          <a:xfrm>
            <a:off x="172192" y="213757"/>
            <a:ext cx="551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버전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https://platform.openai.com/docs/models</a:t>
            </a:r>
            <a:r>
              <a:rPr lang="en-US" altLang="ko-KR"/>
              <a:t> 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4422B4C-F92E-75E3-535A-6F704CB0697A}"/>
              </a:ext>
            </a:extLst>
          </p:cNvPr>
          <p:cNvGrpSpPr/>
          <p:nvPr/>
        </p:nvGrpSpPr>
        <p:grpSpPr>
          <a:xfrm>
            <a:off x="4888551" y="750626"/>
            <a:ext cx="7000875" cy="5485333"/>
            <a:chOff x="4779169" y="564356"/>
            <a:chExt cx="7000875" cy="54853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F367198-98C0-FBB2-660A-6E583CAA5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9570" y="564356"/>
              <a:ext cx="6663311" cy="548533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456C9F-A6C0-74C6-3B51-E23BE84A6CA8}"/>
                </a:ext>
              </a:extLst>
            </p:cNvPr>
            <p:cNvSpPr/>
            <p:nvPr/>
          </p:nvSpPr>
          <p:spPr>
            <a:xfrm>
              <a:off x="4779169" y="4307681"/>
              <a:ext cx="7000875" cy="6215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21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5364D-B838-2A1A-4CB3-1EC279B6D83C}"/>
              </a:ext>
            </a:extLst>
          </p:cNvPr>
          <p:cNvSpPr txBox="1"/>
          <p:nvPr/>
        </p:nvSpPr>
        <p:spPr>
          <a:xfrm>
            <a:off x="172192" y="213757"/>
            <a:ext cx="4092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가격 </a:t>
            </a:r>
            <a:r>
              <a:rPr lang="en-US" altLang="ko-KR">
                <a:hlinkClick r:id="rId2"/>
              </a:rPr>
              <a:t>https://openai.com/pricing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FA6511-B8B0-5627-73FA-C2841207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1401585"/>
            <a:ext cx="10960925" cy="30688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820853-679A-6B34-2F87-049B9997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8" y="4066441"/>
            <a:ext cx="10686868" cy="25778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A737CE-FAD3-8FCB-B168-FEE8BD3402CB}"/>
              </a:ext>
            </a:extLst>
          </p:cNvPr>
          <p:cNvSpPr/>
          <p:nvPr/>
        </p:nvSpPr>
        <p:spPr>
          <a:xfrm>
            <a:off x="9488385" y="3363694"/>
            <a:ext cx="1632858" cy="347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8788D-93F2-AA56-B724-C5368B0801AF}"/>
              </a:ext>
            </a:extLst>
          </p:cNvPr>
          <p:cNvSpPr txBox="1"/>
          <p:nvPr/>
        </p:nvSpPr>
        <p:spPr>
          <a:xfrm>
            <a:off x="172192" y="213757"/>
            <a:ext cx="1019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토큰 </a:t>
            </a:r>
            <a:r>
              <a:rPr lang="en-US" altLang="ko-KR">
                <a:hlinkClick r:id="rId2"/>
              </a:rPr>
              <a:t>https://help.openai.com/en/articles/4936856-what-are-tokens-and-how-to-count-them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8A31E8-BEB0-0987-3683-6F6AD031D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08" y="1012371"/>
            <a:ext cx="7597026" cy="4833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A1497-F9BC-F5BD-6917-D0BA66BE1EDF}"/>
              </a:ext>
            </a:extLst>
          </p:cNvPr>
          <p:cNvSpPr txBox="1"/>
          <p:nvPr/>
        </p:nvSpPr>
        <p:spPr>
          <a:xfrm>
            <a:off x="6561117" y="5326083"/>
            <a:ext cx="4197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hlinkClick r:id="rId4"/>
              </a:rPr>
              <a:t>https://sabarada.tistory.com/254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1D5AD7-AFC3-4DA5-38BA-7FDBB83D2454}"/>
              </a:ext>
            </a:extLst>
          </p:cNvPr>
          <p:cNvSpPr/>
          <p:nvPr/>
        </p:nvSpPr>
        <p:spPr>
          <a:xfrm>
            <a:off x="957819" y="3644867"/>
            <a:ext cx="2563215" cy="440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A99381-797D-5E55-BC34-D801CE858297}"/>
              </a:ext>
            </a:extLst>
          </p:cNvPr>
          <p:cNvCxnSpPr/>
          <p:nvPr/>
        </p:nvCxnSpPr>
        <p:spPr>
          <a:xfrm>
            <a:off x="3954483" y="2173184"/>
            <a:ext cx="43938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FDF4A8-83E1-6A87-068A-10139632658B}"/>
              </a:ext>
            </a:extLst>
          </p:cNvPr>
          <p:cNvCxnSpPr>
            <a:cxnSpLocks/>
          </p:cNvCxnSpPr>
          <p:nvPr/>
        </p:nvCxnSpPr>
        <p:spPr>
          <a:xfrm>
            <a:off x="1003465" y="2481943"/>
            <a:ext cx="1710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7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D006B-F0F5-D2B1-7DBB-003D3F2248FA}"/>
              </a:ext>
            </a:extLst>
          </p:cNvPr>
          <p:cNvSpPr txBox="1"/>
          <p:nvPr/>
        </p:nvSpPr>
        <p:spPr>
          <a:xfrm>
            <a:off x="172192" y="213757"/>
            <a:ext cx="6568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토큰 계산기 </a:t>
            </a:r>
            <a:r>
              <a:rPr lang="en-US" altLang="ko-KR" sz="1800">
                <a:hlinkClick r:id="rId2"/>
              </a:rPr>
              <a:t>https://platform.openai.com/tokenizer</a:t>
            </a:r>
            <a:r>
              <a:rPr lang="en-US" altLang="ko-KR" sz="1800"/>
              <a:t> 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06F33-86BA-61B2-8B19-8AF7700D6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39" y="798532"/>
            <a:ext cx="4197364" cy="50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44FA15-C49D-9E02-AC3E-85329BB08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29" y="1194331"/>
            <a:ext cx="4004654" cy="44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279068-1AB8-8761-64E2-4D07DD3FFE8F}"/>
              </a:ext>
            </a:extLst>
          </p:cNvPr>
          <p:cNvSpPr txBox="1"/>
          <p:nvPr/>
        </p:nvSpPr>
        <p:spPr>
          <a:xfrm>
            <a:off x="3354779" y="6145480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한글의 경우 토큰 수가 더 많이 소비 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6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3E15F-5ADC-B2F3-A422-D31A9DDCFF74}"/>
              </a:ext>
            </a:extLst>
          </p:cNvPr>
          <p:cNvSpPr txBox="1"/>
          <p:nvPr/>
        </p:nvSpPr>
        <p:spPr>
          <a:xfrm>
            <a:off x="304305" y="239876"/>
            <a:ext cx="8156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playground </a:t>
            </a:r>
            <a:r>
              <a:rPr lang="ko-KR" altLang="en-US">
                <a:hlinkClick r:id="rId2"/>
              </a:rPr>
              <a:t>https://platform.openai.com/playground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20B19-EE16-4203-F009-19CA63F2D441}"/>
              </a:ext>
            </a:extLst>
          </p:cNvPr>
          <p:cNvSpPr txBox="1"/>
          <p:nvPr/>
        </p:nvSpPr>
        <p:spPr>
          <a:xfrm>
            <a:off x="570017" y="843148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openAI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에서 제공하는 모델 테스트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가능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59D8D-5605-87A4-FEFE-AA8793C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5" y="1345185"/>
            <a:ext cx="6305721" cy="375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9AFE4-BF5B-AC6C-3A5B-326DE1718E28}"/>
              </a:ext>
            </a:extLst>
          </p:cNvPr>
          <p:cNvSpPr txBox="1"/>
          <p:nvPr/>
        </p:nvSpPr>
        <p:spPr>
          <a:xfrm>
            <a:off x="304305" y="5151627"/>
            <a:ext cx="220287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 예시 </a:t>
            </a:r>
            <a:r>
              <a:rPr lang="en-US" altLang="ko-KR" sz="1050">
                <a:hlinkClick r:id="rId4"/>
              </a:rPr>
              <a:t>https://wikidocs.net/195818</a:t>
            </a:r>
            <a:r>
              <a:rPr lang="en-US" altLang="ko-KR" sz="1050"/>
              <a:t> 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DE7A14-A4CD-D6EA-8F48-23B63DC7D881}"/>
              </a:ext>
            </a:extLst>
          </p:cNvPr>
          <p:cNvSpPr/>
          <p:nvPr/>
        </p:nvSpPr>
        <p:spPr>
          <a:xfrm>
            <a:off x="5272645" y="2701637"/>
            <a:ext cx="1337381" cy="415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D9FDEB-FB81-67A5-CD65-7650D3EA2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67" y="2751545"/>
            <a:ext cx="5032807" cy="1042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8D6099-EE71-88FF-6197-26BBA017F1E6}"/>
              </a:ext>
            </a:extLst>
          </p:cNvPr>
          <p:cNvSpPr txBox="1"/>
          <p:nvPr/>
        </p:nvSpPr>
        <p:spPr>
          <a:xfrm>
            <a:off x="6758467" y="4013860"/>
            <a:ext cx="4353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Top P :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Noto Sans KR"/>
              </a:rPr>
              <a:t>Top P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Noto Sans KR"/>
              </a:rPr>
              <a:t>숫자를 높이면 다양한 답을 얻을 수 있다</a:t>
            </a:r>
            <a:endParaRPr lang="en-US" altLang="ko-KR" sz="1400"/>
          </a:p>
          <a:p>
            <a:r>
              <a:rPr lang="en-US" altLang="ko-KR" sz="1000">
                <a:hlinkClick r:id="rId6"/>
              </a:rPr>
              <a:t>https://wikidocs.net/218344</a:t>
            </a:r>
            <a:r>
              <a:rPr lang="en-US" altLang="ko-KR" sz="1000"/>
              <a:t> </a:t>
            </a:r>
            <a:endParaRPr lang="ko-KR" altLang="en-US" sz="1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DDC75-8A14-45E2-2CA3-C162FC836D04}"/>
              </a:ext>
            </a:extLst>
          </p:cNvPr>
          <p:cNvSpPr/>
          <p:nvPr/>
        </p:nvSpPr>
        <p:spPr>
          <a:xfrm>
            <a:off x="5272645" y="3954484"/>
            <a:ext cx="1337381" cy="362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4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0B2C3-E962-0F22-73CF-3DEC8DB10D54}"/>
              </a:ext>
            </a:extLst>
          </p:cNvPr>
          <p:cNvSpPr txBox="1"/>
          <p:nvPr/>
        </p:nvSpPr>
        <p:spPr>
          <a:xfrm>
            <a:off x="127566" y="260050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배경 설명 </a:t>
            </a:r>
            <a:endParaRPr lang="en-US" altLang="ko-KR" sz="28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BB6BA-0842-86FE-A6B4-258C9901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7" y="1643793"/>
            <a:ext cx="6226893" cy="4814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B806E7-FB90-67B6-52E6-165C5D464B02}"/>
              </a:ext>
            </a:extLst>
          </p:cNvPr>
          <p:cNvSpPr txBox="1"/>
          <p:nvPr/>
        </p:nvSpPr>
        <p:spPr>
          <a:xfrm>
            <a:off x="6195479" y="127446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API </a:t>
            </a:r>
            <a:r>
              <a:rPr lang="ko-KR" altLang="en-US"/>
              <a:t>요청하기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F897EA-4D23-4BEC-CBE8-0F383919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42" y="1643793"/>
            <a:ext cx="5722591" cy="4814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7AAC9-EDAB-EE3A-D544-F8D69AB93B85}"/>
              </a:ext>
            </a:extLst>
          </p:cNvPr>
          <p:cNvSpPr txBox="1"/>
          <p:nvPr/>
        </p:nvSpPr>
        <p:spPr>
          <a:xfrm>
            <a:off x="394267" y="1338975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openai </a:t>
            </a:r>
            <a:r>
              <a:rPr lang="ko-KR" altLang="en-US"/>
              <a:t>라이브러리 설치</a:t>
            </a:r>
          </a:p>
        </p:txBody>
      </p:sp>
    </p:spTree>
    <p:extLst>
      <p:ext uri="{BB962C8B-B14F-4D97-AF65-F5344CB8AC3E}">
        <p14:creationId xmlns:p14="http://schemas.microsoft.com/office/powerpoint/2010/main" val="372300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10E6C-2C70-8EE0-967B-D5831ECDF16D}"/>
              </a:ext>
            </a:extLst>
          </p:cNvPr>
          <p:cNvSpPr txBox="1"/>
          <p:nvPr/>
        </p:nvSpPr>
        <p:spPr>
          <a:xfrm>
            <a:off x="250031" y="307181"/>
            <a:ext cx="632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Role </a:t>
            </a:r>
            <a:r>
              <a:rPr lang="en-US" altLang="ko-KR" sz="1000"/>
              <a:t> </a:t>
            </a:r>
            <a:r>
              <a:rPr lang="en-US" altLang="ko-KR" sz="1000">
                <a:hlinkClick r:id="rId2"/>
              </a:rPr>
              <a:t>https://platform.openai.com/docs/api-reference/chat/create</a:t>
            </a:r>
            <a:r>
              <a:rPr lang="en-US" altLang="ko-KR" sz="1000"/>
              <a:t> </a:t>
            </a:r>
            <a:endParaRPr lang="ko-KR" altLang="en-US" sz="2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6F720-593D-0506-983B-D095B8C3744D}"/>
              </a:ext>
            </a:extLst>
          </p:cNvPr>
          <p:cNvSpPr txBox="1"/>
          <p:nvPr/>
        </p:nvSpPr>
        <p:spPr>
          <a:xfrm>
            <a:off x="481914" y="1268884"/>
            <a:ext cx="5033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user</a:t>
            </a:r>
          </a:p>
          <a:p>
            <a:pPr lvl="1"/>
            <a:r>
              <a:rPr lang="en-US" altLang="ko-KR"/>
              <a:t>- </a:t>
            </a:r>
            <a:r>
              <a:rPr lang="ko-KR" altLang="en-US"/>
              <a:t>사용자</a:t>
            </a:r>
            <a:r>
              <a:rPr lang="en-US" altLang="ko-KR"/>
              <a:t>, </a:t>
            </a:r>
            <a:r>
              <a:rPr lang="ko-KR" altLang="en-US"/>
              <a:t>질문자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Assistant</a:t>
            </a:r>
          </a:p>
          <a:p>
            <a:pPr lvl="1"/>
            <a:r>
              <a:rPr lang="en-US" altLang="ko-KR"/>
              <a:t>- </a:t>
            </a:r>
            <a:r>
              <a:rPr lang="ko-KR" altLang="en-US"/>
              <a:t>대화의 연속성을 유지하기 위해 사용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system</a:t>
            </a:r>
          </a:p>
          <a:p>
            <a:pPr lvl="1"/>
            <a:r>
              <a:rPr lang="en-US" altLang="ko-KR"/>
              <a:t>- </a:t>
            </a:r>
            <a:r>
              <a:rPr lang="ko-KR" altLang="en-US"/>
              <a:t>역할 설정하여 답변 받음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01939-00A4-AF2E-0EA3-AFBB5B4A3100}"/>
              </a:ext>
            </a:extLst>
          </p:cNvPr>
          <p:cNvSpPr txBox="1"/>
          <p:nvPr/>
        </p:nvSpPr>
        <p:spPr>
          <a:xfrm>
            <a:off x="5830785" y="5925787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▲ </a:t>
            </a:r>
            <a:r>
              <a:rPr lang="en-US" altLang="ko-KR"/>
              <a:t>request curl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E698DD-3195-DF81-053C-AD7B1A0B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785" y="895647"/>
            <a:ext cx="5722591" cy="481475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5EC7D1F-B6CB-8EDA-6F46-82A7C35B35D0}"/>
              </a:ext>
            </a:extLst>
          </p:cNvPr>
          <p:cNvCxnSpPr>
            <a:cxnSpLocks/>
          </p:cNvCxnSpPr>
          <p:nvPr/>
        </p:nvCxnSpPr>
        <p:spPr>
          <a:xfrm>
            <a:off x="7410203" y="4061360"/>
            <a:ext cx="38832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6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90F6713-C7E7-03E3-F1F7-D2D8FD9F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8" y="2787136"/>
            <a:ext cx="8021843" cy="3052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110E6C-2C70-8EE0-967B-D5831ECDF16D}"/>
              </a:ext>
            </a:extLst>
          </p:cNvPr>
          <p:cNvSpPr txBox="1"/>
          <p:nvPr/>
        </p:nvSpPr>
        <p:spPr>
          <a:xfrm>
            <a:off x="250031" y="307181"/>
            <a:ext cx="6322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Request </a:t>
            </a:r>
            <a:endParaRPr lang="en-US" altLang="ko-KR" sz="2800" b="1">
              <a:hlinkClick r:id="rId3"/>
            </a:endParaRPr>
          </a:p>
          <a:p>
            <a:endParaRPr lang="en-US" altLang="ko-KR" sz="1000"/>
          </a:p>
          <a:p>
            <a:r>
              <a:rPr lang="en-US" altLang="ko-KR" sz="1000"/>
              <a:t>- </a:t>
            </a:r>
            <a:r>
              <a:rPr lang="ko-KR" altLang="en-US" sz="1000"/>
              <a:t>참고 문서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>
                <a:hlinkClick r:id="rId3"/>
              </a:rPr>
              <a:t>https://velog.io/@dy6578ekdbs/%ED%94%84%EB%A1%A0%ED%8A%B8%EC%97%94%EB%93%9C-%EA%B0%9C%EB%B0%9C%EC%9E%90%EB%A5%BC-%EC%9C%84%ED%95%9C-chatGPT-API-%EC%82%AC%EC%9A%A9%EB%B2%95-React-Flask</a:t>
            </a:r>
            <a:r>
              <a:rPr lang="en-US" altLang="ko-KR" sz="1000"/>
              <a:t> </a:t>
            </a:r>
          </a:p>
          <a:p>
            <a:endParaRPr lang="en-US" altLang="ko-KR" sz="1000"/>
          </a:p>
          <a:p>
            <a:r>
              <a:rPr lang="en-US" altLang="ko-KR" sz="1000"/>
              <a:t>- </a:t>
            </a:r>
            <a:r>
              <a:rPr lang="ko-KR" altLang="en-US" sz="1000"/>
              <a:t>공식 문서 </a:t>
            </a:r>
            <a:r>
              <a:rPr lang="en-US" altLang="ko-KR" sz="1000"/>
              <a:t>: </a:t>
            </a:r>
          </a:p>
          <a:p>
            <a:r>
              <a:rPr lang="en-US" altLang="ko-KR" sz="1000">
                <a:hlinkClick r:id="rId4"/>
              </a:rPr>
              <a:t>https://platform.openai.com/docs/api-reference/chat/create</a:t>
            </a:r>
            <a:r>
              <a:rPr lang="en-US" altLang="ko-KR" sz="1000"/>
              <a:t> 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2C977B-E428-93C2-69F1-1D54D95E6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44948"/>
            <a:ext cx="5810968" cy="4879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01939-00A4-AF2E-0EA3-AFBB5B4A3100}"/>
              </a:ext>
            </a:extLst>
          </p:cNvPr>
          <p:cNvSpPr txBox="1"/>
          <p:nvPr/>
        </p:nvSpPr>
        <p:spPr>
          <a:xfrm>
            <a:off x="6027667" y="6181487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▲ </a:t>
            </a:r>
            <a:r>
              <a:rPr lang="en-US" altLang="ko-KR"/>
              <a:t>request curl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0405-256F-4817-663A-FF6C3D402BF9}"/>
              </a:ext>
            </a:extLst>
          </p:cNvPr>
          <p:cNvSpPr txBox="1"/>
          <p:nvPr/>
        </p:nvSpPr>
        <p:spPr>
          <a:xfrm>
            <a:off x="389846" y="581215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▲</a:t>
            </a:r>
            <a:r>
              <a:rPr lang="en-US" altLang="ko-KR"/>
              <a:t> </a:t>
            </a:r>
            <a:r>
              <a:rPr lang="ko-KR" altLang="en-US"/>
              <a:t>파이썬 요청 예제</a:t>
            </a:r>
          </a:p>
        </p:txBody>
      </p:sp>
    </p:spTree>
    <p:extLst>
      <p:ext uri="{BB962C8B-B14F-4D97-AF65-F5344CB8AC3E}">
        <p14:creationId xmlns:p14="http://schemas.microsoft.com/office/powerpoint/2010/main" val="29476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528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-apple-system</vt:lpstr>
      <vt:lpstr>Arial Unicode MS</vt:lpstr>
      <vt:lpstr>Noto Sans KR</vt:lpstr>
      <vt:lpstr>Söhne</vt:lpstr>
      <vt:lpstr>맑은 고딕</vt:lpstr>
      <vt:lpstr>Arial</vt:lpstr>
      <vt:lpstr>Office 테마</vt:lpstr>
      <vt:lpstr>chat GPT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 API</dc:title>
  <dc:creator>이승현</dc:creator>
  <cp:lastModifiedBy>이승현</cp:lastModifiedBy>
  <cp:revision>2</cp:revision>
  <dcterms:created xsi:type="dcterms:W3CDTF">2024-01-09T11:23:26Z</dcterms:created>
  <dcterms:modified xsi:type="dcterms:W3CDTF">2024-01-09T13:56:30Z</dcterms:modified>
</cp:coreProperties>
</file>